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notesMasterIdLst>
    <p:notesMasterId r:id="rId20"/>
  </p:notesMasterIdLst>
  <p:sldIdLst>
    <p:sldId id="256" r:id="rId2"/>
    <p:sldId id="260" r:id="rId3"/>
    <p:sldId id="262" r:id="rId4"/>
    <p:sldId id="263" r:id="rId5"/>
    <p:sldId id="265" r:id="rId6"/>
    <p:sldId id="264" r:id="rId7"/>
    <p:sldId id="271" r:id="rId8"/>
    <p:sldId id="276" r:id="rId9"/>
    <p:sldId id="268" r:id="rId10"/>
    <p:sldId id="269" r:id="rId11"/>
    <p:sldId id="272" r:id="rId12"/>
    <p:sldId id="273" r:id="rId13"/>
    <p:sldId id="267" r:id="rId14"/>
    <p:sldId id="270" r:id="rId15"/>
    <p:sldId id="275" r:id="rId16"/>
    <p:sldId id="266" r:id="rId17"/>
    <p:sldId id="274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6433" autoAdjust="0"/>
  </p:normalViewPr>
  <p:slideViewPr>
    <p:cSldViewPr snapToGrid="0">
      <p:cViewPr varScale="1">
        <p:scale>
          <a:sx n="70" d="100"/>
          <a:sy n="70" d="100"/>
        </p:scale>
        <p:origin x="6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1CE7-6F7F-4547-AE4F-3ED0F4F0B261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C01E-EB1A-42FF-A7FC-A3425DC2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C01E-EB1A-42FF-A7FC-A3425DC26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C01E-EB1A-42FF-A7FC-A3425DC269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5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3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3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4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2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4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35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san2debug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an2debu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8056" y="2152930"/>
            <a:ext cx="7772400" cy="146304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>
          <a:xfrm>
            <a:off x="0" y="-3"/>
            <a:ext cx="12188952" cy="5550410"/>
          </a:xfrm>
          <a:pattFill prst="pct5">
            <a:fgClr>
              <a:srgbClr val="00B0F0"/>
            </a:fgClr>
            <a:bgClr>
              <a:srgbClr val="00B0F0"/>
            </a:bgClr>
          </a:pattFill>
        </p:spPr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750520"/>
            <a:ext cx="12188952" cy="1508760"/>
          </a:xfrm>
        </p:spPr>
        <p:txBody>
          <a:bodyPr>
            <a:normAutofit/>
          </a:bodyPr>
          <a:lstStyle/>
          <a:p>
            <a:r>
              <a:rPr lang="en-IN" sz="4800" cap="none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IN" sz="4200" cap="none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Introducing Azure DevOps Server 2019 RC1</a:t>
            </a:r>
            <a:endParaRPr lang="en-IN" sz="420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7" y="5898579"/>
            <a:ext cx="1700784" cy="511810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448055" y="2775202"/>
            <a:ext cx="4423047" cy="1188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8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Santhakumar Munuswamy</a:t>
            </a:r>
          </a:p>
          <a:p>
            <a:pPr>
              <a:lnSpc>
                <a:spcPct val="150000"/>
              </a:lnSpc>
            </a:pPr>
            <a:r>
              <a:rPr lang="en-IN" sz="1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Senior Technical Lead</a:t>
            </a:r>
            <a:r>
              <a:rPr lang="en-IN" sz="1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Certified Scrum Master </a:t>
            </a:r>
          </a:p>
          <a:p>
            <a:pPr>
              <a:lnSpc>
                <a:spcPct val="150000"/>
              </a:lnSpc>
            </a:pPr>
            <a:r>
              <a:rPr lang="en-IN" sz="1200" cap="none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http://san2debug.net</a:t>
            </a:r>
            <a:endParaRPr lang="en-IN" sz="1200" cap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sz="1200" cap="none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40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52" y="6475128"/>
            <a:ext cx="361944" cy="337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1"/>
          <p:cNvSpPr txBox="1"/>
          <p:nvPr/>
        </p:nvSpPr>
        <p:spPr>
          <a:xfrm>
            <a:off x="4502271" y="6475128"/>
            <a:ext cx="1546104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x-none" sz="1400" dirty="0">
                <a:solidFill>
                  <a:srgbClr val="0070C0"/>
                </a:solidFill>
                <a:latin typeface="Calibri" panose="020F0502020204030204" charset="0"/>
                <a:ea typeface="SimSun" panose="02010600030101010101" pitchFamily="2" charset="-122"/>
              </a:rPr>
              <a:t>@msanthakumara</a:t>
            </a:r>
          </a:p>
        </p:txBody>
      </p:sp>
      <p:pic>
        <p:nvPicPr>
          <p:cNvPr id="10" name="Picture 4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427" y="6474083"/>
            <a:ext cx="369905" cy="339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2"/>
          <p:cNvSpPr txBox="1"/>
          <p:nvPr/>
        </p:nvSpPr>
        <p:spPr>
          <a:xfrm>
            <a:off x="6707425" y="6427708"/>
            <a:ext cx="212532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x-none" sz="1400" dirty="0">
                <a:solidFill>
                  <a:srgbClr val="0070C0"/>
                </a:solidFill>
                <a:latin typeface="Calibri" panose="020F0502020204030204" charset="0"/>
                <a:ea typeface="SimSun" panose="02010600030101010101" pitchFamily="2" charset="-122"/>
              </a:rPr>
              <a:t>santhakumarmunuswamy</a:t>
            </a:r>
            <a:r>
              <a:rPr lang="en-US" altLang="x-none" dirty="0">
                <a:solidFill>
                  <a:srgbClr val="0070C0"/>
                </a:solidFill>
                <a:latin typeface="Calibri" panose="020F0502020204030204" charset="0"/>
                <a:ea typeface="SimSun" panose="02010600030101010101" pitchFamily="2" charset="-122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756" y="5614645"/>
            <a:ext cx="2097244" cy="7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What’s New in Azure DevOps Server 2019 RC1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Repos 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 notifications when pull request policies are bypassed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Standardize pull request descriptions using templates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the target branch of a pull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Pipelines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build pipelines using the new Builds page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release pipelines using the new Releases page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Visualize release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</a:t>
            </a:r>
            <a:endPara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Reporting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Analytics marketplace extension for reporting is now available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Azure DevOps Services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x-none" sz="24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Azure Boards</a:t>
            </a:r>
          </a:p>
          <a:p>
            <a:pPr lvl="1">
              <a:lnSpc>
                <a:spcPct val="150000"/>
              </a:lnSpc>
            </a:pPr>
            <a:r>
              <a:rPr lang="en-US" altLang="x-none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Agile </a:t>
            </a:r>
            <a:r>
              <a:rPr lang="en-US" altLang="x-none" sz="16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tools (plan, track and discuss work across your teams)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x-none" sz="28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</a:t>
            </a:r>
            <a:r>
              <a:rPr lang="en-US" altLang="x-none" sz="24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Azure Pipeline</a:t>
            </a:r>
          </a:p>
          <a:p>
            <a:pPr lvl="1"/>
            <a:r>
              <a:rPr lang="en-US" altLang="x-none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Build</a:t>
            </a:r>
            <a:r>
              <a:rPr lang="en-US" altLang="x-none" sz="16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, test and deploy with CI / CD that works with any language, platform and cloud.</a:t>
            </a:r>
            <a:r>
              <a:rPr lang="en-US" altLang="x-none" sz="27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x-none" sz="28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</a:t>
            </a:r>
            <a:r>
              <a:rPr lang="en-US" altLang="x-none" sz="24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Azure Repos</a:t>
            </a:r>
          </a:p>
          <a:p>
            <a:pPr lvl="1">
              <a:lnSpc>
                <a:spcPct val="150000"/>
              </a:lnSpc>
            </a:pPr>
            <a:r>
              <a:rPr lang="en-US" altLang="x-none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Get </a:t>
            </a:r>
            <a:r>
              <a:rPr lang="en-US" altLang="x-none" sz="16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unlimited, cloud-hosted private </a:t>
            </a:r>
            <a:r>
              <a:rPr lang="en-US" altLang="x-none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Git</a:t>
            </a:r>
            <a:r>
              <a:rPr lang="en-US" altLang="x-none" sz="16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repos and collaborate to build better code with pull requests.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x-none" sz="28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</a:t>
            </a:r>
            <a:r>
              <a:rPr lang="en-US" altLang="x-none" sz="24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Azure Test Plans</a:t>
            </a:r>
          </a:p>
          <a:p>
            <a:pPr lvl="1">
              <a:lnSpc>
                <a:spcPct val="150000"/>
              </a:lnSpc>
            </a:pPr>
            <a:r>
              <a:rPr lang="en-US" altLang="x-none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Test </a:t>
            </a:r>
            <a:r>
              <a:rPr lang="en-US" altLang="x-none" sz="16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and ship with confidence using manual and exploratory testing tools.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x-none" sz="28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</a:t>
            </a:r>
            <a:r>
              <a:rPr lang="en-US" altLang="x-none" sz="24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Azure Artifacts</a:t>
            </a:r>
          </a:p>
          <a:p>
            <a:pPr lvl="1">
              <a:lnSpc>
                <a:spcPct val="150000"/>
              </a:lnSpc>
            </a:pPr>
            <a:r>
              <a:rPr lang="en-US" altLang="x-none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Create</a:t>
            </a:r>
            <a:r>
              <a:rPr lang="en-US" altLang="x-none" sz="16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, host and share packages with your team and add artifacts to your CI / CD pipeline with single click.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x-none" sz="28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</a:t>
            </a:r>
            <a:r>
              <a:rPr lang="en-US" altLang="x-none" sz="24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Extension Marketplace</a:t>
            </a:r>
          </a:p>
          <a:p>
            <a:pPr lvl="1">
              <a:lnSpc>
                <a:spcPct val="150000"/>
              </a:lnSpc>
            </a:pPr>
            <a:r>
              <a:rPr lang="en-US" altLang="x-none" sz="16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Access </a:t>
            </a:r>
            <a:r>
              <a:rPr lang="en-US" altLang="x-none" sz="16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extension from Slack to </a:t>
            </a:r>
            <a:r>
              <a:rPr lang="en-US" altLang="x-none" sz="1600" dirty="0" err="1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SonarCloud</a:t>
            </a:r>
            <a:r>
              <a:rPr lang="en-US" altLang="x-none" sz="16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to 1,000 other apps and services build by the community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VSTS Features are now separate Services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069" y="2225008"/>
            <a:ext cx="8677779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Requirements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systems requires</a:t>
            </a:r>
          </a:p>
          <a:p>
            <a:pPr lvl="2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Server 2019 RC1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2019 / 2016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 indent="0">
              <a:buNone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systems requires</a:t>
            </a:r>
          </a:p>
          <a:p>
            <a:pPr lvl="2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Server 2019 RC1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10 (Professional, Enterprise) version 1607 or greater</a:t>
            </a:r>
          </a:p>
          <a:p>
            <a:pPr marL="228600" lvl="1" indent="0">
              <a:buNone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SQL Server</a:t>
            </a:r>
          </a:p>
          <a:p>
            <a:pPr lvl="2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Server 2019 RC1</a:t>
            </a:r>
          </a:p>
          <a:p>
            <a:pPr lvl="3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2017 / 2016 (SP1)</a:t>
            </a:r>
          </a:p>
          <a:p>
            <a:pPr marL="457200" lvl="2" indent="0">
              <a:buNone/>
            </a:pPr>
            <a:endPara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Licensing and Upgrading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DevOps Server 2019 requires</a:t>
            </a:r>
          </a:p>
          <a:p>
            <a:pPr lvl="2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Server license</a:t>
            </a:r>
          </a:p>
          <a:p>
            <a:pPr lvl="2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Server license</a:t>
            </a:r>
          </a:p>
          <a:p>
            <a:pPr lvl="2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Access license (CAL) </a:t>
            </a:r>
          </a:p>
          <a:p>
            <a:pPr marL="228600" lvl="1" indent="0">
              <a:buNone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Upgrade</a:t>
            </a:r>
          </a:p>
          <a:p>
            <a:pPr lvl="2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Server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supported from any version of TFS, which includes Team Foundation Server 2012 and newer.</a:t>
            </a:r>
          </a:p>
          <a:p>
            <a:pPr lvl="2"/>
            <a:endPara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Installation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27" y="2011680"/>
            <a:ext cx="3242147" cy="4536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74" y="2011680"/>
            <a:ext cx="6386925" cy="4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Demo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</a:t>
            </a:r>
            <a:r>
              <a:rPr lang="en-US" altLang="x-none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Azure DevOps Server 2019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5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Recap and Q&amp;A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 </a:t>
            </a:r>
            <a:r>
              <a:rPr lang="en-US" altLang="x-none" sz="2400" dirty="0" smtClean="0">
                <a:latin typeface="Tahoma" pitchFamily="34" charset="0"/>
                <a:ea typeface="Tahoma" pitchFamily="34" charset="0"/>
                <a:cs typeface="Tahoma" pitchFamily="34" charset="0"/>
                <a:sym typeface="Arial" panose="020B0604020202020204" pitchFamily="34" charset="0"/>
              </a:rPr>
              <a:t>Azure DevOps Server 2019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5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Contact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375" y="2211225"/>
            <a:ext cx="10811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x-none" dirty="0" smtClean="0">
                <a:ea typeface="SimSun" panose="02010600030101010101" pitchFamily="2" charset="-122"/>
              </a:rPr>
              <a:t> Follow </a:t>
            </a:r>
            <a:r>
              <a:rPr lang="en-US" altLang="x-none" dirty="0">
                <a:ea typeface="SimSun" panose="02010600030101010101" pitchFamily="2" charset="-122"/>
              </a:rPr>
              <a:t>me </a:t>
            </a:r>
            <a:r>
              <a:rPr lang="en-US" altLang="x-none" dirty="0" smtClean="0">
                <a:ea typeface="SimSun" panose="02010600030101010101" pitchFamily="2" charset="-122"/>
              </a:rPr>
              <a:t>on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dirty="0">
                <a:ea typeface="SimSun" panose="02010600030101010101" pitchFamily="2" charset="-122"/>
              </a:rPr>
              <a:t>	</a:t>
            </a:r>
            <a:endParaRPr lang="en-US" altLang="x-none" dirty="0" smtClean="0">
              <a:ea typeface="SimSun" panose="02010600030101010101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x-none" sz="1600" dirty="0" smtClean="0">
              <a:ea typeface="SimSun" panose="02010600030101010101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x-none" sz="1600" dirty="0">
              <a:ea typeface="SimSun" panose="02010600030101010101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x-none" sz="1600" dirty="0" smtClean="0">
              <a:ea typeface="SimSun" panose="02010600030101010101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x-none" sz="1600" dirty="0" smtClean="0">
                <a:ea typeface="SimSun" panose="02010600030101010101" pitchFamily="2" charset="-122"/>
              </a:rPr>
              <a:t> Follow us on      </a:t>
            </a:r>
            <a:r>
              <a:rPr lang="en-US" altLang="x-none" sz="1600" dirty="0" smtClean="0">
                <a:solidFill>
                  <a:srgbClr val="000000"/>
                </a:solidFill>
                <a:ea typeface="SimSun" panose="02010600030101010101" pitchFamily="2" charset="-122"/>
              </a:rPr>
              <a:t>	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sz="1600" dirty="0" smtClean="0">
                <a:solidFill>
                  <a:srgbClr val="000000"/>
                </a:solidFill>
                <a:ea typeface="SimSun" panose="02010600030101010101" pitchFamily="2" charset="-122"/>
              </a:rPr>
              <a:t>	</a:t>
            </a:r>
            <a:r>
              <a:rPr lang="en-US" altLang="x-none" sz="2000" dirty="0" smtClean="0">
                <a:solidFill>
                  <a:srgbClr val="000000"/>
                </a:solidFill>
                <a:latin typeface="Calibri" panose="020F0502020204030204" charset="0"/>
                <a:ea typeface="SimSun" panose="02010600030101010101" pitchFamily="2" charset="-122"/>
              </a:rPr>
              <a:t>     			</a:t>
            </a:r>
            <a:endParaRPr lang="en-US" altLang="x-none" sz="2000" dirty="0">
              <a:solidFill>
                <a:srgbClr val="000000"/>
              </a:solidFill>
              <a:latin typeface="Calibri" panose="020F0502020204030204" charset="0"/>
              <a:ea typeface="SimSun" panose="02010600030101010101" pitchFamily="2" charset="-122"/>
            </a:endParaRPr>
          </a:p>
        </p:txBody>
      </p:sp>
      <p:pic>
        <p:nvPicPr>
          <p:cNvPr id="4" name="Picture 32" descr="Linkedi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3" y="3166446"/>
            <a:ext cx="419398" cy="4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bird, logo, logotyp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3" y="2694242"/>
            <a:ext cx="419398" cy="4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f, facebook, letter, logo, logotyp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4" y="3668813"/>
            <a:ext cx="419398" cy="4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/>
          <p:cNvSpPr txBox="1"/>
          <p:nvPr/>
        </p:nvSpPr>
        <p:spPr>
          <a:xfrm>
            <a:off x="2612601" y="2749562"/>
            <a:ext cx="143674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 smtClean="0">
                <a:latin typeface="Calibri" panose="020F0502020204030204" charset="0"/>
                <a:ea typeface="SimSun" panose="02010600030101010101" pitchFamily="2" charset="-122"/>
              </a:rPr>
              <a:t>@</a:t>
            </a:r>
            <a:r>
              <a:rPr lang="en-US" altLang="x-none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msanthakumara</a:t>
            </a:r>
            <a:endParaRPr lang="en-US" altLang="x-non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Box 1"/>
          <p:cNvSpPr txBox="1"/>
          <p:nvPr/>
        </p:nvSpPr>
        <p:spPr>
          <a:xfrm>
            <a:off x="2612600" y="3728120"/>
            <a:ext cx="2448418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Santhakumarm.munuswamy</a:t>
            </a:r>
            <a:endParaRPr lang="en-US" altLang="x-non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Box 2"/>
          <p:cNvSpPr txBox="1"/>
          <p:nvPr/>
        </p:nvSpPr>
        <p:spPr>
          <a:xfrm>
            <a:off x="2612601" y="3140872"/>
            <a:ext cx="2020400" cy="3847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santhakumarmunuswamy</a:t>
            </a:r>
            <a:r>
              <a:rPr lang="en-US" altLang="x-none" sz="1900" dirty="0">
                <a:solidFill>
                  <a:srgbClr val="0070C0"/>
                </a:solidFill>
                <a:latin typeface="Calibri" panose="020F0502020204030204" charset="0"/>
                <a:ea typeface="SimSun" panose="02010600030101010101" pitchFamily="2" charset="-122"/>
              </a:rPr>
              <a:t> </a:t>
            </a:r>
          </a:p>
        </p:txBody>
      </p:sp>
      <p:pic>
        <p:nvPicPr>
          <p:cNvPr id="11" name="Picture 10" descr="bird, logo, logotyp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2" y="4609225"/>
            <a:ext cx="419398" cy="4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f, facebook, letter, logo, logotyp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3" y="5174221"/>
            <a:ext cx="419398" cy="41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"/>
          <p:cNvSpPr txBox="1"/>
          <p:nvPr/>
        </p:nvSpPr>
        <p:spPr>
          <a:xfrm>
            <a:off x="2612600" y="4664545"/>
            <a:ext cx="143674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@san2debug</a:t>
            </a:r>
          </a:p>
        </p:txBody>
      </p:sp>
      <p:sp>
        <p:nvSpPr>
          <p:cNvPr id="14" name="Text Box 1"/>
          <p:cNvSpPr txBox="1"/>
          <p:nvPr/>
        </p:nvSpPr>
        <p:spPr>
          <a:xfrm>
            <a:off x="2612599" y="5233528"/>
            <a:ext cx="1121201" cy="280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x-none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san2debug</a:t>
            </a:r>
            <a:endParaRPr lang="en-US" altLang="x-non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2" descr="video, you tube, youtub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02" y="5723449"/>
            <a:ext cx="419397" cy="42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612598" y="5773774"/>
            <a:ext cx="4903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www.youtube.com/channel/UChU0DXw-Oyd5926bcEWB_3w</a:t>
            </a:r>
          </a:p>
        </p:txBody>
      </p:sp>
    </p:spTree>
    <p:extLst>
      <p:ext uri="{BB962C8B-B14F-4D97-AF65-F5344CB8AC3E}">
        <p14:creationId xmlns:p14="http://schemas.microsoft.com/office/powerpoint/2010/main" val="977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About 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Around 12 year’s experience in IT Industry</a:t>
            </a:r>
            <a:r>
              <a:rPr lang="en-US" altLang="x-none" sz="2400" dirty="0" smtClean="0">
                <a:latin typeface="Calibri" panose="020F0502020204030204" charset="0"/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Expertise in .NET, DevOps, Agile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 smtClean="0">
                <a:latin typeface="Calibri" panose="020F0502020204030204" charset="0"/>
                <a:ea typeface="SimSun" panose="02010600030101010101" pitchFamily="2" charset="-122"/>
              </a:rPr>
              <a:t>Author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, </a:t>
            </a:r>
            <a:r>
              <a:rPr lang="en-US" altLang="x-none" sz="2400" dirty="0" smtClean="0">
                <a:latin typeface="Calibri" panose="020F0502020204030204" charset="0"/>
                <a:ea typeface="SimSun" panose="02010600030101010101" pitchFamily="2" charset="-122"/>
              </a:rPr>
              <a:t>Speaker, MVP</a:t>
            </a:r>
            <a:endPara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My Blog: </a:t>
            </a:r>
            <a:r>
              <a:rPr lang="zh-CN" altLang="en-US" u="sng" dirty="0">
                <a:latin typeface="Calibri" panose="020F0502020204030204" charset="0"/>
                <a:ea typeface="SimSun" panose="02010600030101010101" pitchFamily="2" charset="-122"/>
                <a:hlinkClick r:id="rId2"/>
              </a:rPr>
              <a:t>http://</a:t>
            </a:r>
            <a:r>
              <a:rPr lang="zh-CN" altLang="en-US" u="sng" dirty="0" smtClean="0">
                <a:latin typeface="Calibri" panose="020F0502020204030204" charset="0"/>
                <a:ea typeface="SimSun" panose="02010600030101010101" pitchFamily="2" charset="-122"/>
                <a:hlinkClick r:id="rId2"/>
              </a:rPr>
              <a:t>san2debug.net</a:t>
            </a:r>
            <a:endParaRPr lang="en-IN" altLang="zh-CN" u="sng" dirty="0" smtClean="0">
              <a:latin typeface="Calibri" panose="020F050202020403020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x-none" sz="2400" dirty="0">
                <a:latin typeface="Calibri" panose="020F0502020204030204" charset="0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x-none" sz="2400" dirty="0" smtClean="0">
                <a:latin typeface="Calibri" panose="020F0502020204030204" charset="0"/>
                <a:ea typeface="SimSun" panose="02010600030101010101" pitchFamily="2" charset="-122"/>
              </a:rPr>
              <a:t>Follow </a:t>
            </a:r>
            <a:r>
              <a:rPr lang="en-US" altLang="x-none" sz="2400" dirty="0">
                <a:latin typeface="Calibri" panose="020F0502020204030204" charset="0"/>
                <a:ea typeface="SimSun" panose="02010600030101010101" pitchFamily="2" charset="-122"/>
              </a:rPr>
              <a:t>me on</a:t>
            </a:r>
            <a:endPara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x-none" dirty="0">
                <a:latin typeface="Calibri" panose="020F0502020204030204" charset="0"/>
                <a:ea typeface="SimSun" panose="02010600030101010101" pitchFamily="2" charset="-122"/>
              </a:rPr>
              <a:t> </a:t>
            </a:r>
            <a:r>
              <a:rPr lang="en-US" altLang="x-none" dirty="0" smtClean="0">
                <a:latin typeface="Calibri" panose="020F0502020204030204" charset="0"/>
                <a:ea typeface="SimSun" panose="02010600030101010101" pitchFamily="2" charset="-122"/>
              </a:rPr>
              <a:t>           @msanthakumara</a:t>
            </a:r>
            <a:endParaRPr lang="en-US" altLang="x-none" dirty="0">
              <a:latin typeface="Calibri" panose="020F0502020204030204" charset="0"/>
              <a:ea typeface="SimSun" panose="02010600030101010101" pitchFamily="2" charset="-122"/>
            </a:endParaRPr>
          </a:p>
          <a:p>
            <a:pPr lvl="1" indent="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x-none" dirty="0">
                <a:latin typeface="Calibri" panose="020F0502020204030204" charset="0"/>
                <a:ea typeface="SimSun" panose="02010600030101010101" pitchFamily="2" charset="-122"/>
              </a:rPr>
              <a:t>             </a:t>
            </a:r>
            <a:r>
              <a:rPr lang="en-US" altLang="x-none" dirty="0" smtClean="0">
                <a:latin typeface="Calibri" panose="020F0502020204030204" charset="0"/>
                <a:ea typeface="SimSun" panose="02010600030101010101" pitchFamily="2" charset="-122"/>
              </a:rPr>
              <a:t>santhakumarmunuswamy </a:t>
            </a:r>
            <a:endParaRPr lang="en-IN" dirty="0"/>
          </a:p>
        </p:txBody>
      </p:sp>
      <p:pic>
        <p:nvPicPr>
          <p:cNvPr id="7" name="Picture 6" descr="bird, logo, logotyp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51" y="4761075"/>
            <a:ext cx="420546" cy="4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2" descr="Linkedi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51" y="5265224"/>
            <a:ext cx="420546" cy="4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Agenda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Roadmaps of TFS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About Azure DevOps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Azure DevOps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Difference b/w Azure DevOps Server and Azure DevOps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What’s New in Azure DevOps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DevOps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Licensing and Upgrading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Recap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5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81869" y="284176"/>
            <a:ext cx="9705130" cy="1508760"/>
          </a:xfrm>
        </p:spPr>
        <p:txBody>
          <a:bodyPr/>
          <a:lstStyle/>
          <a:p>
            <a:r>
              <a:rPr lang="en-IN" sz="4800" cap="none" smtClean="0">
                <a:solidFill>
                  <a:srgbClr val="00B0F0"/>
                </a:solidFill>
                <a:latin typeface="Comic Sans MS" panose="030F0702030302020204" pitchFamily="66" charset="0"/>
              </a:rPr>
              <a:t>TFS Roadmaps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887" y="2068082"/>
            <a:ext cx="9031093" cy="44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>
                <a:solidFill>
                  <a:srgbClr val="00B0F0"/>
                </a:solidFill>
                <a:latin typeface="Comic Sans MS" panose="030F0702030302020204" pitchFamily="66" charset="0"/>
              </a:rPr>
              <a:t>Roadmaps</a:t>
            </a:r>
            <a:endParaRPr lang="en-IN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207" y="3579503"/>
            <a:ext cx="2139881" cy="104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08" y="3579503"/>
            <a:ext cx="2316681" cy="104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926" y="3579503"/>
            <a:ext cx="1786283" cy="1036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ight Arrow 6"/>
          <p:cNvSpPr/>
          <p:nvPr/>
        </p:nvSpPr>
        <p:spPr>
          <a:xfrm>
            <a:off x="3657600" y="3931065"/>
            <a:ext cx="1196411" cy="32474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7694202" y="3939610"/>
            <a:ext cx="1196411" cy="32474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About Azure DevOps Server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released the first release of Azure DevOps Server 2019 RC1 on November 19, 2018.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Server is the new name for the on-premises DevOps server product     previously called Team Foundation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on-premises version of Azure DevOps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provides integrated tools to support collaborative software development, including Git repositories, continuous integration and continuous deployment and interactive Kanban boards.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 edition is free for individual developers or teams of five member or </a:t>
            </a:r>
            <a:r>
              <a:rPr lang="en-I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fewer, at no </a:t>
            </a:r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5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What is Azure DevOps Server?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Azure DevOps Server is a set of collaborative software development tools, hosted on-premises. Azure DevOps server integrates with your existing IDE or editor, enabling your cross-functional team to work effectively on projects of all sizes.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Azure DevOps Server vs Azure DevOps Services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endParaRPr lang="en-IN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56" y="2148239"/>
            <a:ext cx="10735805" cy="37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cap="none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What’s New in Azure DevOps Server 2019 RC1</a:t>
            </a:r>
            <a:endParaRPr lang="en-IN" sz="4800" cap="none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General 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navigation experience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Azure SQL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</a:p>
          <a:p>
            <a:pPr lvl="1"/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inheritance on new collections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Expanded Search box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work </a:t>
            </a:r>
            <a:r>
              <a:rPr lang="en-IN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flyout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Boards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Work Items hub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Boards, Backlogs and Sprints hubs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Queries hub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planning features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Directory pages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View Options menu</a:t>
            </a:r>
          </a:p>
          <a:p>
            <a:pPr lvl="1"/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work using suggested Areas and Iterations</a:t>
            </a:r>
          </a:p>
        </p:txBody>
      </p:sp>
    </p:spTree>
    <p:extLst>
      <p:ext uri="{BB962C8B-B14F-4D97-AF65-F5344CB8AC3E}">
        <p14:creationId xmlns:p14="http://schemas.microsoft.com/office/powerpoint/2010/main" val="75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5853</TotalTime>
  <Words>646</Words>
  <Application>Microsoft Office PowerPoint</Application>
  <PresentationFormat>Widescreen</PresentationFormat>
  <Paragraphs>118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SimSun</vt:lpstr>
      <vt:lpstr>Arial</vt:lpstr>
      <vt:lpstr>Calibri</vt:lpstr>
      <vt:lpstr>Comic Sans MS</vt:lpstr>
      <vt:lpstr>Corbel</vt:lpstr>
      <vt:lpstr>Tahoma</vt:lpstr>
      <vt:lpstr>Wingdings</vt:lpstr>
      <vt:lpstr>Banded</vt:lpstr>
      <vt:lpstr>PowerPoint Presentation</vt:lpstr>
      <vt:lpstr>About </vt:lpstr>
      <vt:lpstr>Agenda</vt:lpstr>
      <vt:lpstr>TFS Roadmaps</vt:lpstr>
      <vt:lpstr>Roadmaps</vt:lpstr>
      <vt:lpstr>About Azure DevOps Server</vt:lpstr>
      <vt:lpstr>What is Azure DevOps Server?</vt:lpstr>
      <vt:lpstr>Azure DevOps Server vs Azure DevOps Services</vt:lpstr>
      <vt:lpstr>What’s New in Azure DevOps Server 2019 RC1</vt:lpstr>
      <vt:lpstr>What’s New in Azure DevOps Server 2019 RC1</vt:lpstr>
      <vt:lpstr>Azure DevOps Services</vt:lpstr>
      <vt:lpstr>VSTS Features are now separate Services</vt:lpstr>
      <vt:lpstr>Requirements</vt:lpstr>
      <vt:lpstr>Licensing and Upgrading</vt:lpstr>
      <vt:lpstr>Installation</vt:lpstr>
      <vt:lpstr>Demo</vt:lpstr>
      <vt:lpstr>Recap and Q&amp;A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VSTS</dc:title>
  <dc:creator>Windows User</dc:creator>
  <cp:lastModifiedBy>Santhakumar M</cp:lastModifiedBy>
  <cp:revision>112</cp:revision>
  <dcterms:created xsi:type="dcterms:W3CDTF">2017-07-23T07:15:47Z</dcterms:created>
  <dcterms:modified xsi:type="dcterms:W3CDTF">2018-12-17T04:39:39Z</dcterms:modified>
</cp:coreProperties>
</file>