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3"/>
  </p:notesMasterIdLst>
  <p:sldIdLst>
    <p:sldId id="256" r:id="rId3"/>
    <p:sldId id="287" r:id="rId4"/>
    <p:sldId id="314" r:id="rId5"/>
    <p:sldId id="304" r:id="rId6"/>
    <p:sldId id="292" r:id="rId7"/>
    <p:sldId id="305" r:id="rId8"/>
    <p:sldId id="306" r:id="rId9"/>
    <p:sldId id="307" r:id="rId10"/>
    <p:sldId id="289" r:id="rId11"/>
    <p:sldId id="308" r:id="rId12"/>
    <p:sldId id="309" r:id="rId13"/>
    <p:sldId id="288" r:id="rId14"/>
    <p:sldId id="296" r:id="rId15"/>
    <p:sldId id="303" r:id="rId16"/>
    <p:sldId id="294" r:id="rId17"/>
    <p:sldId id="302" r:id="rId18"/>
    <p:sldId id="293" r:id="rId19"/>
    <p:sldId id="301" r:id="rId20"/>
    <p:sldId id="300" r:id="rId21"/>
    <p:sldId id="29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4474" autoAdjust="0"/>
    <p:restoredTop sz="43617" autoAdjust="0"/>
  </p:normalViewPr>
  <p:slideViewPr>
    <p:cSldViewPr snapToGrid="0">
      <p:cViewPr varScale="1">
        <p:scale>
          <a:sx n="29" d="100"/>
          <a:sy n="29" d="100"/>
        </p:scale>
        <p:origin x="2416" y="40"/>
      </p:cViewPr>
      <p:guideLst/>
    </p:cSldViewPr>
  </p:slideViewPr>
  <p:notesTextViewPr>
    <p:cViewPr>
      <p:scale>
        <a:sx n="1" d="1"/>
        <a:sy n="1" d="1"/>
      </p:scale>
      <p:origin x="0" y="0"/>
    </p:cViewPr>
  </p:notesTextViewPr>
  <p:sorterViewPr>
    <p:cViewPr>
      <p:scale>
        <a:sx n="200" d="100"/>
        <a:sy n="200" d="100"/>
      </p:scale>
      <p:origin x="0" y="-48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9/5/2019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in/azure/machine-learning/machine-learning-feature-selection-and-engineering"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msdn.microsoft.com/library/azure/dn905915.aspx" TargetMode="External"/><Relationship Id="rId5" Type="http://schemas.openxmlformats.org/officeDocument/2006/relationships/hyperlink" Target="https://msdn.microsoft.com/library/azure/dn905995.aspx" TargetMode="External"/><Relationship Id="rId4" Type="http://schemas.openxmlformats.org/officeDocument/2006/relationships/hyperlink" Target="https://msdn.microsoft.com/library/azure/dn905960.aspx"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algorithm</a:t>
            </a:r>
            <a:r>
              <a:rPr lang="en-US" sz="1200" b="0" i="0" kern="1200" dirty="0">
                <a:solidFill>
                  <a:schemeClr val="tx1"/>
                </a:solidFill>
                <a:effectLst/>
                <a:latin typeface="+mn-lt"/>
                <a:ea typeface="+mn-ea"/>
                <a:cs typeface="+mn-cs"/>
              </a:rPr>
              <a:t>: A self-contained set of rules used to solve problems through data processing, math, or automated reasoning.</a:t>
            </a:r>
          </a:p>
          <a:p>
            <a:r>
              <a:rPr lang="en-US" sz="1200" b="1" i="0" kern="1200" dirty="0">
                <a:solidFill>
                  <a:schemeClr val="tx1"/>
                </a:solidFill>
                <a:effectLst/>
                <a:latin typeface="+mn-lt"/>
                <a:ea typeface="+mn-ea"/>
                <a:cs typeface="+mn-cs"/>
              </a:rPr>
              <a:t>anomaly detection</a:t>
            </a:r>
            <a:r>
              <a:rPr lang="en-US" sz="1200" b="0" i="0" kern="1200" dirty="0">
                <a:solidFill>
                  <a:schemeClr val="tx1"/>
                </a:solidFill>
                <a:effectLst/>
                <a:latin typeface="+mn-lt"/>
                <a:ea typeface="+mn-ea"/>
                <a:cs typeface="+mn-cs"/>
              </a:rPr>
              <a:t>: A model that flags unusual events or values and helps you discover problems. For example, credit card fraud detection looks for unusual purchases.</a:t>
            </a:r>
          </a:p>
          <a:p>
            <a:r>
              <a:rPr lang="en-US" sz="1200" b="1" i="0" kern="1200" dirty="0">
                <a:solidFill>
                  <a:schemeClr val="tx1"/>
                </a:solidFill>
                <a:effectLst/>
                <a:latin typeface="+mn-lt"/>
                <a:ea typeface="+mn-ea"/>
                <a:cs typeface="+mn-cs"/>
              </a:rPr>
              <a:t>categorical data</a:t>
            </a:r>
            <a:r>
              <a:rPr lang="en-US" sz="1200" b="0" i="0" kern="1200" dirty="0">
                <a:solidFill>
                  <a:schemeClr val="tx1"/>
                </a:solidFill>
                <a:effectLst/>
                <a:latin typeface="+mn-lt"/>
                <a:ea typeface="+mn-ea"/>
                <a:cs typeface="+mn-cs"/>
              </a:rPr>
              <a:t>: Data that is organized by categories and that can be divided into groups. For example a categorical data set for autos could specify year, make, model, and price.</a:t>
            </a:r>
          </a:p>
          <a:p>
            <a:r>
              <a:rPr lang="en-US" sz="1200" b="1" i="0" kern="1200" dirty="0">
                <a:solidFill>
                  <a:schemeClr val="tx1"/>
                </a:solidFill>
                <a:effectLst/>
                <a:latin typeface="+mn-lt"/>
                <a:ea typeface="+mn-ea"/>
                <a:cs typeface="+mn-cs"/>
              </a:rPr>
              <a:t>classification</a:t>
            </a:r>
            <a:r>
              <a:rPr lang="en-US" sz="1200" b="0" i="0" kern="1200" dirty="0">
                <a:solidFill>
                  <a:schemeClr val="tx1"/>
                </a:solidFill>
                <a:effectLst/>
                <a:latin typeface="+mn-lt"/>
                <a:ea typeface="+mn-ea"/>
                <a:cs typeface="+mn-cs"/>
              </a:rPr>
              <a:t>: A model for organizing data points into categories based on a data set for which category groupings are already known.</a:t>
            </a:r>
          </a:p>
          <a:p>
            <a:r>
              <a:rPr lang="en-US" sz="1200" b="1" i="0" kern="1200" dirty="0">
                <a:solidFill>
                  <a:schemeClr val="tx1"/>
                </a:solidFill>
                <a:effectLst/>
                <a:latin typeface="+mn-lt"/>
                <a:ea typeface="+mn-ea"/>
                <a:cs typeface="+mn-cs"/>
              </a:rPr>
              <a:t>feature engineering</a:t>
            </a:r>
            <a:r>
              <a:rPr lang="en-US" sz="1200" b="0" i="0" kern="1200" dirty="0">
                <a:solidFill>
                  <a:schemeClr val="tx1"/>
                </a:solidFill>
                <a:effectLst/>
                <a:latin typeface="+mn-lt"/>
                <a:ea typeface="+mn-ea"/>
                <a:cs typeface="+mn-cs"/>
              </a:rPr>
              <a:t>: The process of extracting or selecting features related to a data set in order to enhance the data set and improve outcomes. For instance, airfare data could be enhanced by days of the week and holidays. See </a:t>
            </a:r>
            <a:r>
              <a:rPr lang="en-US" sz="1200" b="0" i="0" u="none" strike="noStrike" kern="1200" dirty="0">
                <a:solidFill>
                  <a:schemeClr val="tx1"/>
                </a:solidFill>
                <a:effectLst/>
                <a:latin typeface="+mn-lt"/>
                <a:ea typeface="+mn-ea"/>
                <a:cs typeface="+mn-cs"/>
                <a:hlinkClick r:id="rId3"/>
              </a:rPr>
              <a:t>Feature selection and engineering in Azure Machine Learning</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module</a:t>
            </a:r>
            <a:r>
              <a:rPr lang="en-US" sz="1200" b="0" i="0" kern="1200" dirty="0">
                <a:solidFill>
                  <a:schemeClr val="tx1"/>
                </a:solidFill>
                <a:effectLst/>
                <a:latin typeface="+mn-lt"/>
                <a:ea typeface="+mn-ea"/>
                <a:cs typeface="+mn-cs"/>
              </a:rPr>
              <a:t>: A functional part in a Machine Learning Studio model, such as the Enter Data module that enables entering and editing small data sets. An algorithm is also a type of module in Machine Learning Studio.</a:t>
            </a:r>
          </a:p>
          <a:p>
            <a:r>
              <a:rPr lang="en-US" sz="1200" b="1" i="0" kern="1200" dirty="0">
                <a:solidFill>
                  <a:schemeClr val="tx1"/>
                </a:solidFill>
                <a:effectLst/>
                <a:latin typeface="+mn-lt"/>
                <a:ea typeface="+mn-ea"/>
                <a:cs typeface="+mn-cs"/>
              </a:rPr>
              <a:t>model</a:t>
            </a:r>
            <a:r>
              <a:rPr lang="en-US" sz="1200" b="0" i="0" kern="1200" dirty="0">
                <a:solidFill>
                  <a:schemeClr val="tx1"/>
                </a:solidFill>
                <a:effectLst/>
                <a:latin typeface="+mn-lt"/>
                <a:ea typeface="+mn-ea"/>
                <a:cs typeface="+mn-cs"/>
              </a:rPr>
              <a:t>: A supervised learning model is the product of a machine learning experiment comprised of training data, an algorithm module, and functional modules, such as a Score Model module.</a:t>
            </a:r>
          </a:p>
          <a:p>
            <a:r>
              <a:rPr lang="en-US" sz="1200" b="1" i="0" kern="1200" dirty="0">
                <a:solidFill>
                  <a:schemeClr val="tx1"/>
                </a:solidFill>
                <a:effectLst/>
                <a:latin typeface="+mn-lt"/>
                <a:ea typeface="+mn-ea"/>
                <a:cs typeface="+mn-cs"/>
              </a:rPr>
              <a:t>numerical data</a:t>
            </a:r>
            <a:r>
              <a:rPr lang="en-US" sz="1200" b="0" i="0" kern="1200" dirty="0">
                <a:solidFill>
                  <a:schemeClr val="tx1"/>
                </a:solidFill>
                <a:effectLst/>
                <a:latin typeface="+mn-lt"/>
                <a:ea typeface="+mn-ea"/>
                <a:cs typeface="+mn-cs"/>
              </a:rPr>
              <a:t>: Data that has meaning as measurements (continuous data) or counts (discrete data). Also referred to as </a:t>
            </a:r>
            <a:r>
              <a:rPr lang="en-US" sz="1200" b="0" i="1" kern="1200" dirty="0">
                <a:solidFill>
                  <a:schemeClr val="tx1"/>
                </a:solidFill>
                <a:effectLst/>
                <a:latin typeface="+mn-lt"/>
                <a:ea typeface="+mn-ea"/>
                <a:cs typeface="+mn-cs"/>
              </a:rPr>
              <a:t>quantitative data</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partition</a:t>
            </a:r>
            <a:r>
              <a:rPr lang="en-US" sz="1200" b="0" i="0" kern="1200" dirty="0">
                <a:solidFill>
                  <a:schemeClr val="tx1"/>
                </a:solidFill>
                <a:effectLst/>
                <a:latin typeface="+mn-lt"/>
                <a:ea typeface="+mn-ea"/>
                <a:cs typeface="+mn-cs"/>
              </a:rPr>
              <a:t>: The method by which you divide data into samples. See </a:t>
            </a:r>
            <a:r>
              <a:rPr lang="en-US" sz="1200" b="0" i="0" u="none" strike="noStrike" kern="1200" dirty="0">
                <a:solidFill>
                  <a:schemeClr val="tx1"/>
                </a:solidFill>
                <a:effectLst/>
                <a:latin typeface="+mn-lt"/>
                <a:ea typeface="+mn-ea"/>
                <a:cs typeface="+mn-cs"/>
                <a:hlinkClick r:id="rId4"/>
              </a:rPr>
              <a:t>Partition and Sample</a:t>
            </a:r>
            <a:r>
              <a:rPr lang="en-US" sz="1200" b="0" i="0" kern="1200" dirty="0">
                <a:solidFill>
                  <a:schemeClr val="tx1"/>
                </a:solidFill>
                <a:effectLst/>
                <a:latin typeface="+mn-lt"/>
                <a:ea typeface="+mn-ea"/>
                <a:cs typeface="+mn-cs"/>
              </a:rPr>
              <a:t> for more information.</a:t>
            </a:r>
          </a:p>
          <a:p>
            <a:r>
              <a:rPr lang="en-US" sz="1200" b="1" i="0" kern="1200" dirty="0">
                <a:solidFill>
                  <a:schemeClr val="tx1"/>
                </a:solidFill>
                <a:effectLst/>
                <a:latin typeface="+mn-lt"/>
                <a:ea typeface="+mn-ea"/>
                <a:cs typeface="+mn-cs"/>
              </a:rPr>
              <a:t>prediction</a:t>
            </a:r>
            <a:r>
              <a:rPr lang="en-US" sz="1200" b="0" i="0" kern="1200" dirty="0">
                <a:solidFill>
                  <a:schemeClr val="tx1"/>
                </a:solidFill>
                <a:effectLst/>
                <a:latin typeface="+mn-lt"/>
                <a:ea typeface="+mn-ea"/>
                <a:cs typeface="+mn-cs"/>
              </a:rPr>
              <a:t>: A prediction is a forecast of a value or values from a machine learning model. You might also see the term "predicted score." However, predicted scores are not the final output of a model. An evaluation of the model follows the score.</a:t>
            </a:r>
          </a:p>
          <a:p>
            <a:r>
              <a:rPr lang="en-US" sz="1200" b="1" i="0" kern="1200" dirty="0">
                <a:solidFill>
                  <a:schemeClr val="tx1"/>
                </a:solidFill>
                <a:effectLst/>
                <a:latin typeface="+mn-lt"/>
                <a:ea typeface="+mn-ea"/>
                <a:cs typeface="+mn-cs"/>
              </a:rPr>
              <a:t>regression</a:t>
            </a:r>
            <a:r>
              <a:rPr lang="en-US" sz="1200" b="0" i="0" kern="1200" dirty="0">
                <a:solidFill>
                  <a:schemeClr val="tx1"/>
                </a:solidFill>
                <a:effectLst/>
                <a:latin typeface="+mn-lt"/>
                <a:ea typeface="+mn-ea"/>
                <a:cs typeface="+mn-cs"/>
              </a:rPr>
              <a:t>: A model for predicting a value based on independent variables, such as predicting the price of a car based on its year and make.</a:t>
            </a:r>
          </a:p>
          <a:p>
            <a:r>
              <a:rPr lang="en-US" sz="1200" b="1" i="0" kern="1200" dirty="0">
                <a:solidFill>
                  <a:schemeClr val="tx1"/>
                </a:solidFill>
                <a:effectLst/>
                <a:latin typeface="+mn-lt"/>
                <a:ea typeface="+mn-ea"/>
                <a:cs typeface="+mn-cs"/>
              </a:rPr>
              <a:t>score</a:t>
            </a:r>
            <a:r>
              <a:rPr lang="en-US" sz="1200" b="0" i="0" kern="1200" dirty="0">
                <a:solidFill>
                  <a:schemeClr val="tx1"/>
                </a:solidFill>
                <a:effectLst/>
                <a:latin typeface="+mn-lt"/>
                <a:ea typeface="+mn-ea"/>
                <a:cs typeface="+mn-cs"/>
              </a:rPr>
              <a:t>: A predicted value generated from a trained classification or regression model, using the </a:t>
            </a:r>
            <a:r>
              <a:rPr lang="en-US" sz="1200" b="0" i="0" u="none" strike="noStrike" kern="1200" dirty="0">
                <a:solidFill>
                  <a:schemeClr val="tx1"/>
                </a:solidFill>
                <a:effectLst/>
                <a:latin typeface="+mn-lt"/>
                <a:ea typeface="+mn-ea"/>
                <a:cs typeface="+mn-cs"/>
                <a:hlinkClick r:id="rId5"/>
              </a:rPr>
              <a:t>Score Model </a:t>
            </a:r>
            <a:r>
              <a:rPr lang="en-US" sz="1200" b="0" i="0" u="none" strike="noStrike" kern="1200" dirty="0" err="1">
                <a:solidFill>
                  <a:schemeClr val="tx1"/>
                </a:solidFill>
                <a:effectLst/>
                <a:latin typeface="+mn-lt"/>
                <a:ea typeface="+mn-ea"/>
                <a:cs typeface="+mn-cs"/>
                <a:hlinkClick r:id="rId5"/>
              </a:rPr>
              <a:t>module</a:t>
            </a:r>
            <a:r>
              <a:rPr lang="en-US" sz="1200" b="0" i="0" kern="1200" dirty="0" err="1">
                <a:solidFill>
                  <a:schemeClr val="tx1"/>
                </a:solidFill>
                <a:effectLst/>
                <a:latin typeface="+mn-lt"/>
                <a:ea typeface="+mn-ea"/>
                <a:cs typeface="+mn-cs"/>
              </a:rPr>
              <a:t>in</a:t>
            </a:r>
            <a:r>
              <a:rPr lang="en-US" sz="1200" b="0" i="0" kern="1200" dirty="0">
                <a:solidFill>
                  <a:schemeClr val="tx1"/>
                </a:solidFill>
                <a:effectLst/>
                <a:latin typeface="+mn-lt"/>
                <a:ea typeface="+mn-ea"/>
                <a:cs typeface="+mn-cs"/>
              </a:rPr>
              <a:t> Machine Learning Studio. Classification models also return a score for the probability of the predicted value. Once you've generated scores from a model, you can evaluate the model's accuracy using the </a:t>
            </a:r>
            <a:r>
              <a:rPr lang="en-US" sz="1200" b="0" i="0" u="none" strike="noStrike" kern="1200" dirty="0">
                <a:solidFill>
                  <a:schemeClr val="tx1"/>
                </a:solidFill>
                <a:effectLst/>
                <a:latin typeface="+mn-lt"/>
                <a:ea typeface="+mn-ea"/>
                <a:cs typeface="+mn-cs"/>
                <a:hlinkClick r:id="rId6"/>
              </a:rPr>
              <a:t>Evaluate Model module</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sample</a:t>
            </a:r>
            <a:r>
              <a:rPr lang="en-US" sz="1200" b="0" i="0" kern="1200" dirty="0">
                <a:solidFill>
                  <a:schemeClr val="tx1"/>
                </a:solidFill>
                <a:effectLst/>
                <a:latin typeface="+mn-lt"/>
                <a:ea typeface="+mn-ea"/>
                <a:cs typeface="+mn-cs"/>
              </a:rPr>
              <a:t>: A part of a data set intended to be representative of the whole. Samples can be selected randomly or based on specific features of the data set.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688461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https://how-old.net/#</a:t>
            </a:r>
            <a:r>
              <a:rPr lang="en-US" sz="1200" u="none" kern="1200" baseline="0" dirty="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has a rich history of employing machine learning in their products, beginning with the Silicon Valley company they purchased in 1999 and created Hotmail from. Hotmail used</a:t>
            </a:r>
            <a:r>
              <a:rPr lang="en-US" baseline="0" dirty="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Machine Learning</a:t>
            </a:r>
            <a:r>
              <a:rPr lang="en-US" dirty="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dirty="0">
                <a:solidFill>
                  <a:schemeClr val="tx1"/>
                </a:solidFill>
                <a:effectLst/>
                <a:latin typeface="+mn-lt"/>
                <a:ea typeface="+mn-ea"/>
                <a:cs typeface="+mn-cs"/>
              </a:rPr>
              <a:t>R</a:t>
            </a:r>
            <a:r>
              <a:rPr lang="en-US" dirty="0"/>
              <a:t> and </a:t>
            </a:r>
            <a:r>
              <a:rPr lang="en-US" sz="1200" kern="1200" dirty="0">
                <a:solidFill>
                  <a:schemeClr val="tx1"/>
                </a:solidFill>
                <a:effectLst/>
                <a:latin typeface="+mn-lt"/>
                <a:ea typeface="+mn-ea"/>
                <a:cs typeface="+mn-cs"/>
              </a:rPr>
              <a:t>Python</a:t>
            </a:r>
            <a:r>
              <a:rPr lang="en-US" dirty="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dirty="0">
                <a:solidFill>
                  <a:schemeClr val="tx1"/>
                </a:solidFill>
                <a:effectLst/>
                <a:latin typeface="+mn-lt"/>
                <a:ea typeface="+mn-ea"/>
                <a:cs typeface="+mn-cs"/>
              </a:rPr>
              <a:t>Cortana Intelligence Gallery</a:t>
            </a:r>
            <a:r>
              <a:rPr lang="en-US"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744707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ML Studio provides canned implementations of 25 of </a:t>
            </a:r>
            <a:r>
              <a:rPr lang="en-US" sz="1200" kern="1200" baseline="0" dirty="0">
                <a:solidFill>
                  <a:schemeClr val="tx1"/>
                </a:solidFill>
                <a:effectLst/>
                <a:latin typeface="+mn-lt"/>
                <a:ea typeface="+mn-ea"/>
                <a:cs typeface="+mn-cs"/>
              </a:rPr>
              <a:t>the classic algorithms used in machine learning.  It divides them into four categories.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a:solidFill>
                  <a:schemeClr val="tx1"/>
                </a:solidFill>
                <a:effectLst/>
                <a:latin typeface="+mn-lt"/>
                <a:ea typeface="+mn-ea"/>
                <a:cs typeface="+mn-cs"/>
                <a:hlinkClick r:id="rId3"/>
              </a:rPr>
              <a:t>https://how-old.net/#</a:t>
            </a:r>
            <a:r>
              <a:rPr lang="en-US" sz="1200" kern="1200" dirty="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2218694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has been around for hundreds of years and is widely used in statistical modeling. The simplest form of linear regression (univariate) has one input variable and one output variable. Various</a:t>
            </a:r>
            <a:r>
              <a:rPr lang="en-US" baseline="0" dirty="0"/>
              <a:t> techniques are used to best-fit a line (hence, LINEAR regression) to the data. Multivariate linear regression is similar, but adds additional terms to the equation (b2, b3, and so on).</a:t>
            </a:r>
          </a:p>
          <a:p>
            <a:endParaRPr lang="en-US" baseline="0" dirty="0"/>
          </a:p>
          <a:p>
            <a:r>
              <a:rPr lang="en-US" baseline="0" dirty="0"/>
              <a:t>Training 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dirty="0"/>
            </a:br>
            <a:br>
              <a:rPr lang="en-US" baseline="0" dirty="0"/>
            </a:br>
            <a:r>
              <a:rPr lang="en-US" baseline="0" dirty="0"/>
              <a:t>This illustration can be used to explain why picking the right algorithm is key to building an effective model. If there is not a relatively linear relationship between input variable(s) and output variable(s), then linear regression won't produce a robust predictive model.</a:t>
            </a:r>
          </a:p>
          <a:p>
            <a:endParaRPr lang="en-IN" baseline="0" dirty="0"/>
          </a:p>
          <a:p>
            <a:r>
              <a:rPr lang="en-IN" baseline="0" dirty="0"/>
              <a:t>M</a:t>
            </a:r>
            <a:r>
              <a:rPr lang="en-US" baseline="0" dirty="0"/>
              <a:t> = </a:t>
            </a:r>
            <a:r>
              <a:rPr lang="en-US" baseline="0" dirty="0" err="1"/>
              <a:t>xbar</a:t>
            </a:r>
            <a:r>
              <a:rPr lang="en-US" baseline="0" dirty="0"/>
              <a:t> * </a:t>
            </a:r>
            <a:r>
              <a:rPr lang="en-US" baseline="0" dirty="0" err="1"/>
              <a:t>ybar</a:t>
            </a:r>
            <a:r>
              <a:rPr lang="en-US" baseline="0" dirty="0"/>
              <a:t> – </a:t>
            </a:r>
            <a:r>
              <a:rPr lang="en-US" baseline="0" dirty="0" err="1"/>
              <a:t>xy</a:t>
            </a:r>
            <a:r>
              <a:rPr lang="en-US" baseline="0" dirty="0"/>
              <a:t> bar   / </a:t>
            </a:r>
            <a:r>
              <a:rPr lang="en-US" baseline="0" dirty="0" err="1"/>
              <a:t>Xbar</a:t>
            </a:r>
            <a:r>
              <a:rPr lang="en-US" baseline="0" dirty="0"/>
              <a:t> Square – </a:t>
            </a:r>
            <a:r>
              <a:rPr lang="en-US" baseline="0" dirty="0" err="1"/>
              <a:t>Xsqure</a:t>
            </a:r>
            <a:r>
              <a:rPr lang="en-US" baseline="0" dirty="0"/>
              <a:t> bar</a:t>
            </a:r>
          </a:p>
          <a:p>
            <a:endParaRPr lang="en-IN" baseline="0" dirty="0"/>
          </a:p>
          <a:p>
            <a:r>
              <a:rPr lang="en-IN" baseline="0" dirty="0"/>
              <a:t>B</a:t>
            </a:r>
            <a:r>
              <a:rPr lang="en-US" baseline="0" dirty="0"/>
              <a:t> = y bar – m </a:t>
            </a:r>
            <a:r>
              <a:rPr lang="en-US" baseline="0" dirty="0" err="1"/>
              <a:t>xbar</a:t>
            </a:r>
            <a:endParaRPr lang="en-US" baseline="0" dirty="0"/>
          </a:p>
          <a:p>
            <a:endParaRPr lang="en-IN" baseline="0" dirty="0"/>
          </a:p>
          <a:p>
            <a:r>
              <a:rPr lang="en-IN" baseline="0" dirty="0"/>
              <a:t>Y</a:t>
            </a:r>
            <a:r>
              <a:rPr lang="en-US" baseline="0" dirty="0"/>
              <a:t> = b + mx</a:t>
            </a:r>
          </a:p>
          <a:p>
            <a:endParaRPr lang="en-IN"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30643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Azure ML Cheat Sheet helps</a:t>
            </a:r>
            <a:r>
              <a:rPr lang="en-US" baseline="0" dirty="0"/>
              <a:t> you pick the right algorithm for a model, even if you're not a trained data scientist. </a:t>
            </a:r>
            <a:r>
              <a:rPr lang="en-US" dirty="0"/>
              <a:t>One example is if you want to use a set of input values to predict</a:t>
            </a:r>
            <a:r>
              <a:rPr lang="en-US" baseline="0" dirty="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67531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deployed as a Web service, a model can be used</a:t>
            </a:r>
            <a:r>
              <a:rPr lang="en-US" baseline="0" dirty="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book -- and free!</a:t>
            </a:r>
            <a:r>
              <a:rPr lang="en-US" baseline="0" dirty="0"/>
              <a:t> Another recommended book on Azure Machine is Learning is "Predictive Analytics with Microsoft Azure Machine Learning " (https://www.amazon.com/Predictive-Analytics-Microsoft-Machine-Learning/dp/1484212010).</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 Machine Learning finds patterns in large volumes of data and uses those patterns to perform predictive analysis. </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2. Machine learning models fall into two broad categories: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supervised and unsupervised.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3.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4.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70613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starts with data, which can come from a variety of sources. The data typically needs to be "cleaned" before</a:t>
            </a:r>
            <a:r>
              <a:rPr lang="en-US" baseline="0" dirty="0"/>
              <a:t> it is used, and ML Studio includes modules to help with the cleaning. (Examples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1083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866685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267088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Descriptive Analytics – What happened</a:t>
            </a:r>
          </a:p>
          <a:p>
            <a:r>
              <a:rPr lang="en-IN" dirty="0"/>
              <a:t>Diagnostic Analytics – Why did it happen</a:t>
            </a:r>
          </a:p>
          <a:p>
            <a:r>
              <a:rPr lang="en-IN" dirty="0"/>
              <a:t>Predictive Analytics – What will happen</a:t>
            </a:r>
          </a:p>
          <a:p>
            <a:r>
              <a:rPr lang="en-IN" dirty="0"/>
              <a:t>Prescriptive Analytics – How can we make it happen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624291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Studio simplifies machine learning by providing a drag-and-drop model in</a:t>
            </a:r>
            <a:r>
              <a:rPr lang="en-US" baseline="0" dirty="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Data exploration</a:t>
            </a:r>
            <a:r>
              <a:rPr lang="en-US" sz="1200" b="0" i="0" kern="1200" dirty="0">
                <a:solidFill>
                  <a:schemeClr val="tx1"/>
                </a:solidFill>
                <a:effectLst/>
                <a:latin typeface="+mn-lt"/>
                <a:ea typeface="+mn-ea"/>
                <a:cs typeface="+mn-cs"/>
              </a:rPr>
              <a:t> is the process of gathering information about a large and often unstructured data set in order to find characteristics for focused analysis.</a:t>
            </a:r>
          </a:p>
          <a:p>
            <a:r>
              <a:rPr lang="en-US" sz="1200" b="1" i="0" kern="1200" dirty="0">
                <a:solidFill>
                  <a:schemeClr val="tx1"/>
                </a:solidFill>
                <a:effectLst/>
                <a:latin typeface="+mn-lt"/>
                <a:ea typeface="+mn-ea"/>
                <a:cs typeface="+mn-cs"/>
              </a:rPr>
              <a:t>Data mining</a:t>
            </a:r>
            <a:r>
              <a:rPr lang="en-US" sz="1200" b="0" i="0" kern="1200" dirty="0">
                <a:solidFill>
                  <a:schemeClr val="tx1"/>
                </a:solidFill>
                <a:effectLst/>
                <a:latin typeface="+mn-lt"/>
                <a:ea typeface="+mn-ea"/>
                <a:cs typeface="+mn-cs"/>
              </a:rPr>
              <a:t> refers to automated data exploration.</a:t>
            </a:r>
          </a:p>
          <a:p>
            <a:r>
              <a:rPr lang="en-US" sz="1200" b="1" i="0" kern="1200" dirty="0">
                <a:solidFill>
                  <a:schemeClr val="tx1"/>
                </a:solidFill>
                <a:effectLst/>
                <a:latin typeface="+mn-lt"/>
                <a:ea typeface="+mn-ea"/>
                <a:cs typeface="+mn-cs"/>
              </a:rPr>
              <a:t>Descriptive analytics</a:t>
            </a:r>
            <a:r>
              <a:rPr lang="en-US" sz="1200" b="0" i="0" kern="1200" dirty="0">
                <a:solidFill>
                  <a:schemeClr val="tx1"/>
                </a:solidFill>
                <a:effectLst/>
                <a:latin typeface="+mn-lt"/>
                <a:ea typeface="+mn-ea"/>
                <a:cs typeface="+mn-cs"/>
              </a:rPr>
              <a:t> is the process of analyzing a data set in order to summarize what happened. The vast majority of business analytics - such as sales reports, web metrics, and social networks analysis - are descriptive.</a:t>
            </a:r>
          </a:p>
          <a:p>
            <a:r>
              <a:rPr lang="en-US" sz="1200" b="1" i="0" kern="1200" dirty="0">
                <a:solidFill>
                  <a:schemeClr val="tx1"/>
                </a:solidFill>
                <a:effectLst/>
                <a:latin typeface="+mn-lt"/>
                <a:ea typeface="+mn-ea"/>
                <a:cs typeface="+mn-cs"/>
              </a:rPr>
              <a:t>Predictive analytics</a:t>
            </a:r>
            <a:r>
              <a:rPr lang="en-US" sz="1200" b="0" i="0" kern="1200" dirty="0">
                <a:solidFill>
                  <a:schemeClr val="tx1"/>
                </a:solidFill>
                <a:effectLst/>
                <a:latin typeface="+mn-lt"/>
                <a:ea typeface="+mn-ea"/>
                <a:cs typeface="+mn-cs"/>
              </a:rPr>
              <a:t> is the process of building models from historical or current data in order to forecast future outcomes.</a:t>
            </a:r>
          </a:p>
          <a:p>
            <a:r>
              <a:rPr lang="en-US" sz="1200" b="0" i="0" kern="1200" dirty="0">
                <a:solidFill>
                  <a:schemeClr val="tx1"/>
                </a:solidFill>
                <a:effectLst/>
                <a:latin typeface="+mn-lt"/>
                <a:ea typeface="+mn-ea"/>
                <a:cs typeface="+mn-cs"/>
              </a:rPr>
              <a:t>Supervised and unsupervised learning</a:t>
            </a:r>
          </a:p>
          <a:p>
            <a:r>
              <a:rPr lang="en-US" sz="1200" b="1" i="0" kern="1200" dirty="0">
                <a:solidFill>
                  <a:schemeClr val="tx1"/>
                </a:solidFill>
                <a:effectLst/>
                <a:latin typeface="+mn-lt"/>
                <a:ea typeface="+mn-ea"/>
                <a:cs typeface="+mn-cs"/>
              </a:rPr>
              <a:t>Supervised learning</a:t>
            </a:r>
            <a:r>
              <a:rPr lang="en-US" sz="1200" b="0" i="0" kern="1200" dirty="0">
                <a:solidFill>
                  <a:schemeClr val="tx1"/>
                </a:solidFill>
                <a:effectLst/>
                <a:latin typeface="+mn-lt"/>
                <a:ea typeface="+mn-ea"/>
                <a:cs typeface="+mn-cs"/>
              </a:rPr>
              <a:t> algorithms are trained with labeled data - in other words, data comprised of examples of the answers wanted. For instance, a model that identifies fraudulent credit card use would be trained from a data set with labeled data points of known fraudulent and valid charges. Most machine learning is supervised.</a:t>
            </a:r>
          </a:p>
          <a:p>
            <a:r>
              <a:rPr lang="en-US" sz="1200" b="1" i="0" kern="1200" dirty="0">
                <a:solidFill>
                  <a:schemeClr val="tx1"/>
                </a:solidFill>
                <a:effectLst/>
                <a:latin typeface="+mn-lt"/>
                <a:ea typeface="+mn-ea"/>
                <a:cs typeface="+mn-cs"/>
              </a:rPr>
              <a:t>Unsupervised learning</a:t>
            </a:r>
            <a:r>
              <a:rPr lang="en-US" sz="1200" b="0" i="0" kern="1200" dirty="0">
                <a:solidFill>
                  <a:schemeClr val="tx1"/>
                </a:solidFill>
                <a:effectLst/>
                <a:latin typeface="+mn-lt"/>
                <a:ea typeface="+mn-ea"/>
                <a:cs typeface="+mn-cs"/>
              </a:rPr>
              <a:t> is used on data with no labels, and the goal is to find relationships in the data. For instance, you might want to find groupings of customer demographics with similar buying habits.</a:t>
            </a:r>
          </a:p>
          <a:p>
            <a:r>
              <a:rPr lang="en-US" sz="1200" b="1" i="0" kern="1200" dirty="0">
                <a:solidFill>
                  <a:schemeClr val="tx1"/>
                </a:solidFill>
                <a:effectLst/>
                <a:latin typeface="+mn-lt"/>
                <a:ea typeface="+mn-ea"/>
                <a:cs typeface="+mn-cs"/>
              </a:rPr>
              <a:t>Model training and evaluation</a:t>
            </a:r>
          </a:p>
          <a:p>
            <a:r>
              <a:rPr lang="en-US" sz="1200" b="0" i="0" kern="1200" dirty="0">
                <a:solidFill>
                  <a:schemeClr val="tx1"/>
                </a:solidFill>
                <a:effectLst/>
                <a:latin typeface="+mn-lt"/>
                <a:ea typeface="+mn-ea"/>
                <a:cs typeface="+mn-cs"/>
              </a:rPr>
              <a:t>A machine learning model is an abstraction of the question you are trying to answer or the outcome you want to predict. Models are trained and evaluated from existing data.</a:t>
            </a:r>
          </a:p>
          <a:p>
            <a:r>
              <a:rPr lang="en-US" sz="1200" b="1" i="0" kern="1200" dirty="0">
                <a:solidFill>
                  <a:schemeClr val="tx1"/>
                </a:solidFill>
                <a:effectLst/>
                <a:latin typeface="+mn-lt"/>
                <a:ea typeface="+mn-ea"/>
                <a:cs typeface="+mn-cs"/>
              </a:rPr>
              <a:t>Training data</a:t>
            </a:r>
          </a:p>
          <a:p>
            <a:r>
              <a:rPr lang="en-US" sz="1200" b="0" i="0" kern="1200" dirty="0">
                <a:solidFill>
                  <a:schemeClr val="tx1"/>
                </a:solidFill>
                <a:effectLst/>
                <a:latin typeface="+mn-lt"/>
                <a:ea typeface="+mn-ea"/>
                <a:cs typeface="+mn-cs"/>
              </a:rPr>
              <a:t>When you train a model from data, you use a known data set and make adjustments to the model based on the data characteristics to get the most accurate answer. In Azure Machine Learning, a model is built from an algorithm module that processes training data and functional modules, such as a scoring module.</a:t>
            </a:r>
          </a:p>
          <a:p>
            <a:r>
              <a:rPr lang="en-US" sz="1200" b="0" i="0" kern="1200" dirty="0">
                <a:solidFill>
                  <a:schemeClr val="tx1"/>
                </a:solidFill>
                <a:effectLst/>
                <a:latin typeface="+mn-lt"/>
                <a:ea typeface="+mn-ea"/>
                <a:cs typeface="+mn-cs"/>
              </a:rPr>
              <a:t>In supervised learning, if you're training a fraud detection model, you use a set of transactions that are labeled as either fraudulent or valid. You split your data set randomly, and use part to train the model and part to test or evaluate the model.</a:t>
            </a:r>
          </a:p>
          <a:p>
            <a:r>
              <a:rPr lang="en-US" sz="1200" b="1" i="0" kern="1200" dirty="0">
                <a:solidFill>
                  <a:schemeClr val="tx1"/>
                </a:solidFill>
                <a:effectLst/>
                <a:latin typeface="+mn-lt"/>
                <a:ea typeface="+mn-ea"/>
                <a:cs typeface="+mn-cs"/>
              </a:rPr>
              <a:t>Evaluation data</a:t>
            </a:r>
          </a:p>
          <a:p>
            <a:r>
              <a:rPr lang="en-US" sz="1200" b="0" i="0" kern="1200" dirty="0">
                <a:solidFill>
                  <a:schemeClr val="tx1"/>
                </a:solidFill>
                <a:effectLst/>
                <a:latin typeface="+mn-lt"/>
                <a:ea typeface="+mn-ea"/>
                <a:cs typeface="+mn-cs"/>
              </a:rPr>
              <a:t>Once you have a trained model, evaluate the model using the remaining test data. You use data you already know the outcomes for, so that you can tell whether your model predicts accurately.</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041727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9/5/2019</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9/5/2019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8.jpg"/><Relationship Id="rId3" Type="http://schemas.openxmlformats.org/officeDocument/2006/relationships/image" Target="../media/image43.png"/><Relationship Id="rId7" Type="http://schemas.openxmlformats.org/officeDocument/2006/relationships/image" Target="../media/image47.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g"/><Relationship Id="rId10" Type="http://schemas.openxmlformats.org/officeDocument/2006/relationships/image" Target="../media/image50.png"/><Relationship Id="rId4" Type="http://schemas.openxmlformats.org/officeDocument/2006/relationships/image" Target="../media/image44.jpeg"/><Relationship Id="rId9" Type="http://schemas.openxmlformats.org/officeDocument/2006/relationships/image" Target="../media/image49.jpg"/></Relationships>
</file>

<file path=ppt/slides/_rels/slide1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2.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Machine Learning</a:t>
            </a:r>
          </a:p>
        </p:txBody>
      </p:sp>
      <p:sp>
        <p:nvSpPr>
          <p:cNvPr id="3" name="Subtitle 2"/>
          <p:cNvSpPr>
            <a:spLocks noGrp="1"/>
          </p:cNvSpPr>
          <p:nvPr>
            <p:ph type="subTitle" idx="1"/>
          </p:nvPr>
        </p:nvSpPr>
        <p:spPr/>
        <p:txBody>
          <a:bodyPr/>
          <a:lstStyle/>
          <a:p>
            <a:r>
              <a:rPr lang="en-US" dirty="0">
                <a:solidFill>
                  <a:srgbClr val="FFFF00"/>
                </a:solidFill>
              </a:rPr>
              <a:t>[ Sathish Nadarajan ]</a:t>
            </a:r>
          </a:p>
          <a:p>
            <a:r>
              <a:rPr lang="en-US" dirty="0">
                <a:solidFill>
                  <a:srgbClr val="FFFF00"/>
                </a:solidFill>
              </a:rPr>
              <a:t>[ Nadarajan.sathish@gmail.com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Content Placeholder 2"/>
          <p:cNvSpPr>
            <a:spLocks noGrp="1"/>
          </p:cNvSpPr>
          <p:nvPr>
            <p:ph idx="1"/>
          </p:nvPr>
        </p:nvSpPr>
        <p:spPr>
          <a:xfrm>
            <a:off x="838199" y="1825625"/>
            <a:ext cx="5720255" cy="4351338"/>
          </a:xfrm>
        </p:spPr>
        <p:txBody>
          <a:bodyPr>
            <a:normAutofit/>
          </a:bodyPr>
          <a:lstStyle/>
          <a:p>
            <a:r>
              <a:rPr lang="en-US" dirty="0"/>
              <a:t>Data Exploration</a:t>
            </a:r>
          </a:p>
          <a:p>
            <a:r>
              <a:rPr lang="en-US" dirty="0"/>
              <a:t>Data Mining</a:t>
            </a:r>
          </a:p>
          <a:p>
            <a:r>
              <a:rPr lang="en-IN" dirty="0"/>
              <a:t>D</a:t>
            </a:r>
            <a:r>
              <a:rPr lang="en-US" dirty="0"/>
              <a:t>escriptive Analytics</a:t>
            </a:r>
          </a:p>
          <a:p>
            <a:r>
              <a:rPr lang="en-IN" dirty="0"/>
              <a:t>Predictive Analytics</a:t>
            </a:r>
          </a:p>
          <a:p>
            <a:r>
              <a:rPr lang="en-IN" dirty="0"/>
              <a:t>Supervised Learning</a:t>
            </a:r>
          </a:p>
          <a:p>
            <a:r>
              <a:rPr lang="en-IN" dirty="0"/>
              <a:t>Unsupervised Learning</a:t>
            </a:r>
          </a:p>
          <a:p>
            <a:r>
              <a:rPr lang="en-IN" dirty="0"/>
              <a:t>Training and Evaluation</a:t>
            </a:r>
          </a:p>
          <a:p>
            <a:endParaRPr lang="en-IN" dirty="0"/>
          </a:p>
          <a:p>
            <a:endParaRPr lang="en-US" dirty="0"/>
          </a:p>
          <a:p>
            <a:endParaRPr lang="en-US" dirty="0"/>
          </a:p>
        </p:txBody>
      </p:sp>
      <p:pic>
        <p:nvPicPr>
          <p:cNvPr id="5" name="Picture 4">
            <a:extLst>
              <a:ext uri="{FF2B5EF4-FFF2-40B4-BE49-F238E27FC236}">
                <a16:creationId xmlns:a16="http://schemas.microsoft.com/office/drawing/2014/main" id="{6378DA8C-7C6B-40AD-A7D8-647FE4352679}"/>
              </a:ext>
            </a:extLst>
          </p:cNvPr>
          <p:cNvPicPr>
            <a:picLocks noChangeAspect="1"/>
          </p:cNvPicPr>
          <p:nvPr/>
        </p:nvPicPr>
        <p:blipFill>
          <a:blip r:embed="rId3"/>
          <a:stretch>
            <a:fillRect/>
          </a:stretch>
        </p:blipFill>
        <p:spPr>
          <a:xfrm>
            <a:off x="6722409" y="916921"/>
            <a:ext cx="3695700" cy="4486275"/>
          </a:xfrm>
          <a:prstGeom prst="rect">
            <a:avLst/>
          </a:prstGeom>
        </p:spPr>
      </p:pic>
    </p:spTree>
    <p:extLst>
      <p:ext uri="{BB962C8B-B14F-4D97-AF65-F5344CB8AC3E}">
        <p14:creationId xmlns:p14="http://schemas.microsoft.com/office/powerpoint/2010/main" val="107135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Terms</a:t>
            </a:r>
          </a:p>
        </p:txBody>
      </p:sp>
      <p:sp>
        <p:nvSpPr>
          <p:cNvPr id="3" name="Content Placeholder 2"/>
          <p:cNvSpPr>
            <a:spLocks noGrp="1"/>
          </p:cNvSpPr>
          <p:nvPr>
            <p:ph idx="1"/>
          </p:nvPr>
        </p:nvSpPr>
        <p:spPr>
          <a:xfrm>
            <a:off x="838199" y="1825625"/>
            <a:ext cx="5720255" cy="4351338"/>
          </a:xfrm>
        </p:spPr>
        <p:txBody>
          <a:bodyPr>
            <a:normAutofit fontScale="47500" lnSpcReduction="20000"/>
          </a:bodyPr>
          <a:lstStyle/>
          <a:p>
            <a:r>
              <a:rPr lang="en-US" sz="4000" b="1" dirty="0"/>
              <a:t>algorithm</a:t>
            </a:r>
            <a:endParaRPr lang="en-US" sz="4000" dirty="0"/>
          </a:p>
          <a:p>
            <a:r>
              <a:rPr lang="en-US" sz="4000" b="1" dirty="0"/>
              <a:t>anomaly detection</a:t>
            </a:r>
            <a:r>
              <a:rPr lang="en-US" sz="4000" dirty="0"/>
              <a:t>: </a:t>
            </a:r>
          </a:p>
          <a:p>
            <a:r>
              <a:rPr lang="en-US" sz="4000" b="1" dirty="0"/>
              <a:t>categorical data</a:t>
            </a:r>
            <a:r>
              <a:rPr lang="en-US" sz="4000" dirty="0"/>
              <a:t>: </a:t>
            </a:r>
          </a:p>
          <a:p>
            <a:r>
              <a:rPr lang="en-US" sz="4000" b="1" dirty="0"/>
              <a:t>classification</a:t>
            </a:r>
            <a:r>
              <a:rPr lang="en-US" sz="4000" dirty="0"/>
              <a:t>: </a:t>
            </a:r>
          </a:p>
          <a:p>
            <a:r>
              <a:rPr lang="en-US" sz="4000" b="1" dirty="0"/>
              <a:t>feature engineering</a:t>
            </a:r>
            <a:r>
              <a:rPr lang="en-US" sz="4000" dirty="0"/>
              <a:t>: </a:t>
            </a:r>
          </a:p>
          <a:p>
            <a:r>
              <a:rPr lang="en-US" sz="4000" b="1" dirty="0"/>
              <a:t>module</a:t>
            </a:r>
            <a:r>
              <a:rPr lang="en-US" sz="4000" dirty="0"/>
              <a:t>: </a:t>
            </a:r>
          </a:p>
          <a:p>
            <a:r>
              <a:rPr lang="en-US" sz="4000" b="1" dirty="0"/>
              <a:t>model</a:t>
            </a:r>
            <a:r>
              <a:rPr lang="en-US" sz="4000" dirty="0"/>
              <a:t>: </a:t>
            </a:r>
          </a:p>
          <a:p>
            <a:r>
              <a:rPr lang="en-US" sz="4000" b="1" dirty="0"/>
              <a:t>numerical data</a:t>
            </a:r>
            <a:r>
              <a:rPr lang="en-US" sz="4000" dirty="0"/>
              <a:t>: </a:t>
            </a:r>
          </a:p>
          <a:p>
            <a:r>
              <a:rPr lang="en-US" sz="4000" b="1" dirty="0"/>
              <a:t>partition</a:t>
            </a:r>
            <a:r>
              <a:rPr lang="en-US" sz="4000" dirty="0"/>
              <a:t>: </a:t>
            </a:r>
          </a:p>
          <a:p>
            <a:r>
              <a:rPr lang="en-US" sz="4000" b="1" dirty="0"/>
              <a:t>prediction</a:t>
            </a:r>
            <a:r>
              <a:rPr lang="en-US" sz="4000" dirty="0"/>
              <a:t>: </a:t>
            </a:r>
          </a:p>
          <a:p>
            <a:r>
              <a:rPr lang="en-US" sz="4000" b="1" dirty="0"/>
              <a:t>regression</a:t>
            </a:r>
            <a:r>
              <a:rPr lang="en-US" sz="4000" dirty="0"/>
              <a:t>: </a:t>
            </a:r>
          </a:p>
          <a:p>
            <a:r>
              <a:rPr lang="en-US" sz="4000" b="1" dirty="0"/>
              <a:t>score</a:t>
            </a:r>
            <a:r>
              <a:rPr lang="en-US" sz="4000" dirty="0"/>
              <a:t>: </a:t>
            </a:r>
          </a:p>
          <a:p>
            <a:r>
              <a:rPr lang="en-US" sz="4000" b="1" dirty="0"/>
              <a:t>sample</a:t>
            </a:r>
            <a:r>
              <a:rPr lang="en-US" sz="4000" dirty="0"/>
              <a:t>:</a:t>
            </a:r>
          </a:p>
          <a:p>
            <a:endParaRPr lang="en-IN" dirty="0"/>
          </a:p>
          <a:p>
            <a:endParaRPr lang="en-US" dirty="0"/>
          </a:p>
          <a:p>
            <a:endParaRPr lang="en-US" dirty="0"/>
          </a:p>
        </p:txBody>
      </p:sp>
    </p:spTree>
    <p:extLst>
      <p:ext uri="{BB962C8B-B14F-4D97-AF65-F5344CB8AC3E}">
        <p14:creationId xmlns:p14="http://schemas.microsoft.com/office/powerpoint/2010/main" val="508385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in Azure Cloud</a:t>
            </a:r>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and Machine Learning</a:t>
            </a:r>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a:gradFill>
                  <a:gsLst>
                    <a:gs pos="0">
                      <a:srgbClr val="292929">
                        <a:lumMod val="90000"/>
                        <a:lumOff val="10000"/>
                      </a:srgbClr>
                    </a:gs>
                    <a:gs pos="86000">
                      <a:srgbClr val="292929">
                        <a:lumMod val="90000"/>
                        <a:lumOff val="10000"/>
                      </a:srgbClr>
                    </a:gs>
                  </a:gsLst>
                  <a:lin ang="5400000" scaled="0"/>
                </a:gradFill>
              </a:rPr>
              <a:t>pulsweb.fr</a:t>
            </a:r>
            <a:r>
              <a:rPr lang="en-US" sz="1400" dirty="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a:t>
            </a:r>
          </a:p>
        </p:txBody>
      </p:sp>
      <p:sp>
        <p:nvSpPr>
          <p:cNvPr id="3" name="Content Placeholder 2"/>
          <p:cNvSpPr>
            <a:spLocks noGrp="1"/>
          </p:cNvSpPr>
          <p:nvPr>
            <p:ph idx="1"/>
          </p:nvPr>
        </p:nvSpPr>
        <p:spPr>
          <a:xfrm>
            <a:off x="838200" y="1825625"/>
            <a:ext cx="7025640" cy="4351338"/>
          </a:xfrm>
        </p:spPr>
        <p:txBody>
          <a:bodyPr/>
          <a:lstStyle/>
          <a:p>
            <a:r>
              <a:rPr lang="en-US" dirty="0"/>
              <a:t>Fully managed cloud service for building and operationalizing ML models</a:t>
            </a:r>
          </a:p>
        </p:txBody>
      </p:sp>
      <p:pic>
        <p:nvPicPr>
          <p:cNvPr id="4" name="Picture 3"/>
          <p:cNvPicPr>
            <a:picLocks noChangeAspect="1"/>
          </p:cNvPicPr>
          <p:nvPr/>
        </p:nvPicPr>
        <p:blipFill>
          <a:blip r:embed="rId3"/>
          <a:stretch>
            <a:fillRect/>
          </a:stretch>
        </p:blipFill>
        <p:spPr>
          <a:xfrm>
            <a:off x="7963551" y="324372"/>
            <a:ext cx="3761726" cy="2509989"/>
          </a:xfrm>
          <a:prstGeom prst="rect">
            <a:avLst/>
          </a:prstGeom>
        </p:spPr>
      </p:pic>
      <p:sp>
        <p:nvSpPr>
          <p:cNvPr id="5" name="Rectangle 4"/>
          <p:cNvSpPr/>
          <p:nvPr/>
        </p:nvSpPr>
        <p:spPr bwMode="auto">
          <a:xfrm>
            <a:off x="508285"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Fully </a:t>
            </a:r>
            <a:br>
              <a:rPr lang="en-US" sz="3137" kern="0" dirty="0">
                <a:solidFill>
                  <a:srgbClr val="FFFFFF"/>
                </a:solidFill>
                <a:latin typeface="Segoe UI Light"/>
                <a:ea typeface="Segoe UI" pitchFamily="34" charset="0"/>
                <a:cs typeface="Segoe UI" pitchFamily="34" charset="0"/>
              </a:rPr>
            </a:br>
            <a:r>
              <a:rPr lang="en-US" sz="3137" kern="0" dirty="0">
                <a:solidFill>
                  <a:srgbClr val="FFFFFF"/>
                </a:solidFill>
                <a:latin typeface="Segoe UI Light"/>
                <a:ea typeface="Segoe UI" pitchFamily="34" charset="0"/>
                <a:cs typeface="Segoe UI" pitchFamily="34" charset="0"/>
              </a:rPr>
              <a:t>managed</a:t>
            </a: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6" name="Rectangle 5"/>
          <p:cNvSpPr/>
          <p:nvPr/>
        </p:nvSpPr>
        <p:spPr bwMode="auto">
          <a:xfrm>
            <a:off x="3287202" y="3055490"/>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Integrated</a:t>
            </a:r>
          </a:p>
        </p:txBody>
      </p:sp>
      <p:sp>
        <p:nvSpPr>
          <p:cNvPr id="7" name="Rectangle 6"/>
          <p:cNvSpPr/>
          <p:nvPr/>
        </p:nvSpPr>
        <p:spPr bwMode="auto">
          <a:xfrm>
            <a:off x="6066119" y="3055490"/>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a:solidFill>
                  <a:srgbClr val="FFFFFF"/>
                </a:solidFill>
                <a:latin typeface="Segoe UI Light"/>
                <a:ea typeface="Segoe UI" pitchFamily="34" charset="0"/>
                <a:cs typeface="Segoe UI" pitchFamily="34" charset="0"/>
              </a:rPr>
              <a:t>Best in Class Algorithms + R</a:t>
            </a:r>
          </a:p>
        </p:txBody>
      </p:sp>
      <p:sp>
        <p:nvSpPr>
          <p:cNvPr id="8" name="Rectangle 7"/>
          <p:cNvSpPr/>
          <p:nvPr/>
        </p:nvSpPr>
        <p:spPr bwMode="auto">
          <a:xfrm>
            <a:off x="8845036"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Deploy in minutes</a:t>
            </a:r>
          </a:p>
        </p:txBody>
      </p:sp>
      <p:sp>
        <p:nvSpPr>
          <p:cNvPr id="9" name="Rectangle 8"/>
          <p:cNvSpPr/>
          <p:nvPr/>
        </p:nvSpPr>
        <p:spPr>
          <a:xfrm>
            <a:off x="478896" y="4442088"/>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No software to install, no hardware </a:t>
            </a:r>
            <a:r>
              <a:rPr lang="en-US" sz="1765" kern="0" spc="-98" dirty="0">
                <a:solidFill>
                  <a:srgbClr val="FFFFFF"/>
                </a:solidFill>
                <a:ea typeface="Segoe UI" pitchFamily="34" charset="0"/>
                <a:cs typeface="Segoe UI" pitchFamily="34" charset="0"/>
              </a:rPr>
              <a:t>to manage,</a:t>
            </a:r>
            <a:r>
              <a:rPr lang="en-US" sz="1765" kern="0" dirty="0">
                <a:solidFill>
                  <a:srgbClr val="FFFFFF"/>
                </a:solidFill>
                <a:ea typeface="Segoe UI" pitchFamily="34" charset="0"/>
                <a:cs typeface="Segoe UI" pitchFamily="34" charset="0"/>
              </a:rPr>
              <a:t> and one portal to view and update.</a:t>
            </a:r>
          </a:p>
        </p:txBody>
      </p:sp>
      <p:sp>
        <p:nvSpPr>
          <p:cNvPr id="10" name="Rectangle 9"/>
          <p:cNvSpPr/>
          <p:nvPr/>
        </p:nvSpPr>
        <p:spPr>
          <a:xfrm>
            <a:off x="3257811" y="4442086"/>
            <a:ext cx="27779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Simple drag, drop and connect interface for Data Science. No need for programming for common tasks. </a:t>
            </a:r>
          </a:p>
        </p:txBody>
      </p:sp>
      <p:sp>
        <p:nvSpPr>
          <p:cNvPr id="11" name="Rectangle 10"/>
          <p:cNvSpPr/>
          <p:nvPr/>
        </p:nvSpPr>
        <p:spPr>
          <a:xfrm>
            <a:off x="6036729" y="4442086"/>
            <a:ext cx="26077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Built-in collection of best of breed algorithms. Support for R and popular CRAN packages.</a:t>
            </a:r>
          </a:p>
        </p:txBody>
      </p:sp>
      <p:sp>
        <p:nvSpPr>
          <p:cNvPr id="12" name="Rectangle 11"/>
          <p:cNvSpPr/>
          <p:nvPr/>
        </p:nvSpPr>
        <p:spPr>
          <a:xfrm>
            <a:off x="8816581" y="4442087"/>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Operationalize models with a single click. Monetize in Machine Learning Marketplace.</a:t>
            </a:r>
          </a:p>
        </p:txBody>
      </p:sp>
    </p:spTree>
    <p:extLst>
      <p:ext uri="{BB962C8B-B14F-4D97-AF65-F5344CB8AC3E}">
        <p14:creationId xmlns:p14="http://schemas.microsoft.com/office/powerpoint/2010/main" val="3719138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Algorithms</a:t>
            </a:r>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(Univariate) Linear Regression</a:t>
            </a:r>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en-US" dirty="0"/>
              <a:t>Regression line represented by an equation of the form Y = b</a:t>
            </a:r>
            <a:r>
              <a:rPr lang="en-US" baseline="-25000" dirty="0"/>
              <a:t>0</a:t>
            </a:r>
            <a:r>
              <a:rPr lang="en-US" dirty="0"/>
              <a:t> + b</a:t>
            </a:r>
            <a:r>
              <a:rPr lang="en-US" baseline="-25000" dirty="0"/>
              <a:t>1</a:t>
            </a:r>
            <a:r>
              <a:rPr lang="en-US" dirty="0"/>
              <a:t>X where Y is the dependent variable</a:t>
            </a:r>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031325"/>
          </a:xfrm>
          <a:prstGeom prst="rect">
            <a:avLst/>
          </a:prstGeom>
          <a:noFill/>
        </p:spPr>
        <p:txBody>
          <a:bodyPr wrap="square" rtlCol="0">
            <a:spAutoFit/>
          </a:bodyPr>
          <a:lstStyle/>
          <a:p>
            <a:r>
              <a:rPr lang="en-US" dirty="0"/>
              <a:t>Error between actual and computed output minimized using least-squares or gradient-descent method</a:t>
            </a:r>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a:latin typeface="Segoe UI Light" panose="020B0502040204020203" pitchFamily="34" charset="0"/>
                <a:cs typeface="Segoe UI Light" panose="020B0502040204020203" pitchFamily="34" charset="0"/>
              </a:rPr>
              <a:t>http://</a:t>
            </a:r>
            <a:r>
              <a:rPr lang="en-US" sz="4000" dirty="0" err="1">
                <a:latin typeface="Segoe UI Light" panose="020B0502040204020203" pitchFamily="34" charset="0"/>
                <a:cs typeface="Segoe UI Light" panose="020B0502040204020203" pitchFamily="34" charset="0"/>
              </a:rPr>
              <a:t>aka.ms</a:t>
            </a:r>
            <a:r>
              <a:rPr lang="en-US" sz="4000" dirty="0">
                <a:latin typeface="Segoe UI Light" panose="020B0502040204020203" pitchFamily="34" charset="0"/>
                <a:cs typeface="Segoe UI Light" panose="020B0502040204020203" pitchFamily="34" charset="0"/>
              </a:rPr>
              <a:t>/</a:t>
            </a:r>
            <a:r>
              <a:rPr lang="en-US" sz="4000" dirty="0" err="1">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as a Web Service</a:t>
            </a:r>
          </a:p>
        </p:txBody>
      </p:sp>
      <p:sp>
        <p:nvSpPr>
          <p:cNvPr id="3" name="Content Placeholder 2"/>
          <p:cNvSpPr>
            <a:spLocks noGrp="1"/>
          </p:cNvSpPr>
          <p:nvPr>
            <p:ph idx="1"/>
          </p:nvPr>
        </p:nvSpPr>
        <p:spPr/>
        <p:txBody>
          <a:bodyPr/>
          <a:lstStyle/>
          <a:p>
            <a:r>
              <a:rPr lang="en-US" dirty="0"/>
              <a:t>A button click in ML Studio deploys a model as a Web service and provides sample code for calling it in three languages</a:t>
            </a:r>
          </a:p>
        </p:txBody>
      </p:sp>
      <p:pic>
        <p:nvPicPr>
          <p:cNvPr id="4" name="Picture 3"/>
          <p:cNvPicPr>
            <a:picLocks noChangeAspect="1"/>
          </p:cNvPicPr>
          <p:nvPr/>
        </p:nvPicPr>
        <p:blipFill>
          <a:blip r:embed="rId3"/>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Free e-Book</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http://bit.ly/a4r-mlbook</a:t>
            </a:r>
          </a:p>
        </p:txBody>
      </p:sp>
    </p:spTree>
    <p:extLst>
      <p:ext uri="{BB962C8B-B14F-4D97-AF65-F5344CB8AC3E}">
        <p14:creationId xmlns:p14="http://schemas.microsoft.com/office/powerpoint/2010/main" val="39878570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1825625"/>
            <a:ext cx="6367818" cy="4351338"/>
          </a:xfrm>
        </p:spPr>
        <p:txBody>
          <a:bodyPr>
            <a:normAutofit fontScale="85000" lnSpcReduction="10000"/>
          </a:bodyPr>
          <a:lstStyle/>
          <a:p>
            <a:r>
              <a:rPr lang="en-IN" dirty="0"/>
              <a:t>What is Machine Learning</a:t>
            </a:r>
            <a:endParaRPr lang="en-US" dirty="0"/>
          </a:p>
          <a:p>
            <a:r>
              <a:rPr lang="en-US" dirty="0"/>
              <a:t>Various Vendors</a:t>
            </a:r>
          </a:p>
          <a:p>
            <a:pPr lvl="1"/>
            <a:r>
              <a:rPr lang="en-US" dirty="0"/>
              <a:t>Microsoft</a:t>
            </a:r>
          </a:p>
          <a:p>
            <a:pPr lvl="1"/>
            <a:r>
              <a:rPr lang="en-IN" dirty="0"/>
              <a:t>A</a:t>
            </a:r>
            <a:r>
              <a:rPr lang="en-US" dirty="0"/>
              <a:t>mazon</a:t>
            </a:r>
          </a:p>
          <a:p>
            <a:pPr lvl="1"/>
            <a:r>
              <a:rPr lang="en-IN" dirty="0"/>
              <a:t>G</a:t>
            </a:r>
            <a:r>
              <a:rPr lang="en-US" dirty="0"/>
              <a:t>oogle etc.,</a:t>
            </a:r>
          </a:p>
          <a:p>
            <a:r>
              <a:rPr lang="en-US" dirty="0"/>
              <a:t>Machine Learning in Azure Cloud</a:t>
            </a:r>
          </a:p>
          <a:p>
            <a:r>
              <a:rPr lang="en-IN" dirty="0"/>
              <a:t>Predictive Analytics</a:t>
            </a:r>
          </a:p>
          <a:p>
            <a:r>
              <a:rPr lang="en-IN" dirty="0"/>
              <a:t>Azure Machine Learning Studio</a:t>
            </a:r>
          </a:p>
          <a:p>
            <a:r>
              <a:rPr lang="en-IN" dirty="0"/>
              <a:t>Introduction about Key Concepts</a:t>
            </a:r>
          </a:p>
          <a:p>
            <a:r>
              <a:rPr lang="en-IN" dirty="0"/>
              <a:t>Various Terms used in Machine Learning</a:t>
            </a:r>
          </a:p>
          <a:p>
            <a:r>
              <a:rPr lang="en-IN" dirty="0"/>
              <a:t>Hands on Lab – A Simple Model Creation</a:t>
            </a:r>
          </a:p>
          <a:p>
            <a:endParaRPr lang="en-US" dirty="0"/>
          </a:p>
          <a:p>
            <a:endParaRPr lang="en-US" dirty="0"/>
          </a:p>
        </p:txBody>
      </p:sp>
      <p:pic>
        <p:nvPicPr>
          <p:cNvPr id="1029" name="Picture 5" descr="Image result for agenda">
            <a:extLst>
              <a:ext uri="{FF2B5EF4-FFF2-40B4-BE49-F238E27FC236}">
                <a16:creationId xmlns:a16="http://schemas.microsoft.com/office/drawing/2014/main" id="{F16D9830-D446-4E01-9869-A444C7624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076" y="1690688"/>
            <a:ext cx="4449724" cy="3782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32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DA76FB1-9C66-40B6-9788-CEECA22BD0AC}"/>
              </a:ext>
            </a:extLst>
          </p:cNvPr>
          <p:cNvGrpSpPr/>
          <p:nvPr/>
        </p:nvGrpSpPr>
        <p:grpSpPr>
          <a:xfrm>
            <a:off x="447431" y="755298"/>
            <a:ext cx="11646415" cy="4629990"/>
            <a:chOff x="447431" y="755298"/>
            <a:chExt cx="11646415" cy="4629990"/>
          </a:xfrm>
        </p:grpSpPr>
        <p:sp>
          <p:nvSpPr>
            <p:cNvPr id="5" name="Oval 4">
              <a:extLst>
                <a:ext uri="{FF2B5EF4-FFF2-40B4-BE49-F238E27FC236}">
                  <a16:creationId xmlns:a16="http://schemas.microsoft.com/office/drawing/2014/main" id="{231E4B8F-2302-4F13-97D2-97072BC841EF}"/>
                </a:ext>
              </a:extLst>
            </p:cNvPr>
            <p:cNvSpPr/>
            <p:nvPr/>
          </p:nvSpPr>
          <p:spPr>
            <a:xfrm>
              <a:off x="447431" y="1340827"/>
              <a:ext cx="4063999" cy="404446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212CAFF0-A14C-4815-8113-051BE0C3245A}"/>
                </a:ext>
              </a:extLst>
            </p:cNvPr>
            <p:cNvCxnSpPr>
              <a:cxnSpLocks/>
            </p:cNvCxnSpPr>
            <p:nvPr/>
          </p:nvCxnSpPr>
          <p:spPr>
            <a:xfrm flipV="1">
              <a:off x="3323492" y="1063869"/>
              <a:ext cx="1573823" cy="914400"/>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9B763AA-16B3-4C61-8C78-1E4DFBA89F4C}"/>
                </a:ext>
              </a:extLst>
            </p:cNvPr>
            <p:cNvCxnSpPr>
              <a:cxnSpLocks/>
            </p:cNvCxnSpPr>
            <p:nvPr/>
          </p:nvCxnSpPr>
          <p:spPr>
            <a:xfrm>
              <a:off x="4897315" y="1063869"/>
              <a:ext cx="933449" cy="0"/>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522E6756-CB98-4E1A-9887-FF6F831D364B}"/>
                </a:ext>
              </a:extLst>
            </p:cNvPr>
            <p:cNvSpPr/>
            <p:nvPr/>
          </p:nvSpPr>
          <p:spPr>
            <a:xfrm>
              <a:off x="5830764" y="755298"/>
              <a:ext cx="6263082" cy="177994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Artificial Intelligence:</a:t>
              </a:r>
            </a:p>
            <a:p>
              <a:pPr marL="285750" indent="-285750">
                <a:buFont typeface="Arial" panose="020B0604020202020204" pitchFamily="34" charset="0"/>
                <a:buChar char="•"/>
              </a:pPr>
              <a:r>
                <a:rPr lang="en-US" dirty="0">
                  <a:solidFill>
                    <a:schemeClr val="tx1"/>
                  </a:solidFill>
                </a:rPr>
                <a:t>Robots</a:t>
              </a:r>
            </a:p>
            <a:p>
              <a:pPr marL="285750" indent="-285750">
                <a:buFont typeface="Arial" panose="020B0604020202020204" pitchFamily="34" charset="0"/>
                <a:buChar char="•"/>
              </a:pPr>
              <a:r>
                <a:rPr lang="en-US" dirty="0">
                  <a:solidFill>
                    <a:schemeClr val="tx1"/>
                  </a:solidFill>
                </a:rPr>
                <a:t>RPA (Robotic Process Automation)</a:t>
              </a:r>
            </a:p>
            <a:p>
              <a:pPr marL="285750" indent="-285750">
                <a:buFont typeface="Arial" panose="020B0604020202020204" pitchFamily="34" charset="0"/>
                <a:buChar char="•"/>
              </a:pPr>
              <a:r>
                <a:rPr lang="en-US" dirty="0">
                  <a:solidFill>
                    <a:schemeClr val="tx1"/>
                  </a:solidFill>
                </a:rPr>
                <a:t>IRT ( Interactive Response Technology)</a:t>
              </a:r>
            </a:p>
            <a:p>
              <a:pPr marL="285750" indent="-285750">
                <a:buFont typeface="Arial" panose="020B0604020202020204" pitchFamily="34" charset="0"/>
                <a:buChar char="•"/>
              </a:pPr>
              <a:r>
                <a:rPr lang="en-US" dirty="0">
                  <a:solidFill>
                    <a:schemeClr val="tx1"/>
                  </a:solidFill>
                </a:rPr>
                <a:t>Detections &amp; Predictions</a:t>
              </a:r>
            </a:p>
            <a:p>
              <a:endParaRPr lang="en-IN" b="1" dirty="0">
                <a:solidFill>
                  <a:schemeClr val="tx1"/>
                </a:solidFill>
              </a:endParaRPr>
            </a:p>
          </p:txBody>
        </p:sp>
      </p:grpSp>
      <p:grpSp>
        <p:nvGrpSpPr>
          <p:cNvPr id="9" name="Group 8">
            <a:extLst>
              <a:ext uri="{FF2B5EF4-FFF2-40B4-BE49-F238E27FC236}">
                <a16:creationId xmlns:a16="http://schemas.microsoft.com/office/drawing/2014/main" id="{C582DD75-2356-4CE5-8ACD-15AE4F8E71B7}"/>
              </a:ext>
            </a:extLst>
          </p:cNvPr>
          <p:cNvGrpSpPr/>
          <p:nvPr/>
        </p:nvGrpSpPr>
        <p:grpSpPr>
          <a:xfrm>
            <a:off x="1261697" y="2171701"/>
            <a:ext cx="10832149" cy="2479298"/>
            <a:chOff x="1261697" y="2171701"/>
            <a:chExt cx="10832149" cy="2479298"/>
          </a:xfrm>
        </p:grpSpPr>
        <p:sp>
          <p:nvSpPr>
            <p:cNvPr id="10" name="Oval 9">
              <a:extLst>
                <a:ext uri="{FF2B5EF4-FFF2-40B4-BE49-F238E27FC236}">
                  <a16:creationId xmlns:a16="http://schemas.microsoft.com/office/drawing/2014/main" id="{F77DCCF4-84BD-4AD5-9DE9-121FFD5EE22C}"/>
                </a:ext>
              </a:extLst>
            </p:cNvPr>
            <p:cNvSpPr/>
            <p:nvPr/>
          </p:nvSpPr>
          <p:spPr>
            <a:xfrm>
              <a:off x="1261697" y="2171701"/>
              <a:ext cx="2435469" cy="2382715"/>
            </a:xfrm>
            <a:prstGeom prst="ellipse">
              <a:avLst/>
            </a:prstGeom>
            <a:solidFill>
              <a:srgbClr val="A5A5A5">
                <a:hueOff val="1355300"/>
                <a:satOff val="50000"/>
                <a:lumOff val="-7353"/>
                <a:alphaOff val="0"/>
              </a:srgbClr>
            </a:solidFill>
            <a:ln w="12700" cap="flat" cmpd="sng" algn="ctr">
              <a:solidFill>
                <a:prstClr val="white">
                  <a:hueOff val="0"/>
                  <a:satOff val="0"/>
                  <a:lumOff val="0"/>
                  <a:alphaOff val="0"/>
                </a:prstClr>
              </a:solidFill>
              <a:prstDash val="solid"/>
              <a:miter lim="800000"/>
            </a:ln>
            <a:effectLst/>
          </p:spPr>
          <p:txBody>
            <a:bodyPr rtlCol="0" anchor="ctr"/>
            <a:lstStyle/>
            <a:p>
              <a:pPr algn="ctr"/>
              <a:endParaRPr lang="en-IN"/>
            </a:p>
          </p:txBody>
        </p:sp>
        <p:cxnSp>
          <p:nvCxnSpPr>
            <p:cNvPr id="11" name="Straight Connector 10">
              <a:extLst>
                <a:ext uri="{FF2B5EF4-FFF2-40B4-BE49-F238E27FC236}">
                  <a16:creationId xmlns:a16="http://schemas.microsoft.com/office/drawing/2014/main" id="{A3B768D2-5FD1-4F3A-ADF3-6AF9AE359520}"/>
                </a:ext>
              </a:extLst>
            </p:cNvPr>
            <p:cNvCxnSpPr>
              <a:cxnSpLocks/>
            </p:cNvCxnSpPr>
            <p:nvPr/>
          </p:nvCxnSpPr>
          <p:spPr>
            <a:xfrm>
              <a:off x="3191608" y="3270739"/>
              <a:ext cx="1820007" cy="0"/>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C341ABD-9BF1-4019-83B6-CBC118934D3A}"/>
                </a:ext>
              </a:extLst>
            </p:cNvPr>
            <p:cNvCxnSpPr>
              <a:cxnSpLocks/>
            </p:cNvCxnSpPr>
            <p:nvPr/>
          </p:nvCxnSpPr>
          <p:spPr>
            <a:xfrm>
              <a:off x="5011027" y="3270739"/>
              <a:ext cx="819737" cy="0"/>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718CC8A7-BACD-448B-98CA-F03C2AC45CDD}"/>
                </a:ext>
              </a:extLst>
            </p:cNvPr>
            <p:cNvSpPr/>
            <p:nvPr/>
          </p:nvSpPr>
          <p:spPr>
            <a:xfrm>
              <a:off x="5830764" y="2749915"/>
              <a:ext cx="6263082" cy="190108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Machine Learning</a:t>
              </a:r>
            </a:p>
            <a:p>
              <a:pPr marL="285750" indent="-285750">
                <a:buFont typeface="Arial" panose="020B0604020202020204" pitchFamily="34" charset="0"/>
                <a:buChar char="•"/>
              </a:pPr>
              <a:r>
                <a:rPr lang="en-US" dirty="0">
                  <a:solidFill>
                    <a:schemeClr val="tx1"/>
                  </a:solidFill>
                </a:rPr>
                <a:t>Image Recognition</a:t>
              </a:r>
            </a:p>
            <a:p>
              <a:pPr marL="285750" indent="-285750">
                <a:buFont typeface="Arial" panose="020B0604020202020204" pitchFamily="34" charset="0"/>
                <a:buChar char="•"/>
              </a:pPr>
              <a:r>
                <a:rPr lang="en-US" dirty="0">
                  <a:solidFill>
                    <a:schemeClr val="tx1"/>
                  </a:solidFill>
                </a:rPr>
                <a:t>Voice to Text conversion</a:t>
              </a:r>
            </a:p>
            <a:p>
              <a:pPr marL="285750" indent="-285750">
                <a:buFont typeface="Arial" panose="020B0604020202020204" pitchFamily="34" charset="0"/>
                <a:buChar char="•"/>
              </a:pPr>
              <a:r>
                <a:rPr lang="en-US" dirty="0">
                  <a:solidFill>
                    <a:schemeClr val="tx1"/>
                  </a:solidFill>
                </a:rPr>
                <a:t>Predictions</a:t>
              </a:r>
            </a:p>
            <a:p>
              <a:pPr marL="285750" indent="-285750">
                <a:buFont typeface="Arial" panose="020B0604020202020204" pitchFamily="34" charset="0"/>
                <a:buChar char="•"/>
              </a:pPr>
              <a:r>
                <a:rPr lang="en-US" dirty="0">
                  <a:solidFill>
                    <a:schemeClr val="tx1"/>
                  </a:solidFill>
                </a:rPr>
                <a:t>Pattern / Fraud detection</a:t>
              </a:r>
            </a:p>
          </p:txBody>
        </p:sp>
      </p:grpSp>
      <p:sp>
        <p:nvSpPr>
          <p:cNvPr id="14" name="Rectangle: Rounded Corners 13">
            <a:extLst>
              <a:ext uri="{FF2B5EF4-FFF2-40B4-BE49-F238E27FC236}">
                <a16:creationId xmlns:a16="http://schemas.microsoft.com/office/drawing/2014/main" id="{3237F491-6C15-43FE-B81E-981AB93491C2}"/>
              </a:ext>
            </a:extLst>
          </p:cNvPr>
          <p:cNvSpPr/>
          <p:nvPr/>
        </p:nvSpPr>
        <p:spPr>
          <a:xfrm>
            <a:off x="0" y="0"/>
            <a:ext cx="12192000" cy="562708"/>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AI vs ML vs DL</a:t>
            </a:r>
            <a:endParaRPr lang="en-IN" sz="2400" dirty="0"/>
          </a:p>
        </p:txBody>
      </p:sp>
      <p:grpSp>
        <p:nvGrpSpPr>
          <p:cNvPr id="15" name="Group 14">
            <a:extLst>
              <a:ext uri="{FF2B5EF4-FFF2-40B4-BE49-F238E27FC236}">
                <a16:creationId xmlns:a16="http://schemas.microsoft.com/office/drawing/2014/main" id="{ACACAA92-1C90-4B4B-B081-5E8872F5A689}"/>
              </a:ext>
            </a:extLst>
          </p:cNvPr>
          <p:cNvGrpSpPr/>
          <p:nvPr/>
        </p:nvGrpSpPr>
        <p:grpSpPr>
          <a:xfrm>
            <a:off x="2092570" y="2971801"/>
            <a:ext cx="10001276" cy="3517899"/>
            <a:chOff x="2092570" y="2971801"/>
            <a:chExt cx="10001276" cy="3517899"/>
          </a:xfrm>
        </p:grpSpPr>
        <p:sp>
          <p:nvSpPr>
            <p:cNvPr id="16" name="Oval 15">
              <a:extLst>
                <a:ext uri="{FF2B5EF4-FFF2-40B4-BE49-F238E27FC236}">
                  <a16:creationId xmlns:a16="http://schemas.microsoft.com/office/drawing/2014/main" id="{FAAAA7E6-B694-42DB-BA8E-D2DAB70170EB}"/>
                </a:ext>
              </a:extLst>
            </p:cNvPr>
            <p:cNvSpPr/>
            <p:nvPr/>
          </p:nvSpPr>
          <p:spPr>
            <a:xfrm>
              <a:off x="2092570" y="2971801"/>
              <a:ext cx="773724" cy="7825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783878A0-8842-44A4-A857-5EC9732239D1}"/>
                </a:ext>
              </a:extLst>
            </p:cNvPr>
            <p:cNvCxnSpPr>
              <a:cxnSpLocks/>
            </p:cNvCxnSpPr>
            <p:nvPr/>
          </p:nvCxnSpPr>
          <p:spPr>
            <a:xfrm>
              <a:off x="2479430" y="3363057"/>
              <a:ext cx="1564151" cy="1606792"/>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D9021C-E57D-4686-AFBA-D30742610586}"/>
                </a:ext>
              </a:extLst>
            </p:cNvPr>
            <p:cNvCxnSpPr>
              <a:cxnSpLocks/>
            </p:cNvCxnSpPr>
            <p:nvPr/>
          </p:nvCxnSpPr>
          <p:spPr>
            <a:xfrm>
              <a:off x="4043581" y="4969849"/>
              <a:ext cx="1885337" cy="0"/>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B22165C1-613D-4A50-B52C-C6C2B611E10E}"/>
                </a:ext>
              </a:extLst>
            </p:cNvPr>
            <p:cNvSpPr/>
            <p:nvPr/>
          </p:nvSpPr>
          <p:spPr>
            <a:xfrm>
              <a:off x="5830764" y="4843589"/>
              <a:ext cx="6263082" cy="164611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Deep Learning</a:t>
              </a:r>
            </a:p>
            <a:p>
              <a:pPr marL="285750" indent="-285750">
                <a:buFont typeface="Arial" panose="020B0604020202020204" pitchFamily="34" charset="0"/>
                <a:buChar char="•"/>
              </a:pPr>
              <a:r>
                <a:rPr lang="en-US" dirty="0">
                  <a:solidFill>
                    <a:schemeClr val="tx1"/>
                  </a:solidFill>
                </a:rPr>
                <a:t>Driverless Cars / Drones</a:t>
              </a:r>
            </a:p>
            <a:p>
              <a:pPr marL="285750" indent="-285750">
                <a:buFont typeface="Arial" panose="020B0604020202020204" pitchFamily="34" charset="0"/>
                <a:buChar char="•"/>
              </a:pPr>
              <a:r>
                <a:rPr lang="en-US" dirty="0" err="1">
                  <a:solidFill>
                    <a:schemeClr val="tx1"/>
                  </a:solidFill>
                </a:rPr>
                <a:t>Languague</a:t>
              </a:r>
              <a:r>
                <a:rPr lang="en-US" dirty="0">
                  <a:solidFill>
                    <a:schemeClr val="tx1"/>
                  </a:solidFill>
                </a:rPr>
                <a:t> Detection</a:t>
              </a:r>
            </a:p>
            <a:p>
              <a:pPr marL="285750" indent="-285750">
                <a:buFont typeface="Arial" panose="020B0604020202020204" pitchFamily="34" charset="0"/>
                <a:buChar char="•"/>
              </a:pPr>
              <a:r>
                <a:rPr lang="en-US" dirty="0">
                  <a:solidFill>
                    <a:schemeClr val="tx1"/>
                  </a:solidFill>
                </a:rPr>
                <a:t>Automatic </a:t>
              </a:r>
              <a:r>
                <a:rPr lang="en-US" dirty="0" err="1">
                  <a:solidFill>
                    <a:schemeClr val="tx1"/>
                  </a:solidFill>
                </a:rPr>
                <a:t>colouring</a:t>
              </a:r>
              <a:r>
                <a:rPr lang="en-US" dirty="0">
                  <a:solidFill>
                    <a:schemeClr val="tx1"/>
                  </a:solidFill>
                </a:rPr>
                <a:t> </a:t>
              </a:r>
            </a:p>
            <a:p>
              <a:pPr marL="285750" indent="-285750">
                <a:buFont typeface="Arial" panose="020B0604020202020204" pitchFamily="34" charset="0"/>
                <a:buChar char="•"/>
              </a:pPr>
              <a:r>
                <a:rPr lang="en-US" dirty="0">
                  <a:solidFill>
                    <a:schemeClr val="tx1"/>
                  </a:solidFill>
                </a:rPr>
                <a:t>Photo Metadata</a:t>
              </a:r>
            </a:p>
            <a:p>
              <a:pPr marL="285750" indent="-285750">
                <a:buFont typeface="Arial" panose="020B0604020202020204" pitchFamily="34" charset="0"/>
                <a:buChar char="•"/>
              </a:pPr>
              <a:endParaRPr lang="en-US" dirty="0">
                <a:solidFill>
                  <a:schemeClr val="tx1"/>
                </a:solidFill>
              </a:endParaRPr>
            </a:p>
          </p:txBody>
        </p:sp>
      </p:grpSp>
      <p:grpSp>
        <p:nvGrpSpPr>
          <p:cNvPr id="20" name="Group 19">
            <a:extLst>
              <a:ext uri="{FF2B5EF4-FFF2-40B4-BE49-F238E27FC236}">
                <a16:creationId xmlns:a16="http://schemas.microsoft.com/office/drawing/2014/main" id="{E540B3F3-72A3-4119-8324-9D1D0F1FE972}"/>
              </a:ext>
            </a:extLst>
          </p:cNvPr>
          <p:cNvGrpSpPr/>
          <p:nvPr/>
        </p:nvGrpSpPr>
        <p:grpSpPr>
          <a:xfrm>
            <a:off x="8728075" y="793012"/>
            <a:ext cx="3279665" cy="1551497"/>
            <a:chOff x="8728075" y="793012"/>
            <a:chExt cx="3279665" cy="1551497"/>
          </a:xfrm>
        </p:grpSpPr>
        <p:pic>
          <p:nvPicPr>
            <p:cNvPr id="21" name="Picture 20">
              <a:extLst>
                <a:ext uri="{FF2B5EF4-FFF2-40B4-BE49-F238E27FC236}">
                  <a16:creationId xmlns:a16="http://schemas.microsoft.com/office/drawing/2014/main" id="{AB9C36A1-CCB6-4954-91A3-B9BA614C291E}"/>
                </a:ext>
              </a:extLst>
            </p:cNvPr>
            <p:cNvPicPr>
              <a:picLocks noChangeAspect="1"/>
            </p:cNvPicPr>
            <p:nvPr/>
          </p:nvPicPr>
          <p:blipFill>
            <a:blip r:embed="rId2"/>
            <a:stretch>
              <a:fillRect/>
            </a:stretch>
          </p:blipFill>
          <p:spPr>
            <a:xfrm>
              <a:off x="8728075" y="872280"/>
              <a:ext cx="720725" cy="412374"/>
            </a:xfrm>
            <a:prstGeom prst="rect">
              <a:avLst/>
            </a:prstGeom>
          </p:spPr>
        </p:pic>
        <p:pic>
          <p:nvPicPr>
            <p:cNvPr id="22" name="Picture 21">
              <a:extLst>
                <a:ext uri="{FF2B5EF4-FFF2-40B4-BE49-F238E27FC236}">
                  <a16:creationId xmlns:a16="http://schemas.microsoft.com/office/drawing/2014/main" id="{23E22F65-F4F7-4697-89FD-0F01F00FA1DD}"/>
                </a:ext>
              </a:extLst>
            </p:cNvPr>
            <p:cNvPicPr>
              <a:picLocks noChangeAspect="1"/>
            </p:cNvPicPr>
            <p:nvPr/>
          </p:nvPicPr>
          <p:blipFill>
            <a:blip r:embed="rId3"/>
            <a:stretch>
              <a:fillRect/>
            </a:stretch>
          </p:blipFill>
          <p:spPr>
            <a:xfrm>
              <a:off x="11013965" y="1758626"/>
              <a:ext cx="993775" cy="413075"/>
            </a:xfrm>
            <a:prstGeom prst="rect">
              <a:avLst/>
            </a:prstGeom>
          </p:spPr>
        </p:pic>
        <p:pic>
          <p:nvPicPr>
            <p:cNvPr id="23" name="Picture 22">
              <a:extLst>
                <a:ext uri="{FF2B5EF4-FFF2-40B4-BE49-F238E27FC236}">
                  <a16:creationId xmlns:a16="http://schemas.microsoft.com/office/drawing/2014/main" id="{D2CE27BE-DA28-4230-8E88-52D600922942}"/>
                </a:ext>
              </a:extLst>
            </p:cNvPr>
            <p:cNvPicPr>
              <a:picLocks noChangeAspect="1"/>
            </p:cNvPicPr>
            <p:nvPr/>
          </p:nvPicPr>
          <p:blipFill>
            <a:blip r:embed="rId4"/>
            <a:stretch>
              <a:fillRect/>
            </a:stretch>
          </p:blipFill>
          <p:spPr>
            <a:xfrm>
              <a:off x="10750059" y="872280"/>
              <a:ext cx="993775" cy="413074"/>
            </a:xfrm>
            <a:prstGeom prst="rect">
              <a:avLst/>
            </a:prstGeom>
          </p:spPr>
        </p:pic>
        <p:pic>
          <p:nvPicPr>
            <p:cNvPr id="24" name="Picture 23">
              <a:extLst>
                <a:ext uri="{FF2B5EF4-FFF2-40B4-BE49-F238E27FC236}">
                  <a16:creationId xmlns:a16="http://schemas.microsoft.com/office/drawing/2014/main" id="{92EAABD5-2426-4062-96D3-9210D5A98D33}"/>
                </a:ext>
              </a:extLst>
            </p:cNvPr>
            <p:cNvPicPr>
              <a:picLocks noChangeAspect="1"/>
            </p:cNvPicPr>
            <p:nvPr/>
          </p:nvPicPr>
          <p:blipFill>
            <a:blip r:embed="rId5"/>
            <a:stretch>
              <a:fillRect/>
            </a:stretch>
          </p:blipFill>
          <p:spPr>
            <a:xfrm>
              <a:off x="9632362" y="1284654"/>
              <a:ext cx="963955" cy="413074"/>
            </a:xfrm>
            <a:prstGeom prst="rect">
              <a:avLst/>
            </a:prstGeom>
          </p:spPr>
        </p:pic>
        <p:pic>
          <p:nvPicPr>
            <p:cNvPr id="25" name="Picture 24">
              <a:extLst>
                <a:ext uri="{FF2B5EF4-FFF2-40B4-BE49-F238E27FC236}">
                  <a16:creationId xmlns:a16="http://schemas.microsoft.com/office/drawing/2014/main" id="{361D0E97-F73C-476E-BABE-CC4574540010}"/>
                </a:ext>
              </a:extLst>
            </p:cNvPr>
            <p:cNvPicPr>
              <a:picLocks noChangeAspect="1"/>
            </p:cNvPicPr>
            <p:nvPr/>
          </p:nvPicPr>
          <p:blipFill>
            <a:blip r:embed="rId6"/>
            <a:stretch>
              <a:fillRect/>
            </a:stretch>
          </p:blipFill>
          <p:spPr>
            <a:xfrm>
              <a:off x="10689793" y="1294068"/>
              <a:ext cx="1225858" cy="394245"/>
            </a:xfrm>
            <a:prstGeom prst="rect">
              <a:avLst/>
            </a:prstGeom>
          </p:spPr>
        </p:pic>
        <p:pic>
          <p:nvPicPr>
            <p:cNvPr id="26" name="Picture 25">
              <a:extLst>
                <a:ext uri="{FF2B5EF4-FFF2-40B4-BE49-F238E27FC236}">
                  <a16:creationId xmlns:a16="http://schemas.microsoft.com/office/drawing/2014/main" id="{5A0265C6-04B9-482A-8108-B7B00798A9AF}"/>
                </a:ext>
              </a:extLst>
            </p:cNvPr>
            <p:cNvPicPr>
              <a:picLocks noChangeAspect="1"/>
            </p:cNvPicPr>
            <p:nvPr/>
          </p:nvPicPr>
          <p:blipFill>
            <a:blip r:embed="rId7"/>
            <a:stretch>
              <a:fillRect/>
            </a:stretch>
          </p:blipFill>
          <p:spPr>
            <a:xfrm>
              <a:off x="9968278" y="1711096"/>
              <a:ext cx="962025" cy="633413"/>
            </a:xfrm>
            <a:prstGeom prst="rect">
              <a:avLst/>
            </a:prstGeom>
          </p:spPr>
        </p:pic>
        <p:pic>
          <p:nvPicPr>
            <p:cNvPr id="27" name="Picture 26">
              <a:extLst>
                <a:ext uri="{FF2B5EF4-FFF2-40B4-BE49-F238E27FC236}">
                  <a16:creationId xmlns:a16="http://schemas.microsoft.com/office/drawing/2014/main" id="{093D426B-9FBC-44B2-A3C9-2AA29682AD09}"/>
                </a:ext>
              </a:extLst>
            </p:cNvPr>
            <p:cNvPicPr>
              <a:picLocks noChangeAspect="1"/>
            </p:cNvPicPr>
            <p:nvPr/>
          </p:nvPicPr>
          <p:blipFill>
            <a:blip r:embed="rId8"/>
            <a:stretch>
              <a:fillRect/>
            </a:stretch>
          </p:blipFill>
          <p:spPr>
            <a:xfrm>
              <a:off x="9602542" y="793012"/>
              <a:ext cx="895226" cy="469571"/>
            </a:xfrm>
            <a:prstGeom prst="rect">
              <a:avLst/>
            </a:prstGeom>
          </p:spPr>
        </p:pic>
      </p:grpSp>
      <p:grpSp>
        <p:nvGrpSpPr>
          <p:cNvPr id="28" name="Group 27">
            <a:extLst>
              <a:ext uri="{FF2B5EF4-FFF2-40B4-BE49-F238E27FC236}">
                <a16:creationId xmlns:a16="http://schemas.microsoft.com/office/drawing/2014/main" id="{A28BDBF5-2B06-4BBA-9194-0EB1E790468F}"/>
              </a:ext>
            </a:extLst>
          </p:cNvPr>
          <p:cNvGrpSpPr/>
          <p:nvPr/>
        </p:nvGrpSpPr>
        <p:grpSpPr>
          <a:xfrm>
            <a:off x="6940892" y="2879760"/>
            <a:ext cx="4984210" cy="1752621"/>
            <a:chOff x="6940892" y="2879760"/>
            <a:chExt cx="4984210" cy="1752621"/>
          </a:xfrm>
        </p:grpSpPr>
        <p:pic>
          <p:nvPicPr>
            <p:cNvPr id="29" name="Picture 28">
              <a:extLst>
                <a:ext uri="{FF2B5EF4-FFF2-40B4-BE49-F238E27FC236}">
                  <a16:creationId xmlns:a16="http://schemas.microsoft.com/office/drawing/2014/main" id="{F8F53879-59BC-4710-8DFA-AE73DFA33F7C}"/>
                </a:ext>
              </a:extLst>
            </p:cNvPr>
            <p:cNvPicPr>
              <a:picLocks noChangeAspect="1"/>
            </p:cNvPicPr>
            <p:nvPr/>
          </p:nvPicPr>
          <p:blipFill>
            <a:blip r:embed="rId9"/>
            <a:stretch>
              <a:fillRect/>
            </a:stretch>
          </p:blipFill>
          <p:spPr>
            <a:xfrm>
              <a:off x="8535279" y="2879760"/>
              <a:ext cx="1564151" cy="477675"/>
            </a:xfrm>
            <a:prstGeom prst="rect">
              <a:avLst/>
            </a:prstGeom>
          </p:spPr>
        </p:pic>
        <p:pic>
          <p:nvPicPr>
            <p:cNvPr id="30" name="Picture 29">
              <a:extLst>
                <a:ext uri="{FF2B5EF4-FFF2-40B4-BE49-F238E27FC236}">
                  <a16:creationId xmlns:a16="http://schemas.microsoft.com/office/drawing/2014/main" id="{52709E00-22FF-4D42-8EA0-75CDF4508056}"/>
                </a:ext>
              </a:extLst>
            </p:cNvPr>
            <p:cNvPicPr>
              <a:picLocks noChangeAspect="1"/>
            </p:cNvPicPr>
            <p:nvPr/>
          </p:nvPicPr>
          <p:blipFill>
            <a:blip r:embed="rId10"/>
            <a:stretch>
              <a:fillRect/>
            </a:stretch>
          </p:blipFill>
          <p:spPr>
            <a:xfrm>
              <a:off x="10235233" y="2912868"/>
              <a:ext cx="722167" cy="543854"/>
            </a:xfrm>
            <a:prstGeom prst="rect">
              <a:avLst/>
            </a:prstGeom>
          </p:spPr>
        </p:pic>
        <p:pic>
          <p:nvPicPr>
            <p:cNvPr id="31" name="Picture 30">
              <a:extLst>
                <a:ext uri="{FF2B5EF4-FFF2-40B4-BE49-F238E27FC236}">
                  <a16:creationId xmlns:a16="http://schemas.microsoft.com/office/drawing/2014/main" id="{45119EE5-BE9B-46EF-AAE4-92865EA20481}"/>
                </a:ext>
              </a:extLst>
            </p:cNvPr>
            <p:cNvPicPr>
              <a:picLocks noChangeAspect="1"/>
            </p:cNvPicPr>
            <p:nvPr/>
          </p:nvPicPr>
          <p:blipFill>
            <a:blip r:embed="rId11"/>
            <a:stretch>
              <a:fillRect/>
            </a:stretch>
          </p:blipFill>
          <p:spPr>
            <a:xfrm>
              <a:off x="8560787" y="3420935"/>
              <a:ext cx="1162050" cy="485775"/>
            </a:xfrm>
            <a:prstGeom prst="rect">
              <a:avLst/>
            </a:prstGeom>
          </p:spPr>
        </p:pic>
        <p:pic>
          <p:nvPicPr>
            <p:cNvPr id="32" name="Picture 31">
              <a:extLst>
                <a:ext uri="{FF2B5EF4-FFF2-40B4-BE49-F238E27FC236}">
                  <a16:creationId xmlns:a16="http://schemas.microsoft.com/office/drawing/2014/main" id="{E4A4E9AC-26E5-4BAA-BC0E-D51630E683D8}"/>
                </a:ext>
              </a:extLst>
            </p:cNvPr>
            <p:cNvPicPr>
              <a:picLocks noChangeAspect="1"/>
            </p:cNvPicPr>
            <p:nvPr/>
          </p:nvPicPr>
          <p:blipFill>
            <a:blip r:embed="rId12"/>
            <a:stretch>
              <a:fillRect/>
            </a:stretch>
          </p:blipFill>
          <p:spPr>
            <a:xfrm>
              <a:off x="9776579" y="3451516"/>
              <a:ext cx="819737" cy="424612"/>
            </a:xfrm>
            <a:prstGeom prst="rect">
              <a:avLst/>
            </a:prstGeom>
          </p:spPr>
        </p:pic>
        <p:pic>
          <p:nvPicPr>
            <p:cNvPr id="33" name="Picture 32">
              <a:extLst>
                <a:ext uri="{FF2B5EF4-FFF2-40B4-BE49-F238E27FC236}">
                  <a16:creationId xmlns:a16="http://schemas.microsoft.com/office/drawing/2014/main" id="{C4FF7554-2A15-421B-941E-58B84468BED6}"/>
                </a:ext>
              </a:extLst>
            </p:cNvPr>
            <p:cNvPicPr>
              <a:picLocks noChangeAspect="1"/>
            </p:cNvPicPr>
            <p:nvPr/>
          </p:nvPicPr>
          <p:blipFill>
            <a:blip r:embed="rId13"/>
            <a:stretch>
              <a:fillRect/>
            </a:stretch>
          </p:blipFill>
          <p:spPr>
            <a:xfrm>
              <a:off x="10705902" y="3480664"/>
              <a:ext cx="1219200" cy="400050"/>
            </a:xfrm>
            <a:prstGeom prst="rect">
              <a:avLst/>
            </a:prstGeom>
          </p:spPr>
        </p:pic>
        <p:pic>
          <p:nvPicPr>
            <p:cNvPr id="34" name="Picture 33">
              <a:extLst>
                <a:ext uri="{FF2B5EF4-FFF2-40B4-BE49-F238E27FC236}">
                  <a16:creationId xmlns:a16="http://schemas.microsoft.com/office/drawing/2014/main" id="{20F05812-4508-422F-AA1E-349D467D9ADC}"/>
                </a:ext>
              </a:extLst>
            </p:cNvPr>
            <p:cNvPicPr>
              <a:picLocks noChangeAspect="1"/>
            </p:cNvPicPr>
            <p:nvPr/>
          </p:nvPicPr>
          <p:blipFill>
            <a:blip r:embed="rId14"/>
            <a:stretch>
              <a:fillRect/>
            </a:stretch>
          </p:blipFill>
          <p:spPr>
            <a:xfrm>
              <a:off x="8728075" y="3897671"/>
              <a:ext cx="1551103" cy="405517"/>
            </a:xfrm>
            <a:prstGeom prst="rect">
              <a:avLst/>
            </a:prstGeom>
          </p:spPr>
        </p:pic>
        <p:pic>
          <p:nvPicPr>
            <p:cNvPr id="35" name="Picture 34">
              <a:extLst>
                <a:ext uri="{FF2B5EF4-FFF2-40B4-BE49-F238E27FC236}">
                  <a16:creationId xmlns:a16="http://schemas.microsoft.com/office/drawing/2014/main" id="{D80223A5-CA89-4FC3-9394-793F92EFF07E}"/>
                </a:ext>
              </a:extLst>
            </p:cNvPr>
            <p:cNvPicPr>
              <a:picLocks noChangeAspect="1"/>
            </p:cNvPicPr>
            <p:nvPr/>
          </p:nvPicPr>
          <p:blipFill>
            <a:blip r:embed="rId15"/>
            <a:stretch>
              <a:fillRect/>
            </a:stretch>
          </p:blipFill>
          <p:spPr>
            <a:xfrm>
              <a:off x="8615638" y="4247334"/>
              <a:ext cx="2310282" cy="385047"/>
            </a:xfrm>
            <a:prstGeom prst="rect">
              <a:avLst/>
            </a:prstGeom>
          </p:spPr>
        </p:pic>
        <p:pic>
          <p:nvPicPr>
            <p:cNvPr id="36" name="Picture 35">
              <a:extLst>
                <a:ext uri="{FF2B5EF4-FFF2-40B4-BE49-F238E27FC236}">
                  <a16:creationId xmlns:a16="http://schemas.microsoft.com/office/drawing/2014/main" id="{F66CF966-03CB-44AC-90D9-312D7EB06C32}"/>
                </a:ext>
              </a:extLst>
            </p:cNvPr>
            <p:cNvPicPr>
              <a:picLocks noChangeAspect="1"/>
            </p:cNvPicPr>
            <p:nvPr/>
          </p:nvPicPr>
          <p:blipFill>
            <a:blip r:embed="rId16"/>
            <a:stretch>
              <a:fillRect/>
            </a:stretch>
          </p:blipFill>
          <p:spPr>
            <a:xfrm>
              <a:off x="6940892" y="4271874"/>
              <a:ext cx="1455853" cy="335966"/>
            </a:xfrm>
            <a:prstGeom prst="rect">
              <a:avLst/>
            </a:prstGeom>
          </p:spPr>
        </p:pic>
        <p:pic>
          <p:nvPicPr>
            <p:cNvPr id="37" name="Picture 36">
              <a:extLst>
                <a:ext uri="{FF2B5EF4-FFF2-40B4-BE49-F238E27FC236}">
                  <a16:creationId xmlns:a16="http://schemas.microsoft.com/office/drawing/2014/main" id="{181C621F-8F8B-4FFC-B7BC-5881022FC213}"/>
                </a:ext>
              </a:extLst>
            </p:cNvPr>
            <p:cNvPicPr>
              <a:picLocks noChangeAspect="1"/>
            </p:cNvPicPr>
            <p:nvPr/>
          </p:nvPicPr>
          <p:blipFill>
            <a:blip r:embed="rId17"/>
            <a:stretch>
              <a:fillRect/>
            </a:stretch>
          </p:blipFill>
          <p:spPr>
            <a:xfrm>
              <a:off x="10376375" y="3844489"/>
              <a:ext cx="1162050" cy="472422"/>
            </a:xfrm>
            <a:prstGeom prst="rect">
              <a:avLst/>
            </a:prstGeom>
          </p:spPr>
        </p:pic>
      </p:grpSp>
      <p:grpSp>
        <p:nvGrpSpPr>
          <p:cNvPr id="38" name="Group 37">
            <a:extLst>
              <a:ext uri="{FF2B5EF4-FFF2-40B4-BE49-F238E27FC236}">
                <a16:creationId xmlns:a16="http://schemas.microsoft.com/office/drawing/2014/main" id="{0F10116F-EF94-4438-960D-DCAB7CD9472D}"/>
              </a:ext>
            </a:extLst>
          </p:cNvPr>
          <p:cNvGrpSpPr/>
          <p:nvPr/>
        </p:nvGrpSpPr>
        <p:grpSpPr>
          <a:xfrm>
            <a:off x="8597718" y="4944638"/>
            <a:ext cx="3189898" cy="1338611"/>
            <a:chOff x="8597718" y="4944638"/>
            <a:chExt cx="3189898" cy="1338611"/>
          </a:xfrm>
        </p:grpSpPr>
        <p:pic>
          <p:nvPicPr>
            <p:cNvPr id="39" name="Picture 38">
              <a:extLst>
                <a:ext uri="{FF2B5EF4-FFF2-40B4-BE49-F238E27FC236}">
                  <a16:creationId xmlns:a16="http://schemas.microsoft.com/office/drawing/2014/main" id="{BF50CEE0-C8B1-42CF-91C9-53A3208B3744}"/>
                </a:ext>
              </a:extLst>
            </p:cNvPr>
            <p:cNvPicPr>
              <a:picLocks noChangeAspect="1"/>
            </p:cNvPicPr>
            <p:nvPr/>
          </p:nvPicPr>
          <p:blipFill>
            <a:blip r:embed="rId18"/>
            <a:stretch>
              <a:fillRect/>
            </a:stretch>
          </p:blipFill>
          <p:spPr>
            <a:xfrm>
              <a:off x="9879526" y="5789691"/>
              <a:ext cx="1908090" cy="400177"/>
            </a:xfrm>
            <a:prstGeom prst="rect">
              <a:avLst/>
            </a:prstGeom>
          </p:spPr>
        </p:pic>
        <p:pic>
          <p:nvPicPr>
            <p:cNvPr id="40" name="Picture 39">
              <a:extLst>
                <a:ext uri="{FF2B5EF4-FFF2-40B4-BE49-F238E27FC236}">
                  <a16:creationId xmlns:a16="http://schemas.microsoft.com/office/drawing/2014/main" id="{F7FE3E4C-E2C7-4809-AA92-93DC0ACCC6D5}"/>
                </a:ext>
              </a:extLst>
            </p:cNvPr>
            <p:cNvPicPr>
              <a:picLocks noChangeAspect="1"/>
            </p:cNvPicPr>
            <p:nvPr/>
          </p:nvPicPr>
          <p:blipFill>
            <a:blip r:embed="rId19"/>
            <a:stretch>
              <a:fillRect/>
            </a:stretch>
          </p:blipFill>
          <p:spPr>
            <a:xfrm>
              <a:off x="8597718" y="4944638"/>
              <a:ext cx="1702163" cy="490017"/>
            </a:xfrm>
            <a:prstGeom prst="rect">
              <a:avLst/>
            </a:prstGeom>
          </p:spPr>
        </p:pic>
        <p:pic>
          <p:nvPicPr>
            <p:cNvPr id="41" name="Picture 40">
              <a:extLst>
                <a:ext uri="{FF2B5EF4-FFF2-40B4-BE49-F238E27FC236}">
                  <a16:creationId xmlns:a16="http://schemas.microsoft.com/office/drawing/2014/main" id="{90903B25-8070-443E-AD62-E4C68162C379}"/>
                </a:ext>
              </a:extLst>
            </p:cNvPr>
            <p:cNvPicPr>
              <a:picLocks noChangeAspect="1"/>
            </p:cNvPicPr>
            <p:nvPr/>
          </p:nvPicPr>
          <p:blipFill>
            <a:blip r:embed="rId20"/>
            <a:stretch>
              <a:fillRect/>
            </a:stretch>
          </p:blipFill>
          <p:spPr>
            <a:xfrm>
              <a:off x="8673001" y="5377511"/>
              <a:ext cx="1404543" cy="502231"/>
            </a:xfrm>
            <a:prstGeom prst="rect">
              <a:avLst/>
            </a:prstGeom>
          </p:spPr>
        </p:pic>
        <p:pic>
          <p:nvPicPr>
            <p:cNvPr id="42" name="Picture 41">
              <a:extLst>
                <a:ext uri="{FF2B5EF4-FFF2-40B4-BE49-F238E27FC236}">
                  <a16:creationId xmlns:a16="http://schemas.microsoft.com/office/drawing/2014/main" id="{F92D7E59-77CA-4BF0-A4A7-C13775EBBC55}"/>
                </a:ext>
              </a:extLst>
            </p:cNvPr>
            <p:cNvPicPr>
              <a:picLocks noChangeAspect="1"/>
            </p:cNvPicPr>
            <p:nvPr/>
          </p:nvPicPr>
          <p:blipFill>
            <a:blip r:embed="rId21"/>
            <a:stretch>
              <a:fillRect/>
            </a:stretch>
          </p:blipFill>
          <p:spPr>
            <a:xfrm>
              <a:off x="8597718" y="5880943"/>
              <a:ext cx="1146872" cy="402306"/>
            </a:xfrm>
            <a:prstGeom prst="rect">
              <a:avLst/>
            </a:prstGeom>
          </p:spPr>
        </p:pic>
        <p:pic>
          <p:nvPicPr>
            <p:cNvPr id="43" name="Picture 42">
              <a:extLst>
                <a:ext uri="{FF2B5EF4-FFF2-40B4-BE49-F238E27FC236}">
                  <a16:creationId xmlns:a16="http://schemas.microsoft.com/office/drawing/2014/main" id="{4CBBD6D0-DAE9-437A-875E-A370666EF3D6}"/>
                </a:ext>
              </a:extLst>
            </p:cNvPr>
            <p:cNvPicPr>
              <a:picLocks noChangeAspect="1"/>
            </p:cNvPicPr>
            <p:nvPr/>
          </p:nvPicPr>
          <p:blipFill>
            <a:blip r:embed="rId22"/>
            <a:stretch>
              <a:fillRect/>
            </a:stretch>
          </p:blipFill>
          <p:spPr>
            <a:xfrm>
              <a:off x="10299881" y="4999001"/>
              <a:ext cx="1371600" cy="685800"/>
            </a:xfrm>
            <a:prstGeom prst="rect">
              <a:avLst/>
            </a:prstGeom>
          </p:spPr>
        </p:pic>
      </p:grpSp>
      <p:grpSp>
        <p:nvGrpSpPr>
          <p:cNvPr id="44" name="Group 43">
            <a:extLst>
              <a:ext uri="{FF2B5EF4-FFF2-40B4-BE49-F238E27FC236}">
                <a16:creationId xmlns:a16="http://schemas.microsoft.com/office/drawing/2014/main" id="{ECC92F41-52BB-46CB-B46A-0FE24E641A63}"/>
              </a:ext>
            </a:extLst>
          </p:cNvPr>
          <p:cNvGrpSpPr/>
          <p:nvPr/>
        </p:nvGrpSpPr>
        <p:grpSpPr>
          <a:xfrm>
            <a:off x="309194" y="5477609"/>
            <a:ext cx="4836144" cy="1170529"/>
            <a:chOff x="309194" y="5477609"/>
            <a:chExt cx="4836144" cy="1170529"/>
          </a:xfrm>
        </p:grpSpPr>
        <p:pic>
          <p:nvPicPr>
            <p:cNvPr id="45" name="Picture 44">
              <a:extLst>
                <a:ext uri="{FF2B5EF4-FFF2-40B4-BE49-F238E27FC236}">
                  <a16:creationId xmlns:a16="http://schemas.microsoft.com/office/drawing/2014/main" id="{232BB626-A186-438A-9676-9C694244D9D8}"/>
                </a:ext>
              </a:extLst>
            </p:cNvPr>
            <p:cNvPicPr>
              <a:picLocks noChangeAspect="1"/>
            </p:cNvPicPr>
            <p:nvPr/>
          </p:nvPicPr>
          <p:blipFill>
            <a:blip r:embed="rId23"/>
            <a:stretch>
              <a:fillRect/>
            </a:stretch>
          </p:blipFill>
          <p:spPr>
            <a:xfrm>
              <a:off x="309194" y="5994040"/>
              <a:ext cx="1125906" cy="654098"/>
            </a:xfrm>
            <a:prstGeom prst="rect">
              <a:avLst/>
            </a:prstGeom>
          </p:spPr>
        </p:pic>
        <p:pic>
          <p:nvPicPr>
            <p:cNvPr id="46" name="Picture 45">
              <a:extLst>
                <a:ext uri="{FF2B5EF4-FFF2-40B4-BE49-F238E27FC236}">
                  <a16:creationId xmlns:a16="http://schemas.microsoft.com/office/drawing/2014/main" id="{094B0AB6-F9A2-43BD-BD3E-4B4CFA598614}"/>
                </a:ext>
              </a:extLst>
            </p:cNvPr>
            <p:cNvPicPr>
              <a:picLocks noChangeAspect="1"/>
            </p:cNvPicPr>
            <p:nvPr/>
          </p:nvPicPr>
          <p:blipFill>
            <a:blip r:embed="rId24"/>
            <a:stretch>
              <a:fillRect/>
            </a:stretch>
          </p:blipFill>
          <p:spPr>
            <a:xfrm>
              <a:off x="3666915" y="5988029"/>
              <a:ext cx="1319334" cy="586371"/>
            </a:xfrm>
            <a:prstGeom prst="rect">
              <a:avLst/>
            </a:prstGeom>
          </p:spPr>
        </p:pic>
        <p:pic>
          <p:nvPicPr>
            <p:cNvPr id="47" name="Picture 46">
              <a:extLst>
                <a:ext uri="{FF2B5EF4-FFF2-40B4-BE49-F238E27FC236}">
                  <a16:creationId xmlns:a16="http://schemas.microsoft.com/office/drawing/2014/main" id="{2E5AA045-CB29-415C-8A26-3D26BFD49DBA}"/>
                </a:ext>
              </a:extLst>
            </p:cNvPr>
            <p:cNvPicPr>
              <a:picLocks noChangeAspect="1"/>
            </p:cNvPicPr>
            <p:nvPr/>
          </p:nvPicPr>
          <p:blipFill>
            <a:blip r:embed="rId25"/>
            <a:stretch>
              <a:fillRect/>
            </a:stretch>
          </p:blipFill>
          <p:spPr>
            <a:xfrm>
              <a:off x="4326582" y="5477609"/>
              <a:ext cx="818756" cy="395534"/>
            </a:xfrm>
            <a:prstGeom prst="rect">
              <a:avLst/>
            </a:prstGeom>
          </p:spPr>
        </p:pic>
        <p:pic>
          <p:nvPicPr>
            <p:cNvPr id="48" name="Picture 47">
              <a:extLst>
                <a:ext uri="{FF2B5EF4-FFF2-40B4-BE49-F238E27FC236}">
                  <a16:creationId xmlns:a16="http://schemas.microsoft.com/office/drawing/2014/main" id="{6DB4D7BB-5E1C-44BA-86B0-343594AFEFEB}"/>
                </a:ext>
              </a:extLst>
            </p:cNvPr>
            <p:cNvPicPr>
              <a:picLocks noChangeAspect="1"/>
            </p:cNvPicPr>
            <p:nvPr/>
          </p:nvPicPr>
          <p:blipFill>
            <a:blip r:embed="rId26"/>
            <a:stretch>
              <a:fillRect/>
            </a:stretch>
          </p:blipFill>
          <p:spPr>
            <a:xfrm>
              <a:off x="1538366" y="6051631"/>
              <a:ext cx="1815027" cy="363005"/>
            </a:xfrm>
            <a:prstGeom prst="rect">
              <a:avLst/>
            </a:prstGeom>
          </p:spPr>
        </p:pic>
      </p:grpSp>
    </p:spTree>
    <p:extLst>
      <p:ext uri="{BB962C8B-B14F-4D97-AF65-F5344CB8AC3E}">
        <p14:creationId xmlns:p14="http://schemas.microsoft.com/office/powerpoint/2010/main" val="8454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randombar(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838200" y="1825625"/>
            <a:ext cx="6367818" cy="4351338"/>
          </a:xfrm>
        </p:spPr>
        <p:txBody>
          <a:bodyPr>
            <a:normAutofit fontScale="70000" lnSpcReduction="20000"/>
          </a:bodyPr>
          <a:lstStyle/>
          <a:p>
            <a:r>
              <a:rPr lang="en-IN" dirty="0"/>
              <a:t>Data Science technique, which allows the computers to use the existing data to forecast the future trends.</a:t>
            </a:r>
            <a:endParaRPr lang="en-US" dirty="0"/>
          </a:p>
          <a:p>
            <a:r>
              <a:rPr lang="en-US" dirty="0"/>
              <a:t>Branch of computer science in which a computer "learns" from data in order to perform predictive analytics</a:t>
            </a:r>
          </a:p>
          <a:p>
            <a:pPr lvl="1"/>
            <a:r>
              <a:rPr lang="en-US" dirty="0"/>
              <a:t>Credit-card fraud detection</a:t>
            </a:r>
          </a:p>
          <a:p>
            <a:pPr lvl="1"/>
            <a:r>
              <a:rPr lang="en-US" dirty="0"/>
              <a:t>Online shopping recommendations</a:t>
            </a:r>
          </a:p>
          <a:p>
            <a:pPr lvl="1"/>
            <a:r>
              <a:rPr lang="en-US" dirty="0"/>
              <a:t>Self-driving cars and more</a:t>
            </a:r>
          </a:p>
          <a:p>
            <a:r>
              <a:rPr lang="en-US" dirty="0"/>
              <a:t>Machine Learning finds patterns in large volumes of data and uses those patterns to perform predictive analysis</a:t>
            </a:r>
          </a:p>
          <a:p>
            <a:r>
              <a:rPr lang="en-US" dirty="0"/>
              <a:t>Supervised learning</a:t>
            </a:r>
          </a:p>
          <a:p>
            <a:pPr lvl="1"/>
            <a:r>
              <a:rPr lang="en-US" dirty="0"/>
              <a:t>Regression and classification</a:t>
            </a:r>
          </a:p>
          <a:p>
            <a:r>
              <a:rPr lang="en-US" dirty="0"/>
              <a:t>Unsupervised learning</a:t>
            </a:r>
          </a:p>
          <a:p>
            <a:pPr lvl="1"/>
            <a:r>
              <a:rPr lang="en-US" dirty="0"/>
              <a:t>Clustering</a:t>
            </a:r>
          </a:p>
          <a:p>
            <a:endParaRPr lang="en-US" dirty="0"/>
          </a:p>
        </p:txBody>
      </p:sp>
    </p:spTree>
    <p:extLst>
      <p:ext uri="{BB962C8B-B14F-4D97-AF65-F5344CB8AC3E}">
        <p14:creationId xmlns:p14="http://schemas.microsoft.com/office/powerpoint/2010/main" val="3767782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Machine Learning Process</a:t>
            </a:r>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p>
        </p:txBody>
      </p:sp>
    </p:spTree>
    <p:extLst>
      <p:ext uri="{BB962C8B-B14F-4D97-AF65-F5344CB8AC3E}">
        <p14:creationId xmlns:p14="http://schemas.microsoft.com/office/powerpoint/2010/main" val="7205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Vendors</a:t>
            </a:r>
          </a:p>
        </p:txBody>
      </p:sp>
      <p:sp>
        <p:nvSpPr>
          <p:cNvPr id="3" name="Content Placeholder 2"/>
          <p:cNvSpPr>
            <a:spLocks noGrp="1"/>
          </p:cNvSpPr>
          <p:nvPr>
            <p:ph idx="1"/>
          </p:nvPr>
        </p:nvSpPr>
        <p:spPr>
          <a:xfrm>
            <a:off x="838200" y="1825625"/>
            <a:ext cx="6367818" cy="4351338"/>
          </a:xfrm>
        </p:spPr>
        <p:txBody>
          <a:bodyPr>
            <a:normAutofit/>
          </a:bodyPr>
          <a:lstStyle/>
          <a:p>
            <a:r>
              <a:rPr lang="en-IN" dirty="0"/>
              <a:t>Microsoft – Azure Machine Learning</a:t>
            </a:r>
            <a:endParaRPr lang="en-US" dirty="0"/>
          </a:p>
          <a:p>
            <a:r>
              <a:rPr lang="en-US" dirty="0"/>
              <a:t>Amazon – Amazon Machine Learning</a:t>
            </a:r>
          </a:p>
          <a:p>
            <a:r>
              <a:rPr lang="en-US" dirty="0"/>
              <a:t>Google – Google Prediction API</a:t>
            </a:r>
          </a:p>
          <a:p>
            <a:r>
              <a:rPr lang="en-US" dirty="0"/>
              <a:t>MATLAB </a:t>
            </a:r>
          </a:p>
          <a:p>
            <a:pPr lvl="1"/>
            <a:r>
              <a:rPr lang="en-US" dirty="0"/>
              <a:t>support traditional, non-cloud based ML modelling.</a:t>
            </a:r>
          </a:p>
          <a:p>
            <a:endParaRPr lang="en-US" dirty="0"/>
          </a:p>
        </p:txBody>
      </p:sp>
      <p:pic>
        <p:nvPicPr>
          <p:cNvPr id="14" name="Picture 13">
            <a:extLst>
              <a:ext uri="{FF2B5EF4-FFF2-40B4-BE49-F238E27FC236}">
                <a16:creationId xmlns:a16="http://schemas.microsoft.com/office/drawing/2014/main" id="{E493334C-A3A6-40E5-A581-260A689511CB}"/>
              </a:ext>
            </a:extLst>
          </p:cNvPr>
          <p:cNvPicPr>
            <a:picLocks noChangeAspect="1"/>
          </p:cNvPicPr>
          <p:nvPr/>
        </p:nvPicPr>
        <p:blipFill>
          <a:blip r:embed="rId3"/>
          <a:stretch>
            <a:fillRect/>
          </a:stretch>
        </p:blipFill>
        <p:spPr>
          <a:xfrm>
            <a:off x="7206018" y="1027906"/>
            <a:ext cx="4533264" cy="4171070"/>
          </a:xfrm>
          <a:prstGeom prst="rect">
            <a:avLst/>
          </a:prstGeom>
        </p:spPr>
      </p:pic>
    </p:spTree>
    <p:extLst>
      <p:ext uri="{BB962C8B-B14F-4D97-AF65-F5344CB8AC3E}">
        <p14:creationId xmlns:p14="http://schemas.microsoft.com/office/powerpoint/2010/main" val="83495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in Cloud</a:t>
            </a:r>
          </a:p>
        </p:txBody>
      </p:sp>
      <p:pic>
        <p:nvPicPr>
          <p:cNvPr id="8" name="Picture 7">
            <a:extLst>
              <a:ext uri="{FF2B5EF4-FFF2-40B4-BE49-F238E27FC236}">
                <a16:creationId xmlns:a16="http://schemas.microsoft.com/office/drawing/2014/main" id="{443682CD-BFE5-4F47-8B16-13DA6FD4246B}"/>
              </a:ext>
            </a:extLst>
          </p:cNvPr>
          <p:cNvPicPr>
            <a:picLocks noChangeAspect="1"/>
          </p:cNvPicPr>
          <p:nvPr/>
        </p:nvPicPr>
        <p:blipFill>
          <a:blip r:embed="rId3"/>
          <a:stretch>
            <a:fillRect/>
          </a:stretch>
        </p:blipFill>
        <p:spPr>
          <a:xfrm>
            <a:off x="676834" y="1690687"/>
            <a:ext cx="10806481" cy="4239465"/>
          </a:xfrm>
          <a:prstGeom prst="rect">
            <a:avLst/>
          </a:prstGeom>
        </p:spPr>
      </p:pic>
    </p:spTree>
    <p:extLst>
      <p:ext uri="{BB962C8B-B14F-4D97-AF65-F5344CB8AC3E}">
        <p14:creationId xmlns:p14="http://schemas.microsoft.com/office/powerpoint/2010/main" val="196333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a:t>
            </a:r>
          </a:p>
        </p:txBody>
      </p:sp>
      <p:sp>
        <p:nvSpPr>
          <p:cNvPr id="3" name="Content Placeholder 2"/>
          <p:cNvSpPr>
            <a:spLocks noGrp="1"/>
          </p:cNvSpPr>
          <p:nvPr>
            <p:ph idx="1"/>
          </p:nvPr>
        </p:nvSpPr>
        <p:spPr>
          <a:xfrm>
            <a:off x="838200" y="1825625"/>
            <a:ext cx="6367818" cy="4351338"/>
          </a:xfrm>
        </p:spPr>
        <p:txBody>
          <a:bodyPr>
            <a:normAutofit/>
          </a:bodyPr>
          <a:lstStyle/>
          <a:p>
            <a:endParaRPr lang="en-IN" dirty="0"/>
          </a:p>
          <a:p>
            <a:r>
              <a:rPr lang="en-IN" dirty="0"/>
              <a:t>Descriptive Analytics</a:t>
            </a:r>
            <a:endParaRPr lang="en-US" dirty="0"/>
          </a:p>
          <a:p>
            <a:r>
              <a:rPr lang="en-US" dirty="0"/>
              <a:t>Diagnostic Analytics</a:t>
            </a:r>
          </a:p>
          <a:p>
            <a:r>
              <a:rPr lang="en-US" b="1" dirty="0"/>
              <a:t>Predictive Analytics</a:t>
            </a:r>
          </a:p>
          <a:p>
            <a:r>
              <a:rPr lang="en-US" dirty="0"/>
              <a:t>Prescriptive Analytics</a:t>
            </a:r>
          </a:p>
          <a:p>
            <a:endParaRPr lang="en-US" dirty="0"/>
          </a:p>
        </p:txBody>
      </p:sp>
      <p:pic>
        <p:nvPicPr>
          <p:cNvPr id="4" name="Picture 3">
            <a:extLst>
              <a:ext uri="{FF2B5EF4-FFF2-40B4-BE49-F238E27FC236}">
                <a16:creationId xmlns:a16="http://schemas.microsoft.com/office/drawing/2014/main" id="{DDAA15DB-4390-4C03-8852-E150126B8815}"/>
              </a:ext>
            </a:extLst>
          </p:cNvPr>
          <p:cNvPicPr>
            <a:picLocks noChangeAspect="1"/>
          </p:cNvPicPr>
          <p:nvPr/>
        </p:nvPicPr>
        <p:blipFill>
          <a:blip r:embed="rId3"/>
          <a:stretch>
            <a:fillRect/>
          </a:stretch>
        </p:blipFill>
        <p:spPr>
          <a:xfrm>
            <a:off x="6535271" y="1825625"/>
            <a:ext cx="5387787" cy="2453039"/>
          </a:xfrm>
          <a:prstGeom prst="rect">
            <a:avLst/>
          </a:prstGeom>
        </p:spPr>
      </p:pic>
    </p:spTree>
    <p:extLst>
      <p:ext uri="{BB962C8B-B14F-4D97-AF65-F5344CB8AC3E}">
        <p14:creationId xmlns:p14="http://schemas.microsoft.com/office/powerpoint/2010/main" val="290582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Studio</a:t>
            </a:r>
          </a:p>
        </p:txBody>
      </p:sp>
      <p:sp>
        <p:nvSpPr>
          <p:cNvPr id="3" name="Content Placeholder 2"/>
          <p:cNvSpPr>
            <a:spLocks noGrp="1"/>
          </p:cNvSpPr>
          <p:nvPr>
            <p:ph idx="1"/>
          </p:nvPr>
        </p:nvSpPr>
        <p:spPr>
          <a:xfrm>
            <a:off x="838199" y="1825625"/>
            <a:ext cx="5720255" cy="4351338"/>
          </a:xfrm>
        </p:spPr>
        <p:txBody>
          <a:bodyPr>
            <a:normAutofit/>
          </a:bodyPr>
          <a:lstStyle/>
          <a:p>
            <a:r>
              <a:rPr lang="en-US" dirty="0"/>
              <a:t>Visual editor for composing, testing, refining, and deploying machine-learning models</a:t>
            </a:r>
          </a:p>
          <a:p>
            <a:pPr lvl="1"/>
            <a:r>
              <a:rPr lang="en-US" dirty="0"/>
              <a:t>Includes hundreds of modules</a:t>
            </a:r>
          </a:p>
          <a:p>
            <a:pPr lvl="1"/>
            <a:r>
              <a:rPr lang="en-US" dirty="0"/>
              <a:t>Includes common algorithms for classification, regression, and more</a:t>
            </a:r>
          </a:p>
          <a:p>
            <a:pPr lvl="1"/>
            <a:r>
              <a:rPr lang="en-US" dirty="0"/>
              <a:t>Supports numerous input formats</a:t>
            </a:r>
          </a:p>
          <a:p>
            <a:pPr lvl="1"/>
            <a:r>
              <a:rPr lang="en-US" dirty="0"/>
              <a:t>Supports R and Python</a:t>
            </a:r>
          </a:p>
          <a:p>
            <a:r>
              <a:rPr lang="en-US" dirty="0"/>
              <a:t>Machine learning 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14942</TotalTime>
  <Words>1730</Words>
  <Application>Microsoft Office PowerPoint</Application>
  <PresentationFormat>Widescreen</PresentationFormat>
  <Paragraphs>190</Paragraphs>
  <Slides>20</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Agenda</vt:lpstr>
      <vt:lpstr>PowerPoint Presentation</vt:lpstr>
      <vt:lpstr>What is Machine Learning?</vt:lpstr>
      <vt:lpstr>The Machine Learning Process</vt:lpstr>
      <vt:lpstr>Various Vendors</vt:lpstr>
      <vt:lpstr>Azure Machine Learning in Cloud</vt:lpstr>
      <vt:lpstr>Analytics</vt:lpstr>
      <vt:lpstr>Azure Machine Learning Studio</vt:lpstr>
      <vt:lpstr>Key Concepts</vt:lpstr>
      <vt:lpstr>Common Terms</vt:lpstr>
      <vt:lpstr>Machine Learning in Azure Cloud</vt:lpstr>
      <vt:lpstr>Microsoft and Machine Learning</vt:lpstr>
      <vt:lpstr>Azure Machine Learning</vt:lpstr>
      <vt:lpstr>Azure Machine Learning Algorithms</vt:lpstr>
      <vt:lpstr>Simple (Univariate) Linear Regression</vt:lpstr>
      <vt:lpstr>http://aka.ms/MLCheatSheet</vt:lpstr>
      <vt:lpstr>Deploying as a Web Service</vt:lpstr>
      <vt:lpstr>Free e-Book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Nadarajan, Sathish</cp:lastModifiedBy>
  <cp:revision>138</cp:revision>
  <dcterms:created xsi:type="dcterms:W3CDTF">2016-04-21T18:51:19Z</dcterms:created>
  <dcterms:modified xsi:type="dcterms:W3CDTF">2019-09-05T13:23:57Z</dcterms:modified>
</cp:coreProperties>
</file>