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7"/>
  </p:notesMasterIdLst>
  <p:handoutMasterIdLst>
    <p:handoutMasterId r:id="rId18"/>
  </p:handoutMasterIdLst>
  <p:sldIdLst>
    <p:sldId id="2076136255" r:id="rId7"/>
    <p:sldId id="2076136256" r:id="rId8"/>
    <p:sldId id="2076136245" r:id="rId9"/>
    <p:sldId id="2076136257" r:id="rId10"/>
    <p:sldId id="2076136258" r:id="rId11"/>
    <p:sldId id="2076136264" r:id="rId12"/>
    <p:sldId id="2076136259" r:id="rId13"/>
    <p:sldId id="2076136263" r:id="rId14"/>
    <p:sldId id="2076136260" r:id="rId15"/>
    <p:sldId id="2076136262" r:id="rId16"/>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56"/>
            <p14:sldId id="2076136245"/>
          </p14:sldIdLst>
        </p14:section>
        <p14:section name="Section A" id="{4B696DAC-B9CF-4C61-BDD2-0430F91D9E80}">
          <p14:sldIdLst>
            <p14:sldId id="2076136257"/>
            <p14:sldId id="2076136258"/>
          </p14:sldIdLst>
        </p14:section>
        <p14:section name="Demo A" id="{CFE990DA-3035-4A2B-AE0C-0799055AFF59}">
          <p14:sldIdLst>
            <p14:sldId id="2076136264"/>
            <p14:sldId id="2076136259"/>
            <p14:sldId id="2076136263"/>
          </p14:sldIdLst>
        </p14:section>
        <p14:section name="Azure Notebooks" id="{D083492B-C570-4E44-8E72-79436881904F}">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31" autoAdjust="0"/>
  </p:normalViewPr>
  <p:slideViewPr>
    <p:cSldViewPr snapToGrid="0">
      <p:cViewPr varScale="1">
        <p:scale>
          <a:sx n="67" d="100"/>
          <a:sy n="67" d="100"/>
        </p:scale>
        <p:origin x="48"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7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wmf"/><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12/14/2019 11:02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12/14/2019 11:02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7848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086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1925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56064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0514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11:54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9785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8571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2:49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4634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12/14/2019 11:02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52407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13.bin"/><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1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0.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3"/>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spid="_x0000_s2180" name="CorelDRAW" r:id="rId4" imgW="1486020" imgH="1396161" progId="CorelDraw.Graphic.21">
                  <p:embed/>
                </p:oleObj>
              </mc:Choice>
              <mc:Fallback>
                <p:oleObj name="CorelDRAW" r:id="rId4" imgW="1486020" imgH="1396161" progId="CorelDraw.Graphic.21">
                  <p:embed/>
                  <p:pic>
                    <p:nvPicPr>
                      <p:cNvPr id="0" name=""/>
                      <p:cNvPicPr/>
                      <p:nvPr/>
                    </p:nvPicPr>
                    <p:blipFill>
                      <a:blip r:embed="rId5"/>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spid="_x0000_s2181" name="CorelDRAW" r:id="rId6" imgW="10437565" imgH="1396161" progId="CorelDraw.Graphic.21">
                  <p:embed/>
                </p:oleObj>
              </mc:Choice>
              <mc:Fallback>
                <p:oleObj name="CorelDRAW" r:id="rId6"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7"/>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11380" name="CorelDRAW" r:id="rId3" imgW="10437565" imgH="1396161" progId="CorelDraw.Graphic.21">
                  <p:embed/>
                </p:oleObj>
              </mc:Choice>
              <mc:Fallback>
                <p:oleObj name="CorelDRAW" r:id="rId3"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4"/>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11381" name="CorelDRAW" r:id="rId5" imgW="1486020" imgH="1396161" progId="CorelDraw.Graphic.21">
                  <p:embed/>
                </p:oleObj>
              </mc:Choice>
              <mc:Fallback>
                <p:oleObj name="CorelDRAW" r:id="rId5"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6"/>
                      <a:stretch>
                        <a:fillRect/>
                      </a:stretch>
                    </p:blipFill>
                    <p:spPr>
                      <a:xfrm>
                        <a:off x="4226748" y="-1288548"/>
                        <a:ext cx="3716176" cy="3489871"/>
                      </a:xfrm>
                      <a:prstGeom prst="rect">
                        <a:avLst/>
                      </a:prstGeom>
                    </p:spPr>
                  </p:pic>
                </p:oleObj>
              </mc:Fallback>
            </mc:AlternateContent>
          </a:graphicData>
        </a:graphic>
      </p:graphicFrame>
      <p:sp>
        <p:nvSpPr>
          <p:cNvPr id="56" name="Title 1">
            <a:extLst>
              <a:ext uri="{FF2B5EF4-FFF2-40B4-BE49-F238E27FC236}">
                <a16:creationId xmlns:a16="http://schemas.microsoft.com/office/drawing/2014/main" id="{8761AF01-7317-4FAE-9A1B-666EB08D523C}"/>
              </a:ext>
            </a:extLst>
          </p:cNvPr>
          <p:cNvSpPr txBox="1">
            <a:spLocks/>
          </p:cNvSpPr>
          <p:nvPr userDrawn="1"/>
        </p:nvSpPr>
        <p:spPr>
          <a:xfrm>
            <a:off x="8399659" y="27791"/>
            <a:ext cx="3139223" cy="800219"/>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br>
              <a:rPr lang="es-ES" sz="2400" dirty="0"/>
            </a:br>
            <a:r>
              <a:rPr lang="es-ES" sz="2800" b="0" i="0" kern="1200" cap="none" spc="-50" baseline="0" dirty="0">
                <a:ln w="3175">
                  <a:noFill/>
                </a:ln>
                <a:solidFill>
                  <a:srgbClr val="D6532B"/>
                </a:solidFill>
                <a:effectLst/>
                <a:latin typeface="Quicksand" pitchFamily="2" charset="0"/>
                <a:ea typeface="+mn-ea"/>
                <a:cs typeface="Segoe UI" panose="020B0502040204020203" pitchFamily="34" charset="0"/>
              </a:rPr>
              <a:t>Help us grow!</a:t>
            </a:r>
            <a:endParaRPr lang="es-ES" sz="2400" b="1" dirty="0">
              <a:solidFill>
                <a:srgbClr val="D6532B"/>
              </a:solidFill>
            </a:endParaRPr>
          </a:p>
        </p:txBody>
      </p:sp>
      <p:sp>
        <p:nvSpPr>
          <p:cNvPr id="27" name="CuadroTexto 26">
            <a:extLst>
              <a:ext uri="{FF2B5EF4-FFF2-40B4-BE49-F238E27FC236}">
                <a16:creationId xmlns:a16="http://schemas.microsoft.com/office/drawing/2014/main" id="{4ED99285-A992-4D3F-9B0B-7D505E9376C7}"/>
              </a:ext>
            </a:extLst>
          </p:cNvPr>
          <p:cNvSpPr txBox="1"/>
          <p:nvPr userDrawn="1"/>
        </p:nvSpPr>
        <p:spPr>
          <a:xfrm>
            <a:off x="4838701" y="213369"/>
            <a:ext cx="2708599" cy="830997"/>
          </a:xfrm>
          <a:prstGeom prst="rect">
            <a:avLst/>
          </a:prstGeom>
          <a:noFill/>
        </p:spPr>
        <p:txBody>
          <a:bodyPr wrap="square" lIns="0" tIns="0" rIns="0" bIns="0" rtlCol="0">
            <a:spAutoFit/>
          </a:bodyPr>
          <a:lstStyle/>
          <a:p>
            <a:pPr algn="l"/>
            <a:r>
              <a:rPr lang="es-ES" sz="5400" b="1" dirty="0">
                <a:solidFill>
                  <a:schemeClr val="bg1"/>
                </a:solidFill>
                <a:latin typeface="Quicksand" pitchFamily="2" charset="0"/>
              </a:rPr>
              <a:t>Thanks!</a:t>
            </a:r>
          </a:p>
        </p:txBody>
      </p:sp>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4245"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4246" name="CorelDRAW" r:id="rId5" imgW="9928182" imgH="1396161" progId="CorelDraw.Graphic.21">
                  <p:embed/>
                </p:oleObj>
              </mc:Choice>
              <mc:Fallback>
                <p:oleObj name="CorelDRAW" r:id="rId5"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dirty="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dirty="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spid="_x0000_s9326" name="CorelDRAW" r:id="rId3" imgW="1486020" imgH="1396161" progId="CorelDraw.Graphic.21">
                  <p:embed/>
                </p:oleObj>
              </mc:Choice>
              <mc:Fallback>
                <p:oleObj name="CorelDRAW" r:id="rId3"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spid="_x0000_s9327" name="CorelDRAW" r:id="rId5" imgW="9928182" imgH="1396161" progId="CorelDraw.Graphic.21">
                  <p:embed/>
                </p:oleObj>
              </mc:Choice>
              <mc:Fallback>
                <p:oleObj name="CorelDRAW" r:id="rId5"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6"/>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276999"/>
          </a:xfrm>
          <a:noFill/>
        </p:spPr>
        <p:txBody>
          <a:bodyPr wrap="square" lIns="0" tIns="0" rIns="0" bIns="0">
            <a:spAutoFit/>
          </a:bodyPr>
          <a:lstStyle>
            <a:lvl1pPr marL="0" indent="0">
              <a:spcBef>
                <a:spcPts val="0"/>
              </a:spcBef>
              <a:buNone/>
              <a:defRPr sz="18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46221"/>
          </a:xfrm>
          <a:noFill/>
        </p:spPr>
        <p:txBody>
          <a:bodyPr wrap="square" lIns="0" tIns="0" rIns="0" bIns="0">
            <a:spAutoFit/>
          </a:bodyPr>
          <a:lstStyle>
            <a:lvl1pPr marL="0" indent="0">
              <a:spcBef>
                <a:spcPts val="0"/>
              </a:spcBef>
              <a:buNone/>
              <a:defRPr sz="16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1338501801"/>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spid="_x0000_s7366"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4226748" y="-1288548"/>
                        <a:ext cx="3716176" cy="3489871"/>
                      </a:xfrm>
                      <a:prstGeom prst="rect">
                        <a:avLst/>
                      </a:prstGeom>
                    </p:spPr>
                  </p:pic>
                </p:oleObj>
              </mc:Fallback>
            </mc:AlternateContent>
          </a:graphicData>
        </a:graphic>
      </p:graphicFrame>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spid="_x0000_s7367"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spid="_x0000_s7368"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sp>
        <p:nvSpPr>
          <p:cNvPr id="27" name="CuadroTexto 26">
            <a:extLst>
              <a:ext uri="{FF2B5EF4-FFF2-40B4-BE49-F238E27FC236}">
                <a16:creationId xmlns:a16="http://schemas.microsoft.com/office/drawing/2014/main" id="{80E85AEB-FEB2-4D60-81DD-BF3A575A896F}"/>
              </a:ext>
            </a:extLst>
          </p:cNvPr>
          <p:cNvSpPr txBox="1"/>
          <p:nvPr userDrawn="1"/>
        </p:nvSpPr>
        <p:spPr>
          <a:xfrm>
            <a:off x="4843308" y="375302"/>
            <a:ext cx="2708599" cy="692497"/>
          </a:xfrm>
          <a:prstGeom prst="rect">
            <a:avLst/>
          </a:prstGeom>
          <a:noFill/>
        </p:spPr>
        <p:txBody>
          <a:bodyPr wrap="square" lIns="0" tIns="0" rIns="0" bIns="0" rtlCol="0">
            <a:spAutoFit/>
          </a:bodyPr>
          <a:lstStyle/>
          <a:p>
            <a:pPr algn="l"/>
            <a:r>
              <a:rPr lang="es-ES" sz="4500" b="1" dirty="0">
                <a:solidFill>
                  <a:schemeClr val="bg1"/>
                </a:solidFill>
                <a:latin typeface="Quicksand" pitchFamily="2" charset="0"/>
              </a:rPr>
              <a:t>Sponsors</a:t>
            </a:r>
          </a:p>
        </p:txBody>
      </p:sp>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3269" name="CorelDRAW" r:id="rId3" imgW="1486020" imgH="1396161" progId="CorelDraw.Graphic.21">
                  <p:embed/>
                </p:oleObj>
              </mc:Choice>
              <mc:Fallback>
                <p:oleObj name="CorelDRAW" r:id="rId3"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3270" name="CorelDRAW" r:id="rId5" imgW="7465680" imgH="1050480" progId="CorelDraw.Graphic.21">
                  <p:embed/>
                </p:oleObj>
              </mc:Choice>
              <mc:Fallback>
                <p:oleObj name="CorelDRAW" r:id="rId5"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3271" name="CorelDRAW" r:id="rId7" imgW="9928182" imgH="1396161" progId="CorelDraw.Graphic.21">
                  <p:embed/>
                </p:oleObj>
              </mc:Choice>
              <mc:Fallback>
                <p:oleObj name="CorelDRAW" r:id="rId7"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spid="_x0000_s10401" name="CorelDRAW" r:id="rId3" imgW="1486020" imgH="1396161" progId="CorelDraw.Graphic.21">
                  <p:embed/>
                </p:oleObj>
              </mc:Choice>
              <mc:Fallback>
                <p:oleObj name="CorelDRAW" r:id="rId3"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4"/>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spid="_x0000_s10402" name="CorelDRAW" r:id="rId5" imgW="7465680" imgH="1050480" progId="CorelDraw.Graphic.21">
                  <p:embed/>
                </p:oleObj>
              </mc:Choice>
              <mc:Fallback>
                <p:oleObj name="CorelDRAW" r:id="rId5"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6"/>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0403" name="CorelDRAW" r:id="rId7" imgW="9928182" imgH="1396161" progId="CorelDraw.Graphic.21">
                  <p:embed/>
                </p:oleObj>
              </mc:Choice>
              <mc:Fallback>
                <p:oleObj name="CorelDRAW" r:id="rId7"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8"/>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47" Type="http://schemas.openxmlformats.org/officeDocument/2006/relationships/oleObject" Target="../embeddings/oleObject4.bin"/><Relationship Id="rId50" Type="http://schemas.openxmlformats.org/officeDocument/2006/relationships/image" Target="../media/image5.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6.emf"/><Relationship Id="rId45" Type="http://schemas.openxmlformats.org/officeDocument/2006/relationships/oleObject" Target="../embeddings/oleObject3.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5.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2.bin"/><Relationship Id="rId48" Type="http://schemas.openxmlformats.org/officeDocument/2006/relationships/image" Target="../media/image4.emf"/><Relationship Id="rId8" Type="http://schemas.openxmlformats.org/officeDocument/2006/relationships/slideLayout" Target="../slideLayouts/slideLayout8.xml"/><Relationship Id="rId51" Type="http://schemas.openxmlformats.org/officeDocument/2006/relationships/oleObject" Target="../embeddings/oleObject6.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6.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#GlobalAIBootcamp</a:t>
            </a: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spid="_x0000_s1494" name="CorelDRAW" r:id="rId41" imgW="1486020" imgH="1396161" progId="CorelDraw.Graphic.21">
                  <p:embed/>
                </p:oleObj>
              </mc:Choice>
              <mc:Fallback>
                <p:oleObj name="CorelDRAW" r:id="rId41" imgW="1486020" imgH="1396161" progId="CorelDraw.Graphic.21">
                  <p:embed/>
                  <p:pic>
                    <p:nvPicPr>
                      <p:cNvPr id="0" name=""/>
                      <p:cNvPicPr/>
                      <p:nvPr/>
                    </p:nvPicPr>
                    <p:blipFill>
                      <a:blip r:embed="rId42"/>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spid="_x0000_s1495" name="CorelDRAW" r:id="rId43" imgW="1486020" imgH="1396161" progId="CorelDraw.Graphic.21">
                  <p:embed/>
                </p:oleObj>
              </mc:Choice>
              <mc:Fallback>
                <p:oleObj name="CorelDRAW" r:id="rId43" imgW="1486020" imgH="1396161" progId="CorelDraw.Graphic.21">
                  <p:embed/>
                  <p:pic>
                    <p:nvPicPr>
                      <p:cNvPr id="0" name=""/>
                      <p:cNvPicPr/>
                      <p:nvPr/>
                    </p:nvPicPr>
                    <p:blipFill>
                      <a:blip r:embed="rId44"/>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spid="_x0000_s1496" name="CorelDRAW" r:id="rId45" imgW="10437565" imgH="1396161" progId="CorelDraw.Graphic.21">
                  <p:embed/>
                </p:oleObj>
              </mc:Choice>
              <mc:Fallback>
                <p:oleObj name="CorelDRAW" r:id="rId45"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6"/>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spid="_x0000_s1497" name="CorelDRAW" r:id="rId47" imgW="9928182" imgH="1396161" progId="CorelDraw.Graphic.21">
                  <p:embed/>
                </p:oleObj>
              </mc:Choice>
              <mc:Fallback>
                <p:oleObj name="CorelDRAW" r:id="rId47"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8"/>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spid="_x0000_s1498" name="CorelDRAW" r:id="rId49" imgW="1486020" imgH="1396161" progId="CorelDraw.Graphic.21">
                  <p:embed/>
                </p:oleObj>
              </mc:Choice>
              <mc:Fallback>
                <p:oleObj name="CorelDRAW" r:id="rId49"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50"/>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spid="_x0000_s1499" name="CorelDRAW" r:id="rId51" imgW="9928182" imgH="1396161" progId="CorelDraw.Graphic.21">
                  <p:embed/>
                </p:oleObj>
              </mc:Choice>
              <mc:Fallback>
                <p:oleObj name="CorelDRAW" r:id="rId51"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8"/>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aka.ms/AIML50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dirty="0">
                <a:solidFill>
                  <a:schemeClr val="bg1"/>
                </a:solidFill>
              </a:rPr>
              <a:t>#MSIgniteTheTour</a:t>
            </a: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8.pn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hyperlink" Target="https://twitter.com/Anbu_Mani27" TargetMode="External"/><Relationship Id="rId4" Type="http://schemas.openxmlformats.org/officeDocument/2006/relationships/image" Target="../media/image26.png"/><Relationship Id="rId9" Type="http://schemas.openxmlformats.org/officeDocument/2006/relationships/hyperlink" Target="https://twitter.com/cn_harikrishn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twitter.com/cn_harikrishnan" TargetMode="External"/><Relationship Id="rId4" Type="http://schemas.openxmlformats.org/officeDocument/2006/relationships/hyperlink" Target="https://twitter.com/Anbu_Mani2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notebooks.azure.com/help/projects/sharing/create-a-github-badge"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Chennai – India</a:t>
            </a:r>
            <a:br>
              <a:rPr lang="es-ES" dirty="0"/>
            </a:br>
            <a:r>
              <a:rPr lang="es-ES" dirty="0"/>
              <a:t>14 December 2019</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905910"/>
            <a:ext cx="4075714" cy="430887"/>
          </a:xfrm>
        </p:spPr>
        <p:txBody>
          <a:bodyPr/>
          <a:lstStyle/>
          <a:p>
            <a:r>
              <a:rPr lang="es-ES" dirty="0"/>
              <a:t>Machine Learning HOL</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2736515"/>
            <a:ext cx="4075714" cy="246221"/>
          </a:xfrm>
        </p:spPr>
        <p:txBody>
          <a:bodyPr/>
          <a:lstStyle/>
          <a:p>
            <a:r>
              <a:rPr lang="es-ES" dirty="0"/>
              <a:t>Harikrishnan </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2989834"/>
            <a:ext cx="4075714" cy="215444"/>
          </a:xfrm>
        </p:spPr>
        <p:txBody>
          <a:bodyPr/>
          <a:lstStyle/>
          <a:p>
            <a:r>
              <a:rPr lang="es-ES" dirty="0"/>
              <a:t>Team Lead</a:t>
            </a:r>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3711833"/>
            <a:ext cx="4075714" cy="246221"/>
          </a:xfrm>
        </p:spPr>
        <p:txBody>
          <a:bodyPr/>
          <a:lstStyle/>
          <a:p>
            <a:r>
              <a:rPr lang="es-ES" dirty="0"/>
              <a:t>Anbu Mani</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3977407"/>
            <a:ext cx="4075714" cy="215444"/>
          </a:xfrm>
        </p:spPr>
        <p:txBody>
          <a:bodyPr/>
          <a:lstStyle/>
          <a:p>
            <a:r>
              <a:rPr lang="es-ES" dirty="0"/>
              <a:t>Associate Technical Analyst</a:t>
            </a:r>
          </a:p>
        </p:txBody>
      </p:sp>
      <p:pic>
        <p:nvPicPr>
          <p:cNvPr id="20" name="Imagen 3">
            <a:extLst>
              <a:ext uri="{FF2B5EF4-FFF2-40B4-BE49-F238E27FC236}">
                <a16:creationId xmlns:a16="http://schemas.microsoft.com/office/drawing/2014/main" id="{C5C52842-2409-4B59-ACA1-7C515658C6E5}"/>
              </a:ext>
            </a:extLst>
          </p:cNvPr>
          <p:cNvPicPr>
            <a:picLocks noChangeAspect="1"/>
          </p:cNvPicPr>
          <p:nvPr/>
        </p:nvPicPr>
        <p:blipFill>
          <a:blip r:embed="rId3"/>
          <a:stretch>
            <a:fillRect/>
          </a:stretch>
        </p:blipFill>
        <p:spPr>
          <a:xfrm>
            <a:off x="1465845" y="4616781"/>
            <a:ext cx="2588686" cy="796518"/>
          </a:xfrm>
          <a:prstGeom prst="rect">
            <a:avLst/>
          </a:prstGeom>
        </p:spPr>
      </p:pic>
      <p:pic>
        <p:nvPicPr>
          <p:cNvPr id="21" name="Picture 20" descr="A close up of a logo&#10;&#10;Description automatically generated">
            <a:extLst>
              <a:ext uri="{FF2B5EF4-FFF2-40B4-BE49-F238E27FC236}">
                <a16:creationId xmlns:a16="http://schemas.microsoft.com/office/drawing/2014/main" id="{C2EBD37C-244E-43AC-A66E-41A27E14B724}"/>
              </a:ext>
            </a:extLst>
          </p:cNvPr>
          <p:cNvPicPr>
            <a:picLocks noChangeAspect="1"/>
          </p:cNvPicPr>
          <p:nvPr/>
        </p:nvPicPr>
        <p:blipFill>
          <a:blip r:embed="rId4"/>
          <a:stretch>
            <a:fillRect/>
          </a:stretch>
        </p:blipFill>
        <p:spPr>
          <a:xfrm>
            <a:off x="8036289" y="4512312"/>
            <a:ext cx="2548895" cy="1274448"/>
          </a:xfrm>
          <a:prstGeom prst="rect">
            <a:avLst/>
          </a:prstGeom>
        </p:spPr>
      </p:pic>
      <p:pic>
        <p:nvPicPr>
          <p:cNvPr id="22" name="Picture 21" descr="A picture containing table&#10;&#10;Description automatically generated">
            <a:extLst>
              <a:ext uri="{FF2B5EF4-FFF2-40B4-BE49-F238E27FC236}">
                <a16:creationId xmlns:a16="http://schemas.microsoft.com/office/drawing/2014/main" id="{080862FA-A403-44A8-9C25-6CF7BEC6D1D1}"/>
              </a:ext>
            </a:extLst>
          </p:cNvPr>
          <p:cNvPicPr>
            <a:picLocks noChangeAspect="1"/>
          </p:cNvPicPr>
          <p:nvPr/>
        </p:nvPicPr>
        <p:blipFill>
          <a:blip r:embed="rId5"/>
          <a:stretch>
            <a:fillRect/>
          </a:stretch>
        </p:blipFill>
        <p:spPr>
          <a:xfrm>
            <a:off x="4510611" y="4616781"/>
            <a:ext cx="3152728" cy="1013662"/>
          </a:xfrm>
          <a:prstGeom prst="rect">
            <a:avLst/>
          </a:prstGeom>
        </p:spPr>
      </p:pic>
      <p:pic>
        <p:nvPicPr>
          <p:cNvPr id="23" name="Picture 22" descr="A close up of a sign&#10;&#10;Description automatically generated">
            <a:extLst>
              <a:ext uri="{FF2B5EF4-FFF2-40B4-BE49-F238E27FC236}">
                <a16:creationId xmlns:a16="http://schemas.microsoft.com/office/drawing/2014/main" id="{82881814-142C-426A-904F-F30994129DAC}"/>
              </a:ext>
            </a:extLst>
          </p:cNvPr>
          <p:cNvPicPr>
            <a:picLocks noChangeAspect="1"/>
          </p:cNvPicPr>
          <p:nvPr/>
        </p:nvPicPr>
        <p:blipFill>
          <a:blip r:embed="rId6"/>
          <a:stretch>
            <a:fillRect/>
          </a:stretch>
        </p:blipFill>
        <p:spPr>
          <a:xfrm>
            <a:off x="3823529" y="5383550"/>
            <a:ext cx="1291033" cy="1399480"/>
          </a:xfrm>
          <a:prstGeom prst="rect">
            <a:avLst/>
          </a:prstGeom>
        </p:spPr>
      </p:pic>
      <p:pic>
        <p:nvPicPr>
          <p:cNvPr id="24" name="Picture 23" descr="A close up of a sign&#10;&#10;Description automatically generated">
            <a:extLst>
              <a:ext uri="{FF2B5EF4-FFF2-40B4-BE49-F238E27FC236}">
                <a16:creationId xmlns:a16="http://schemas.microsoft.com/office/drawing/2014/main" id="{04FB5379-087D-4E1B-AFE3-D8794AC723DB}"/>
              </a:ext>
            </a:extLst>
          </p:cNvPr>
          <p:cNvPicPr>
            <a:picLocks noChangeAspect="1"/>
          </p:cNvPicPr>
          <p:nvPr/>
        </p:nvPicPr>
        <p:blipFill>
          <a:blip r:embed="rId7"/>
          <a:stretch>
            <a:fillRect/>
          </a:stretch>
        </p:blipFill>
        <p:spPr>
          <a:xfrm>
            <a:off x="6158008" y="5801751"/>
            <a:ext cx="3152728" cy="599929"/>
          </a:xfrm>
          <a:prstGeom prst="rect">
            <a:avLst/>
          </a:prstGeom>
        </p:spPr>
      </p:pic>
      <p:pic>
        <p:nvPicPr>
          <p:cNvPr id="13" name="Picture 12">
            <a:extLst>
              <a:ext uri="{FF2B5EF4-FFF2-40B4-BE49-F238E27FC236}">
                <a16:creationId xmlns:a16="http://schemas.microsoft.com/office/drawing/2014/main" id="{75E17B0F-FD88-4CEE-A384-13046D2A9196}"/>
              </a:ext>
            </a:extLst>
          </p:cNvPr>
          <p:cNvPicPr>
            <a:picLocks noChangeAspect="1"/>
          </p:cNvPicPr>
          <p:nvPr/>
        </p:nvPicPr>
        <p:blipFill>
          <a:blip r:embed="rId8"/>
          <a:stretch>
            <a:fillRect/>
          </a:stretch>
        </p:blipFill>
        <p:spPr>
          <a:xfrm>
            <a:off x="777055" y="3217278"/>
            <a:ext cx="197313" cy="197313"/>
          </a:xfrm>
          <a:prstGeom prst="rect">
            <a:avLst/>
          </a:prstGeom>
        </p:spPr>
      </p:pic>
      <p:sp>
        <p:nvSpPr>
          <p:cNvPr id="14" name="Marcador de texto 4">
            <a:extLst>
              <a:ext uri="{FF2B5EF4-FFF2-40B4-BE49-F238E27FC236}">
                <a16:creationId xmlns:a16="http://schemas.microsoft.com/office/drawing/2014/main" id="{73051F36-FE06-4218-99CC-EB5341BCF37C}"/>
              </a:ext>
            </a:extLst>
          </p:cNvPr>
          <p:cNvSpPr txBox="1">
            <a:spLocks/>
          </p:cNvSpPr>
          <p:nvPr/>
        </p:nvSpPr>
        <p:spPr>
          <a:xfrm>
            <a:off x="1009209" y="3199147"/>
            <a:ext cx="1645500" cy="21544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hlinkClick r:id="rId9"/>
              </a:rPr>
              <a:t>@cn_harikrishnan</a:t>
            </a:r>
            <a:endParaRPr lang="en-US" sz="1400" dirty="0"/>
          </a:p>
        </p:txBody>
      </p:sp>
      <p:pic>
        <p:nvPicPr>
          <p:cNvPr id="17" name="Picture 16">
            <a:extLst>
              <a:ext uri="{FF2B5EF4-FFF2-40B4-BE49-F238E27FC236}">
                <a16:creationId xmlns:a16="http://schemas.microsoft.com/office/drawing/2014/main" id="{DBFAC6AE-33C2-4C12-A779-E9D0E4C91B4F}"/>
              </a:ext>
            </a:extLst>
          </p:cNvPr>
          <p:cNvPicPr>
            <a:picLocks noChangeAspect="1"/>
          </p:cNvPicPr>
          <p:nvPr/>
        </p:nvPicPr>
        <p:blipFill>
          <a:blip r:embed="rId8"/>
          <a:stretch>
            <a:fillRect/>
          </a:stretch>
        </p:blipFill>
        <p:spPr>
          <a:xfrm>
            <a:off x="777055" y="4241334"/>
            <a:ext cx="197313" cy="197313"/>
          </a:xfrm>
          <a:prstGeom prst="rect">
            <a:avLst/>
          </a:prstGeom>
        </p:spPr>
      </p:pic>
      <p:sp>
        <p:nvSpPr>
          <p:cNvPr id="18" name="Marcador de texto 4">
            <a:hlinkClick r:id="rId10"/>
            <a:extLst>
              <a:ext uri="{FF2B5EF4-FFF2-40B4-BE49-F238E27FC236}">
                <a16:creationId xmlns:a16="http://schemas.microsoft.com/office/drawing/2014/main" id="{2B2382DA-1AD6-40F3-B7E3-4BC37DF0E697}"/>
              </a:ext>
            </a:extLst>
          </p:cNvPr>
          <p:cNvSpPr txBox="1">
            <a:spLocks/>
          </p:cNvSpPr>
          <p:nvPr/>
        </p:nvSpPr>
        <p:spPr>
          <a:xfrm>
            <a:off x="1009209" y="4223203"/>
            <a:ext cx="1645500" cy="21544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hlinkClick r:id="rId10"/>
              </a:rPr>
              <a:t>@Anbu_Mani27</a:t>
            </a:r>
            <a:endParaRPr lang="en-US" sz="1400" dirty="0"/>
          </a:p>
        </p:txBody>
      </p:sp>
      <p:pic>
        <p:nvPicPr>
          <p:cNvPr id="26" name="Picture 25">
            <a:extLst>
              <a:ext uri="{FF2B5EF4-FFF2-40B4-BE49-F238E27FC236}">
                <a16:creationId xmlns:a16="http://schemas.microsoft.com/office/drawing/2014/main" id="{ABA5294E-40E3-4BCF-894A-FAE641CB6C45}"/>
              </a:ext>
            </a:extLst>
          </p:cNvPr>
          <p:cNvPicPr>
            <a:picLocks noChangeAspect="1"/>
          </p:cNvPicPr>
          <p:nvPr/>
        </p:nvPicPr>
        <p:blipFill>
          <a:blip r:embed="rId11"/>
          <a:stretch>
            <a:fillRect/>
          </a:stretch>
        </p:blipFill>
        <p:spPr>
          <a:xfrm>
            <a:off x="8036289" y="813495"/>
            <a:ext cx="3784997" cy="3784997"/>
          </a:xfrm>
          <a:prstGeom prst="rect">
            <a:avLst/>
          </a:prstGeom>
        </p:spPr>
      </p:pic>
    </p:spTree>
    <p:extLst>
      <p:ext uri="{BB962C8B-B14F-4D97-AF65-F5344CB8AC3E}">
        <p14:creationId xmlns:p14="http://schemas.microsoft.com/office/powerpoint/2010/main" val="409521686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72682-E9AA-4A72-AFC3-8E15E77237FA}"/>
              </a:ext>
            </a:extLst>
          </p:cNvPr>
          <p:cNvSpPr>
            <a:spLocks noGrp="1"/>
          </p:cNvSpPr>
          <p:nvPr>
            <p:ph type="title"/>
          </p:nvPr>
        </p:nvSpPr>
        <p:spPr>
          <a:xfrm>
            <a:off x="584200" y="2457488"/>
            <a:ext cx="5510213" cy="553998"/>
          </a:xfrm>
        </p:spPr>
        <p:txBody>
          <a:bodyPr/>
          <a:lstStyle/>
          <a:p>
            <a:r>
              <a:rPr lang="es-ES" dirty="0"/>
              <a:t>Machine Learning HOL</a:t>
            </a:r>
          </a:p>
        </p:txBody>
      </p:sp>
      <p:sp>
        <p:nvSpPr>
          <p:cNvPr id="3" name="Marcador de texto 2">
            <a:extLst>
              <a:ext uri="{FF2B5EF4-FFF2-40B4-BE49-F238E27FC236}">
                <a16:creationId xmlns:a16="http://schemas.microsoft.com/office/drawing/2014/main" id="{D4DF00CC-F445-43AE-BDD6-988EA6C0D7A5}"/>
              </a:ext>
            </a:extLst>
          </p:cNvPr>
          <p:cNvSpPr>
            <a:spLocks noGrp="1"/>
          </p:cNvSpPr>
          <p:nvPr>
            <p:ph type="body" sz="quarter" idx="12"/>
          </p:nvPr>
        </p:nvSpPr>
        <p:spPr>
          <a:xfrm>
            <a:off x="584196" y="4850368"/>
            <a:ext cx="2159000" cy="276999"/>
          </a:xfrm>
        </p:spPr>
        <p:txBody>
          <a:bodyPr/>
          <a:lstStyle/>
          <a:p>
            <a:r>
              <a:rPr lang="es-ES" dirty="0"/>
              <a:t>Anbu Mani</a:t>
            </a:r>
          </a:p>
        </p:txBody>
      </p:sp>
      <p:sp>
        <p:nvSpPr>
          <p:cNvPr id="4" name="Marcador de texto 3">
            <a:extLst>
              <a:ext uri="{FF2B5EF4-FFF2-40B4-BE49-F238E27FC236}">
                <a16:creationId xmlns:a16="http://schemas.microsoft.com/office/drawing/2014/main" id="{5ABB1218-F879-40FE-9F61-1505FC315B5D}"/>
              </a:ext>
            </a:extLst>
          </p:cNvPr>
          <p:cNvSpPr>
            <a:spLocks noGrp="1"/>
          </p:cNvSpPr>
          <p:nvPr>
            <p:ph type="body" sz="quarter" idx="13"/>
          </p:nvPr>
        </p:nvSpPr>
        <p:spPr>
          <a:xfrm>
            <a:off x="6597944" y="2320226"/>
            <a:ext cx="4714906" cy="492443"/>
          </a:xfrm>
        </p:spPr>
        <p:txBody>
          <a:bodyPr/>
          <a:lstStyle/>
          <a:p>
            <a:r>
              <a:rPr lang="es-ES" dirty="0"/>
              <a:t>@Chennai</a:t>
            </a:r>
          </a:p>
        </p:txBody>
      </p:sp>
      <p:sp>
        <p:nvSpPr>
          <p:cNvPr id="5" name="Marcador de texto 4">
            <a:extLst>
              <a:ext uri="{FF2B5EF4-FFF2-40B4-BE49-F238E27FC236}">
                <a16:creationId xmlns:a16="http://schemas.microsoft.com/office/drawing/2014/main" id="{86C3017E-D62C-4632-B5A9-661BD24A2BA2}"/>
              </a:ext>
            </a:extLst>
          </p:cNvPr>
          <p:cNvSpPr>
            <a:spLocks noGrp="1"/>
          </p:cNvSpPr>
          <p:nvPr>
            <p:ph type="body" sz="quarter" idx="15"/>
          </p:nvPr>
        </p:nvSpPr>
        <p:spPr>
          <a:xfrm>
            <a:off x="584192" y="5174025"/>
            <a:ext cx="2299682" cy="276999"/>
          </a:xfrm>
        </p:spPr>
        <p:txBody>
          <a:bodyPr/>
          <a:lstStyle/>
          <a:p>
            <a:r>
              <a:rPr lang="es-ES" dirty="0"/>
              <a:t>Associate Technical Analyst</a:t>
            </a:r>
          </a:p>
        </p:txBody>
      </p:sp>
      <p:pic>
        <p:nvPicPr>
          <p:cNvPr id="8" name="Picture 7">
            <a:extLst>
              <a:ext uri="{FF2B5EF4-FFF2-40B4-BE49-F238E27FC236}">
                <a16:creationId xmlns:a16="http://schemas.microsoft.com/office/drawing/2014/main" id="{AB8E2CC5-7B11-4727-B644-48A802FD4C1D}"/>
              </a:ext>
            </a:extLst>
          </p:cNvPr>
          <p:cNvPicPr>
            <a:picLocks noChangeAspect="1"/>
          </p:cNvPicPr>
          <p:nvPr/>
        </p:nvPicPr>
        <p:blipFill>
          <a:blip r:embed="rId3"/>
          <a:stretch>
            <a:fillRect/>
          </a:stretch>
        </p:blipFill>
        <p:spPr>
          <a:xfrm>
            <a:off x="584191" y="5485036"/>
            <a:ext cx="246221" cy="246221"/>
          </a:xfrm>
          <a:prstGeom prst="rect">
            <a:avLst/>
          </a:prstGeom>
        </p:spPr>
      </p:pic>
      <p:sp>
        <p:nvSpPr>
          <p:cNvPr id="9" name="Marcador de texto 4">
            <a:extLst>
              <a:ext uri="{FF2B5EF4-FFF2-40B4-BE49-F238E27FC236}">
                <a16:creationId xmlns:a16="http://schemas.microsoft.com/office/drawing/2014/main" id="{642A3260-A5B8-4BE8-AFCE-155CAF2ABAD0}"/>
              </a:ext>
            </a:extLst>
          </p:cNvPr>
          <p:cNvSpPr txBox="1">
            <a:spLocks/>
          </p:cNvSpPr>
          <p:nvPr/>
        </p:nvSpPr>
        <p:spPr>
          <a:xfrm>
            <a:off x="858549" y="5452837"/>
            <a:ext cx="2025324"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4"/>
              </a:rPr>
              <a:t>@Anbu_Mani27</a:t>
            </a:r>
            <a:endParaRPr lang="en-US" dirty="0"/>
          </a:p>
        </p:txBody>
      </p:sp>
      <p:sp>
        <p:nvSpPr>
          <p:cNvPr id="10" name="Marcador de texto 2">
            <a:extLst>
              <a:ext uri="{FF2B5EF4-FFF2-40B4-BE49-F238E27FC236}">
                <a16:creationId xmlns:a16="http://schemas.microsoft.com/office/drawing/2014/main" id="{11B8AC7B-3CC0-4582-A35F-BD101893716A}"/>
              </a:ext>
            </a:extLst>
          </p:cNvPr>
          <p:cNvSpPr txBox="1">
            <a:spLocks/>
          </p:cNvSpPr>
          <p:nvPr/>
        </p:nvSpPr>
        <p:spPr>
          <a:xfrm>
            <a:off x="584196" y="3484159"/>
            <a:ext cx="2159000" cy="258868"/>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b="1"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Harikrishnan </a:t>
            </a:r>
          </a:p>
        </p:txBody>
      </p:sp>
      <p:sp>
        <p:nvSpPr>
          <p:cNvPr id="11" name="Marcador de texto 4">
            <a:extLst>
              <a:ext uri="{FF2B5EF4-FFF2-40B4-BE49-F238E27FC236}">
                <a16:creationId xmlns:a16="http://schemas.microsoft.com/office/drawing/2014/main" id="{4FDA8F12-6B5B-4B38-81BD-00AEEA4D2A39}"/>
              </a:ext>
            </a:extLst>
          </p:cNvPr>
          <p:cNvSpPr txBox="1">
            <a:spLocks/>
          </p:cNvSpPr>
          <p:nvPr/>
        </p:nvSpPr>
        <p:spPr>
          <a:xfrm>
            <a:off x="584192" y="3807817"/>
            <a:ext cx="1385286"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Team Lead</a:t>
            </a:r>
          </a:p>
        </p:txBody>
      </p:sp>
      <p:pic>
        <p:nvPicPr>
          <p:cNvPr id="12" name="Picture 11">
            <a:extLst>
              <a:ext uri="{FF2B5EF4-FFF2-40B4-BE49-F238E27FC236}">
                <a16:creationId xmlns:a16="http://schemas.microsoft.com/office/drawing/2014/main" id="{B6E540AD-4AFF-4A9D-B911-9199C18BC452}"/>
              </a:ext>
            </a:extLst>
          </p:cNvPr>
          <p:cNvPicPr>
            <a:picLocks noChangeAspect="1"/>
          </p:cNvPicPr>
          <p:nvPr/>
        </p:nvPicPr>
        <p:blipFill>
          <a:blip r:embed="rId3"/>
          <a:stretch>
            <a:fillRect/>
          </a:stretch>
        </p:blipFill>
        <p:spPr>
          <a:xfrm>
            <a:off x="584191" y="4118827"/>
            <a:ext cx="246221" cy="246221"/>
          </a:xfrm>
          <a:prstGeom prst="rect">
            <a:avLst/>
          </a:prstGeom>
        </p:spPr>
      </p:pic>
      <p:sp>
        <p:nvSpPr>
          <p:cNvPr id="13" name="Marcador de texto 4">
            <a:extLst>
              <a:ext uri="{FF2B5EF4-FFF2-40B4-BE49-F238E27FC236}">
                <a16:creationId xmlns:a16="http://schemas.microsoft.com/office/drawing/2014/main" id="{1B5257AD-4453-445D-8B98-03B6C358F092}"/>
              </a:ext>
            </a:extLst>
          </p:cNvPr>
          <p:cNvSpPr txBox="1">
            <a:spLocks/>
          </p:cNvSpPr>
          <p:nvPr/>
        </p:nvSpPr>
        <p:spPr>
          <a:xfrm>
            <a:off x="858549" y="4086628"/>
            <a:ext cx="1645500" cy="24622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6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5"/>
              </a:rPr>
              <a:t>@cn_harikrishnan</a:t>
            </a:r>
            <a:endParaRPr lang="en-US" dirty="0"/>
          </a:p>
        </p:txBody>
      </p:sp>
    </p:spTree>
    <p:extLst>
      <p:ext uri="{BB962C8B-B14F-4D97-AF65-F5344CB8AC3E}">
        <p14:creationId xmlns:p14="http://schemas.microsoft.com/office/powerpoint/2010/main" val="3448830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EF261F9-12B4-48C1-80C2-A2F33B306EB9}"/>
              </a:ext>
            </a:extLst>
          </p:cNvPr>
          <p:cNvPicPr>
            <a:picLocks noChangeAspect="1"/>
          </p:cNvPicPr>
          <p:nvPr/>
        </p:nvPicPr>
        <p:blipFill>
          <a:blip r:embed="rId3"/>
          <a:stretch>
            <a:fillRect/>
          </a:stretch>
        </p:blipFill>
        <p:spPr>
          <a:xfrm>
            <a:off x="916515" y="2750916"/>
            <a:ext cx="2964216" cy="912066"/>
          </a:xfrm>
          <a:prstGeom prst="rect">
            <a:avLst/>
          </a:prstGeom>
        </p:spPr>
      </p:pic>
      <p:pic>
        <p:nvPicPr>
          <p:cNvPr id="13" name="Picture 12" descr="A close up of a logo&#10;&#10;Description automatically generated">
            <a:extLst>
              <a:ext uri="{FF2B5EF4-FFF2-40B4-BE49-F238E27FC236}">
                <a16:creationId xmlns:a16="http://schemas.microsoft.com/office/drawing/2014/main" id="{C8F79BE0-40CA-4C63-B938-274B3E7A6CB1}"/>
              </a:ext>
            </a:extLst>
          </p:cNvPr>
          <p:cNvPicPr>
            <a:picLocks noChangeAspect="1"/>
          </p:cNvPicPr>
          <p:nvPr/>
        </p:nvPicPr>
        <p:blipFill>
          <a:blip r:embed="rId4"/>
          <a:stretch>
            <a:fillRect/>
          </a:stretch>
        </p:blipFill>
        <p:spPr>
          <a:xfrm>
            <a:off x="9076317" y="2620523"/>
            <a:ext cx="2548895" cy="1274448"/>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8BC600B7-615C-423A-9A5C-107B765DB1AB}"/>
              </a:ext>
            </a:extLst>
          </p:cNvPr>
          <p:cNvPicPr>
            <a:picLocks noChangeAspect="1"/>
          </p:cNvPicPr>
          <p:nvPr/>
        </p:nvPicPr>
        <p:blipFill>
          <a:blip r:embed="rId5"/>
          <a:stretch>
            <a:fillRect/>
          </a:stretch>
        </p:blipFill>
        <p:spPr>
          <a:xfrm>
            <a:off x="5011336" y="2750916"/>
            <a:ext cx="3152728" cy="1013662"/>
          </a:xfrm>
          <a:prstGeom prst="rect">
            <a:avLst/>
          </a:prstGeom>
        </p:spPr>
      </p:pic>
      <p:pic>
        <p:nvPicPr>
          <p:cNvPr id="17" name="Picture 16" descr="A close up of a sign&#10;&#10;Description automatically generated">
            <a:extLst>
              <a:ext uri="{FF2B5EF4-FFF2-40B4-BE49-F238E27FC236}">
                <a16:creationId xmlns:a16="http://schemas.microsoft.com/office/drawing/2014/main" id="{E694E06D-1860-422B-93BE-D28B96C37D91}"/>
              </a:ext>
            </a:extLst>
          </p:cNvPr>
          <p:cNvPicPr>
            <a:picLocks noChangeAspect="1"/>
          </p:cNvPicPr>
          <p:nvPr/>
        </p:nvPicPr>
        <p:blipFill>
          <a:blip r:embed="rId6"/>
          <a:stretch>
            <a:fillRect/>
          </a:stretch>
        </p:blipFill>
        <p:spPr>
          <a:xfrm>
            <a:off x="3282529" y="4162808"/>
            <a:ext cx="1728807" cy="1874027"/>
          </a:xfrm>
          <a:prstGeom prst="rect">
            <a:avLst/>
          </a:prstGeom>
        </p:spPr>
      </p:pic>
      <p:pic>
        <p:nvPicPr>
          <p:cNvPr id="19" name="Picture 18" descr="A close up of a sign&#10;&#10;Description automatically generated">
            <a:extLst>
              <a:ext uri="{FF2B5EF4-FFF2-40B4-BE49-F238E27FC236}">
                <a16:creationId xmlns:a16="http://schemas.microsoft.com/office/drawing/2014/main" id="{74DCAADD-995B-4DDE-A56A-39F70A64258A}"/>
              </a:ext>
            </a:extLst>
          </p:cNvPr>
          <p:cNvPicPr>
            <a:picLocks noChangeAspect="1"/>
          </p:cNvPicPr>
          <p:nvPr/>
        </p:nvPicPr>
        <p:blipFill>
          <a:blip r:embed="rId7"/>
          <a:stretch>
            <a:fillRect/>
          </a:stretch>
        </p:blipFill>
        <p:spPr>
          <a:xfrm>
            <a:off x="5980623" y="4746117"/>
            <a:ext cx="3599081" cy="684865"/>
          </a:xfrm>
          <a:prstGeom prst="rect">
            <a:avLst/>
          </a:prstGeom>
        </p:spPr>
      </p:pic>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r>
              <a:rPr lang="es-ES" dirty="0"/>
              <a:t>Walkthrough : Machine Learning HOL</a:t>
            </a:r>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r>
              <a:rPr lang="es-ES" dirty="0"/>
              <a:t>Steps involved in doing ML HOL</a:t>
            </a:r>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6568E9D-D536-4984-9338-DB81BF39327B}"/>
              </a:ext>
            </a:extLst>
          </p:cNvPr>
          <p:cNvSpPr/>
          <p:nvPr/>
        </p:nvSpPr>
        <p:spPr bwMode="auto">
          <a:xfrm>
            <a:off x="290945" y="166254"/>
            <a:ext cx="2743200"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latin typeface="Times New Roman" panose="02020603050405020304" pitchFamily="18" charset="0"/>
                <a:cs typeface="Times New Roman" panose="02020603050405020304" pitchFamily="18" charset="0"/>
              </a:rPr>
              <a:t>Data Acquisition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(Upload Data, Enter data manually, Import data)</a:t>
            </a:r>
          </a:p>
          <a:p>
            <a:pPr algn="ctr" defTabSz="932472" fontAlgn="base">
              <a:spcBef>
                <a:spcPct val="0"/>
              </a:spcBef>
              <a:spcAft>
                <a:spcPct val="0"/>
              </a:spcAft>
            </a:pPr>
            <a:endParaRPr lang="en-IN" sz="1800" dirty="0" err="1">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A5B1F22-B965-45E3-97A7-2AD2348C7678}"/>
              </a:ext>
            </a:extLst>
          </p:cNvPr>
          <p:cNvSpPr/>
          <p:nvPr/>
        </p:nvSpPr>
        <p:spPr bwMode="auto">
          <a:xfrm>
            <a:off x="3394365"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IN" dirty="0">
                <a:latin typeface="Times New Roman" panose="02020603050405020304" pitchFamily="18" charset="0"/>
                <a:cs typeface="Times New Roman" panose="02020603050405020304" pitchFamily="18" charset="0"/>
              </a:rPr>
              <a:t>ML Studio</a:t>
            </a:r>
          </a:p>
        </p:txBody>
      </p:sp>
      <p:sp>
        <p:nvSpPr>
          <p:cNvPr id="8" name="Rectangle: Rounded Corners 7">
            <a:extLst>
              <a:ext uri="{FF2B5EF4-FFF2-40B4-BE49-F238E27FC236}">
                <a16:creationId xmlns:a16="http://schemas.microsoft.com/office/drawing/2014/main" id="{B31F398A-DE57-4133-BF5A-36162E37785B}"/>
              </a:ext>
            </a:extLst>
          </p:cNvPr>
          <p:cNvSpPr/>
          <p:nvPr/>
        </p:nvSpPr>
        <p:spPr bwMode="auto">
          <a:xfrm>
            <a:off x="6289967"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Datasets</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13A0810-924B-4B2F-B447-973268BF972B}"/>
              </a:ext>
            </a:extLst>
          </p:cNvPr>
          <p:cNvSpPr/>
          <p:nvPr/>
        </p:nvSpPr>
        <p:spPr bwMode="auto">
          <a:xfrm>
            <a:off x="9185569" y="16625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1000"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New experiment</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B5137A1-161F-430F-88ED-B6135BBF5534}"/>
              </a:ext>
            </a:extLst>
          </p:cNvPr>
          <p:cNvSpPr/>
          <p:nvPr/>
        </p:nvSpPr>
        <p:spPr bwMode="auto">
          <a:xfrm>
            <a:off x="9254839" y="1870359"/>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Create/assign compute</a:t>
            </a:r>
          </a:p>
        </p:txBody>
      </p:sp>
      <p:sp>
        <p:nvSpPr>
          <p:cNvPr id="11" name="Rectangle: Rounded Corners 10">
            <a:extLst>
              <a:ext uri="{FF2B5EF4-FFF2-40B4-BE49-F238E27FC236}">
                <a16:creationId xmlns:a16="http://schemas.microsoft.com/office/drawing/2014/main" id="{C724386D-8A3B-472E-B7D0-FB37BC2A49D7}"/>
              </a:ext>
            </a:extLst>
          </p:cNvPr>
          <p:cNvSpPr/>
          <p:nvPr/>
        </p:nvSpPr>
        <p:spPr bwMode="auto">
          <a:xfrm>
            <a:off x="6317675" y="1870358"/>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ctr" defTabSz="932472" fontAlgn="base">
              <a:spcBef>
                <a:spcPct val="0"/>
              </a:spcBef>
              <a:spcAft>
                <a:spcPct val="0"/>
              </a:spcAft>
            </a:pPr>
            <a:r>
              <a:rPr lang="en-IN" dirty="0">
                <a:latin typeface="Times New Roman" panose="02020603050405020304" pitchFamily="18" charset="0"/>
                <a:cs typeface="Times New Roman" panose="02020603050405020304" pitchFamily="18" charset="0"/>
              </a:rPr>
              <a:t>Drag the Dataset </a:t>
            </a:r>
            <a:endParaRPr lang="en-IN" sz="2000" dirty="0">
              <a:gradFill>
                <a:gsLst>
                  <a:gs pos="0">
                    <a:srgbClr val="FFFFFF"/>
                  </a:gs>
                  <a:gs pos="100000">
                    <a:srgbClr val="FFFFFF"/>
                  </a:gs>
                </a:gsLst>
                <a:lin ang="5400000" scaled="0"/>
              </a:gradFill>
              <a:latin typeface="Times New Roman" panose="02020603050405020304" pitchFamily="18" charset="0"/>
              <a:ea typeface="Segoe UI"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881EC49-BB12-45B3-90B0-C81357940A39}"/>
              </a:ext>
            </a:extLst>
          </p:cNvPr>
          <p:cNvSpPr/>
          <p:nvPr/>
        </p:nvSpPr>
        <p:spPr bwMode="auto">
          <a:xfrm>
            <a:off x="3394361" y="1898068"/>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Modeling</a:t>
            </a:r>
          </a:p>
        </p:txBody>
      </p:sp>
      <p:sp>
        <p:nvSpPr>
          <p:cNvPr id="13" name="Rectangle: Rounded Corners 12">
            <a:extLst>
              <a:ext uri="{FF2B5EF4-FFF2-40B4-BE49-F238E27FC236}">
                <a16:creationId xmlns:a16="http://schemas.microsoft.com/office/drawing/2014/main" id="{E4388CDA-02D2-444B-8391-6A32C3FD7CD5}"/>
              </a:ext>
            </a:extLst>
          </p:cNvPr>
          <p:cNvSpPr/>
          <p:nvPr/>
        </p:nvSpPr>
        <p:spPr bwMode="auto">
          <a:xfrm>
            <a:off x="426024" y="3618624"/>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dirty="0">
                <a:latin typeface="Times New Roman" panose="02020603050405020304" pitchFamily="18" charset="0"/>
                <a:cs typeface="Times New Roman" panose="02020603050405020304" pitchFamily="18" charset="0"/>
              </a:rPr>
              <a:t>Feature Engineering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Execute Python Script or Execute R Script</a:t>
            </a:r>
          </a:p>
        </p:txBody>
      </p:sp>
      <p:sp>
        <p:nvSpPr>
          <p:cNvPr id="14" name="Rectangle: Rounded Corners 13">
            <a:extLst>
              <a:ext uri="{FF2B5EF4-FFF2-40B4-BE49-F238E27FC236}">
                <a16:creationId xmlns:a16="http://schemas.microsoft.com/office/drawing/2014/main" id="{A2F272A2-C692-4DA9-AE0A-B14579AD1D16}"/>
              </a:ext>
            </a:extLst>
          </p:cNvPr>
          <p:cNvSpPr/>
          <p:nvPr/>
        </p:nvSpPr>
        <p:spPr bwMode="auto">
          <a:xfrm>
            <a:off x="464122" y="1898067"/>
            <a:ext cx="2535382"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fontAlgn="base">
              <a:spcBef>
                <a:spcPct val="0"/>
              </a:spcBef>
              <a:spcAft>
                <a:spcPct val="0"/>
              </a:spcAft>
            </a:pPr>
            <a:r>
              <a:rPr lang="en-IN" sz="11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ctr" fontAlgn="base">
              <a:spcBef>
                <a:spcPct val="0"/>
              </a:spcBef>
              <a:spcAft>
                <a:spcPct val="0"/>
              </a:spcAft>
            </a:pPr>
            <a:r>
              <a:rPr lang="en-IN" dirty="0">
                <a:latin typeface="Times New Roman" panose="02020603050405020304" pitchFamily="18" charset="0"/>
                <a:cs typeface="Times New Roman" panose="02020603050405020304" pitchFamily="18" charset="0"/>
              </a:rPr>
              <a:t>Clean Data</a:t>
            </a:r>
          </a:p>
        </p:txBody>
      </p:sp>
      <p:sp>
        <p:nvSpPr>
          <p:cNvPr id="15" name="Rectangle: Rounded Corners 14">
            <a:extLst>
              <a:ext uri="{FF2B5EF4-FFF2-40B4-BE49-F238E27FC236}">
                <a16:creationId xmlns:a16="http://schemas.microsoft.com/office/drawing/2014/main" id="{125B20BD-1DD8-4119-BF79-F73332705342}"/>
              </a:ext>
            </a:extLst>
          </p:cNvPr>
          <p:cNvSpPr/>
          <p:nvPr/>
        </p:nvSpPr>
        <p:spPr bwMode="auto">
          <a:xfrm>
            <a:off x="3394360" y="3583990"/>
            <a:ext cx="2507673"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Split Data</a:t>
            </a:r>
          </a:p>
        </p:txBody>
      </p:sp>
      <p:sp>
        <p:nvSpPr>
          <p:cNvPr id="16" name="Rectangle: Rounded Corners 15">
            <a:extLst>
              <a:ext uri="{FF2B5EF4-FFF2-40B4-BE49-F238E27FC236}">
                <a16:creationId xmlns:a16="http://schemas.microsoft.com/office/drawing/2014/main" id="{DE07486B-1AAF-47A2-9B70-56200260D793}"/>
              </a:ext>
            </a:extLst>
          </p:cNvPr>
          <p:cNvSpPr/>
          <p:nvPr/>
        </p:nvSpPr>
        <p:spPr bwMode="auto">
          <a:xfrm>
            <a:off x="6303823" y="3632489"/>
            <a:ext cx="2521526" cy="109450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Train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7" name="Rectangle: Rounded Corners 16">
            <a:extLst>
              <a:ext uri="{FF2B5EF4-FFF2-40B4-BE49-F238E27FC236}">
                <a16:creationId xmlns:a16="http://schemas.microsoft.com/office/drawing/2014/main" id="{408CF43C-B2D3-401A-A7C8-E660BEF1A8E7}"/>
              </a:ext>
            </a:extLst>
          </p:cNvPr>
          <p:cNvSpPr/>
          <p:nvPr/>
        </p:nvSpPr>
        <p:spPr bwMode="auto">
          <a:xfrm>
            <a:off x="9254838" y="3632489"/>
            <a:ext cx="2535381"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Score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8" name="Rectangle: Rounded Corners 17">
            <a:extLst>
              <a:ext uri="{FF2B5EF4-FFF2-40B4-BE49-F238E27FC236}">
                <a16:creationId xmlns:a16="http://schemas.microsoft.com/office/drawing/2014/main" id="{EC1F678E-1D9A-44D6-9547-229E08886D4D}"/>
              </a:ext>
            </a:extLst>
          </p:cNvPr>
          <p:cNvSpPr/>
          <p:nvPr/>
        </p:nvSpPr>
        <p:spPr bwMode="auto">
          <a:xfrm>
            <a:off x="9358746" y="5173814"/>
            <a:ext cx="2535382"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Evaluate Model</a:t>
            </a:r>
          </a:p>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 </a:t>
            </a:r>
          </a:p>
        </p:txBody>
      </p:sp>
      <p:sp>
        <p:nvSpPr>
          <p:cNvPr id="19" name="Rectangle: Rounded Corners 18">
            <a:extLst>
              <a:ext uri="{FF2B5EF4-FFF2-40B4-BE49-F238E27FC236}">
                <a16:creationId xmlns:a16="http://schemas.microsoft.com/office/drawing/2014/main" id="{2FD25B8A-3E17-4669-8A3F-1A3A7BD1CC69}"/>
              </a:ext>
            </a:extLst>
          </p:cNvPr>
          <p:cNvSpPr/>
          <p:nvPr/>
        </p:nvSpPr>
        <p:spPr bwMode="auto">
          <a:xfrm>
            <a:off x="9358746" y="5193292"/>
            <a:ext cx="2535382" cy="106679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000"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Deploy</a:t>
            </a:r>
          </a:p>
        </p:txBody>
      </p:sp>
      <p:sp>
        <p:nvSpPr>
          <p:cNvPr id="20" name="Arrow: Right 19">
            <a:extLst>
              <a:ext uri="{FF2B5EF4-FFF2-40B4-BE49-F238E27FC236}">
                <a16:creationId xmlns:a16="http://schemas.microsoft.com/office/drawing/2014/main" id="{4ECFC853-15E9-4987-9402-88C6754A84A2}"/>
              </a:ext>
            </a:extLst>
          </p:cNvPr>
          <p:cNvSpPr/>
          <p:nvPr/>
        </p:nvSpPr>
        <p:spPr bwMode="auto">
          <a:xfrm>
            <a:off x="3034145" y="540325"/>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Arrow: Right 20">
            <a:extLst>
              <a:ext uri="{FF2B5EF4-FFF2-40B4-BE49-F238E27FC236}">
                <a16:creationId xmlns:a16="http://schemas.microsoft.com/office/drawing/2014/main" id="{CD5C9A72-7820-4499-893D-6E2919760B16}"/>
              </a:ext>
            </a:extLst>
          </p:cNvPr>
          <p:cNvSpPr/>
          <p:nvPr/>
        </p:nvSpPr>
        <p:spPr bwMode="auto">
          <a:xfrm>
            <a:off x="5915890" y="547253"/>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A35B87B8-CBEC-4145-B8E1-BF5207A98E3C}"/>
              </a:ext>
            </a:extLst>
          </p:cNvPr>
          <p:cNvSpPr/>
          <p:nvPr/>
        </p:nvSpPr>
        <p:spPr bwMode="auto">
          <a:xfrm>
            <a:off x="8825351" y="540323"/>
            <a:ext cx="360220"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Arrow: Right 22">
            <a:extLst>
              <a:ext uri="{FF2B5EF4-FFF2-40B4-BE49-F238E27FC236}">
                <a16:creationId xmlns:a16="http://schemas.microsoft.com/office/drawing/2014/main" id="{2CEC2619-13DB-4CCE-A9F0-3889235524BB}"/>
              </a:ext>
            </a:extLst>
          </p:cNvPr>
          <p:cNvSpPr/>
          <p:nvPr/>
        </p:nvSpPr>
        <p:spPr bwMode="auto">
          <a:xfrm>
            <a:off x="5902037" y="4013488"/>
            <a:ext cx="415636"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Arrow: Right 23">
            <a:extLst>
              <a:ext uri="{FF2B5EF4-FFF2-40B4-BE49-F238E27FC236}">
                <a16:creationId xmlns:a16="http://schemas.microsoft.com/office/drawing/2014/main" id="{1879CC45-AF25-4FA0-969C-EEA1D3237DDD}"/>
              </a:ext>
            </a:extLst>
          </p:cNvPr>
          <p:cNvSpPr/>
          <p:nvPr/>
        </p:nvSpPr>
        <p:spPr bwMode="auto">
          <a:xfrm>
            <a:off x="8825348" y="3999633"/>
            <a:ext cx="429489"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Arrow: Right 24">
            <a:extLst>
              <a:ext uri="{FF2B5EF4-FFF2-40B4-BE49-F238E27FC236}">
                <a16:creationId xmlns:a16="http://schemas.microsoft.com/office/drawing/2014/main" id="{71A11B2D-07CF-4CE1-A680-CFAEE1317442}"/>
              </a:ext>
            </a:extLst>
          </p:cNvPr>
          <p:cNvSpPr/>
          <p:nvPr/>
        </p:nvSpPr>
        <p:spPr bwMode="auto">
          <a:xfrm>
            <a:off x="2961405" y="3964990"/>
            <a:ext cx="401789" cy="33251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Arrow: Down 25">
            <a:extLst>
              <a:ext uri="{FF2B5EF4-FFF2-40B4-BE49-F238E27FC236}">
                <a16:creationId xmlns:a16="http://schemas.microsoft.com/office/drawing/2014/main" id="{22DDBD34-3037-4563-80E6-E6511C99AB35}"/>
              </a:ext>
            </a:extLst>
          </p:cNvPr>
          <p:cNvSpPr/>
          <p:nvPr/>
        </p:nvSpPr>
        <p:spPr bwMode="auto">
          <a:xfrm>
            <a:off x="10280075" y="1260763"/>
            <a:ext cx="346363" cy="60959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Left 26">
            <a:extLst>
              <a:ext uri="{FF2B5EF4-FFF2-40B4-BE49-F238E27FC236}">
                <a16:creationId xmlns:a16="http://schemas.microsoft.com/office/drawing/2014/main" id="{848BE111-D087-4AC4-A62E-BC20714EEB32}"/>
              </a:ext>
            </a:extLst>
          </p:cNvPr>
          <p:cNvSpPr/>
          <p:nvPr/>
        </p:nvSpPr>
        <p:spPr bwMode="auto">
          <a:xfrm>
            <a:off x="8853057" y="2265214"/>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Arrow: Left 27">
            <a:extLst>
              <a:ext uri="{FF2B5EF4-FFF2-40B4-BE49-F238E27FC236}">
                <a16:creationId xmlns:a16="http://schemas.microsoft.com/office/drawing/2014/main" id="{052376B4-73EF-4FDB-A704-0C23E2FFA61C}"/>
              </a:ext>
            </a:extLst>
          </p:cNvPr>
          <p:cNvSpPr/>
          <p:nvPr/>
        </p:nvSpPr>
        <p:spPr bwMode="auto">
          <a:xfrm>
            <a:off x="5916322" y="2240969"/>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Arrow: Left 28">
            <a:extLst>
              <a:ext uri="{FF2B5EF4-FFF2-40B4-BE49-F238E27FC236}">
                <a16:creationId xmlns:a16="http://schemas.microsoft.com/office/drawing/2014/main" id="{C91FEFF8-F27B-4510-9E43-B3AE1DFF28BE}"/>
              </a:ext>
            </a:extLst>
          </p:cNvPr>
          <p:cNvSpPr/>
          <p:nvPr/>
        </p:nvSpPr>
        <p:spPr bwMode="auto">
          <a:xfrm>
            <a:off x="2992578" y="2254827"/>
            <a:ext cx="401789" cy="325582"/>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Arrow: Down 31">
            <a:extLst>
              <a:ext uri="{FF2B5EF4-FFF2-40B4-BE49-F238E27FC236}">
                <a16:creationId xmlns:a16="http://schemas.microsoft.com/office/drawing/2014/main" id="{75146BE5-666C-4261-A4D3-822A29722D92}"/>
              </a:ext>
            </a:extLst>
          </p:cNvPr>
          <p:cNvSpPr/>
          <p:nvPr/>
        </p:nvSpPr>
        <p:spPr bwMode="auto">
          <a:xfrm>
            <a:off x="10460182" y="4699288"/>
            <a:ext cx="298306" cy="49400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Down 32">
            <a:extLst>
              <a:ext uri="{FF2B5EF4-FFF2-40B4-BE49-F238E27FC236}">
                <a16:creationId xmlns:a16="http://schemas.microsoft.com/office/drawing/2014/main" id="{4BF09C02-503A-4CB2-A2BB-F2D5171C91A1}"/>
              </a:ext>
            </a:extLst>
          </p:cNvPr>
          <p:cNvSpPr/>
          <p:nvPr/>
        </p:nvSpPr>
        <p:spPr bwMode="auto">
          <a:xfrm>
            <a:off x="1510151" y="2992578"/>
            <a:ext cx="361512" cy="5914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9834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8" grpId="1"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2E87-52D2-4A6E-A60F-AE3F33953D7F}"/>
              </a:ext>
            </a:extLst>
          </p:cNvPr>
          <p:cNvSpPr>
            <a:spLocks noGrp="1"/>
          </p:cNvSpPr>
          <p:nvPr>
            <p:ph type="title"/>
          </p:nvPr>
        </p:nvSpPr>
        <p:spPr>
          <a:xfrm>
            <a:off x="588263" y="457200"/>
            <a:ext cx="11018520" cy="553998"/>
          </a:xfrm>
        </p:spPr>
        <p:txBody>
          <a:bodyPr/>
          <a:lstStyle/>
          <a:p>
            <a:r>
              <a:rPr lang="en-IN" dirty="0"/>
              <a:t>Notebooks</a:t>
            </a:r>
          </a:p>
        </p:txBody>
      </p:sp>
      <p:sp>
        <p:nvSpPr>
          <p:cNvPr id="5" name="Title 1">
            <a:extLst>
              <a:ext uri="{FF2B5EF4-FFF2-40B4-BE49-F238E27FC236}">
                <a16:creationId xmlns:a16="http://schemas.microsoft.com/office/drawing/2014/main" id="{4E7E1C34-8862-446A-804F-0B66B49883F6}"/>
              </a:ext>
            </a:extLst>
          </p:cNvPr>
          <p:cNvSpPr txBox="1">
            <a:spLocks/>
          </p:cNvSpPr>
          <p:nvPr/>
        </p:nvSpPr>
        <p:spPr>
          <a:xfrm>
            <a:off x="586740" y="1247175"/>
            <a:ext cx="11018520" cy="382072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rgbClr val="43444A"/>
                </a:solidFill>
                <a:effectLst/>
                <a:latin typeface="Quicksand" pitchFamily="2" charset="0"/>
                <a:ea typeface="+mn-ea"/>
                <a:cs typeface="Segoe UI" pitchFamily="34" charset="0"/>
              </a:defRPr>
            </a:lvl1pPr>
          </a:lstStyle>
          <a:p>
            <a:pPr marL="571500" indent="-571500">
              <a:lnSpc>
                <a:spcPct val="150000"/>
              </a:lnSpc>
              <a:buFont typeface="Arial" panose="020B0604020202020204" pitchFamily="34" charset="0"/>
              <a:buChar char="•"/>
            </a:pPr>
            <a:r>
              <a:rPr lang="en-IN" sz="2400" dirty="0">
                <a:latin typeface="Quicksand"/>
              </a:rPr>
              <a:t>Free service from Microsoft </a:t>
            </a:r>
            <a:r>
              <a:rPr lang="en-US" sz="2400" dirty="0">
                <a:latin typeface="Quicksand"/>
              </a:rPr>
              <a:t>for anyone to develop and run code in their browser using Jupyter.</a:t>
            </a:r>
          </a:p>
          <a:p>
            <a:pPr marL="571500" indent="-571500">
              <a:lnSpc>
                <a:spcPct val="150000"/>
              </a:lnSpc>
              <a:buFont typeface="Arial" panose="020B0604020202020204" pitchFamily="34" charset="0"/>
              <a:buChar char="•"/>
            </a:pPr>
            <a:r>
              <a:rPr lang="en-US" sz="2400" dirty="0">
                <a:latin typeface="Quicksand"/>
              </a:rPr>
              <a:t>Supports Python 2, Python 3, R and F# and their popular packages</a:t>
            </a:r>
            <a:endParaRPr lang="en-IN" sz="2400" dirty="0">
              <a:latin typeface="Quicksand"/>
            </a:endParaRPr>
          </a:p>
          <a:p>
            <a:pPr marL="571500" indent="-571500">
              <a:lnSpc>
                <a:spcPct val="150000"/>
              </a:lnSpc>
              <a:buFont typeface="Arial" panose="020B0604020202020204" pitchFamily="34" charset="0"/>
              <a:buChar char="•"/>
            </a:pPr>
            <a:r>
              <a:rPr lang="en-IN" sz="2400" dirty="0">
                <a:latin typeface="Quicksand"/>
              </a:rPr>
              <a:t>Run code, publish your experiment, Teach and its free for both computing and storage.</a:t>
            </a:r>
          </a:p>
          <a:p>
            <a:pPr marL="571500" indent="-571500">
              <a:lnSpc>
                <a:spcPct val="150000"/>
              </a:lnSpc>
              <a:buFont typeface="Arial" panose="020B0604020202020204" pitchFamily="34" charset="0"/>
              <a:buChar char="•"/>
            </a:pPr>
            <a:r>
              <a:rPr lang="en-IN" sz="2400" dirty="0">
                <a:latin typeface="Quicksand"/>
              </a:rPr>
              <a:t>Learn Data Science, give a webinar online, </a:t>
            </a:r>
            <a:r>
              <a:rPr lang="en-US" sz="2400" dirty="0">
                <a:latin typeface="Quicksand"/>
              </a:rPr>
              <a:t>GitHub users directly load and run notebooks by </a:t>
            </a:r>
            <a:r>
              <a:rPr lang="en-US" sz="2400" dirty="0">
                <a:latin typeface="Quicksand"/>
                <a:hlinkClick r:id="rId3"/>
              </a:rPr>
              <a:t>creating a GitHub launch badge</a:t>
            </a:r>
            <a:r>
              <a:rPr lang="en-US" sz="2400" dirty="0">
                <a:latin typeface="Quicksand"/>
              </a:rPr>
              <a:t>, give PowerPoint like slideshows with executable code. </a:t>
            </a:r>
            <a:endParaRPr lang="en-IN" sz="2400" dirty="0">
              <a:latin typeface="Quicksand"/>
            </a:endParaRPr>
          </a:p>
        </p:txBody>
      </p:sp>
    </p:spTree>
    <p:extLst>
      <p:ext uri="{BB962C8B-B14F-4D97-AF65-F5344CB8AC3E}">
        <p14:creationId xmlns:p14="http://schemas.microsoft.com/office/powerpoint/2010/main" val="13289726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r>
              <a:rPr lang="es-ES" dirty="0"/>
              <a:t>Machine Learning : HOL</a:t>
            </a:r>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a:xfrm>
            <a:off x="2421082" y="4018095"/>
            <a:ext cx="7349836" cy="677108"/>
          </a:xfrm>
        </p:spPr>
        <p:txBody>
          <a:bodyPr/>
          <a:lstStyle/>
          <a:p>
            <a:r>
              <a:rPr lang="en-US" dirty="0"/>
              <a:t>Building a Machine Learning Model with the Azure Machine Learning designer to “</a:t>
            </a:r>
            <a:r>
              <a:rPr lang="en-US" b="1" dirty="0"/>
              <a:t>Predict Wine Quality</a:t>
            </a:r>
            <a:r>
              <a:rPr lang="en-US" dirty="0"/>
              <a:t>”</a:t>
            </a:r>
            <a:endParaRPr lang="es-ES" dirty="0"/>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8AB5-5DBD-44B7-95D3-DE38251D6FC2}"/>
              </a:ext>
            </a:extLst>
          </p:cNvPr>
          <p:cNvSpPr>
            <a:spLocks noGrp="1"/>
          </p:cNvSpPr>
          <p:nvPr>
            <p:ph type="title"/>
          </p:nvPr>
        </p:nvSpPr>
        <p:spPr>
          <a:xfrm>
            <a:off x="4517325" y="385763"/>
            <a:ext cx="11018520" cy="553998"/>
          </a:xfrm>
        </p:spPr>
        <p:txBody>
          <a:bodyPr/>
          <a:lstStyle/>
          <a:p>
            <a:r>
              <a:rPr lang="en-IN" dirty="0"/>
              <a:t>HOL Link</a:t>
            </a:r>
          </a:p>
        </p:txBody>
      </p:sp>
      <p:sp>
        <p:nvSpPr>
          <p:cNvPr id="4" name="Title 1">
            <a:extLst>
              <a:ext uri="{FF2B5EF4-FFF2-40B4-BE49-F238E27FC236}">
                <a16:creationId xmlns:a16="http://schemas.microsoft.com/office/drawing/2014/main" id="{9D79E08C-EB29-40AD-8F4C-A6F408BA13DD}"/>
              </a:ext>
            </a:extLst>
          </p:cNvPr>
          <p:cNvSpPr txBox="1">
            <a:spLocks/>
          </p:cNvSpPr>
          <p:nvPr/>
        </p:nvSpPr>
        <p:spPr>
          <a:xfrm>
            <a:off x="810577" y="2441912"/>
            <a:ext cx="10570845" cy="135421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rgbClr val="43444A"/>
                </a:solidFill>
                <a:effectLst/>
                <a:latin typeface="Quicksand" pitchFamily="2" charset="0"/>
                <a:ea typeface="+mn-ea"/>
                <a:cs typeface="Segoe UI" pitchFamily="34" charset="0"/>
              </a:defRPr>
            </a:lvl1pPr>
          </a:lstStyle>
          <a:p>
            <a:r>
              <a:rPr lang="en-IN" sz="8800" b="1" dirty="0"/>
              <a:t>https://bit.ly/2LULOXP</a:t>
            </a:r>
            <a:endParaRPr lang="en-IN" sz="8000" b="1" dirty="0"/>
          </a:p>
        </p:txBody>
      </p:sp>
    </p:spTree>
    <p:extLst>
      <p:ext uri="{BB962C8B-B14F-4D97-AF65-F5344CB8AC3E}">
        <p14:creationId xmlns:p14="http://schemas.microsoft.com/office/powerpoint/2010/main" val="40692560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Any Questions?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2132</TotalTime>
  <Words>492</Words>
  <Application>Microsoft Office PowerPoint</Application>
  <PresentationFormat>Widescreen</PresentationFormat>
  <Paragraphs>88</Paragraphs>
  <Slides>10</Slides>
  <Notes>10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22" baseType="lpstr">
      <vt:lpstr>Arial</vt:lpstr>
      <vt:lpstr>Consolas</vt:lpstr>
      <vt:lpstr>Myriad Pro</vt:lpstr>
      <vt:lpstr>Quicksand</vt:lpstr>
      <vt:lpstr>Segoe UI</vt:lpstr>
      <vt:lpstr>Segoe UI Semibold</vt:lpstr>
      <vt:lpstr>Times New Roman</vt:lpstr>
      <vt:lpstr>Wingdings</vt:lpstr>
      <vt:lpstr>White Template</vt:lpstr>
      <vt:lpstr>1_White Template</vt:lpstr>
      <vt:lpstr>2_White Template</vt:lpstr>
      <vt:lpstr>CorelDRAW</vt:lpstr>
      <vt:lpstr>Chennai – India 14 December 2019</vt:lpstr>
      <vt:lpstr>Machine Learning HOL</vt:lpstr>
      <vt:lpstr>PowerPoint Presentation</vt:lpstr>
      <vt:lpstr>Walkthrough : Machine Learning HOL</vt:lpstr>
      <vt:lpstr>PowerPoint Presentation</vt:lpstr>
      <vt:lpstr>Notebooks</vt:lpstr>
      <vt:lpstr>Machine Learning : HOL</vt:lpstr>
      <vt:lpstr>HOL Link</vt:lpstr>
      <vt:lpstr>Any Questions?</vt:lpstr>
      <vt:lpstr>Machine Learning HOL</vt:lpstr>
    </vt:vector>
  </TitlesOfParts>
  <Manager>Harikrishnan 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HOL</dc:title>
  <dc:subject>Global AI Bootcamp 2019 - Machine Learning HOL</dc:subject>
  <dc:creator>Harikrishnan N; Anbu Mani</dc:creator>
  <cp:keywords>Global AI Bootcamp 2019</cp:keywords>
  <dc:description>Global AI Bootcamp 2019 - Machine Learning HOL</dc:description>
  <cp:lastModifiedBy>Anbu Mani</cp:lastModifiedBy>
  <cp:revision>39</cp:revision>
  <dcterms:created xsi:type="dcterms:W3CDTF">2019-08-09T15:41:27Z</dcterms:created>
  <dcterms:modified xsi:type="dcterms:W3CDTF">2019-12-14T10:47:39Z</dcterms:modified>
  <cp:category>GAIB2019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