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87" r:id="rId5"/>
    <p:sldId id="2239" r:id="rId6"/>
    <p:sldId id="2262" r:id="rId7"/>
    <p:sldId id="2265" r:id="rId8"/>
    <p:sldId id="2266" r:id="rId9"/>
    <p:sldId id="2267" r:id="rId10"/>
    <p:sldId id="2271" r:id="rId11"/>
    <p:sldId id="2270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2E6D"/>
    <a:srgbClr val="0078D4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26A07F-6867-4566-BB3D-3DA198105A93}" v="120" dt="2019-06-01T03:02:02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1D834-59F3-4544-93C5-54911643F2C2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80660-CADF-4249-8756-7FC243003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24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6EF62-3547-4AC6-BCC9-01CE892567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8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6EF62-3547-4AC6-BCC9-01CE892567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27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6EF62-3547-4AC6-BCC9-01CE892567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9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6EF62-3547-4AC6-BCC9-01CE892567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12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6EF62-3547-4AC6-BCC9-01CE892567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16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6EF62-3547-4AC6-BCC9-01CE892567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46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6EF62-3547-4AC6-BCC9-01CE892567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55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6EF62-3547-4AC6-BCC9-01CE892567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8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D6CC-D468-48A5-B977-204978F13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82AAB-36D8-4E71-BC48-6CC29AFBA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33578-9B9B-4747-B1BB-9FD45BD4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CF76-2296-4AC7-8435-DD14220F1F33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A77CD-4254-400D-B769-5A67AEA1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21DEB-F516-4ABB-81DC-1929F11E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15C2-B875-45FA-8105-C07C4B6DD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72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FF0D-8ABA-4B0B-9045-B0194A1E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E2026-BD81-43DD-A38C-05430A94B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346F0-C25C-4912-A904-F8CD3A23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CF76-2296-4AC7-8435-DD14220F1F33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0ED35-9867-4119-B84C-AF647DFE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FEE5D-4FD8-4912-9C62-5578764B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15C2-B875-45FA-8105-C07C4B6DD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24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E0B8B6-990A-4602-A2A2-689F1E7DA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C5165-5596-4A3E-BBF0-0BC368702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6F948-1678-4176-A34A-49F579E9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CF76-2296-4AC7-8435-DD14220F1F33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162BD-1A7E-49BB-ABDF-60AE26D3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3855B-CEDA-49EF-8E9F-CB10A9BF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15C2-B875-45FA-8105-C07C4B6DD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26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D7FBE-6993-49BC-9FB8-59AD36C8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D1F6-A0D4-48CB-BF40-4852A895C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4C468-D74E-46F7-B247-8032A1436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CF76-2296-4AC7-8435-DD14220F1F33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6BC9C-02C0-40BF-B5BD-8A639ECB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FC607-025F-492C-A7C5-93FBE17F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15C2-B875-45FA-8105-C07C4B6DD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71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57B62-AEF8-44F4-84F6-CBA61BAC2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F13C6-E88B-43D5-98CB-8CB88E2B1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F078D-F08A-4F3F-BCD2-B4C6FE8F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CF76-2296-4AC7-8435-DD14220F1F33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C850D-76DE-457F-97BF-0101BF0C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70985-481B-40CA-905F-91CEA665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15C2-B875-45FA-8105-C07C4B6DD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7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EEAF-ED10-4967-8BD1-94C1643D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012CE-9FA7-4E5F-A14A-9F1C447B6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DDC78-622C-4658-B48D-55D245328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1A47B-7ECC-49AC-A43A-D4895A9C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CF76-2296-4AC7-8435-DD14220F1F33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3BF8E-1D01-40A3-B2AB-AF8499D7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CC5CD-A834-489C-A0BF-BCDF020C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15C2-B875-45FA-8105-C07C4B6DD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57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B4C97-72F9-47F5-B9C1-BF81A185B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C730C-7FCF-436A-8D2B-D62E2185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0362A-5223-4E0A-9C0F-D1FDE332D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CBF84-EA05-4FAA-A537-03924F060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6727B-94E4-4CB6-BCD3-A0277FE75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7CD58-C319-44D1-90EC-FF50DB1A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CF76-2296-4AC7-8435-DD14220F1F33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15FA0-4E23-4E74-B328-C4CA7759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61C224-12EA-452B-9861-F9D89725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15C2-B875-45FA-8105-C07C4B6DD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72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D367-89C5-490F-86F4-095AC551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7E06D-1752-461F-9B89-CDED4B28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CF76-2296-4AC7-8435-DD14220F1F33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2EB78-326C-4F44-87E4-8809AD68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B6353-F095-4A09-8E6C-D7F3B649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15C2-B875-45FA-8105-C07C4B6DD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49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68458D-21D3-4D52-93C1-D7FD371D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CF76-2296-4AC7-8435-DD14220F1F33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A45B23-F92E-4FAF-9DED-6921883C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CE5A5-D226-430A-B082-59580EEA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15C2-B875-45FA-8105-C07C4B6DD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51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A631-C83B-4229-95A4-0DB938C6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2857A-45E6-4F6F-8126-AF13CE10C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7C3DF-3BD2-4A76-AFC8-9EA404CC8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C7D45-5565-47C5-A0D7-2CB88FE2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CF76-2296-4AC7-8435-DD14220F1F33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BF82B-82BE-493D-8AA9-2F20077D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20D00-52E6-4F07-8ECF-4E00D4B5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15C2-B875-45FA-8105-C07C4B6DD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72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BE119-8D18-45E8-9A77-3DFDDDBD9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07A49-6B11-4F77-854E-5074665DF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C8028-3A56-4A23-A004-25B76383E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60246-AB52-4E6A-B0CB-01C17B14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CF76-2296-4AC7-8435-DD14220F1F33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6CE8A-533E-4000-97E8-65C61A3C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DC160-535C-40A5-9DB7-C09433E6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15C2-B875-45FA-8105-C07C4B6DD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7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D9F9E4-BA3C-4D83-ACE7-5683DCE3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141AC-9F22-43B9-9FB7-C4B310518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18345-2B78-4C09-9AE5-308F983A3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0CF76-2296-4AC7-8435-DD14220F1F33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E3476-E823-4552-8C95-84BDA4C24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3A6CE-E624-47BC-BA90-72B6F4088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515C2-B875-45FA-8105-C07C4B6DD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39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39" y="567315"/>
            <a:ext cx="1486559" cy="1486559"/>
          </a:xfrm>
          <a:prstGeom prst="rect">
            <a:avLst/>
          </a:prstGeom>
        </p:spPr>
      </p:pic>
      <p:pic>
        <p:nvPicPr>
          <p:cNvPr id="1026" name="Picture 2" descr="https://avatars2.githubusercontent.com/u/19156602?v=3&amp;s=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0" y="1626535"/>
            <a:ext cx="1763999" cy="1764000"/>
          </a:xfrm>
          <a:prstGeom prst="rect">
            <a:avLst/>
          </a:prstGeom>
          <a:noFill/>
          <a:ln>
            <a:noFill/>
          </a:ln>
          <a:effectLst>
            <a:outerShdw blurRad="50800" dir="5400000" algn="ctr" rotWithShape="0">
              <a:srgbClr val="000000">
                <a:alpha val="50000"/>
              </a:srgbClr>
            </a:outerShdw>
            <a:reflection stA="45000" endPos="65000" dist="25400" dir="5400000" sy="-100000" algn="bl" rotWithShape="0"/>
          </a:effectLst>
        </p:spPr>
      </p:pic>
      <p:sp>
        <p:nvSpPr>
          <p:cNvPr id="5" name="Rectangle 4"/>
          <p:cNvSpPr/>
          <p:nvPr/>
        </p:nvSpPr>
        <p:spPr>
          <a:xfrm>
            <a:off x="0" y="3390900"/>
            <a:ext cx="12192000" cy="3469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IN" sz="20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sz="1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sz="1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sz="1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sz="1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722" y="317850"/>
            <a:ext cx="1486559" cy="1486559"/>
          </a:xfrm>
          <a:prstGeom prst="rect">
            <a:avLst/>
          </a:prstGeom>
        </p:spPr>
      </p:pic>
      <p:pic>
        <p:nvPicPr>
          <p:cNvPr id="10" name="Picture 2" descr="https://avatars2.githubusercontent.com/u/19156602?v=3&amp;s=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842" y="996909"/>
            <a:ext cx="1763999" cy="1764000"/>
          </a:xfrm>
          <a:prstGeom prst="rect">
            <a:avLst/>
          </a:prstGeom>
          <a:noFill/>
          <a:ln>
            <a:noFill/>
          </a:ln>
          <a:effectLst>
            <a:outerShdw blurRad="50800" dir="5400000" algn="ctr" rotWithShape="0">
              <a:srgbClr val="000000">
                <a:alpha val="50000"/>
              </a:srgbClr>
            </a:outerShdw>
            <a:reflection stA="45000" endPos="65000" dist="254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850" y="1021976"/>
            <a:ext cx="1486559" cy="1486559"/>
          </a:xfrm>
          <a:prstGeom prst="rect">
            <a:avLst/>
          </a:prstGeom>
        </p:spPr>
      </p:pic>
      <p:pic>
        <p:nvPicPr>
          <p:cNvPr id="12" name="Picture 2" descr="https://avatars2.githubusercontent.com/u/19156602?v=3&amp;s=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683" y="1626535"/>
            <a:ext cx="1763999" cy="1764000"/>
          </a:xfrm>
          <a:prstGeom prst="rect">
            <a:avLst/>
          </a:prstGeom>
          <a:noFill/>
          <a:ln>
            <a:noFill/>
          </a:ln>
          <a:effectLst>
            <a:outerShdw blurRad="50800" dir="5400000" algn="ctr" rotWithShape="0">
              <a:srgbClr val="000000">
                <a:alpha val="50000"/>
              </a:srgbClr>
            </a:outerShdw>
            <a:reflection stA="45000" endPos="65000" dist="25400" dir="5400000" sy="-100000" algn="bl" rotWithShape="0"/>
          </a:effectLst>
        </p:spPr>
      </p:pic>
      <p:sp>
        <p:nvSpPr>
          <p:cNvPr id="2" name="Rectangle 1"/>
          <p:cNvSpPr/>
          <p:nvPr/>
        </p:nvSpPr>
        <p:spPr>
          <a:xfrm>
            <a:off x="0" y="0"/>
            <a:ext cx="12192000" cy="5795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>
                    <a:lumMod val="65000"/>
                    <a:alpha val="25000"/>
                  </a:schemeClr>
                </a:solidFill>
              </a:rPr>
              <a:t>Microsoft365     SharePoint     Office 365     SPFX     Fabric-UI     PnP	Azure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79754"/>
            <a:ext cx="12192000" cy="5302062"/>
          </a:xfrm>
          <a:prstGeom prst="rect">
            <a:avLst/>
          </a:prstGeom>
          <a:solidFill>
            <a:srgbClr val="CB2E6D">
              <a:alpha val="9333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chemeClr val="bg1">
                    <a:alpha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Build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Introducing Azure Artifacts</a:t>
            </a:r>
            <a:endParaRPr lang="en-IN" sz="4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769100"/>
            <a:ext cx="12192000" cy="91440"/>
          </a:xfrm>
          <a:prstGeom prst="rect">
            <a:avLst/>
          </a:prstGeom>
          <a:solidFill>
            <a:srgbClr val="CB2E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" y="6179742"/>
            <a:ext cx="573462" cy="575467"/>
          </a:xfrm>
          <a:prstGeom prst="ellipse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363" y="6561318"/>
            <a:ext cx="180000" cy="1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818" y="6356276"/>
            <a:ext cx="180000" cy="18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769" y="6356276"/>
            <a:ext cx="180000" cy="18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129" y="6356276"/>
            <a:ext cx="180000" cy="18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818" y="6566589"/>
            <a:ext cx="180000" cy="18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287895" y="5899057"/>
            <a:ext cx="968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</a:rPr>
              <a:t>Ktskumar</a:t>
            </a:r>
            <a:endParaRPr lang="en-IN" sz="1100" dirty="0">
              <a:ln w="0"/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5868279"/>
            <a:ext cx="1671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Shantha Kumar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66C739-FAD6-4F93-878D-78FDE6734655}"/>
              </a:ext>
            </a:extLst>
          </p:cNvPr>
          <p:cNvSpPr txBox="1"/>
          <p:nvPr/>
        </p:nvSpPr>
        <p:spPr>
          <a:xfrm>
            <a:off x="666974" y="6430364"/>
            <a:ext cx="150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</a:rPr>
              <a:t>C# Corner MVP</a:t>
            </a:r>
            <a:endParaRPr lang="en-IN" sz="1100" dirty="0">
              <a:ln w="0"/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21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71907" y="-13025"/>
            <a:ext cx="12354319" cy="2530107"/>
            <a:chOff x="-171907" y="-13025"/>
            <a:chExt cx="12354319" cy="253010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3484" y="922159"/>
              <a:ext cx="1486559" cy="1486559"/>
            </a:xfrm>
            <a:prstGeom prst="rect">
              <a:avLst/>
            </a:prstGeom>
          </p:spPr>
        </p:pic>
        <p:pic>
          <p:nvPicPr>
            <p:cNvPr id="15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1907" y="753082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2884" y="522570"/>
              <a:ext cx="1486559" cy="1486559"/>
            </a:xfrm>
            <a:prstGeom prst="rect">
              <a:avLst/>
            </a:prstGeom>
          </p:spPr>
        </p:pic>
        <p:pic>
          <p:nvPicPr>
            <p:cNvPr id="17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5772" y="-13025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95853" y="12047"/>
              <a:ext cx="1486559" cy="1486559"/>
            </a:xfrm>
            <a:prstGeom prst="rect">
              <a:avLst/>
            </a:prstGeom>
          </p:spPr>
        </p:pic>
        <p:pic>
          <p:nvPicPr>
            <p:cNvPr id="19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3308" y="562011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</p:grp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113030" defTabSz="-635">
              <a:buFont typeface="Wingdings" panose="05000000000000000000" pitchFamily="2" charset="2"/>
              <a:buChar char="v"/>
              <a:tabLst>
                <a:tab pos="464820" algn="l"/>
              </a:tabLst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Open Source Component</a:t>
            </a:r>
          </a:p>
          <a:p>
            <a:pPr marL="116205" indent="3175">
              <a:buFont typeface="Wingdings" panose="05000000000000000000" pitchFamily="2" charset="2"/>
              <a:buChar char="v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Flexible</a:t>
            </a:r>
          </a:p>
          <a:p>
            <a:pPr marL="116205" indent="3175">
              <a:buFont typeface="Wingdings" panose="05000000000000000000" pitchFamily="2" charset="2"/>
              <a:buChar char="v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Very easy to use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1" cy="6858959"/>
            <a:chOff x="0" y="0"/>
            <a:chExt cx="12192001" cy="685895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57954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>
                      <a:lumMod val="65000"/>
                      <a:alpha val="25000"/>
                    </a:schemeClr>
                  </a:solidFill>
                </a:rPr>
                <a:t>Microsoft365     SharePoint     Office 365     SPFX     Fabric-UI     PnP	Azure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0" y="1584102"/>
              <a:ext cx="12192000" cy="52738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767519"/>
              <a:ext cx="12192000" cy="91440"/>
            </a:xfrm>
            <a:prstGeom prst="rect">
              <a:avLst/>
            </a:prstGeom>
            <a:solidFill>
              <a:srgbClr val="CB2E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" y="579550"/>
              <a:ext cx="12192000" cy="1004552"/>
            </a:xfrm>
            <a:prstGeom prst="rect">
              <a:avLst/>
            </a:prstGeom>
            <a:solidFill>
              <a:srgbClr val="CB2E6D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0"/>
              <a:r>
                <a:rPr lang="en-IN" sz="2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AGENDA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1023582" y="1825625"/>
            <a:ext cx="10590663" cy="4588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 to Azure DevOps &amp; Azure Artifacts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What’s new at Build 2019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Demo: Azure Artifacts Feed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Demo: Azure Artifacts and upstream sources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 &amp; A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32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71907" y="-13025"/>
            <a:ext cx="12354319" cy="2530107"/>
            <a:chOff x="-171907" y="-13025"/>
            <a:chExt cx="12354319" cy="253010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3484" y="922159"/>
              <a:ext cx="1486559" cy="1486559"/>
            </a:xfrm>
            <a:prstGeom prst="rect">
              <a:avLst/>
            </a:prstGeom>
          </p:spPr>
        </p:pic>
        <p:pic>
          <p:nvPicPr>
            <p:cNvPr id="15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1907" y="753082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2884" y="522570"/>
              <a:ext cx="1486559" cy="1486559"/>
            </a:xfrm>
            <a:prstGeom prst="rect">
              <a:avLst/>
            </a:prstGeom>
          </p:spPr>
        </p:pic>
        <p:pic>
          <p:nvPicPr>
            <p:cNvPr id="17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5772" y="-13025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95853" y="12047"/>
              <a:ext cx="1486559" cy="1486559"/>
            </a:xfrm>
            <a:prstGeom prst="rect">
              <a:avLst/>
            </a:prstGeom>
          </p:spPr>
        </p:pic>
        <p:pic>
          <p:nvPicPr>
            <p:cNvPr id="19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3308" y="562011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</p:grp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113030" defTabSz="-635">
              <a:buFont typeface="Wingdings" panose="05000000000000000000" pitchFamily="2" charset="2"/>
              <a:buChar char="v"/>
              <a:tabLst>
                <a:tab pos="464820" algn="l"/>
              </a:tabLst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Open Source Component</a:t>
            </a:r>
          </a:p>
          <a:p>
            <a:pPr marL="116205" indent="3175">
              <a:buFont typeface="Wingdings" panose="05000000000000000000" pitchFamily="2" charset="2"/>
              <a:buChar char="v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Flexible</a:t>
            </a:r>
          </a:p>
          <a:p>
            <a:pPr marL="116205" indent="3175">
              <a:buFont typeface="Wingdings" panose="05000000000000000000" pitchFamily="2" charset="2"/>
              <a:buChar char="v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Very easy to use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1" cy="6858959"/>
            <a:chOff x="0" y="0"/>
            <a:chExt cx="12192001" cy="685895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57954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>
                      <a:lumMod val="65000"/>
                      <a:alpha val="25000"/>
                    </a:schemeClr>
                  </a:solidFill>
                </a:rPr>
                <a:t>Microsoft365     SharePoint     Office 365     SPFX     Fabric-UI     PnP	Azure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0" y="1584102"/>
              <a:ext cx="12192000" cy="5273898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767519"/>
              <a:ext cx="12192000" cy="91440"/>
            </a:xfrm>
            <a:prstGeom prst="rect">
              <a:avLst/>
            </a:prstGeom>
            <a:solidFill>
              <a:srgbClr val="CB2E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" y="579550"/>
              <a:ext cx="12192000" cy="1004552"/>
            </a:xfrm>
            <a:prstGeom prst="rect">
              <a:avLst/>
            </a:prstGeom>
            <a:solidFill>
              <a:srgbClr val="CB2E6D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0"/>
              <a:r>
                <a:rPr lang="en-IN" sz="2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 DEVOPS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190500" y="1583143"/>
            <a:ext cx="5618617" cy="5183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b="1"/>
              <a:t>Azure Pipelines</a:t>
            </a:r>
          </a:p>
          <a:p>
            <a:br>
              <a:rPr lang="en-IN" sz="2400"/>
            </a:b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s://azurecomcdn.azureedge.net/cvt-99139de686aeb419fc63b353ae8c79ee0e1a1ef16d4d7803228d1ea648376d26/images/shared/services/devops/boards-icon-80.png">
            <a:extLst>
              <a:ext uri="{FF2B5EF4-FFF2-40B4-BE49-F238E27FC236}">
                <a16:creationId xmlns:a16="http://schemas.microsoft.com/office/drawing/2014/main" id="{1C777E27-52F3-4E39-9558-7A48993A6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14" y="1833079"/>
            <a:ext cx="498123" cy="49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zurecomcdn.azureedge.net/cvt-99139de686aeb419fc63b353ae8c79ee0e1a1ef16d4d7803228d1ea648376d26/images/shared/services/devops/pipelines-icon-80.png">
            <a:extLst>
              <a:ext uri="{FF2B5EF4-FFF2-40B4-BE49-F238E27FC236}">
                <a16:creationId xmlns:a16="http://schemas.microsoft.com/office/drawing/2014/main" id="{FE5CE0C3-5C5D-4CF6-9AFB-60A3402F8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024" y="2684657"/>
            <a:ext cx="498123" cy="49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azurecomcdn.azureedge.net/cvt-99139de686aeb419fc63b353ae8c79ee0e1a1ef16d4d7803228d1ea648376d26/images/shared/services/devops/repos-icon-80.png">
            <a:extLst>
              <a:ext uri="{FF2B5EF4-FFF2-40B4-BE49-F238E27FC236}">
                <a16:creationId xmlns:a16="http://schemas.microsoft.com/office/drawing/2014/main" id="{5740BC9D-C7DC-44EC-812C-9E58A0793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116" y="3534380"/>
            <a:ext cx="498123" cy="49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azurecomcdn.azureedge.net/cvt-99139de686aeb419fc63b353ae8c79ee0e1a1ef16d4d7803228d1ea648376d26/images/shared/services/devops/test-plans-icon-80.png">
            <a:extLst>
              <a:ext uri="{FF2B5EF4-FFF2-40B4-BE49-F238E27FC236}">
                <a16:creationId xmlns:a16="http://schemas.microsoft.com/office/drawing/2014/main" id="{F554ADFF-3ADB-4279-A755-4096D0E64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14" y="4384103"/>
            <a:ext cx="498123" cy="49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azurecomcdn.azureedge.net/cvt-99139de686aeb419fc63b353ae8c79ee0e1a1ef16d4d7803228d1ea648376d26/images/shared/services/devops/artifacts-icon-72.png">
            <a:extLst>
              <a:ext uri="{FF2B5EF4-FFF2-40B4-BE49-F238E27FC236}">
                <a16:creationId xmlns:a16="http://schemas.microsoft.com/office/drawing/2014/main" id="{91F3C2E4-2A63-45F1-8395-AB06F8F54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26" y="5230208"/>
            <a:ext cx="448311" cy="44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5C651A-AD04-4F8C-AC9D-5898E11CAAAC}"/>
              </a:ext>
            </a:extLst>
          </p:cNvPr>
          <p:cNvSpPr/>
          <p:nvPr/>
        </p:nvSpPr>
        <p:spPr>
          <a:xfrm>
            <a:off x="2864587" y="1897474"/>
            <a:ext cx="162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A8C76"/>
                </a:solidFill>
                <a:latin typeface="Segoe UI" panose="020B0502040204020203" pitchFamily="34" charset="0"/>
              </a:rPr>
              <a:t>Azure Boards</a:t>
            </a:r>
            <a:endParaRPr lang="en-IN" b="1" i="0" dirty="0">
              <a:solidFill>
                <a:srgbClr val="0A8C7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84FB20-F84D-4EE8-8006-DCCF11E3693C}"/>
              </a:ext>
            </a:extLst>
          </p:cNvPr>
          <p:cNvSpPr/>
          <p:nvPr/>
        </p:nvSpPr>
        <p:spPr>
          <a:xfrm>
            <a:off x="2864589" y="2801925"/>
            <a:ext cx="1841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2560E0"/>
                </a:solidFill>
                <a:latin typeface="Segoe UI" panose="020B0502040204020203" pitchFamily="34" charset="0"/>
              </a:rPr>
              <a:t>Azure Pipelines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5A5740-A39B-4960-A595-480339E588FE}"/>
              </a:ext>
            </a:extLst>
          </p:cNvPr>
          <p:cNvSpPr/>
          <p:nvPr/>
        </p:nvSpPr>
        <p:spPr>
          <a:xfrm>
            <a:off x="2864587" y="3563542"/>
            <a:ext cx="1530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D83B01"/>
                </a:solidFill>
                <a:latin typeface="Segoe UI" panose="020B0502040204020203" pitchFamily="34" charset="0"/>
              </a:rPr>
              <a:t>Azure Repos</a:t>
            </a:r>
            <a:endParaRPr lang="en-IN" b="1" i="0" dirty="0">
              <a:solidFill>
                <a:srgbClr val="D83B0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DE0A8E-CEF9-4849-845B-F7F18ACA481C}"/>
              </a:ext>
            </a:extLst>
          </p:cNvPr>
          <p:cNvSpPr/>
          <p:nvPr/>
        </p:nvSpPr>
        <p:spPr>
          <a:xfrm>
            <a:off x="2864587" y="4325094"/>
            <a:ext cx="1940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6122AB"/>
                </a:solidFill>
                <a:latin typeface="Segoe UI" panose="020B0502040204020203" pitchFamily="34" charset="0"/>
              </a:rPr>
              <a:t>Azure Test Plans</a:t>
            </a:r>
            <a:endParaRPr lang="en-IN" b="1" i="0" dirty="0">
              <a:solidFill>
                <a:srgbClr val="6122AB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E0D62E-973E-489C-8CCE-09FFCB5860AD}"/>
              </a:ext>
            </a:extLst>
          </p:cNvPr>
          <p:cNvSpPr/>
          <p:nvPr/>
        </p:nvSpPr>
        <p:spPr>
          <a:xfrm>
            <a:off x="2864587" y="5233408"/>
            <a:ext cx="1804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CB2E6D"/>
                </a:solidFill>
                <a:latin typeface="Segoe UI" panose="020B0502040204020203" pitchFamily="34" charset="0"/>
              </a:rPr>
              <a:t>Azure </a:t>
            </a:r>
            <a:r>
              <a:rPr lang="en-IN" b="1" dirty="0" err="1">
                <a:solidFill>
                  <a:srgbClr val="CB2E6D"/>
                </a:solidFill>
                <a:latin typeface="Segoe UI" panose="020B0502040204020203" pitchFamily="34" charset="0"/>
              </a:rPr>
              <a:t>Artifacts</a:t>
            </a:r>
            <a:endParaRPr lang="en-IN" b="1" i="0" dirty="0">
              <a:solidFill>
                <a:srgbClr val="CB2E6D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6F0E780-A4A8-493F-A1B4-25AE5421FD1E}"/>
              </a:ext>
            </a:extLst>
          </p:cNvPr>
          <p:cNvSpPr/>
          <p:nvPr/>
        </p:nvSpPr>
        <p:spPr>
          <a:xfrm rot="16200000">
            <a:off x="5078472" y="5101442"/>
            <a:ext cx="787400" cy="678793"/>
          </a:xfrm>
          <a:prstGeom prst="triangle">
            <a:avLst/>
          </a:prstGeom>
          <a:solidFill>
            <a:srgbClr val="0078D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6" name="Picture 12" descr="https://azurecomcdn.azureedge.net/cvt-99139de686aeb419fc63b353ae8c79ee0e1a1ef16d4d7803228d1ea648376d26/images/page/services/devops/artifacts/screenshot.png">
            <a:extLst>
              <a:ext uri="{FF2B5EF4-FFF2-40B4-BE49-F238E27FC236}">
                <a16:creationId xmlns:a16="http://schemas.microsoft.com/office/drawing/2014/main" id="{521FADA5-2F35-44B4-9F97-B60038B3A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066" y="2009129"/>
            <a:ext cx="5819513" cy="37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46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71907" y="-13025"/>
            <a:ext cx="12354319" cy="2530107"/>
            <a:chOff x="-171907" y="-13025"/>
            <a:chExt cx="12354319" cy="253010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3484" y="922159"/>
              <a:ext cx="1486559" cy="1486559"/>
            </a:xfrm>
            <a:prstGeom prst="rect">
              <a:avLst/>
            </a:prstGeom>
          </p:spPr>
        </p:pic>
        <p:pic>
          <p:nvPicPr>
            <p:cNvPr id="15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1907" y="753082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2884" y="522570"/>
              <a:ext cx="1486559" cy="1486559"/>
            </a:xfrm>
            <a:prstGeom prst="rect">
              <a:avLst/>
            </a:prstGeom>
          </p:spPr>
        </p:pic>
        <p:pic>
          <p:nvPicPr>
            <p:cNvPr id="17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5772" y="-13025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95853" y="12047"/>
              <a:ext cx="1486559" cy="1486559"/>
            </a:xfrm>
            <a:prstGeom prst="rect">
              <a:avLst/>
            </a:prstGeom>
          </p:spPr>
        </p:pic>
        <p:pic>
          <p:nvPicPr>
            <p:cNvPr id="19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3308" y="562011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</p:grp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113030" defTabSz="-635">
              <a:buFont typeface="Wingdings" panose="05000000000000000000" pitchFamily="2" charset="2"/>
              <a:buChar char="v"/>
              <a:tabLst>
                <a:tab pos="464820" algn="l"/>
              </a:tabLst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Open Source Component</a:t>
            </a:r>
          </a:p>
          <a:p>
            <a:pPr marL="116205" indent="3175">
              <a:buFont typeface="Wingdings" panose="05000000000000000000" pitchFamily="2" charset="2"/>
              <a:buChar char="v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Flexible</a:t>
            </a:r>
          </a:p>
          <a:p>
            <a:pPr marL="116205" indent="3175">
              <a:buFont typeface="Wingdings" panose="05000000000000000000" pitchFamily="2" charset="2"/>
              <a:buChar char="v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Very easy to use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1" cy="6858959"/>
            <a:chOff x="0" y="0"/>
            <a:chExt cx="12192001" cy="685895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57954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>
                      <a:lumMod val="65000"/>
                      <a:alpha val="25000"/>
                    </a:schemeClr>
                  </a:solidFill>
                </a:rPr>
                <a:t>Microsoft365     SharePoint     Office 365     SPFX     Fabric-UI     PnP	Azure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0" y="1584102"/>
              <a:ext cx="12192000" cy="52738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767519"/>
              <a:ext cx="12192000" cy="91440"/>
            </a:xfrm>
            <a:prstGeom prst="rect">
              <a:avLst/>
            </a:prstGeom>
            <a:solidFill>
              <a:srgbClr val="CB2E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" y="579550"/>
              <a:ext cx="12192000" cy="1004552"/>
            </a:xfrm>
            <a:prstGeom prst="rect">
              <a:avLst/>
            </a:prstGeom>
            <a:solidFill>
              <a:srgbClr val="CB2E6D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0"/>
              <a:r>
                <a:rPr lang="en-US" sz="2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 ARTIFACTS</a:t>
              </a:r>
              <a:endParaRPr lang="en-IN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570235" y="1707166"/>
            <a:ext cx="10137692" cy="4588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Keep all your software development artifacts in one place: binaries, packages, tools and more..</a:t>
            </a:r>
          </a:p>
          <a:p>
            <a:pPr>
              <a:spcAft>
                <a:spcPts val="1200"/>
              </a:spcAft>
            </a:pP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Share code efficiently</a:t>
            </a:r>
          </a:p>
          <a:p>
            <a:pPr lvl="1">
              <a:spcAft>
                <a:spcPts val="1200"/>
              </a:spcAft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Easily share code across small teams and large enterprises.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 all package types</a:t>
            </a:r>
          </a:p>
          <a:p>
            <a:pPr lvl="1">
              <a:spcAft>
                <a:spcPts val="1200"/>
              </a:spcAft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 universal artifact management for Maven,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npm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NuGet, and Python.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Add packages to any pipeline</a:t>
            </a:r>
          </a:p>
          <a:p>
            <a:pPr lvl="1">
              <a:spcAft>
                <a:spcPts val="1200"/>
              </a:spcAft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 packages, and use built-in CI/CD, versioning, and testing.</a:t>
            </a:r>
            <a:endParaRPr lang="en-IN" sz="20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43E1F8-C96C-4A88-BC77-781935533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78" y="2951347"/>
            <a:ext cx="1038225" cy="885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099F2E-5949-476C-BA3B-FAB225BFA2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684" y="3905516"/>
            <a:ext cx="1038225" cy="904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46625B-7F87-492C-9D33-DD1F8B26D1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319" y="4989916"/>
            <a:ext cx="8763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71907" y="-13025"/>
            <a:ext cx="12354319" cy="2530107"/>
            <a:chOff x="-171907" y="-13025"/>
            <a:chExt cx="12354319" cy="253010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3484" y="922159"/>
              <a:ext cx="1486559" cy="1486559"/>
            </a:xfrm>
            <a:prstGeom prst="rect">
              <a:avLst/>
            </a:prstGeom>
          </p:spPr>
        </p:pic>
        <p:pic>
          <p:nvPicPr>
            <p:cNvPr id="15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1907" y="753082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2884" y="522570"/>
              <a:ext cx="1486559" cy="1486559"/>
            </a:xfrm>
            <a:prstGeom prst="rect">
              <a:avLst/>
            </a:prstGeom>
          </p:spPr>
        </p:pic>
        <p:pic>
          <p:nvPicPr>
            <p:cNvPr id="17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5772" y="-13025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95853" y="12047"/>
              <a:ext cx="1486559" cy="1486559"/>
            </a:xfrm>
            <a:prstGeom prst="rect">
              <a:avLst/>
            </a:prstGeom>
          </p:spPr>
        </p:pic>
        <p:pic>
          <p:nvPicPr>
            <p:cNvPr id="19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3308" y="562011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</p:grp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113030" defTabSz="-635">
              <a:buFont typeface="Wingdings" panose="05000000000000000000" pitchFamily="2" charset="2"/>
              <a:buChar char="v"/>
              <a:tabLst>
                <a:tab pos="464820" algn="l"/>
              </a:tabLst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Open Source Component</a:t>
            </a:r>
          </a:p>
          <a:p>
            <a:pPr marL="116205" indent="3175">
              <a:buFont typeface="Wingdings" panose="05000000000000000000" pitchFamily="2" charset="2"/>
              <a:buChar char="v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Flexible</a:t>
            </a:r>
          </a:p>
          <a:p>
            <a:pPr marL="116205" indent="3175">
              <a:buFont typeface="Wingdings" panose="05000000000000000000" pitchFamily="2" charset="2"/>
              <a:buChar char="v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Very easy to use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1" cy="6858959"/>
            <a:chOff x="0" y="0"/>
            <a:chExt cx="12192001" cy="685895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57954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>
                      <a:lumMod val="65000"/>
                      <a:alpha val="25000"/>
                    </a:schemeClr>
                  </a:solidFill>
                </a:rPr>
                <a:t>Microsoft365     SharePoint     Office 365     SPFX     Fabric-UI     PnP	Azure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0" y="1584102"/>
              <a:ext cx="12192000" cy="52738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767519"/>
              <a:ext cx="12192000" cy="91440"/>
            </a:xfrm>
            <a:prstGeom prst="rect">
              <a:avLst/>
            </a:prstGeom>
            <a:solidFill>
              <a:srgbClr val="CB2E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" y="579550"/>
              <a:ext cx="12192000" cy="1004552"/>
            </a:xfrm>
            <a:prstGeom prst="rect">
              <a:avLst/>
            </a:prstGeom>
            <a:solidFill>
              <a:srgbClr val="CB2E6D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0"/>
              <a:r>
                <a:rPr lang="en-IN" sz="2000" dirty="0"/>
                <a:t>KEEP YOUR ARTIFACTS ORGANIZED</a:t>
              </a:r>
              <a:endParaRPr lang="en-IN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023582" y="1825625"/>
            <a:ext cx="10590663" cy="4588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Support for private and public feeds.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and share Maven,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npm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and NuGet packages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Universal Packages to store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adhoc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binaries to be used in your build and release pipelines – no longer need to store binaries in Git.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https://azurecomcdn.azureedge.net/cvt-99139de686aeb419fc63b353ae8c79ee0e1a1ef16d4d7803228d1ea648376d26/images/page/services/devops/artifacts/organized.png">
            <a:extLst>
              <a:ext uri="{FF2B5EF4-FFF2-40B4-BE49-F238E27FC236}">
                <a16:creationId xmlns:a16="http://schemas.microsoft.com/office/drawing/2014/main" id="{D3B949F2-935D-4FC5-A4C4-2CBEC1EBC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129" y="3909203"/>
            <a:ext cx="4680314" cy="274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972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71907" y="-13025"/>
            <a:ext cx="12354319" cy="2530107"/>
            <a:chOff x="-171907" y="-13025"/>
            <a:chExt cx="12354319" cy="253010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3484" y="922159"/>
              <a:ext cx="1486559" cy="1486559"/>
            </a:xfrm>
            <a:prstGeom prst="rect">
              <a:avLst/>
            </a:prstGeom>
          </p:spPr>
        </p:pic>
        <p:pic>
          <p:nvPicPr>
            <p:cNvPr id="15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1907" y="753082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2884" y="522570"/>
              <a:ext cx="1486559" cy="1486559"/>
            </a:xfrm>
            <a:prstGeom prst="rect">
              <a:avLst/>
            </a:prstGeom>
          </p:spPr>
        </p:pic>
        <p:pic>
          <p:nvPicPr>
            <p:cNvPr id="17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5772" y="-13025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95853" y="12047"/>
              <a:ext cx="1486559" cy="1486559"/>
            </a:xfrm>
            <a:prstGeom prst="rect">
              <a:avLst/>
            </a:prstGeom>
          </p:spPr>
        </p:pic>
        <p:pic>
          <p:nvPicPr>
            <p:cNvPr id="19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3308" y="562011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</p:grp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113030" defTabSz="-635">
              <a:buFont typeface="Wingdings" panose="05000000000000000000" pitchFamily="2" charset="2"/>
              <a:buChar char="v"/>
              <a:tabLst>
                <a:tab pos="464820" algn="l"/>
              </a:tabLst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Open Source Component</a:t>
            </a:r>
          </a:p>
          <a:p>
            <a:pPr marL="116205" indent="3175">
              <a:buFont typeface="Wingdings" panose="05000000000000000000" pitchFamily="2" charset="2"/>
              <a:buChar char="v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Flexible</a:t>
            </a:r>
          </a:p>
          <a:p>
            <a:pPr marL="116205" indent="3175">
              <a:buFont typeface="Wingdings" panose="05000000000000000000" pitchFamily="2" charset="2"/>
              <a:buChar char="v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Very easy to use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1" cy="6858959"/>
            <a:chOff x="0" y="0"/>
            <a:chExt cx="12192001" cy="685895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57954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>
                      <a:lumMod val="65000"/>
                      <a:alpha val="25000"/>
                    </a:schemeClr>
                  </a:solidFill>
                </a:rPr>
                <a:t>Microsoft365     SharePoint     Office 365     SPFX     Fabric-UI     PnP	Azure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0" y="1584102"/>
              <a:ext cx="12192000" cy="52738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767519"/>
              <a:ext cx="12192000" cy="91440"/>
            </a:xfrm>
            <a:prstGeom prst="rect">
              <a:avLst/>
            </a:prstGeom>
            <a:solidFill>
              <a:srgbClr val="CB2E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" y="579550"/>
              <a:ext cx="12192000" cy="1004552"/>
            </a:xfrm>
            <a:prstGeom prst="rect">
              <a:avLst/>
            </a:prstGeom>
            <a:solidFill>
              <a:srgbClr val="CB2E6D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0"/>
              <a:r>
                <a:rPr lang="en-IN" sz="2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WHAT’S NEW AT BUILD 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1023582" y="1825625"/>
            <a:ext cx="10590663" cy="4588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Pay-per-GB pricing launches; user licenses are discontinues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2GB free, tiered after that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Existing organizations get 12 months free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Python and Universal packages are generally available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66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71907" y="-13025"/>
            <a:ext cx="12354319" cy="2530107"/>
            <a:chOff x="-171907" y="-13025"/>
            <a:chExt cx="12354319" cy="253010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3484" y="922159"/>
              <a:ext cx="1486559" cy="1486559"/>
            </a:xfrm>
            <a:prstGeom prst="rect">
              <a:avLst/>
            </a:prstGeom>
          </p:spPr>
        </p:pic>
        <p:pic>
          <p:nvPicPr>
            <p:cNvPr id="15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1907" y="753082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2884" y="522570"/>
              <a:ext cx="1486559" cy="1486559"/>
            </a:xfrm>
            <a:prstGeom prst="rect">
              <a:avLst/>
            </a:prstGeom>
          </p:spPr>
        </p:pic>
        <p:pic>
          <p:nvPicPr>
            <p:cNvPr id="17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5772" y="-13025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95853" y="12047"/>
              <a:ext cx="1486559" cy="1486559"/>
            </a:xfrm>
            <a:prstGeom prst="rect">
              <a:avLst/>
            </a:prstGeom>
          </p:spPr>
        </p:pic>
        <p:pic>
          <p:nvPicPr>
            <p:cNvPr id="19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3308" y="562011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</p:grp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113030" defTabSz="-635">
              <a:buFont typeface="Wingdings" panose="05000000000000000000" pitchFamily="2" charset="2"/>
              <a:buChar char="v"/>
              <a:tabLst>
                <a:tab pos="464820" algn="l"/>
              </a:tabLst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Open Source Component</a:t>
            </a:r>
          </a:p>
          <a:p>
            <a:pPr marL="116205" indent="3175">
              <a:buFont typeface="Wingdings" panose="05000000000000000000" pitchFamily="2" charset="2"/>
              <a:buChar char="v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Flexible</a:t>
            </a:r>
          </a:p>
          <a:p>
            <a:pPr marL="116205" indent="3175">
              <a:buFont typeface="Wingdings" panose="05000000000000000000" pitchFamily="2" charset="2"/>
              <a:buChar char="v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Very easy to use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1" cy="6858959"/>
            <a:chOff x="0" y="0"/>
            <a:chExt cx="12192001" cy="685895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57954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>
                      <a:lumMod val="65000"/>
                      <a:alpha val="25000"/>
                    </a:schemeClr>
                  </a:solidFill>
                </a:rPr>
                <a:t>Microsoft365     SharePoint     Office 365     SPFX     Fabric-UI     PnP	Azure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0" y="1584102"/>
              <a:ext cx="12192000" cy="52738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767519"/>
              <a:ext cx="12192000" cy="91440"/>
            </a:xfrm>
            <a:prstGeom prst="rect">
              <a:avLst/>
            </a:prstGeom>
            <a:solidFill>
              <a:srgbClr val="CB2E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" y="579550"/>
              <a:ext cx="12192000" cy="1004552"/>
            </a:xfrm>
            <a:prstGeom prst="rect">
              <a:avLst/>
            </a:prstGeom>
            <a:solidFill>
              <a:srgbClr val="CB2E6D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0"/>
              <a:endParaRPr lang="en-IN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E7D7F08-68CC-4182-8ED9-7DFC6AC5FB8A}"/>
              </a:ext>
            </a:extLst>
          </p:cNvPr>
          <p:cNvSpPr/>
          <p:nvPr/>
        </p:nvSpPr>
        <p:spPr>
          <a:xfrm>
            <a:off x="3103208" y="3513165"/>
            <a:ext cx="66848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367">
              <a:spcBef>
                <a:spcPts val="588"/>
              </a:spcBef>
              <a:spcAft>
                <a:spcPts val="588"/>
              </a:spcAft>
              <a:defRPr/>
            </a:pP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</a:rPr>
              <a:t>Demo: Azure Artifacts - Feed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09919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71907" y="-13025"/>
            <a:ext cx="12354319" cy="2530107"/>
            <a:chOff x="-171907" y="-13025"/>
            <a:chExt cx="12354319" cy="253010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3484" y="922159"/>
              <a:ext cx="1486559" cy="1486559"/>
            </a:xfrm>
            <a:prstGeom prst="rect">
              <a:avLst/>
            </a:prstGeom>
          </p:spPr>
        </p:pic>
        <p:pic>
          <p:nvPicPr>
            <p:cNvPr id="15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1907" y="753082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2884" y="522570"/>
              <a:ext cx="1486559" cy="1486559"/>
            </a:xfrm>
            <a:prstGeom prst="rect">
              <a:avLst/>
            </a:prstGeom>
          </p:spPr>
        </p:pic>
        <p:pic>
          <p:nvPicPr>
            <p:cNvPr id="17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5772" y="-13025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95853" y="12047"/>
              <a:ext cx="1486559" cy="1486559"/>
            </a:xfrm>
            <a:prstGeom prst="rect">
              <a:avLst/>
            </a:prstGeom>
          </p:spPr>
        </p:pic>
        <p:pic>
          <p:nvPicPr>
            <p:cNvPr id="19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3308" y="562011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</p:grp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113030" defTabSz="-635">
              <a:buFont typeface="Wingdings" panose="05000000000000000000" pitchFamily="2" charset="2"/>
              <a:buChar char="v"/>
              <a:tabLst>
                <a:tab pos="464820" algn="l"/>
              </a:tabLst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Open Source Component</a:t>
            </a:r>
          </a:p>
          <a:p>
            <a:pPr marL="116205" indent="3175">
              <a:buFont typeface="Wingdings" panose="05000000000000000000" pitchFamily="2" charset="2"/>
              <a:buChar char="v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Flexible</a:t>
            </a:r>
          </a:p>
          <a:p>
            <a:pPr marL="116205" indent="3175">
              <a:buFont typeface="Wingdings" panose="05000000000000000000" pitchFamily="2" charset="2"/>
              <a:buChar char="v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Very easy to use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1" cy="6858959"/>
            <a:chOff x="0" y="0"/>
            <a:chExt cx="12192001" cy="685895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57954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>
                      <a:lumMod val="65000"/>
                      <a:alpha val="25000"/>
                    </a:schemeClr>
                  </a:solidFill>
                </a:rPr>
                <a:t>Microsoft365     SharePoint     Office 365     SPFX     Fabric-UI     PnP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0" y="1584102"/>
              <a:ext cx="12192000" cy="52738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767519"/>
              <a:ext cx="12192000" cy="91440"/>
            </a:xfrm>
            <a:prstGeom prst="rect">
              <a:avLst/>
            </a:prstGeom>
            <a:solidFill>
              <a:srgbClr val="CB2E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" y="579550"/>
              <a:ext cx="12192000" cy="1004552"/>
            </a:xfrm>
            <a:prstGeom prst="rect">
              <a:avLst/>
            </a:prstGeom>
            <a:solidFill>
              <a:srgbClr val="CB2E6D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0"/>
              <a:endParaRPr lang="en-IN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AEC6D83-932F-4C67-BCA4-F0E8834581EA}"/>
              </a:ext>
            </a:extLst>
          </p:cNvPr>
          <p:cNvSpPr/>
          <p:nvPr/>
        </p:nvSpPr>
        <p:spPr>
          <a:xfrm>
            <a:off x="1275075" y="3525263"/>
            <a:ext cx="102156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367">
              <a:spcBef>
                <a:spcPts val="588"/>
              </a:spcBef>
              <a:spcAft>
                <a:spcPts val="588"/>
              </a:spcAft>
              <a:defRPr/>
            </a:pP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</a:rPr>
              <a:t>Demo: Azure Artifacts and upstream sources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27317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71907" y="-13025"/>
            <a:ext cx="12354319" cy="2530107"/>
            <a:chOff x="-171907" y="-13025"/>
            <a:chExt cx="12354319" cy="253010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3484" y="922159"/>
              <a:ext cx="1486559" cy="1486559"/>
            </a:xfrm>
            <a:prstGeom prst="rect">
              <a:avLst/>
            </a:prstGeom>
          </p:spPr>
        </p:pic>
        <p:pic>
          <p:nvPicPr>
            <p:cNvPr id="15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1907" y="753082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2884" y="522570"/>
              <a:ext cx="1486559" cy="1486559"/>
            </a:xfrm>
            <a:prstGeom prst="rect">
              <a:avLst/>
            </a:prstGeom>
          </p:spPr>
        </p:pic>
        <p:pic>
          <p:nvPicPr>
            <p:cNvPr id="17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5772" y="-13025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95853" y="12047"/>
              <a:ext cx="1486559" cy="1486559"/>
            </a:xfrm>
            <a:prstGeom prst="rect">
              <a:avLst/>
            </a:prstGeom>
          </p:spPr>
        </p:pic>
        <p:pic>
          <p:nvPicPr>
            <p:cNvPr id="19" name="Picture 2" descr="https://avatars2.githubusercontent.com/u/19156602?v=3&amp;s=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3308" y="562011"/>
              <a:ext cx="1763999" cy="1764000"/>
            </a:xfrm>
            <a:prstGeom prst="rect">
              <a:avLst/>
            </a:prstGeom>
            <a:noFill/>
            <a:ln>
              <a:noFill/>
            </a:ln>
            <a:effectLst>
              <a:outerShdw blurRad="50800" dir="5400000" algn="ctr" rotWithShape="0">
                <a:srgbClr val="000000">
                  <a:alpha val="50000"/>
                </a:srgbClr>
              </a:outerShdw>
              <a:reflection stA="45000" endPos="65000" dist="25400" dir="5400000" sy="-100000" algn="bl" rotWithShape="0"/>
            </a:effectLst>
          </p:spPr>
        </p:pic>
      </p:grp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113030" defTabSz="-635">
              <a:buFont typeface="Wingdings" panose="05000000000000000000" pitchFamily="2" charset="2"/>
              <a:buChar char="v"/>
              <a:tabLst>
                <a:tab pos="464820" algn="l"/>
              </a:tabLst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Open Source Component</a:t>
            </a:r>
          </a:p>
          <a:p>
            <a:pPr marL="116205" indent="3175">
              <a:buFont typeface="Wingdings" panose="05000000000000000000" pitchFamily="2" charset="2"/>
              <a:buChar char="v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Flexible</a:t>
            </a:r>
          </a:p>
          <a:p>
            <a:pPr marL="116205" indent="3175">
              <a:buFont typeface="Wingdings" panose="05000000000000000000" pitchFamily="2" charset="2"/>
              <a:buChar char="v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Very easy to use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1" cy="6858959"/>
            <a:chOff x="0" y="0"/>
            <a:chExt cx="12192001" cy="685895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57954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>
                      <a:lumMod val="65000"/>
                      <a:alpha val="25000"/>
                    </a:schemeClr>
                  </a:solidFill>
                </a:rPr>
                <a:t>Microsoft365     SharePoint     Office 365     SPFX     Fabric-UI     PnP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0" y="1584102"/>
              <a:ext cx="12192000" cy="52738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767519"/>
              <a:ext cx="12192000" cy="91440"/>
            </a:xfrm>
            <a:prstGeom prst="rect">
              <a:avLst/>
            </a:prstGeom>
            <a:solidFill>
              <a:srgbClr val="CB2E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" y="579550"/>
              <a:ext cx="12192000" cy="5244601"/>
            </a:xfrm>
            <a:prstGeom prst="rect">
              <a:avLst/>
            </a:prstGeom>
            <a:solidFill>
              <a:srgbClr val="0070C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0"/>
              <a:endParaRPr lang="en-IN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0" y="579754"/>
            <a:ext cx="12192000" cy="5302062"/>
          </a:xfrm>
          <a:prstGeom prst="rect">
            <a:avLst/>
          </a:prstGeom>
          <a:solidFill>
            <a:srgbClr val="CB2E6D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  <a:p>
            <a:pPr algn="ctr"/>
            <a:r>
              <a:rPr lang="en-IN" sz="3200" dirty="0">
                <a:solidFill>
                  <a:schemeClr val="bg1">
                    <a:alpha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Ktskumar.com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59" y="6174617"/>
            <a:ext cx="288000" cy="288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635" y="6200300"/>
            <a:ext cx="288000" cy="288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397" y="6172626"/>
            <a:ext cx="288000" cy="288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63" y="6200300"/>
            <a:ext cx="288000" cy="288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474" y="6176963"/>
            <a:ext cx="288000" cy="288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54731" y="6118968"/>
            <a:ext cx="105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ktskumar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76891" y="6118968"/>
            <a:ext cx="105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ktskumar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89771" y="6155546"/>
            <a:ext cx="105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ktskumar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016782" y="6134129"/>
            <a:ext cx="105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ktskumar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032206" y="6163463"/>
            <a:ext cx="105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ktskumar</a:t>
            </a:r>
          </a:p>
        </p:txBody>
      </p:sp>
    </p:spTree>
    <p:extLst>
      <p:ext uri="{BB962C8B-B14F-4D97-AF65-F5344CB8AC3E}">
        <p14:creationId xmlns:p14="http://schemas.microsoft.com/office/powerpoint/2010/main" val="748598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722131D6633D4C86F0A4804782DBA8" ma:contentTypeVersion="4" ma:contentTypeDescription="Create a new document." ma:contentTypeScope="" ma:versionID="f5063086b3bedf73b6fc77d98e6b25f8">
  <xsd:schema xmlns:xsd="http://www.w3.org/2001/XMLSchema" xmlns:xs="http://www.w3.org/2001/XMLSchema" xmlns:p="http://schemas.microsoft.com/office/2006/metadata/properties" xmlns:ns2="45d51c2a-6265-4fe6-ae6f-cedb4b7690de" targetNamespace="http://schemas.microsoft.com/office/2006/metadata/properties" ma:root="true" ma:fieldsID="21ae7c495ef36f089b76ab9e682976b3" ns2:_="">
    <xsd:import namespace="45d51c2a-6265-4fe6-ae6f-cedb4b7690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d51c2a-6265-4fe6-ae6f-cedb4b769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4CFDE0-C412-4642-9028-3A8413A13DA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45d51c2a-6265-4fe6-ae6f-cedb4b7690de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7519CE9-9DED-4951-AB52-1A4F88964C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d51c2a-6265-4fe6-ae6f-cedb4b7690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220DE61-2896-4952-AB04-524C4D15CE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386</Words>
  <Application>Microsoft Office PowerPoint</Application>
  <PresentationFormat>Widescreen</PresentationFormat>
  <Paragraphs>91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Shantha Kumar</dc:creator>
  <cp:lastModifiedBy>Shantha Kumar</cp:lastModifiedBy>
  <cp:revision>35</cp:revision>
  <dcterms:created xsi:type="dcterms:W3CDTF">2019-02-01T17:58:32Z</dcterms:created>
  <dcterms:modified xsi:type="dcterms:W3CDTF">2019-06-01T16:56:26Z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0x010100E7722131D6633D4C86F0A4804782DBA8</vt:lpwstr>
  </property>
</Properties>
</file>