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30"/>
  </p:notesMasterIdLst>
  <p:handoutMasterIdLst>
    <p:handoutMasterId r:id="rId31"/>
  </p:handoutMasterIdLst>
  <p:sldIdLst>
    <p:sldId id="257" r:id="rId5"/>
    <p:sldId id="263" r:id="rId6"/>
    <p:sldId id="303" r:id="rId7"/>
    <p:sldId id="266" r:id="rId8"/>
    <p:sldId id="310" r:id="rId9"/>
    <p:sldId id="306" r:id="rId10"/>
    <p:sldId id="267" r:id="rId11"/>
    <p:sldId id="305" r:id="rId12"/>
    <p:sldId id="268" r:id="rId13"/>
    <p:sldId id="260" r:id="rId14"/>
    <p:sldId id="269" r:id="rId15"/>
    <p:sldId id="273" r:id="rId16"/>
    <p:sldId id="272" r:id="rId17"/>
    <p:sldId id="307" r:id="rId18"/>
    <p:sldId id="298" r:id="rId19"/>
    <p:sldId id="286" r:id="rId20"/>
    <p:sldId id="301" r:id="rId21"/>
    <p:sldId id="285" r:id="rId22"/>
    <p:sldId id="299" r:id="rId23"/>
    <p:sldId id="311" r:id="rId24"/>
    <p:sldId id="312" r:id="rId25"/>
    <p:sldId id="313" r:id="rId26"/>
    <p:sldId id="289" r:id="rId27"/>
    <p:sldId id="27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7"/>
            <p14:sldId id="263"/>
            <p14:sldId id="303"/>
            <p14:sldId id="266"/>
            <p14:sldId id="310"/>
            <p14:sldId id="306"/>
            <p14:sldId id="267"/>
            <p14:sldId id="305"/>
            <p14:sldId id="268"/>
            <p14:sldId id="260"/>
            <p14:sldId id="269"/>
            <p14:sldId id="273"/>
            <p14:sldId id="272"/>
            <p14:sldId id="307"/>
            <p14:sldId id="298"/>
            <p14:sldId id="286"/>
            <p14:sldId id="301"/>
            <p14:sldId id="285"/>
            <p14:sldId id="299"/>
            <p14:sldId id="311"/>
            <p14:sldId id="312"/>
            <p14:sldId id="313"/>
            <p14:sldId id="289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Anderson (ZUMO)" initials="CA(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88" autoAdjust="0"/>
    <p:restoredTop sz="76966" autoAdjust="0"/>
  </p:normalViewPr>
  <p:slideViewPr>
    <p:cSldViewPr snapToGrid="0">
      <p:cViewPr varScale="1">
        <p:scale>
          <a:sx n="56" d="100"/>
          <a:sy n="56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26T20:05:11.253" idx="4">
    <p:pos x="10" y="10"/>
    <p:text>Show code snippet, and annotate trigger, input, output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7BDD2A-52CB-4CF4-8668-0580D12A3E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BEACA-E71E-42B8-9414-78D149EC44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DCD28-2B06-455B-ACA0-6C8CE18D0204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F9ACF-922F-49C6-AC52-8275AF2A60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EC38F-3C26-4A35-BF58-5BE17BE0C7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D7348-5F5F-4B41-B8FD-0B6531E58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332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Focus on Business logic</a:t>
            </a:r>
          </a:p>
          <a:p>
            <a:r>
              <a:rPr lang="en-IN" dirty="0"/>
              <a:t>Reduced Time to Market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60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45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2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fsdfsdfdsf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48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Yochay</a:t>
            </a:r>
          </a:p>
          <a:p>
            <a:endParaRPr lang="en-US" dirty="0"/>
          </a:p>
          <a:p>
            <a:r>
              <a:rPr lang="en-US" dirty="0"/>
              <a:t>This</a:t>
            </a:r>
            <a:r>
              <a:rPr lang="en-US" baseline="0" dirty="0"/>
              <a:t> is a great opportunity to show Functions and talk/explain the differences </a:t>
            </a:r>
            <a:r>
              <a:rPr lang="en-US" baseline="0" dirty="0">
                <a:sym typeface="Wingdings" panose="05000000000000000000" pitchFamily="2" charset="2"/>
              </a:rPr>
              <a:t> Bindings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If we have time this can be a coding demo</a:t>
            </a:r>
            <a:endParaRPr lang="en-US" dirty="0"/>
          </a:p>
          <a:p>
            <a:r>
              <a:rPr lang="en-US" dirty="0"/>
              <a:t>  Talk to the scenario – show Contoso Moments?</a:t>
            </a:r>
          </a:p>
          <a:p>
            <a:r>
              <a:rPr lang="en-US" dirty="0"/>
              <a:t>  Create</a:t>
            </a:r>
            <a:r>
              <a:rPr lang="en-US" baseline="0" dirty="0"/>
              <a:t> from template and show the end2end demo? </a:t>
            </a:r>
            <a:r>
              <a:rPr lang="en-US" baseline="0" dirty="0">
                <a:sym typeface="Wingdings" panose="05000000000000000000" pitchFamily="2" charset="2"/>
              </a:rPr>
              <a:t> talk about bindings and integration 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E45D9-6F23-48B0-9F93-9BB4FE9A61D8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9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BF769B-E74C-4503-9BB2-8D83F96858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2" y="5349722"/>
            <a:ext cx="1341991" cy="79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02-02-2019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74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6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unctions.azure.com/" TargetMode="External"/><Relationship Id="rId2" Type="http://schemas.openxmlformats.org/officeDocument/2006/relationships/hyperlink" Target="https://azure.microsoft.com/en-us/free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hyperlink" Target="https://tryappservice.azure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14" y="262578"/>
            <a:ext cx="11062699" cy="1793090"/>
          </a:xfrm>
        </p:spPr>
        <p:txBody>
          <a:bodyPr/>
          <a:lstStyle/>
          <a:p>
            <a:pPr algn="ctr"/>
            <a:r>
              <a:rPr lang="en-US" sz="6600" b="1" dirty="0"/>
              <a:t>Azure 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F5C8E-D672-469E-B9C4-04B98F409E98}"/>
              </a:ext>
            </a:extLst>
          </p:cNvPr>
          <p:cNvSpPr/>
          <p:nvPr/>
        </p:nvSpPr>
        <p:spPr>
          <a:xfrm>
            <a:off x="824240" y="3331422"/>
            <a:ext cx="58564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rPr>
              <a:t>Alagunila Meganathan </a:t>
            </a:r>
          </a:p>
          <a:p>
            <a:r>
              <a:rPr lang="en-IN" sz="2400" b="1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rPr>
              <a:t>Founder &amp; CEO- </a:t>
            </a:r>
            <a:r>
              <a:rPr lang="en-IN" sz="2400" b="1" dirty="0" err="1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rPr>
              <a:t>InnovoTree</a:t>
            </a:r>
            <a:r>
              <a:rPr lang="en-IN" sz="2400" b="1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rPr>
              <a:t> Technologies Microsoft MVP, C# Corner MVP</a:t>
            </a:r>
          </a:p>
          <a:p>
            <a:r>
              <a:rPr lang="en-US" sz="2400" b="1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rPr>
              <a:t>     </a:t>
            </a:r>
            <a:r>
              <a:rPr lang="en-US" sz="2400" b="1" dirty="0" err="1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rPr>
              <a:t>NilaMeganathan</a:t>
            </a:r>
            <a:endParaRPr lang="en-US" sz="2400" b="1" dirty="0">
              <a:gradFill>
                <a:gsLst>
                  <a:gs pos="91000">
                    <a:schemeClr val="tx1"/>
                  </a:gs>
                  <a:gs pos="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F30B9-7264-4F96-990E-8CE0E634BD8D}"/>
              </a:ext>
            </a:extLst>
          </p:cNvPr>
          <p:cNvSpPr/>
          <p:nvPr/>
        </p:nvSpPr>
        <p:spPr>
          <a:xfrm>
            <a:off x="7193821" y="3331422"/>
            <a:ext cx="4570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rPr>
              <a:t>Kuppurasu Nagaraj</a:t>
            </a:r>
          </a:p>
          <a:p>
            <a:r>
              <a:rPr lang="en-IN" sz="2400" b="1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rPr>
              <a:t>Software Engineer - BizTalk360</a:t>
            </a:r>
          </a:p>
          <a:p>
            <a:r>
              <a:rPr lang="en-IN" sz="2400" b="1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MVP, </a:t>
            </a:r>
            <a:r>
              <a:rPr lang="en-IN" sz="240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rPr>
              <a:t>C# Corner MVP</a:t>
            </a:r>
            <a:endParaRPr lang="en-IN" sz="2400" dirty="0">
              <a:gradFill>
                <a:gsLst>
                  <a:gs pos="91000">
                    <a:schemeClr val="tx1"/>
                  </a:gs>
                  <a:gs pos="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r>
              <a:rPr lang="en-US" sz="2400" b="1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rPr>
              <a:t>     kuppurasu360</a:t>
            </a:r>
          </a:p>
        </p:txBody>
      </p:sp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CF2EA52-E628-4D30-BD2C-8B1799FBE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14" y="4665116"/>
            <a:ext cx="554254" cy="554254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257876A-6E0E-412C-A57A-174134F5E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50" y="4568816"/>
            <a:ext cx="554254" cy="55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81862"/>
          </a:xfrm>
        </p:spPr>
        <p:txBody>
          <a:bodyPr/>
          <a:lstStyle/>
          <a:p>
            <a:r>
              <a:rPr lang="en-US" sz="7200" dirty="0"/>
              <a:t>Azure Functions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7BCE47-4ADC-4F1A-847D-18907658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Azure Functions = Events + Code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2281C-F868-4C67-8494-6F12022B2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09" y="1662333"/>
            <a:ext cx="8409524" cy="35333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44684E-5666-4661-B860-B947BB70D7D1}"/>
              </a:ext>
            </a:extLst>
          </p:cNvPr>
          <p:cNvSpPr txBox="1"/>
          <p:nvPr/>
        </p:nvSpPr>
        <p:spPr>
          <a:xfrm>
            <a:off x="3088257" y="6055743"/>
            <a:ext cx="436074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Function as a Service (</a:t>
            </a:r>
            <a:r>
              <a:rPr lang="en-IN" sz="24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FaaS</a:t>
            </a:r>
            <a:r>
              <a:rPr lang="en-IN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23206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47E9CA-DE18-4BF8-B6ED-A76C660095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001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000" dirty="0"/>
              <a:t>Fully managed compute environment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High reliability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Security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Auto-scaling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Pay-per-use (Consumption plan)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Less boilerplate code to write/maintain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Integrate easily with range of services</a:t>
            </a:r>
            <a:endParaRPr lang="en-IN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6D55D8-7590-4567-B97C-1EDA7363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Azure Functions?</a:t>
            </a:r>
          </a:p>
        </p:txBody>
      </p:sp>
    </p:spTree>
    <p:extLst>
      <p:ext uri="{BB962C8B-B14F-4D97-AF65-F5344CB8AC3E}">
        <p14:creationId xmlns:p14="http://schemas.microsoft.com/office/powerpoint/2010/main" val="193905410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5FAB5-EF6B-48DC-A61A-16021E1E2A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9180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4000" b="1" dirty="0" err="1"/>
              <a:t>HTTPTrigger</a:t>
            </a:r>
            <a:r>
              <a:rPr lang="en-IN" sz="4000" b="1" dirty="0"/>
              <a:t> -</a:t>
            </a:r>
            <a:r>
              <a:rPr lang="en-IN" sz="4000" dirty="0"/>
              <a:t> </a:t>
            </a:r>
            <a:r>
              <a:rPr lang="en-IN" sz="3000" dirty="0"/>
              <a:t>execution of your code by using an HTTP request</a:t>
            </a:r>
            <a:endParaRPr lang="en-IN" sz="3000" b="1" dirty="0"/>
          </a:p>
          <a:p>
            <a:pPr>
              <a:lnSpc>
                <a:spcPct val="150000"/>
              </a:lnSpc>
            </a:pPr>
            <a:r>
              <a:rPr lang="en-IN" sz="4000" b="1" dirty="0" err="1"/>
              <a:t>TimerTrigger</a:t>
            </a:r>
            <a:r>
              <a:rPr lang="en-IN" sz="4000" b="1" dirty="0"/>
              <a:t> - </a:t>
            </a:r>
            <a:r>
              <a:rPr lang="en-IN" sz="3000" dirty="0"/>
              <a:t>Execute </a:t>
            </a:r>
            <a:r>
              <a:rPr lang="en-IN" sz="3000" dirty="0" err="1"/>
              <a:t>cleanup</a:t>
            </a:r>
            <a:r>
              <a:rPr lang="en-IN" sz="3000" dirty="0"/>
              <a:t> or other task on a predefined schedule</a:t>
            </a:r>
            <a:endParaRPr lang="en-IN" sz="3000" b="1" dirty="0"/>
          </a:p>
          <a:p>
            <a:pPr>
              <a:lnSpc>
                <a:spcPct val="150000"/>
              </a:lnSpc>
            </a:pPr>
            <a:r>
              <a:rPr lang="en-IN" sz="4000" b="1" dirty="0" err="1"/>
              <a:t>CosmosDBTrigger</a:t>
            </a:r>
            <a:r>
              <a:rPr lang="en-IN" sz="4000" b="1" dirty="0"/>
              <a:t> - </a:t>
            </a:r>
            <a:r>
              <a:rPr lang="en-IN" sz="3000" dirty="0"/>
              <a:t>added or updated in collections</a:t>
            </a:r>
            <a:endParaRPr lang="en-IN" sz="3000" b="1" dirty="0"/>
          </a:p>
          <a:p>
            <a:pPr>
              <a:lnSpc>
                <a:spcPct val="150000"/>
              </a:lnSpc>
            </a:pPr>
            <a:r>
              <a:rPr lang="en-IN" sz="4000" b="1" dirty="0" err="1"/>
              <a:t>BlobTrigger</a:t>
            </a:r>
            <a:r>
              <a:rPr lang="en-IN" sz="4000" b="1" dirty="0"/>
              <a:t> - </a:t>
            </a:r>
            <a:r>
              <a:rPr lang="en-IN" sz="3000" dirty="0"/>
              <a:t>You might use this function for image resizing</a:t>
            </a:r>
            <a:endParaRPr lang="en-IN" sz="3000" b="1" dirty="0"/>
          </a:p>
          <a:p>
            <a:pPr>
              <a:lnSpc>
                <a:spcPct val="150000"/>
              </a:lnSpc>
            </a:pPr>
            <a:r>
              <a:rPr lang="en-IN" sz="4000" b="1" dirty="0" err="1"/>
              <a:t>QueueTrigger</a:t>
            </a:r>
            <a:r>
              <a:rPr lang="en-IN" sz="4000" b="1" dirty="0"/>
              <a:t> - </a:t>
            </a:r>
            <a:r>
              <a:rPr lang="en-IN" sz="3000" dirty="0"/>
              <a:t>Respond to messages as they arrive</a:t>
            </a:r>
            <a:r>
              <a:rPr lang="en-IN" sz="3000" b="1" dirty="0"/>
              <a:t> </a:t>
            </a:r>
            <a:r>
              <a:rPr lang="en-IN" sz="3000" dirty="0"/>
              <a:t> </a:t>
            </a:r>
            <a:endParaRPr lang="en-US" sz="3000" dirty="0"/>
          </a:p>
          <a:p>
            <a:pPr>
              <a:lnSpc>
                <a:spcPct val="150000"/>
              </a:lnSpc>
            </a:pPr>
            <a:r>
              <a:rPr lang="en-US" sz="4000" dirty="0"/>
              <a:t>Run a custom Function manually</a:t>
            </a:r>
            <a:endParaRPr lang="en-IN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C20581-FA4B-43AE-9FAE-3D5349B6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of Trigger</a:t>
            </a:r>
          </a:p>
        </p:txBody>
      </p:sp>
    </p:spTree>
    <p:extLst>
      <p:ext uri="{BB962C8B-B14F-4D97-AF65-F5344CB8AC3E}">
        <p14:creationId xmlns:p14="http://schemas.microsoft.com/office/powerpoint/2010/main" val="3873616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EBB095-FE0A-4FE1-911E-FC2B52E86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4993226" cy="4528932"/>
          </a:xfrm>
        </p:spPr>
        <p:txBody>
          <a:bodyPr/>
          <a:lstStyle/>
          <a:p>
            <a:r>
              <a:rPr lang="en-IN"/>
              <a:t>It integration </a:t>
            </a:r>
            <a:r>
              <a:rPr lang="en-IN" dirty="0"/>
              <a:t>with other Azure services such as Logic Apps, Event Hub, </a:t>
            </a:r>
            <a:r>
              <a:rPr lang="en-IN" dirty="0" err="1"/>
              <a:t>CosmoDB</a:t>
            </a:r>
            <a:r>
              <a:rPr lang="en-IN" dirty="0"/>
              <a:t>, Azure Blob Storage, Application Insight, etc.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EB5C8F-E205-4B3F-93FC-A1572CC1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643AC-D3A9-4943-ACEE-216DDD10D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17324" r="15357" b="8551"/>
          <a:stretch/>
        </p:blipFill>
        <p:spPr>
          <a:xfrm>
            <a:off x="7103706" y="1189176"/>
            <a:ext cx="4223657" cy="508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978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and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91668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 Service offers dedicated and dynamic tiers.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Dedicated(App Service Plan) is the existing App Service plan tiers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 dirty="0"/>
              <a:t>Basic, Standard, Premium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 dirty="0"/>
              <a:t>Pay based on # of reserved VMs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 dirty="0"/>
              <a:t>You’re responsible for scale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Dynamic (Consumption Plan)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 dirty="0"/>
              <a:t>Pay on number of executions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 dirty="0"/>
              <a:t>Platform responsible for scale</a:t>
            </a:r>
          </a:p>
        </p:txBody>
      </p:sp>
    </p:spTree>
    <p:extLst>
      <p:ext uri="{BB962C8B-B14F-4D97-AF65-F5344CB8AC3E}">
        <p14:creationId xmlns:p14="http://schemas.microsoft.com/office/powerpoint/2010/main" val="357476565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E457A0-E453-4F51-901F-6B8578F80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/>
          <a:lstStyle/>
          <a:p>
            <a:r>
              <a:rPr lang="en-US" dirty="0"/>
              <a:t>Bash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F#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PowerShell (yay!)</a:t>
            </a:r>
          </a:p>
          <a:p>
            <a:r>
              <a:rPr lang="en-US" dirty="0"/>
              <a:t>Python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ACF1F6-6997-4268-B430-BAA6C941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Supported Languages</a:t>
            </a:r>
          </a:p>
        </p:txBody>
      </p:sp>
    </p:spTree>
    <p:extLst>
      <p:ext uri="{BB962C8B-B14F-4D97-AF65-F5344CB8AC3E}">
        <p14:creationId xmlns:p14="http://schemas.microsoft.com/office/powerpoint/2010/main" val="31689024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100263" y="1189176"/>
            <a:ext cx="7991475" cy="5097779"/>
            <a:chOff x="1773004" y="1189176"/>
            <a:chExt cx="7991475" cy="5097779"/>
          </a:xfrm>
        </p:grpSpPr>
        <p:grpSp>
          <p:nvGrpSpPr>
            <p:cNvPr id="9" name="Group 8"/>
            <p:cNvGrpSpPr/>
            <p:nvPr/>
          </p:nvGrpSpPr>
          <p:grpSpPr>
            <a:xfrm>
              <a:off x="1773004" y="1189176"/>
              <a:ext cx="7991475" cy="5097779"/>
              <a:chOff x="2100262" y="880110"/>
              <a:chExt cx="7991475" cy="509777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262" y="2767012"/>
                <a:ext cx="7991475" cy="1323975"/>
              </a:xfrm>
              <a:prstGeom prst="rect">
                <a:avLst/>
              </a:prstGeom>
            </p:spPr>
          </p:pic>
          <p:sp>
            <p:nvSpPr>
              <p:cNvPr id="3" name="Line Callout 1 2"/>
              <p:cNvSpPr/>
              <p:nvPr/>
            </p:nvSpPr>
            <p:spPr bwMode="auto">
              <a:xfrm>
                <a:off x="3440802" y="880110"/>
                <a:ext cx="2251710" cy="1211580"/>
              </a:xfrm>
              <a:prstGeom prst="borderCallout1">
                <a:avLst>
                  <a:gd name="adj1" fmla="val 97995"/>
                  <a:gd name="adj2" fmla="val 52073"/>
                  <a:gd name="adj3" fmla="val 156840"/>
                  <a:gd name="adj4" fmla="val 185525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Trigger</a:t>
                </a:r>
              </a:p>
            </p:txBody>
          </p:sp>
          <p:sp>
            <p:nvSpPr>
              <p:cNvPr id="6" name="Line Callout 1 5"/>
              <p:cNvSpPr/>
              <p:nvPr/>
            </p:nvSpPr>
            <p:spPr bwMode="auto">
              <a:xfrm>
                <a:off x="7215558" y="880110"/>
                <a:ext cx="2251710" cy="1211580"/>
              </a:xfrm>
              <a:prstGeom prst="borderCallout1">
                <a:avLst>
                  <a:gd name="adj1" fmla="val 97995"/>
                  <a:gd name="adj2" fmla="val 52073"/>
                  <a:gd name="adj3" fmla="val 163513"/>
                  <a:gd name="adj4" fmla="val 58783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Input</a:t>
                </a:r>
              </a:p>
            </p:txBody>
          </p:sp>
          <p:sp>
            <p:nvSpPr>
              <p:cNvPr id="7" name="Line Callout 1 6"/>
              <p:cNvSpPr/>
              <p:nvPr/>
            </p:nvSpPr>
            <p:spPr bwMode="auto">
              <a:xfrm>
                <a:off x="7215558" y="4766309"/>
                <a:ext cx="2251710" cy="1211580"/>
              </a:xfrm>
              <a:prstGeom prst="borderCallout1">
                <a:avLst>
                  <a:gd name="adj1" fmla="val -90684"/>
                  <a:gd name="adj2" fmla="val -20515"/>
                  <a:gd name="adj3" fmla="val -2594"/>
                  <a:gd name="adj4" fmla="val 44408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Output</a:t>
                </a:r>
              </a:p>
            </p:txBody>
          </p:sp>
          <p:sp>
            <p:nvSpPr>
              <p:cNvPr id="8" name="Line Callout 1 7"/>
              <p:cNvSpPr/>
              <p:nvPr/>
            </p:nvSpPr>
            <p:spPr bwMode="auto">
              <a:xfrm>
                <a:off x="3440802" y="4766309"/>
                <a:ext cx="2251710" cy="1211580"/>
              </a:xfrm>
              <a:prstGeom prst="borderCallout1">
                <a:avLst>
                  <a:gd name="adj1" fmla="val 1769"/>
                  <a:gd name="adj2" fmla="val 40398"/>
                  <a:gd name="adj3" fmla="val -109198"/>
                  <a:gd name="adj4" fmla="val 41870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Code</a:t>
                </a:r>
              </a:p>
            </p:txBody>
          </p:sp>
        </p:grpSp>
        <p:cxnSp>
          <p:nvCxnSpPr>
            <p:cNvPr id="4" name="Straight Arrow Connector 3"/>
            <p:cNvCxnSpPr>
              <a:stCxn id="3" idx="1"/>
            </p:cNvCxnSpPr>
            <p:nvPr/>
          </p:nvCxnSpPr>
          <p:spPr>
            <a:xfrm>
              <a:off x="4239399" y="2400756"/>
              <a:ext cx="3095051" cy="74776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1"/>
            </p:cNvCxnSpPr>
            <p:nvPr/>
          </p:nvCxnSpPr>
          <p:spPr>
            <a:xfrm>
              <a:off x="8014155" y="2400756"/>
              <a:ext cx="427201" cy="6753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</p:cNvCxnSpPr>
            <p:nvPr/>
          </p:nvCxnSpPr>
          <p:spPr>
            <a:xfrm flipH="1" flipV="1">
              <a:off x="3830855" y="3706784"/>
              <a:ext cx="408544" cy="13685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3"/>
            </p:cNvCxnSpPr>
            <p:nvPr/>
          </p:nvCxnSpPr>
          <p:spPr>
            <a:xfrm flipH="1" flipV="1">
              <a:off x="6169794" y="3928165"/>
              <a:ext cx="1844361" cy="11472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programming concepts</a:t>
            </a:r>
          </a:p>
        </p:txBody>
      </p:sp>
    </p:spTree>
    <p:extLst>
      <p:ext uri="{BB962C8B-B14F-4D97-AF65-F5344CB8AC3E}">
        <p14:creationId xmlns:p14="http://schemas.microsoft.com/office/powerpoint/2010/main" val="20897118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background processing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 dirty="0"/>
              <a:t>Example: Thumbnail resizing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5495463" y="3549139"/>
            <a:ext cx="885825" cy="1190988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310306" y="2404604"/>
            <a:ext cx="1076215" cy="3480058"/>
            <a:chOff x="775047" y="2426907"/>
            <a:chExt cx="1076215" cy="3480058"/>
          </a:xfrm>
        </p:grpSpPr>
        <p:grpSp>
          <p:nvGrpSpPr>
            <p:cNvPr id="8" name="Group 7"/>
            <p:cNvGrpSpPr/>
            <p:nvPr/>
          </p:nvGrpSpPr>
          <p:grpSpPr>
            <a:xfrm>
              <a:off x="775047" y="2426907"/>
              <a:ext cx="1076215" cy="690700"/>
              <a:chOff x="1342452" y="940002"/>
              <a:chExt cx="1243855" cy="798289"/>
            </a:xfrm>
            <a:solidFill>
              <a:schemeClr val="tx2"/>
            </a:solidFill>
          </p:grpSpPr>
          <p:sp>
            <p:nvSpPr>
              <p:cNvPr id="9" name="Freeform 17"/>
              <p:cNvSpPr>
                <a:spLocks/>
              </p:cNvSpPr>
              <p:nvPr/>
            </p:nvSpPr>
            <p:spPr bwMode="auto">
              <a:xfrm flipH="1">
                <a:off x="1342452" y="1687800"/>
                <a:ext cx="1243855" cy="50491"/>
              </a:xfrm>
              <a:custGeom>
                <a:avLst/>
                <a:gdLst>
                  <a:gd name="T0" fmla="*/ 0 w 175"/>
                  <a:gd name="T1" fmla="*/ 0 h 7"/>
                  <a:gd name="T2" fmla="*/ 0 w 175"/>
                  <a:gd name="T3" fmla="*/ 1 h 7"/>
                  <a:gd name="T4" fmla="*/ 7 w 175"/>
                  <a:gd name="T5" fmla="*/ 7 h 7"/>
                  <a:gd name="T6" fmla="*/ 168 w 175"/>
                  <a:gd name="T7" fmla="*/ 7 h 7"/>
                  <a:gd name="T8" fmla="*/ 175 w 175"/>
                  <a:gd name="T9" fmla="*/ 1 h 7"/>
                  <a:gd name="T10" fmla="*/ 175 w 175"/>
                  <a:gd name="T11" fmla="*/ 0 h 7"/>
                  <a:gd name="T12" fmla="*/ 0 w 17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5" h="7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4"/>
                      <a:pt x="3" y="7"/>
                      <a:pt x="7" y="7"/>
                    </a:cubicBezTo>
                    <a:cubicBezTo>
                      <a:pt x="168" y="7"/>
                      <a:pt x="168" y="7"/>
                      <a:pt x="168" y="7"/>
                    </a:cubicBezTo>
                    <a:cubicBezTo>
                      <a:pt x="172" y="7"/>
                      <a:pt x="175" y="4"/>
                      <a:pt x="175" y="1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rrowheads="1"/>
              </p:cNvSpPr>
              <p:nvPr/>
            </p:nvSpPr>
            <p:spPr bwMode="auto">
              <a:xfrm flipH="1">
                <a:off x="1447582" y="940002"/>
                <a:ext cx="1033592" cy="718348"/>
              </a:xfrm>
              <a:custGeom>
                <a:avLst/>
                <a:gdLst>
                  <a:gd name="connsiteX0" fmla="*/ 65525 w 1059462"/>
                  <a:gd name="connsiteY0" fmla="*/ 56659 h 736328"/>
                  <a:gd name="connsiteX1" fmla="*/ 65525 w 1059462"/>
                  <a:gd name="connsiteY1" fmla="*/ 680273 h 736328"/>
                  <a:gd name="connsiteX2" fmla="*/ 993938 w 1059462"/>
                  <a:gd name="connsiteY2" fmla="*/ 680273 h 736328"/>
                  <a:gd name="connsiteX3" fmla="*/ 993938 w 1059462"/>
                  <a:gd name="connsiteY3" fmla="*/ 56659 h 736328"/>
                  <a:gd name="connsiteX4" fmla="*/ 35300 w 1059462"/>
                  <a:gd name="connsiteY4" fmla="*/ 0 h 736328"/>
                  <a:gd name="connsiteX5" fmla="*/ 1024162 w 1059462"/>
                  <a:gd name="connsiteY5" fmla="*/ 0 h 736328"/>
                  <a:gd name="connsiteX6" fmla="*/ 1059462 w 1059462"/>
                  <a:gd name="connsiteY6" fmla="*/ 35300 h 736328"/>
                  <a:gd name="connsiteX7" fmla="*/ 1059462 w 1059462"/>
                  <a:gd name="connsiteY7" fmla="*/ 701028 h 736328"/>
                  <a:gd name="connsiteX8" fmla="*/ 1024162 w 1059462"/>
                  <a:gd name="connsiteY8" fmla="*/ 736328 h 736328"/>
                  <a:gd name="connsiteX9" fmla="*/ 35300 w 1059462"/>
                  <a:gd name="connsiteY9" fmla="*/ 736328 h 736328"/>
                  <a:gd name="connsiteX10" fmla="*/ 0 w 1059462"/>
                  <a:gd name="connsiteY10" fmla="*/ 701028 h 736328"/>
                  <a:gd name="connsiteX11" fmla="*/ 0 w 1059462"/>
                  <a:gd name="connsiteY11" fmla="*/ 35300 h 736328"/>
                  <a:gd name="connsiteX12" fmla="*/ 35300 w 1059462"/>
                  <a:gd name="connsiteY12" fmla="*/ 0 h 73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9462" h="736328">
                    <a:moveTo>
                      <a:pt x="65525" y="56659"/>
                    </a:moveTo>
                    <a:lnTo>
                      <a:pt x="65525" y="680273"/>
                    </a:lnTo>
                    <a:lnTo>
                      <a:pt x="993938" y="680273"/>
                    </a:lnTo>
                    <a:lnTo>
                      <a:pt x="993938" y="56659"/>
                    </a:lnTo>
                    <a:close/>
                    <a:moveTo>
                      <a:pt x="35300" y="0"/>
                    </a:moveTo>
                    <a:lnTo>
                      <a:pt x="1024162" y="0"/>
                    </a:lnTo>
                    <a:cubicBezTo>
                      <a:pt x="1043658" y="0"/>
                      <a:pt x="1059462" y="15804"/>
                      <a:pt x="1059462" y="35300"/>
                    </a:cubicBezTo>
                    <a:lnTo>
                      <a:pt x="1059462" y="701028"/>
                    </a:lnTo>
                    <a:cubicBezTo>
                      <a:pt x="1059462" y="720524"/>
                      <a:pt x="1043658" y="736328"/>
                      <a:pt x="1024162" y="736328"/>
                    </a:cubicBezTo>
                    <a:lnTo>
                      <a:pt x="35300" y="736328"/>
                    </a:lnTo>
                    <a:cubicBezTo>
                      <a:pt x="15804" y="736328"/>
                      <a:pt x="0" y="720524"/>
                      <a:pt x="0" y="701028"/>
                    </a:cubicBezTo>
                    <a:lnTo>
                      <a:pt x="0" y="35300"/>
                    </a:lnTo>
                    <a:cubicBezTo>
                      <a:pt x="0" y="15804"/>
                      <a:pt x="15804" y="0"/>
                      <a:pt x="3530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1" name="Freeform 10"/>
            <p:cNvSpPr/>
            <p:nvPr/>
          </p:nvSpPr>
          <p:spPr bwMode="auto">
            <a:xfrm>
              <a:off x="1073832" y="3645107"/>
              <a:ext cx="478644" cy="853326"/>
            </a:xfrm>
            <a:custGeom>
              <a:avLst/>
              <a:gdLst>
                <a:gd name="connsiteX0" fmla="*/ 434533 w 869066"/>
                <a:gd name="connsiteY0" fmla="*/ 1384058 h 1549372"/>
                <a:gd name="connsiteX1" fmla="*/ 370525 w 869066"/>
                <a:gd name="connsiteY1" fmla="*/ 1448066 h 1549372"/>
                <a:gd name="connsiteX2" fmla="*/ 434533 w 869066"/>
                <a:gd name="connsiteY2" fmla="*/ 1512074 h 1549372"/>
                <a:gd name="connsiteX3" fmla="*/ 498541 w 869066"/>
                <a:gd name="connsiteY3" fmla="*/ 1448066 h 1549372"/>
                <a:gd name="connsiteX4" fmla="*/ 434533 w 869066"/>
                <a:gd name="connsiteY4" fmla="*/ 1384058 h 1549372"/>
                <a:gd name="connsiteX5" fmla="*/ 81603 w 869066"/>
                <a:gd name="connsiteY5" fmla="*/ 251558 h 1549372"/>
                <a:gd name="connsiteX6" fmla="*/ 81603 w 869066"/>
                <a:gd name="connsiteY6" fmla="*/ 1343379 h 1549372"/>
                <a:gd name="connsiteX7" fmla="*/ 787464 w 869066"/>
                <a:gd name="connsiteY7" fmla="*/ 1343379 h 1549372"/>
                <a:gd name="connsiteX8" fmla="*/ 787464 w 869066"/>
                <a:gd name="connsiteY8" fmla="*/ 251558 h 1549372"/>
                <a:gd name="connsiteX9" fmla="*/ 144847 w 869066"/>
                <a:gd name="connsiteY9" fmla="*/ 0 h 1549372"/>
                <a:gd name="connsiteX10" fmla="*/ 724219 w 869066"/>
                <a:gd name="connsiteY10" fmla="*/ 0 h 1549372"/>
                <a:gd name="connsiteX11" fmla="*/ 869066 w 869066"/>
                <a:gd name="connsiteY11" fmla="*/ 144847 h 1549372"/>
                <a:gd name="connsiteX12" fmla="*/ 869066 w 869066"/>
                <a:gd name="connsiteY12" fmla="*/ 1404525 h 1549372"/>
                <a:gd name="connsiteX13" fmla="*/ 724219 w 869066"/>
                <a:gd name="connsiteY13" fmla="*/ 1549372 h 1549372"/>
                <a:gd name="connsiteX14" fmla="*/ 144847 w 869066"/>
                <a:gd name="connsiteY14" fmla="*/ 1549372 h 1549372"/>
                <a:gd name="connsiteX15" fmla="*/ 0 w 869066"/>
                <a:gd name="connsiteY15" fmla="*/ 1404525 h 1549372"/>
                <a:gd name="connsiteX16" fmla="*/ 0 w 869066"/>
                <a:gd name="connsiteY16" fmla="*/ 144847 h 1549372"/>
                <a:gd name="connsiteX17" fmla="*/ 144847 w 869066"/>
                <a:gd name="connsiteY17" fmla="*/ 0 h 154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69066" h="1549372">
                  <a:moveTo>
                    <a:pt x="434533" y="1384058"/>
                  </a:moveTo>
                  <a:cubicBezTo>
                    <a:pt x="399182" y="1384058"/>
                    <a:pt x="370525" y="1412715"/>
                    <a:pt x="370525" y="1448066"/>
                  </a:cubicBezTo>
                  <a:cubicBezTo>
                    <a:pt x="370525" y="1483417"/>
                    <a:pt x="399182" y="1512074"/>
                    <a:pt x="434533" y="1512074"/>
                  </a:cubicBezTo>
                  <a:cubicBezTo>
                    <a:pt x="469884" y="1512074"/>
                    <a:pt x="498541" y="1483417"/>
                    <a:pt x="498541" y="1448066"/>
                  </a:cubicBezTo>
                  <a:cubicBezTo>
                    <a:pt x="498541" y="1412715"/>
                    <a:pt x="469884" y="1384058"/>
                    <a:pt x="434533" y="1384058"/>
                  </a:cubicBezTo>
                  <a:close/>
                  <a:moveTo>
                    <a:pt x="81603" y="251558"/>
                  </a:moveTo>
                  <a:lnTo>
                    <a:pt x="81603" y="1343379"/>
                  </a:lnTo>
                  <a:lnTo>
                    <a:pt x="787464" y="1343379"/>
                  </a:lnTo>
                  <a:lnTo>
                    <a:pt x="787464" y="251558"/>
                  </a:lnTo>
                  <a:close/>
                  <a:moveTo>
                    <a:pt x="144847" y="0"/>
                  </a:moveTo>
                  <a:lnTo>
                    <a:pt x="724219" y="0"/>
                  </a:lnTo>
                  <a:cubicBezTo>
                    <a:pt x="804216" y="0"/>
                    <a:pt x="869066" y="64850"/>
                    <a:pt x="869066" y="144847"/>
                  </a:cubicBezTo>
                  <a:lnTo>
                    <a:pt x="869066" y="1404525"/>
                  </a:lnTo>
                  <a:cubicBezTo>
                    <a:pt x="869066" y="1484522"/>
                    <a:pt x="804216" y="1549372"/>
                    <a:pt x="724219" y="1549372"/>
                  </a:cubicBezTo>
                  <a:lnTo>
                    <a:pt x="144847" y="1549372"/>
                  </a:lnTo>
                  <a:cubicBezTo>
                    <a:pt x="64850" y="1549372"/>
                    <a:pt x="0" y="1484522"/>
                    <a:pt x="0" y="1404525"/>
                  </a:cubicBezTo>
                  <a:lnTo>
                    <a:pt x="0" y="144847"/>
                  </a:lnTo>
                  <a:cubicBezTo>
                    <a:pt x="0" y="64850"/>
                    <a:pt x="64850" y="0"/>
                    <a:pt x="144847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963894" y="5025933"/>
              <a:ext cx="698521" cy="881032"/>
            </a:xfrm>
            <a:custGeom>
              <a:avLst/>
              <a:gdLst>
                <a:gd name="connsiteX0" fmla="*/ 349260 w 698521"/>
                <a:gd name="connsiteY0" fmla="*/ 810091 h 881032"/>
                <a:gd name="connsiteX1" fmla="*/ 326400 w 698521"/>
                <a:gd name="connsiteY1" fmla="*/ 832951 h 881032"/>
                <a:gd name="connsiteX2" fmla="*/ 349260 w 698521"/>
                <a:gd name="connsiteY2" fmla="*/ 855811 h 881032"/>
                <a:gd name="connsiteX3" fmla="*/ 372120 w 698521"/>
                <a:gd name="connsiteY3" fmla="*/ 832951 h 881032"/>
                <a:gd name="connsiteX4" fmla="*/ 349260 w 698521"/>
                <a:gd name="connsiteY4" fmla="*/ 810091 h 881032"/>
                <a:gd name="connsiteX5" fmla="*/ 63402 w 698521"/>
                <a:gd name="connsiteY5" fmla="*/ 58379 h 881032"/>
                <a:gd name="connsiteX6" fmla="*/ 63402 w 698521"/>
                <a:gd name="connsiteY6" fmla="*/ 765022 h 881032"/>
                <a:gd name="connsiteX7" fmla="*/ 635120 w 698521"/>
                <a:gd name="connsiteY7" fmla="*/ 765022 h 881032"/>
                <a:gd name="connsiteX8" fmla="*/ 635120 w 698521"/>
                <a:gd name="connsiteY8" fmla="*/ 58379 h 881032"/>
                <a:gd name="connsiteX9" fmla="*/ 116422 w 698521"/>
                <a:gd name="connsiteY9" fmla="*/ 0 h 881032"/>
                <a:gd name="connsiteX10" fmla="*/ 582099 w 698521"/>
                <a:gd name="connsiteY10" fmla="*/ 0 h 881032"/>
                <a:gd name="connsiteX11" fmla="*/ 698521 w 698521"/>
                <a:gd name="connsiteY11" fmla="*/ 116422 h 881032"/>
                <a:gd name="connsiteX12" fmla="*/ 698521 w 698521"/>
                <a:gd name="connsiteY12" fmla="*/ 764610 h 881032"/>
                <a:gd name="connsiteX13" fmla="*/ 582099 w 698521"/>
                <a:gd name="connsiteY13" fmla="*/ 881032 h 881032"/>
                <a:gd name="connsiteX14" fmla="*/ 116422 w 698521"/>
                <a:gd name="connsiteY14" fmla="*/ 881032 h 881032"/>
                <a:gd name="connsiteX15" fmla="*/ 0 w 698521"/>
                <a:gd name="connsiteY15" fmla="*/ 764610 h 881032"/>
                <a:gd name="connsiteX16" fmla="*/ 0 w 698521"/>
                <a:gd name="connsiteY16" fmla="*/ 116422 h 881032"/>
                <a:gd name="connsiteX17" fmla="*/ 116422 w 698521"/>
                <a:gd name="connsiteY17" fmla="*/ 0 h 88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98521" h="881032">
                  <a:moveTo>
                    <a:pt x="349260" y="810091"/>
                  </a:moveTo>
                  <a:cubicBezTo>
                    <a:pt x="336635" y="810091"/>
                    <a:pt x="326400" y="820326"/>
                    <a:pt x="326400" y="832951"/>
                  </a:cubicBezTo>
                  <a:cubicBezTo>
                    <a:pt x="326400" y="845576"/>
                    <a:pt x="336635" y="855811"/>
                    <a:pt x="349260" y="855811"/>
                  </a:cubicBezTo>
                  <a:cubicBezTo>
                    <a:pt x="361885" y="855811"/>
                    <a:pt x="372120" y="845576"/>
                    <a:pt x="372120" y="832951"/>
                  </a:cubicBezTo>
                  <a:cubicBezTo>
                    <a:pt x="372120" y="820326"/>
                    <a:pt x="361885" y="810091"/>
                    <a:pt x="349260" y="810091"/>
                  </a:cubicBezTo>
                  <a:close/>
                  <a:moveTo>
                    <a:pt x="63402" y="58379"/>
                  </a:moveTo>
                  <a:lnTo>
                    <a:pt x="63402" y="765022"/>
                  </a:lnTo>
                  <a:lnTo>
                    <a:pt x="635120" y="765022"/>
                  </a:lnTo>
                  <a:lnTo>
                    <a:pt x="635120" y="58379"/>
                  </a:lnTo>
                  <a:close/>
                  <a:moveTo>
                    <a:pt x="116422" y="0"/>
                  </a:moveTo>
                  <a:lnTo>
                    <a:pt x="582099" y="0"/>
                  </a:lnTo>
                  <a:cubicBezTo>
                    <a:pt x="646397" y="0"/>
                    <a:pt x="698521" y="52124"/>
                    <a:pt x="698521" y="116422"/>
                  </a:cubicBezTo>
                  <a:lnTo>
                    <a:pt x="698521" y="764610"/>
                  </a:lnTo>
                  <a:cubicBezTo>
                    <a:pt x="698521" y="828908"/>
                    <a:pt x="646397" y="881032"/>
                    <a:pt x="582099" y="881032"/>
                  </a:cubicBezTo>
                  <a:lnTo>
                    <a:pt x="116422" y="881032"/>
                  </a:lnTo>
                  <a:cubicBezTo>
                    <a:pt x="52124" y="881032"/>
                    <a:pt x="0" y="828908"/>
                    <a:pt x="0" y="764610"/>
                  </a:cubicBezTo>
                  <a:lnTo>
                    <a:pt x="0" y="116422"/>
                  </a:lnTo>
                  <a:cubicBezTo>
                    <a:pt x="0" y="52124"/>
                    <a:pt x="52124" y="0"/>
                    <a:pt x="11642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Right Arrow 13"/>
          <p:cNvSpPr/>
          <p:nvPr/>
        </p:nvSpPr>
        <p:spPr bwMode="auto">
          <a:xfrm>
            <a:off x="2924955" y="3687168"/>
            <a:ext cx="2032074" cy="914931"/>
          </a:xfrm>
          <a:prstGeom prst="rightArrow">
            <a:avLst>
              <a:gd name="adj1" fmla="val 45125"/>
              <a:gd name="adj2" fmla="val 67297"/>
            </a:avLst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6919722" y="3687168"/>
            <a:ext cx="2032074" cy="914931"/>
          </a:xfrm>
          <a:prstGeom prst="rightArrow">
            <a:avLst>
              <a:gd name="adj1" fmla="val 45125"/>
              <a:gd name="adj2" fmla="val 66078"/>
            </a:avLst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U-Turn Arrow 18"/>
          <p:cNvSpPr/>
          <p:nvPr/>
        </p:nvSpPr>
        <p:spPr bwMode="auto">
          <a:xfrm flipH="1" flipV="1">
            <a:off x="5605401" y="4724757"/>
            <a:ext cx="4765231" cy="1527717"/>
          </a:xfrm>
          <a:prstGeom prst="uturnArrow">
            <a:avLst>
              <a:gd name="adj1" fmla="val 28650"/>
              <a:gd name="adj2" fmla="val 25000"/>
              <a:gd name="adj3" fmla="val 37409"/>
              <a:gd name="adj4" fmla="val 62591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490228" y="3515983"/>
            <a:ext cx="1276350" cy="1257300"/>
            <a:chOff x="8954969" y="3084451"/>
            <a:chExt cx="1276350" cy="1257300"/>
          </a:xfrm>
        </p:grpSpPr>
        <p:sp>
          <p:nvSpPr>
            <p:cNvPr id="6" name="Oval 5"/>
            <p:cNvSpPr/>
            <p:nvPr/>
          </p:nvSpPr>
          <p:spPr bwMode="auto">
            <a:xfrm>
              <a:off x="8954969" y="3084451"/>
              <a:ext cx="1276350" cy="125730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2246" y="3329820"/>
              <a:ext cx="941795" cy="80994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2959629" y="2825570"/>
            <a:ext cx="1130756" cy="1380826"/>
            <a:chOff x="3374337" y="3742811"/>
            <a:chExt cx="566656" cy="733319"/>
          </a:xfrm>
        </p:grpSpPr>
        <p:sp>
          <p:nvSpPr>
            <p:cNvPr id="20" name="Freeform 19"/>
            <p:cNvSpPr/>
            <p:nvPr/>
          </p:nvSpPr>
          <p:spPr bwMode="auto">
            <a:xfrm rot="10800000">
              <a:off x="3374337" y="3742811"/>
              <a:ext cx="566656" cy="733319"/>
            </a:xfrm>
            <a:custGeom>
              <a:avLst/>
              <a:gdLst>
                <a:gd name="connsiteX0" fmla="*/ 2169333 w 2406928"/>
                <a:gd name="connsiteY0" fmla="*/ 2867530 h 3114848"/>
                <a:gd name="connsiteX1" fmla="*/ 2169333 w 2406928"/>
                <a:gd name="connsiteY1" fmla="*/ 247317 h 3114848"/>
                <a:gd name="connsiteX2" fmla="*/ 237594 w 2406928"/>
                <a:gd name="connsiteY2" fmla="*/ 247317 h 3114848"/>
                <a:gd name="connsiteX3" fmla="*/ 237594 w 2406928"/>
                <a:gd name="connsiteY3" fmla="*/ 2139319 h 3114848"/>
                <a:gd name="connsiteX4" fmla="*/ 965805 w 2406928"/>
                <a:gd name="connsiteY4" fmla="*/ 2867530 h 3114848"/>
                <a:gd name="connsiteX5" fmla="*/ 2406928 w 2406928"/>
                <a:gd name="connsiteY5" fmla="*/ 3114848 h 3114848"/>
                <a:gd name="connsiteX6" fmla="*/ 1213123 w 2406928"/>
                <a:gd name="connsiteY6" fmla="*/ 3114848 h 3114848"/>
                <a:gd name="connsiteX7" fmla="*/ 899243 w 2406928"/>
                <a:gd name="connsiteY7" fmla="*/ 3114848 h 3114848"/>
                <a:gd name="connsiteX8" fmla="*/ 0 w 2406928"/>
                <a:gd name="connsiteY8" fmla="*/ 2215605 h 3114848"/>
                <a:gd name="connsiteX9" fmla="*/ 0 w 2406928"/>
                <a:gd name="connsiteY9" fmla="*/ 0 h 3114848"/>
                <a:gd name="connsiteX10" fmla="*/ 2406928 w 2406928"/>
                <a:gd name="connsiteY10" fmla="*/ 0 h 311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6928" h="3114848">
                  <a:moveTo>
                    <a:pt x="2169333" y="2867530"/>
                  </a:moveTo>
                  <a:lnTo>
                    <a:pt x="2169333" y="247317"/>
                  </a:lnTo>
                  <a:lnTo>
                    <a:pt x="237594" y="247317"/>
                  </a:lnTo>
                  <a:lnTo>
                    <a:pt x="237594" y="2139319"/>
                  </a:lnTo>
                  <a:lnTo>
                    <a:pt x="965805" y="2867530"/>
                  </a:lnTo>
                  <a:close/>
                  <a:moveTo>
                    <a:pt x="2406928" y="3114848"/>
                  </a:moveTo>
                  <a:lnTo>
                    <a:pt x="1213123" y="3114848"/>
                  </a:lnTo>
                  <a:lnTo>
                    <a:pt x="899243" y="3114848"/>
                  </a:lnTo>
                  <a:lnTo>
                    <a:pt x="0" y="2215605"/>
                  </a:lnTo>
                  <a:lnTo>
                    <a:pt x="0" y="0"/>
                  </a:lnTo>
                  <a:lnTo>
                    <a:pt x="240692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Smiley Face 21"/>
            <p:cNvSpPr/>
            <p:nvPr/>
          </p:nvSpPr>
          <p:spPr bwMode="auto">
            <a:xfrm>
              <a:off x="3495970" y="3982940"/>
              <a:ext cx="323387" cy="323386"/>
            </a:xfrm>
            <a:prstGeom prst="smileyFace">
              <a:avLst/>
            </a:prstGeom>
            <a:noFill/>
            <a:ln w="381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113297" y="2832716"/>
            <a:ext cx="1130756" cy="1380826"/>
            <a:chOff x="3374337" y="3742811"/>
            <a:chExt cx="566656" cy="733319"/>
          </a:xfrm>
        </p:grpSpPr>
        <p:sp>
          <p:nvSpPr>
            <p:cNvPr id="28" name="Freeform 27"/>
            <p:cNvSpPr/>
            <p:nvPr/>
          </p:nvSpPr>
          <p:spPr bwMode="auto">
            <a:xfrm rot="10800000">
              <a:off x="3374337" y="3742811"/>
              <a:ext cx="566656" cy="733319"/>
            </a:xfrm>
            <a:custGeom>
              <a:avLst/>
              <a:gdLst>
                <a:gd name="connsiteX0" fmla="*/ 2169333 w 2406928"/>
                <a:gd name="connsiteY0" fmla="*/ 2867530 h 3114848"/>
                <a:gd name="connsiteX1" fmla="*/ 2169333 w 2406928"/>
                <a:gd name="connsiteY1" fmla="*/ 247317 h 3114848"/>
                <a:gd name="connsiteX2" fmla="*/ 237594 w 2406928"/>
                <a:gd name="connsiteY2" fmla="*/ 247317 h 3114848"/>
                <a:gd name="connsiteX3" fmla="*/ 237594 w 2406928"/>
                <a:gd name="connsiteY3" fmla="*/ 2139319 h 3114848"/>
                <a:gd name="connsiteX4" fmla="*/ 965805 w 2406928"/>
                <a:gd name="connsiteY4" fmla="*/ 2867530 h 3114848"/>
                <a:gd name="connsiteX5" fmla="*/ 2406928 w 2406928"/>
                <a:gd name="connsiteY5" fmla="*/ 3114848 h 3114848"/>
                <a:gd name="connsiteX6" fmla="*/ 1213123 w 2406928"/>
                <a:gd name="connsiteY6" fmla="*/ 3114848 h 3114848"/>
                <a:gd name="connsiteX7" fmla="*/ 899243 w 2406928"/>
                <a:gd name="connsiteY7" fmla="*/ 3114848 h 3114848"/>
                <a:gd name="connsiteX8" fmla="*/ 0 w 2406928"/>
                <a:gd name="connsiteY8" fmla="*/ 2215605 h 3114848"/>
                <a:gd name="connsiteX9" fmla="*/ 0 w 2406928"/>
                <a:gd name="connsiteY9" fmla="*/ 0 h 3114848"/>
                <a:gd name="connsiteX10" fmla="*/ 2406928 w 2406928"/>
                <a:gd name="connsiteY10" fmla="*/ 0 h 311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6928" h="3114848">
                  <a:moveTo>
                    <a:pt x="2169333" y="2867530"/>
                  </a:moveTo>
                  <a:lnTo>
                    <a:pt x="2169333" y="247317"/>
                  </a:lnTo>
                  <a:lnTo>
                    <a:pt x="237594" y="247317"/>
                  </a:lnTo>
                  <a:lnTo>
                    <a:pt x="237594" y="2139319"/>
                  </a:lnTo>
                  <a:lnTo>
                    <a:pt x="965805" y="2867530"/>
                  </a:lnTo>
                  <a:close/>
                  <a:moveTo>
                    <a:pt x="2406928" y="3114848"/>
                  </a:moveTo>
                  <a:lnTo>
                    <a:pt x="1213123" y="3114848"/>
                  </a:lnTo>
                  <a:lnTo>
                    <a:pt x="899243" y="3114848"/>
                  </a:lnTo>
                  <a:lnTo>
                    <a:pt x="0" y="2215605"/>
                  </a:lnTo>
                  <a:lnTo>
                    <a:pt x="0" y="0"/>
                  </a:lnTo>
                  <a:lnTo>
                    <a:pt x="240692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Smiley Face 28"/>
            <p:cNvSpPr/>
            <p:nvPr/>
          </p:nvSpPr>
          <p:spPr bwMode="auto">
            <a:xfrm>
              <a:off x="3495970" y="3982940"/>
              <a:ext cx="323387" cy="323386"/>
            </a:xfrm>
            <a:prstGeom prst="smileyFace">
              <a:avLst/>
            </a:prstGeom>
            <a:noFill/>
            <a:ln w="381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370897" y="4846217"/>
            <a:ext cx="896040" cy="1220668"/>
            <a:chOff x="3374337" y="3742811"/>
            <a:chExt cx="566656" cy="733319"/>
          </a:xfrm>
        </p:grpSpPr>
        <p:sp>
          <p:nvSpPr>
            <p:cNvPr id="31" name="Freeform 30"/>
            <p:cNvSpPr/>
            <p:nvPr/>
          </p:nvSpPr>
          <p:spPr bwMode="auto">
            <a:xfrm rot="10800000">
              <a:off x="3374337" y="3742811"/>
              <a:ext cx="566656" cy="733319"/>
            </a:xfrm>
            <a:custGeom>
              <a:avLst/>
              <a:gdLst>
                <a:gd name="connsiteX0" fmla="*/ 2169333 w 2406928"/>
                <a:gd name="connsiteY0" fmla="*/ 2867530 h 3114848"/>
                <a:gd name="connsiteX1" fmla="*/ 2169333 w 2406928"/>
                <a:gd name="connsiteY1" fmla="*/ 247317 h 3114848"/>
                <a:gd name="connsiteX2" fmla="*/ 237594 w 2406928"/>
                <a:gd name="connsiteY2" fmla="*/ 247317 h 3114848"/>
                <a:gd name="connsiteX3" fmla="*/ 237594 w 2406928"/>
                <a:gd name="connsiteY3" fmla="*/ 2139319 h 3114848"/>
                <a:gd name="connsiteX4" fmla="*/ 965805 w 2406928"/>
                <a:gd name="connsiteY4" fmla="*/ 2867530 h 3114848"/>
                <a:gd name="connsiteX5" fmla="*/ 2406928 w 2406928"/>
                <a:gd name="connsiteY5" fmla="*/ 3114848 h 3114848"/>
                <a:gd name="connsiteX6" fmla="*/ 1213123 w 2406928"/>
                <a:gd name="connsiteY6" fmla="*/ 3114848 h 3114848"/>
                <a:gd name="connsiteX7" fmla="*/ 899243 w 2406928"/>
                <a:gd name="connsiteY7" fmla="*/ 3114848 h 3114848"/>
                <a:gd name="connsiteX8" fmla="*/ 0 w 2406928"/>
                <a:gd name="connsiteY8" fmla="*/ 2215605 h 3114848"/>
                <a:gd name="connsiteX9" fmla="*/ 0 w 2406928"/>
                <a:gd name="connsiteY9" fmla="*/ 0 h 3114848"/>
                <a:gd name="connsiteX10" fmla="*/ 2406928 w 2406928"/>
                <a:gd name="connsiteY10" fmla="*/ 0 h 311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6928" h="3114848">
                  <a:moveTo>
                    <a:pt x="2169333" y="2867530"/>
                  </a:moveTo>
                  <a:lnTo>
                    <a:pt x="2169333" y="247317"/>
                  </a:lnTo>
                  <a:lnTo>
                    <a:pt x="237594" y="247317"/>
                  </a:lnTo>
                  <a:lnTo>
                    <a:pt x="237594" y="2139319"/>
                  </a:lnTo>
                  <a:lnTo>
                    <a:pt x="965805" y="2867530"/>
                  </a:lnTo>
                  <a:close/>
                  <a:moveTo>
                    <a:pt x="2406928" y="3114848"/>
                  </a:moveTo>
                  <a:lnTo>
                    <a:pt x="1213123" y="3114848"/>
                  </a:lnTo>
                  <a:lnTo>
                    <a:pt x="899243" y="3114848"/>
                  </a:lnTo>
                  <a:lnTo>
                    <a:pt x="0" y="2215605"/>
                  </a:lnTo>
                  <a:lnTo>
                    <a:pt x="0" y="0"/>
                  </a:lnTo>
                  <a:lnTo>
                    <a:pt x="240692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Smiley Face 31"/>
            <p:cNvSpPr/>
            <p:nvPr/>
          </p:nvSpPr>
          <p:spPr bwMode="auto">
            <a:xfrm>
              <a:off x="3495970" y="3982940"/>
              <a:ext cx="323387" cy="323386"/>
            </a:xfrm>
            <a:prstGeom prst="smileyFace">
              <a:avLst/>
            </a:prstGeom>
            <a:noFill/>
            <a:ln w="381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535349" y="4998719"/>
            <a:ext cx="747398" cy="960830"/>
            <a:chOff x="3374337" y="3742811"/>
            <a:chExt cx="566656" cy="733319"/>
          </a:xfrm>
        </p:grpSpPr>
        <p:sp>
          <p:nvSpPr>
            <p:cNvPr id="34" name="Freeform 33"/>
            <p:cNvSpPr/>
            <p:nvPr/>
          </p:nvSpPr>
          <p:spPr bwMode="auto">
            <a:xfrm rot="10800000">
              <a:off x="3374337" y="3742811"/>
              <a:ext cx="566656" cy="733319"/>
            </a:xfrm>
            <a:custGeom>
              <a:avLst/>
              <a:gdLst>
                <a:gd name="connsiteX0" fmla="*/ 2169333 w 2406928"/>
                <a:gd name="connsiteY0" fmla="*/ 2867530 h 3114848"/>
                <a:gd name="connsiteX1" fmla="*/ 2169333 w 2406928"/>
                <a:gd name="connsiteY1" fmla="*/ 247317 h 3114848"/>
                <a:gd name="connsiteX2" fmla="*/ 237594 w 2406928"/>
                <a:gd name="connsiteY2" fmla="*/ 247317 h 3114848"/>
                <a:gd name="connsiteX3" fmla="*/ 237594 w 2406928"/>
                <a:gd name="connsiteY3" fmla="*/ 2139319 h 3114848"/>
                <a:gd name="connsiteX4" fmla="*/ 965805 w 2406928"/>
                <a:gd name="connsiteY4" fmla="*/ 2867530 h 3114848"/>
                <a:gd name="connsiteX5" fmla="*/ 2406928 w 2406928"/>
                <a:gd name="connsiteY5" fmla="*/ 3114848 h 3114848"/>
                <a:gd name="connsiteX6" fmla="*/ 1213123 w 2406928"/>
                <a:gd name="connsiteY6" fmla="*/ 3114848 h 3114848"/>
                <a:gd name="connsiteX7" fmla="*/ 899243 w 2406928"/>
                <a:gd name="connsiteY7" fmla="*/ 3114848 h 3114848"/>
                <a:gd name="connsiteX8" fmla="*/ 0 w 2406928"/>
                <a:gd name="connsiteY8" fmla="*/ 2215605 h 3114848"/>
                <a:gd name="connsiteX9" fmla="*/ 0 w 2406928"/>
                <a:gd name="connsiteY9" fmla="*/ 0 h 3114848"/>
                <a:gd name="connsiteX10" fmla="*/ 2406928 w 2406928"/>
                <a:gd name="connsiteY10" fmla="*/ 0 h 311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6928" h="3114848">
                  <a:moveTo>
                    <a:pt x="2169333" y="2867530"/>
                  </a:moveTo>
                  <a:lnTo>
                    <a:pt x="2169333" y="247317"/>
                  </a:lnTo>
                  <a:lnTo>
                    <a:pt x="237594" y="247317"/>
                  </a:lnTo>
                  <a:lnTo>
                    <a:pt x="237594" y="2139319"/>
                  </a:lnTo>
                  <a:lnTo>
                    <a:pt x="965805" y="2867530"/>
                  </a:lnTo>
                  <a:close/>
                  <a:moveTo>
                    <a:pt x="2406928" y="3114848"/>
                  </a:moveTo>
                  <a:lnTo>
                    <a:pt x="1213123" y="3114848"/>
                  </a:lnTo>
                  <a:lnTo>
                    <a:pt x="899243" y="3114848"/>
                  </a:lnTo>
                  <a:lnTo>
                    <a:pt x="0" y="2215605"/>
                  </a:lnTo>
                  <a:lnTo>
                    <a:pt x="0" y="0"/>
                  </a:lnTo>
                  <a:lnTo>
                    <a:pt x="240692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Smiley Face 34"/>
            <p:cNvSpPr/>
            <p:nvPr/>
          </p:nvSpPr>
          <p:spPr bwMode="auto">
            <a:xfrm>
              <a:off x="3495970" y="3982940"/>
              <a:ext cx="323387" cy="323386"/>
            </a:xfrm>
            <a:prstGeom prst="smileyFace">
              <a:avLst/>
            </a:prstGeom>
            <a:noFill/>
            <a:ln w="381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19722" y="5148937"/>
            <a:ext cx="513109" cy="687685"/>
            <a:chOff x="3374337" y="3742811"/>
            <a:chExt cx="566656" cy="733319"/>
          </a:xfrm>
        </p:grpSpPr>
        <p:sp>
          <p:nvSpPr>
            <p:cNvPr id="37" name="Freeform 36"/>
            <p:cNvSpPr/>
            <p:nvPr/>
          </p:nvSpPr>
          <p:spPr bwMode="auto">
            <a:xfrm rot="10800000">
              <a:off x="3374337" y="3742811"/>
              <a:ext cx="566656" cy="733319"/>
            </a:xfrm>
            <a:custGeom>
              <a:avLst/>
              <a:gdLst>
                <a:gd name="connsiteX0" fmla="*/ 2169333 w 2406928"/>
                <a:gd name="connsiteY0" fmla="*/ 2867530 h 3114848"/>
                <a:gd name="connsiteX1" fmla="*/ 2169333 w 2406928"/>
                <a:gd name="connsiteY1" fmla="*/ 247317 h 3114848"/>
                <a:gd name="connsiteX2" fmla="*/ 237594 w 2406928"/>
                <a:gd name="connsiteY2" fmla="*/ 247317 h 3114848"/>
                <a:gd name="connsiteX3" fmla="*/ 237594 w 2406928"/>
                <a:gd name="connsiteY3" fmla="*/ 2139319 h 3114848"/>
                <a:gd name="connsiteX4" fmla="*/ 965805 w 2406928"/>
                <a:gd name="connsiteY4" fmla="*/ 2867530 h 3114848"/>
                <a:gd name="connsiteX5" fmla="*/ 2406928 w 2406928"/>
                <a:gd name="connsiteY5" fmla="*/ 3114848 h 3114848"/>
                <a:gd name="connsiteX6" fmla="*/ 1213123 w 2406928"/>
                <a:gd name="connsiteY6" fmla="*/ 3114848 h 3114848"/>
                <a:gd name="connsiteX7" fmla="*/ 899243 w 2406928"/>
                <a:gd name="connsiteY7" fmla="*/ 3114848 h 3114848"/>
                <a:gd name="connsiteX8" fmla="*/ 0 w 2406928"/>
                <a:gd name="connsiteY8" fmla="*/ 2215605 h 3114848"/>
                <a:gd name="connsiteX9" fmla="*/ 0 w 2406928"/>
                <a:gd name="connsiteY9" fmla="*/ 0 h 3114848"/>
                <a:gd name="connsiteX10" fmla="*/ 2406928 w 2406928"/>
                <a:gd name="connsiteY10" fmla="*/ 0 h 311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6928" h="3114848">
                  <a:moveTo>
                    <a:pt x="2169333" y="2867530"/>
                  </a:moveTo>
                  <a:lnTo>
                    <a:pt x="2169333" y="247317"/>
                  </a:lnTo>
                  <a:lnTo>
                    <a:pt x="237594" y="247317"/>
                  </a:lnTo>
                  <a:lnTo>
                    <a:pt x="237594" y="2139319"/>
                  </a:lnTo>
                  <a:lnTo>
                    <a:pt x="965805" y="2867530"/>
                  </a:lnTo>
                  <a:close/>
                  <a:moveTo>
                    <a:pt x="2406928" y="3114848"/>
                  </a:moveTo>
                  <a:lnTo>
                    <a:pt x="1213123" y="3114848"/>
                  </a:lnTo>
                  <a:lnTo>
                    <a:pt x="899243" y="3114848"/>
                  </a:lnTo>
                  <a:lnTo>
                    <a:pt x="0" y="2215605"/>
                  </a:lnTo>
                  <a:lnTo>
                    <a:pt x="0" y="0"/>
                  </a:lnTo>
                  <a:lnTo>
                    <a:pt x="240692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Smiley Face 37"/>
            <p:cNvSpPr/>
            <p:nvPr/>
          </p:nvSpPr>
          <p:spPr bwMode="auto">
            <a:xfrm>
              <a:off x="3495970" y="3982940"/>
              <a:ext cx="323387" cy="323386"/>
            </a:xfrm>
            <a:prstGeom prst="smileyFace">
              <a:avLst/>
            </a:prstGeom>
            <a:noFill/>
            <a:ln w="381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17022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“</a:t>
            </a:r>
            <a:r>
              <a:rPr lang="en-US" dirty="0" err="1"/>
              <a:t>serverless</a:t>
            </a:r>
            <a:r>
              <a:rPr lang="en-US" dirty="0"/>
              <a:t>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4792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“Pinnacle of PaaS compute”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Not just hardware “servers”, but software servers are also </a:t>
            </a:r>
            <a:r>
              <a:rPr lang="en-US" b="1" dirty="0"/>
              <a:t>managed for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Focus on </a:t>
            </a:r>
            <a:r>
              <a:rPr lang="en-US" b="1" dirty="0"/>
              <a:t>business logic</a:t>
            </a:r>
            <a:r>
              <a:rPr lang="en-US" dirty="0"/>
              <a:t>, not solving technical problems not </a:t>
            </a:r>
            <a:r>
              <a:rPr lang="en-US" b="1" dirty="0"/>
              <a:t>core to business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Lower effort to get started makes it easier to experiment (bots, etc.)</a:t>
            </a:r>
          </a:p>
        </p:txBody>
      </p:sp>
    </p:spTree>
    <p:extLst>
      <p:ext uri="{BB962C8B-B14F-4D97-AF65-F5344CB8AC3E}">
        <p14:creationId xmlns:p14="http://schemas.microsoft.com/office/powerpoint/2010/main" val="30318543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Evolution of Application Platforms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97244-0D65-4012-9EAB-4417AEFC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1504950"/>
            <a:ext cx="121634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0EF1-1E5A-43B4-9AF1-04968A0A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Debugging Azure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D67A4-D0E0-4AF7-8CD8-F0FE19AE3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IN" dirty="0"/>
              <a:t>Prerequisites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8C45D-9F49-44AD-891A-4ADF2889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54" y="1916877"/>
            <a:ext cx="8321691" cy="465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1638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497C-2936-44AC-AEBF-87825891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EA20B-5F93-49B0-98CA-2F82AD4606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An active Azure subscription. </a:t>
            </a:r>
          </a:p>
          <a:p>
            <a:endParaRPr lang="en-US" dirty="0"/>
          </a:p>
          <a:p>
            <a:r>
              <a:rPr lang="en-US" dirty="0"/>
              <a:t>An Azure Storage account.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44571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60C1-4C21-48D9-978D-683FF7F3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8A63E-9BA2-4DB2-BDB1-5F7CEB4378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10707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and reach out!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Try Azure - </a:t>
            </a:r>
            <a:r>
              <a:rPr lang="en-US" dirty="0">
                <a:hlinkClick r:id="rId2"/>
              </a:rPr>
              <a:t>https://azure.microsoft.com/en-us/free/</a:t>
            </a:r>
            <a:endParaRPr lang="en-US" dirty="0"/>
          </a:p>
          <a:p>
            <a:r>
              <a:rPr lang="en-US" dirty="0"/>
              <a:t>Try Functions – </a:t>
            </a:r>
            <a:r>
              <a:rPr lang="en-US" dirty="0">
                <a:hlinkClick r:id="rId3"/>
              </a:rPr>
              <a:t>https://functions.azure.com</a:t>
            </a:r>
            <a:endParaRPr lang="en-US" dirty="0"/>
          </a:p>
          <a:p>
            <a:r>
              <a:rPr lang="en-US" dirty="0"/>
              <a:t>Try App Service – </a:t>
            </a:r>
            <a:r>
              <a:rPr lang="en-US" dirty="0">
                <a:hlinkClick r:id="rId4"/>
              </a:rPr>
              <a:t>https://tryappservice.azure.com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041" y="3086631"/>
            <a:ext cx="4266582" cy="376512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10669" y="3429531"/>
            <a:ext cx="3341396" cy="3079328"/>
            <a:chOff x="827088" y="-3463925"/>
            <a:chExt cx="3833812" cy="3816350"/>
          </a:xfrm>
          <a:solidFill>
            <a:srgbClr val="00B0F0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863850" y="-1444625"/>
              <a:ext cx="1797050" cy="1797050"/>
            </a:xfrm>
            <a:custGeom>
              <a:avLst/>
              <a:gdLst>
                <a:gd name="T0" fmla="*/ 233 w 515"/>
                <a:gd name="T1" fmla="*/ 221 h 515"/>
                <a:gd name="T2" fmla="*/ 0 w 515"/>
                <a:gd name="T3" fmla="*/ 221 h 515"/>
                <a:gd name="T4" fmla="*/ 0 w 515"/>
                <a:gd name="T5" fmla="*/ 463 h 515"/>
                <a:gd name="T6" fmla="*/ 0 w 515"/>
                <a:gd name="T7" fmla="*/ 467 h 515"/>
                <a:gd name="T8" fmla="*/ 0 w 515"/>
                <a:gd name="T9" fmla="*/ 468 h 515"/>
                <a:gd name="T10" fmla="*/ 0 w 515"/>
                <a:gd name="T11" fmla="*/ 472 h 515"/>
                <a:gd name="T12" fmla="*/ 1 w 515"/>
                <a:gd name="T13" fmla="*/ 472 h 515"/>
                <a:gd name="T14" fmla="*/ 51 w 515"/>
                <a:gd name="T15" fmla="*/ 515 h 515"/>
                <a:gd name="T16" fmla="*/ 463 w 515"/>
                <a:gd name="T17" fmla="*/ 515 h 515"/>
                <a:gd name="T18" fmla="*/ 515 w 515"/>
                <a:gd name="T19" fmla="*/ 463 h 515"/>
                <a:gd name="T20" fmla="*/ 515 w 515"/>
                <a:gd name="T21" fmla="*/ 51 h 515"/>
                <a:gd name="T22" fmla="*/ 463 w 515"/>
                <a:gd name="T23" fmla="*/ 0 h 515"/>
                <a:gd name="T24" fmla="*/ 404 w 515"/>
                <a:gd name="T25" fmla="*/ 0 h 515"/>
                <a:gd name="T26" fmla="*/ 411 w 515"/>
                <a:gd name="T27" fmla="*/ 50 h 515"/>
                <a:gd name="T28" fmla="*/ 233 w 515"/>
                <a:gd name="T29" fmla="*/ 221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5" h="515">
                  <a:moveTo>
                    <a:pt x="233" y="221"/>
                  </a:moveTo>
                  <a:cubicBezTo>
                    <a:pt x="196" y="221"/>
                    <a:pt x="101" y="221"/>
                    <a:pt x="0" y="22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469"/>
                    <a:pt x="0" y="471"/>
                    <a:pt x="0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1" y="515"/>
                  </a:cubicBezTo>
                  <a:cubicBezTo>
                    <a:pt x="463" y="515"/>
                    <a:pt x="463" y="515"/>
                    <a:pt x="463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09" y="15"/>
                    <a:pt x="411" y="32"/>
                    <a:pt x="411" y="50"/>
                  </a:cubicBezTo>
                  <a:cubicBezTo>
                    <a:pt x="411" y="148"/>
                    <a:pt x="332" y="221"/>
                    <a:pt x="233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 dirty="0">
                <a:solidFill>
                  <a:srgbClr val="FFFFFF"/>
                </a:solidFill>
                <a:latin typeface="Segoe UI Light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827088" y="-1444625"/>
              <a:ext cx="1797050" cy="1797050"/>
            </a:xfrm>
            <a:custGeom>
              <a:avLst/>
              <a:gdLst>
                <a:gd name="T0" fmla="*/ 106 w 515"/>
                <a:gd name="T1" fmla="*/ 50 h 515"/>
                <a:gd name="T2" fmla="*/ 114 w 515"/>
                <a:gd name="T3" fmla="*/ 0 h 515"/>
                <a:gd name="T4" fmla="*/ 52 w 515"/>
                <a:gd name="T5" fmla="*/ 0 h 515"/>
                <a:gd name="T6" fmla="*/ 1 w 515"/>
                <a:gd name="T7" fmla="*/ 42 h 515"/>
                <a:gd name="T8" fmla="*/ 1 w 515"/>
                <a:gd name="T9" fmla="*/ 43 h 515"/>
                <a:gd name="T10" fmla="*/ 0 w 515"/>
                <a:gd name="T11" fmla="*/ 46 h 515"/>
                <a:gd name="T12" fmla="*/ 0 w 515"/>
                <a:gd name="T13" fmla="*/ 47 h 515"/>
                <a:gd name="T14" fmla="*/ 0 w 515"/>
                <a:gd name="T15" fmla="*/ 51 h 515"/>
                <a:gd name="T16" fmla="*/ 0 w 515"/>
                <a:gd name="T17" fmla="*/ 463 h 515"/>
                <a:gd name="T18" fmla="*/ 0 w 515"/>
                <a:gd name="T19" fmla="*/ 467 h 515"/>
                <a:gd name="T20" fmla="*/ 0 w 515"/>
                <a:gd name="T21" fmla="*/ 468 h 515"/>
                <a:gd name="T22" fmla="*/ 1 w 515"/>
                <a:gd name="T23" fmla="*/ 472 h 515"/>
                <a:gd name="T24" fmla="*/ 1 w 515"/>
                <a:gd name="T25" fmla="*/ 472 h 515"/>
                <a:gd name="T26" fmla="*/ 52 w 515"/>
                <a:gd name="T27" fmla="*/ 515 h 515"/>
                <a:gd name="T28" fmla="*/ 464 w 515"/>
                <a:gd name="T29" fmla="*/ 515 h 515"/>
                <a:gd name="T30" fmla="*/ 515 w 515"/>
                <a:gd name="T31" fmla="*/ 463 h 515"/>
                <a:gd name="T32" fmla="*/ 515 w 515"/>
                <a:gd name="T33" fmla="*/ 221 h 515"/>
                <a:gd name="T34" fmla="*/ 284 w 515"/>
                <a:gd name="T35" fmla="*/ 221 h 515"/>
                <a:gd name="T36" fmla="*/ 106 w 515"/>
                <a:gd name="T37" fmla="*/ 5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5" h="515">
                  <a:moveTo>
                    <a:pt x="106" y="50"/>
                  </a:moveTo>
                  <a:cubicBezTo>
                    <a:pt x="106" y="32"/>
                    <a:pt x="109" y="15"/>
                    <a:pt x="11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3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1" y="469"/>
                    <a:pt x="1" y="471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2" y="515"/>
                  </a:cubicBezTo>
                  <a:cubicBezTo>
                    <a:pt x="464" y="515"/>
                    <a:pt x="464" y="515"/>
                    <a:pt x="464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419" y="221"/>
                    <a:pt x="327" y="221"/>
                    <a:pt x="284" y="221"/>
                  </a:cubicBezTo>
                  <a:cubicBezTo>
                    <a:pt x="186" y="221"/>
                    <a:pt x="106" y="148"/>
                    <a:pt x="10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 dirty="0">
                <a:solidFill>
                  <a:srgbClr val="FFFFFF"/>
                </a:solidFill>
                <a:latin typeface="Segoe UI Light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863850" y="-3463925"/>
              <a:ext cx="1797050" cy="1793875"/>
            </a:xfrm>
            <a:custGeom>
              <a:avLst/>
              <a:gdLst>
                <a:gd name="T0" fmla="*/ 515 w 515"/>
                <a:gd name="T1" fmla="*/ 463 h 514"/>
                <a:gd name="T2" fmla="*/ 515 w 515"/>
                <a:gd name="T3" fmla="*/ 51 h 514"/>
                <a:gd name="T4" fmla="*/ 463 w 515"/>
                <a:gd name="T5" fmla="*/ 0 h 514"/>
                <a:gd name="T6" fmla="*/ 51 w 515"/>
                <a:gd name="T7" fmla="*/ 0 h 514"/>
                <a:gd name="T8" fmla="*/ 1 w 515"/>
                <a:gd name="T9" fmla="*/ 42 h 514"/>
                <a:gd name="T10" fmla="*/ 0 w 515"/>
                <a:gd name="T11" fmla="*/ 42 h 514"/>
                <a:gd name="T12" fmla="*/ 0 w 515"/>
                <a:gd name="T13" fmla="*/ 46 h 514"/>
                <a:gd name="T14" fmla="*/ 0 w 515"/>
                <a:gd name="T15" fmla="*/ 47 h 514"/>
                <a:gd name="T16" fmla="*/ 0 w 515"/>
                <a:gd name="T17" fmla="*/ 51 h 514"/>
                <a:gd name="T18" fmla="*/ 0 w 515"/>
                <a:gd name="T19" fmla="*/ 238 h 514"/>
                <a:gd name="T20" fmla="*/ 56 w 515"/>
                <a:gd name="T21" fmla="*/ 231 h 514"/>
                <a:gd name="T22" fmla="*/ 283 w 515"/>
                <a:gd name="T23" fmla="*/ 458 h 514"/>
                <a:gd name="T24" fmla="*/ 282 w 515"/>
                <a:gd name="T25" fmla="*/ 465 h 514"/>
                <a:gd name="T26" fmla="*/ 365 w 515"/>
                <a:gd name="T27" fmla="*/ 514 h 514"/>
                <a:gd name="T28" fmla="*/ 463 w 515"/>
                <a:gd name="T29" fmla="*/ 514 h 514"/>
                <a:gd name="T30" fmla="*/ 515 w 515"/>
                <a:gd name="T31" fmla="*/ 46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514">
                  <a:moveTo>
                    <a:pt x="515" y="463"/>
                  </a:move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0" y="42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8" y="233"/>
                    <a:pt x="36" y="231"/>
                    <a:pt x="56" y="231"/>
                  </a:cubicBezTo>
                  <a:cubicBezTo>
                    <a:pt x="181" y="231"/>
                    <a:pt x="283" y="332"/>
                    <a:pt x="283" y="458"/>
                  </a:cubicBezTo>
                  <a:cubicBezTo>
                    <a:pt x="283" y="460"/>
                    <a:pt x="282" y="463"/>
                    <a:pt x="282" y="465"/>
                  </a:cubicBezTo>
                  <a:cubicBezTo>
                    <a:pt x="314" y="475"/>
                    <a:pt x="343" y="492"/>
                    <a:pt x="365" y="514"/>
                  </a:cubicBezTo>
                  <a:cubicBezTo>
                    <a:pt x="463" y="514"/>
                    <a:pt x="463" y="514"/>
                    <a:pt x="463" y="514"/>
                  </a:cubicBezTo>
                  <a:cubicBezTo>
                    <a:pt x="492" y="514"/>
                    <a:pt x="515" y="491"/>
                    <a:pt x="515" y="4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 dirty="0">
                <a:solidFill>
                  <a:srgbClr val="FFFFFF"/>
                </a:solidFill>
                <a:latin typeface="Segoe UI Light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827088" y="-3463925"/>
              <a:ext cx="1797050" cy="1793875"/>
            </a:xfrm>
            <a:custGeom>
              <a:avLst/>
              <a:gdLst>
                <a:gd name="T0" fmla="*/ 247 w 515"/>
                <a:gd name="T1" fmla="*/ 462 h 514"/>
                <a:gd name="T2" fmla="*/ 245 w 515"/>
                <a:gd name="T3" fmla="*/ 438 h 514"/>
                <a:gd name="T4" fmla="*/ 383 w 515"/>
                <a:gd name="T5" fmla="*/ 300 h 514"/>
                <a:gd name="T6" fmla="*/ 458 w 515"/>
                <a:gd name="T7" fmla="*/ 322 h 514"/>
                <a:gd name="T8" fmla="*/ 515 w 515"/>
                <a:gd name="T9" fmla="*/ 268 h 514"/>
                <a:gd name="T10" fmla="*/ 515 w 515"/>
                <a:gd name="T11" fmla="*/ 51 h 514"/>
                <a:gd name="T12" fmla="*/ 464 w 515"/>
                <a:gd name="T13" fmla="*/ 0 h 514"/>
                <a:gd name="T14" fmla="*/ 52 w 515"/>
                <a:gd name="T15" fmla="*/ 0 h 514"/>
                <a:gd name="T16" fmla="*/ 1 w 515"/>
                <a:gd name="T17" fmla="*/ 42 h 514"/>
                <a:gd name="T18" fmla="*/ 1 w 515"/>
                <a:gd name="T19" fmla="*/ 42 h 514"/>
                <a:gd name="T20" fmla="*/ 0 w 515"/>
                <a:gd name="T21" fmla="*/ 46 h 514"/>
                <a:gd name="T22" fmla="*/ 0 w 515"/>
                <a:gd name="T23" fmla="*/ 47 h 514"/>
                <a:gd name="T24" fmla="*/ 0 w 515"/>
                <a:gd name="T25" fmla="*/ 51 h 514"/>
                <a:gd name="T26" fmla="*/ 0 w 515"/>
                <a:gd name="T27" fmla="*/ 463 h 514"/>
                <a:gd name="T28" fmla="*/ 0 w 515"/>
                <a:gd name="T29" fmla="*/ 467 h 514"/>
                <a:gd name="T30" fmla="*/ 0 w 515"/>
                <a:gd name="T31" fmla="*/ 468 h 514"/>
                <a:gd name="T32" fmla="*/ 1 w 515"/>
                <a:gd name="T33" fmla="*/ 472 h 514"/>
                <a:gd name="T34" fmla="*/ 1 w 515"/>
                <a:gd name="T35" fmla="*/ 472 h 514"/>
                <a:gd name="T36" fmla="*/ 52 w 515"/>
                <a:gd name="T37" fmla="*/ 514 h 514"/>
                <a:gd name="T38" fmla="*/ 151 w 515"/>
                <a:gd name="T39" fmla="*/ 514 h 514"/>
                <a:gd name="T40" fmla="*/ 247 w 515"/>
                <a:gd name="T41" fmla="*/ 46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5" h="514">
                  <a:moveTo>
                    <a:pt x="247" y="462"/>
                  </a:moveTo>
                  <a:cubicBezTo>
                    <a:pt x="246" y="454"/>
                    <a:pt x="245" y="446"/>
                    <a:pt x="245" y="438"/>
                  </a:cubicBezTo>
                  <a:cubicBezTo>
                    <a:pt x="245" y="362"/>
                    <a:pt x="306" y="300"/>
                    <a:pt x="383" y="300"/>
                  </a:cubicBezTo>
                  <a:cubicBezTo>
                    <a:pt x="411" y="300"/>
                    <a:pt x="436" y="308"/>
                    <a:pt x="458" y="322"/>
                  </a:cubicBezTo>
                  <a:cubicBezTo>
                    <a:pt x="474" y="301"/>
                    <a:pt x="493" y="283"/>
                    <a:pt x="515" y="268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4"/>
                    <a:pt x="0" y="466"/>
                    <a:pt x="0" y="467"/>
                  </a:cubicBezTo>
                  <a:cubicBezTo>
                    <a:pt x="0" y="467"/>
                    <a:pt x="0" y="468"/>
                    <a:pt x="0" y="468"/>
                  </a:cubicBezTo>
                  <a:cubicBezTo>
                    <a:pt x="1" y="469"/>
                    <a:pt x="1" y="470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4"/>
                    <a:pt x="52" y="514"/>
                  </a:cubicBezTo>
                  <a:cubicBezTo>
                    <a:pt x="151" y="514"/>
                    <a:pt x="151" y="514"/>
                    <a:pt x="151" y="514"/>
                  </a:cubicBezTo>
                  <a:cubicBezTo>
                    <a:pt x="176" y="488"/>
                    <a:pt x="209" y="470"/>
                    <a:pt x="247" y="4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 dirty="0">
                <a:solidFill>
                  <a:srgbClr val="FFFFFF"/>
                </a:solidFill>
                <a:latin typeface="Segoe UI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50281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B44F0-B81F-4EAB-A3B5-0ABCEBC8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501" y="1918181"/>
            <a:ext cx="2932056" cy="3651064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0199387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 you">
            <a:extLst>
              <a:ext uri="{FF2B5EF4-FFF2-40B4-BE49-F238E27FC236}">
                <a16:creationId xmlns:a16="http://schemas.microsoft.com/office/drawing/2014/main" id="{37C25C00-CA0E-4C38-929D-D880E2742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832" y="2116862"/>
            <a:ext cx="4598846" cy="241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041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6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93D805-6D32-47F3-9E25-C5B3B7C8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Serverless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3903F252-352F-4C1E-8D1C-308BBD835A67}"/>
              </a:ext>
            </a:extLst>
          </p:cNvPr>
          <p:cNvSpPr txBox="1">
            <a:spLocks/>
          </p:cNvSpPr>
          <p:nvPr/>
        </p:nvSpPr>
        <p:spPr>
          <a:xfrm>
            <a:off x="838200" y="1644424"/>
            <a:ext cx="2664125" cy="523292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Servers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32AE-BBC4-4915-93F1-8A40771B1A1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73E30-8D43-43BA-9C8B-0C6B0D93C555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5AB1941-465D-4E7A-A467-B23E82B1FE3B}"/>
              </a:ext>
            </a:extLst>
          </p:cNvPr>
          <p:cNvSpPr txBox="1">
            <a:spLocks/>
          </p:cNvSpPr>
          <p:nvPr/>
        </p:nvSpPr>
        <p:spPr>
          <a:xfrm>
            <a:off x="3936086" y="1644424"/>
            <a:ext cx="3108820" cy="523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Not Really?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13C7E-5977-4ECB-A0EE-AD85CB676D1D}"/>
              </a:ext>
            </a:extLst>
          </p:cNvPr>
          <p:cNvSpPr/>
          <p:nvPr/>
        </p:nvSpPr>
        <p:spPr>
          <a:xfrm>
            <a:off x="838200" y="2167716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 does not mean there are no servers involved.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 just means you aren’t managing servers </a:t>
            </a:r>
            <a:endParaRPr lang="en-I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722CD-5F52-4457-8070-50356016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80" y="3155087"/>
            <a:ext cx="1371600" cy="3324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9EE1CE-37FE-40D5-BCE9-76A65F2F7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87" y="3317011"/>
            <a:ext cx="1571625" cy="3000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19C5AC-981F-4EFC-BED2-B3275AAE8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280" y="3269385"/>
            <a:ext cx="13525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323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0F8A-D9FB-461F-9BF2-2063160D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D31E0-BB10-4FD9-95FE-DADB1CCA9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70" t="10049" r="4796" b="25158"/>
          <a:stretch/>
        </p:blipFill>
        <p:spPr>
          <a:xfrm>
            <a:off x="1698171" y="289511"/>
            <a:ext cx="9328357" cy="656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110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20EDF9-23B9-419D-9EDD-6C2208E7D9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29751-95C1-42BF-BC27-B559A047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C057B-E024-4E28-8A38-7D50C8C90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8" t="14404" r="5561" b="15358"/>
          <a:stretch/>
        </p:blipFill>
        <p:spPr>
          <a:xfrm>
            <a:off x="266920" y="457461"/>
            <a:ext cx="11190805" cy="50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554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50B474-9D1E-47D1-BE23-D084DFAA17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7C9BFB-1007-453A-845C-E170D32B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Serverless is great?</a:t>
            </a:r>
          </a:p>
        </p:txBody>
      </p:sp>
      <p:pic>
        <p:nvPicPr>
          <p:cNvPr id="4" name="Picture 2" descr="Image result for Dev Ops">
            <a:extLst>
              <a:ext uri="{FF2B5EF4-FFF2-40B4-BE49-F238E27FC236}">
                <a16:creationId xmlns:a16="http://schemas.microsoft.com/office/drawing/2014/main" id="{A05E488F-B907-443D-98E2-1988B4439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5" y="2623961"/>
            <a:ext cx="314325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faster time to market">
            <a:extLst>
              <a:ext uri="{FF2B5EF4-FFF2-40B4-BE49-F238E27FC236}">
                <a16:creationId xmlns:a16="http://schemas.microsoft.com/office/drawing/2014/main" id="{6D95802F-233A-4CE9-84AF-D3224C914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2504899"/>
            <a:ext cx="3543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business logic">
            <a:extLst>
              <a:ext uri="{FF2B5EF4-FFF2-40B4-BE49-F238E27FC236}">
                <a16:creationId xmlns:a16="http://schemas.microsoft.com/office/drawing/2014/main" id="{E7F21E27-E27E-4C4B-BEBC-82ACBE744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3819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234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C68508-934F-4B82-80F0-C1C4F69FC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D65D34-C2A0-4688-AA1E-5191A227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32742">
              <a:spcBef>
                <a:spcPts val="0"/>
              </a:spcBef>
              <a:defRPr/>
            </a:pPr>
            <a:r>
              <a:rPr lang="en-US" sz="4800" spc="0" dirty="0">
                <a:ln>
                  <a:noFill/>
                </a:ln>
                <a:solidFill>
                  <a:schemeClr val="tx1"/>
                </a:solidFill>
              </a:rPr>
              <a:t>Serverless Apps Lifecycle</a:t>
            </a:r>
            <a:br>
              <a:rPr lang="en-US" sz="4800" spc="0" dirty="0">
                <a:ln>
                  <a:noFill/>
                </a:ln>
                <a:solidFill>
                  <a:schemeClr val="tx1"/>
                </a:solidFill>
              </a:rPr>
            </a:br>
            <a:br>
              <a:rPr lang="en-US" sz="2800" spc="0" dirty="0">
                <a:ln>
                  <a:noFill/>
                </a:ln>
                <a:solidFill>
                  <a:srgbClr val="505050"/>
                </a:solidFill>
              </a:rPr>
            </a:b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79F9FA-6853-40C1-BBF6-16AD98B4557D}"/>
              </a:ext>
            </a:extLst>
          </p:cNvPr>
          <p:cNvSpPr/>
          <p:nvPr/>
        </p:nvSpPr>
        <p:spPr bwMode="auto">
          <a:xfrm>
            <a:off x="7002987" y="3050557"/>
            <a:ext cx="1719234" cy="1719234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919C03-FC07-4012-A41B-51AD8AC5ADD9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2269697" y="3910174"/>
            <a:ext cx="7848220" cy="74168"/>
          </a:xfrm>
          <a:prstGeom prst="straightConnector1">
            <a:avLst/>
          </a:prstGeom>
          <a:ln w="25400" cap="sq">
            <a:solidFill>
              <a:schemeClr val="tx2"/>
            </a:solidFill>
            <a:miter lim="800000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BF28594-59F4-42E9-8AA6-70E9A2B2C43A}"/>
              </a:ext>
            </a:extLst>
          </p:cNvPr>
          <p:cNvSpPr/>
          <p:nvPr/>
        </p:nvSpPr>
        <p:spPr bwMode="auto">
          <a:xfrm>
            <a:off x="550463" y="3124725"/>
            <a:ext cx="1719234" cy="171923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431C62-0BB9-4CEC-AFD0-3D24AD9273BE}"/>
              </a:ext>
            </a:extLst>
          </p:cNvPr>
          <p:cNvSpPr/>
          <p:nvPr/>
        </p:nvSpPr>
        <p:spPr bwMode="auto">
          <a:xfrm>
            <a:off x="3665393" y="3050557"/>
            <a:ext cx="1719234" cy="1719234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6385BFB0-2AC4-4A11-B991-D5379AEADB57}"/>
              </a:ext>
            </a:extLst>
          </p:cNvPr>
          <p:cNvSpPr txBox="1"/>
          <p:nvPr/>
        </p:nvSpPr>
        <p:spPr>
          <a:xfrm>
            <a:off x="988365" y="3772585"/>
            <a:ext cx="858544" cy="388475"/>
          </a:xfrm>
          <a:prstGeom prst="rect">
            <a:avLst/>
          </a:prstGeom>
        </p:spPr>
        <p:txBody>
          <a:bodyPr vert="horz" wrap="square" lIns="93234" tIns="93234" rIns="93234" bIns="93234" rtlCol="0" anchor="t">
            <a:noAutofit/>
          </a:bodyPr>
          <a:lstStyle/>
          <a:p>
            <a:pPr marL="237915" marR="0" lvl="0" indent="-237915" algn="l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Design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90D28E7-37FB-47BE-A7EF-51B3170CADF7}"/>
              </a:ext>
            </a:extLst>
          </p:cNvPr>
          <p:cNvSpPr txBox="1"/>
          <p:nvPr/>
        </p:nvSpPr>
        <p:spPr>
          <a:xfrm>
            <a:off x="4043066" y="3713328"/>
            <a:ext cx="963888" cy="388475"/>
          </a:xfrm>
          <a:prstGeom prst="rect">
            <a:avLst/>
          </a:prstGeom>
        </p:spPr>
        <p:txBody>
          <a:bodyPr vert="horz" wrap="square" lIns="93234" tIns="93234" rIns="93234" bIns="93234" rtlCol="0" anchor="t">
            <a:noAutofit/>
          </a:bodyPr>
          <a:lstStyle/>
          <a:p>
            <a:pPr marL="237915" marR="0" lvl="0" indent="-237915" algn="l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Develop</a:t>
            </a:r>
          </a:p>
        </p:txBody>
      </p:sp>
      <p:sp>
        <p:nvSpPr>
          <p:cNvPr id="10" name="TextBox 30">
            <a:extLst>
              <a:ext uri="{FF2B5EF4-FFF2-40B4-BE49-F238E27FC236}">
                <a16:creationId xmlns:a16="http://schemas.microsoft.com/office/drawing/2014/main" id="{07190C83-2A9A-4167-AE4A-7C411072BDC2}"/>
              </a:ext>
            </a:extLst>
          </p:cNvPr>
          <p:cNvSpPr txBox="1"/>
          <p:nvPr/>
        </p:nvSpPr>
        <p:spPr>
          <a:xfrm>
            <a:off x="7435517" y="3713327"/>
            <a:ext cx="905701" cy="388475"/>
          </a:xfrm>
          <a:prstGeom prst="rect">
            <a:avLst/>
          </a:prstGeom>
        </p:spPr>
        <p:txBody>
          <a:bodyPr vert="horz" wrap="square" lIns="93234" tIns="93234" rIns="93234" bIns="93234" rtlCol="0" anchor="t">
            <a:noAutofit/>
          </a:bodyPr>
          <a:lstStyle/>
          <a:p>
            <a:pPr marL="237915" marR="0" lvl="0" indent="-237915" algn="l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FE7D49-01F6-44F6-8C4B-80D2C4937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617" y="4820774"/>
            <a:ext cx="9714" cy="971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DCF4722-223B-4E87-868B-E2440E0BBC55}"/>
              </a:ext>
            </a:extLst>
          </p:cNvPr>
          <p:cNvSpPr/>
          <p:nvPr/>
        </p:nvSpPr>
        <p:spPr bwMode="auto">
          <a:xfrm>
            <a:off x="10117917" y="3050557"/>
            <a:ext cx="1719234" cy="1719234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30">
            <a:extLst>
              <a:ext uri="{FF2B5EF4-FFF2-40B4-BE49-F238E27FC236}">
                <a16:creationId xmlns:a16="http://schemas.microsoft.com/office/drawing/2014/main" id="{D91CD7B1-8967-4973-A7D7-1C2A67DBF2C7}"/>
              </a:ext>
            </a:extLst>
          </p:cNvPr>
          <p:cNvSpPr txBox="1"/>
          <p:nvPr/>
        </p:nvSpPr>
        <p:spPr>
          <a:xfrm>
            <a:off x="10540220" y="3713327"/>
            <a:ext cx="1054632" cy="388475"/>
          </a:xfrm>
          <a:prstGeom prst="rect">
            <a:avLst/>
          </a:prstGeom>
        </p:spPr>
        <p:txBody>
          <a:bodyPr vert="horz" wrap="square" lIns="93234" tIns="93234" rIns="93234" bIns="93234" rtlCol="0" anchor="t">
            <a:noAutofit/>
          </a:bodyPr>
          <a:lstStyle/>
          <a:p>
            <a:pPr marL="237915" marR="0" lvl="0" indent="-237915" algn="l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Monitor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9174C3-62E1-4E13-8EC5-2A3643EC00BF}"/>
              </a:ext>
            </a:extLst>
          </p:cNvPr>
          <p:cNvCxnSpPr/>
          <p:nvPr/>
        </p:nvCxnSpPr>
        <p:spPr>
          <a:xfrm rot="5400000">
            <a:off x="6167237" y="43062"/>
            <a:ext cx="60697" cy="9559897"/>
          </a:xfrm>
          <a:prstGeom prst="bentConnector3">
            <a:avLst>
              <a:gd name="adj1" fmla="val 476625"/>
            </a:avLst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4558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090850-42BD-41CD-8DA1-9C11E8D6E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" t="14746" r="606" b="2588"/>
          <a:stretch/>
        </p:blipFill>
        <p:spPr>
          <a:xfrm>
            <a:off x="609756" y="1328469"/>
            <a:ext cx="10466562" cy="494672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97E8BF8-9619-4B8A-8603-2BCC04DF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IN" b="1" dirty="0"/>
              <a:t>Microsoft Serverless Services </a:t>
            </a:r>
          </a:p>
        </p:txBody>
      </p:sp>
    </p:spTree>
    <p:extLst>
      <p:ext uri="{BB962C8B-B14F-4D97-AF65-F5344CB8AC3E}">
        <p14:creationId xmlns:p14="http://schemas.microsoft.com/office/powerpoint/2010/main" val="12143910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11245976-3b4d-4794-a754-317688483df2"/>
    <ds:schemaRef ds:uri="569b343d-e775-480b-9b2b-6a6986deb9b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3247</TotalTime>
  <Words>467</Words>
  <Application>Microsoft Office PowerPoint</Application>
  <PresentationFormat>Widescreen</PresentationFormat>
  <Paragraphs>100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Dotnet_Template</vt:lpstr>
      <vt:lpstr>Azure Functions</vt:lpstr>
      <vt:lpstr>Evolution of Application Platforms</vt:lpstr>
      <vt:lpstr>PowerPoint Presentation</vt:lpstr>
      <vt:lpstr>Serverless</vt:lpstr>
      <vt:lpstr>PowerPoint Presentation</vt:lpstr>
      <vt:lpstr>PowerPoint Presentation</vt:lpstr>
      <vt:lpstr>Why Serverless is great?</vt:lpstr>
      <vt:lpstr>Serverless Apps Lifecycle  </vt:lpstr>
      <vt:lpstr>Microsoft Serverless Services </vt:lpstr>
      <vt:lpstr>Azure Functions </vt:lpstr>
      <vt:lpstr>Azure Functions = Events + Code</vt:lpstr>
      <vt:lpstr>Why Azure Functions?</vt:lpstr>
      <vt:lpstr>Type of Trigger</vt:lpstr>
      <vt:lpstr>Integration</vt:lpstr>
      <vt:lpstr>Platform and scaling</vt:lpstr>
      <vt:lpstr>Supported Languages</vt:lpstr>
      <vt:lpstr>Functions programming concepts</vt:lpstr>
      <vt:lpstr>Async background processing</vt:lpstr>
      <vt:lpstr>Benefits of “serverless”</vt:lpstr>
      <vt:lpstr>Debugging Azure functions</vt:lpstr>
      <vt:lpstr>Other requirements</vt:lpstr>
      <vt:lpstr>Demo</vt:lpstr>
      <vt:lpstr>Get started and reach out!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Kuppurasu Nagaraj</cp:lastModifiedBy>
  <cp:revision>80</cp:revision>
  <dcterms:created xsi:type="dcterms:W3CDTF">2018-01-09T22:22:16Z</dcterms:created>
  <dcterms:modified xsi:type="dcterms:W3CDTF">2019-02-02T04:41:57Z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