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87" r:id="rId5"/>
    <p:sldId id="2239" r:id="rId6"/>
    <p:sldId id="2262" r:id="rId7"/>
    <p:sldId id="2265" r:id="rId8"/>
    <p:sldId id="2263" r:id="rId9"/>
    <p:sldId id="2266" r:id="rId10"/>
    <p:sldId id="2267" r:id="rId11"/>
    <p:sldId id="2264" r:id="rId12"/>
    <p:sldId id="2250" r:id="rId13"/>
    <p:sldId id="28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15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1D834-59F3-4544-93C5-54911643F2C2}" type="datetimeFigureOut">
              <a:rPr lang="en-IN" smtClean="0"/>
              <a:t>02-02-2019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80660-CADF-4249-8756-7FC243003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24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6EF62-3547-4AC6-BCC9-01CE892567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8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6EF62-3547-4AC6-BCC9-01CE892567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27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6EF62-3547-4AC6-BCC9-01CE892567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98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6EF62-3547-4AC6-BCC9-01CE892567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21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6EF62-3547-4AC6-BCC9-01CE892567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66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6EF62-3547-4AC6-BCC9-01CE892567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76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6EF62-3547-4AC6-BCC9-01CE892567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6EF62-3547-4AC6-BCC9-01CE892567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25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6EF62-3547-4AC6-BCC9-01CE892567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83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5D6CC-D468-48A5-B977-204978F13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82AAB-36D8-4E71-BC48-6CC29AFBA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33578-9B9B-4747-B1BB-9FD45BD4A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0CF76-2296-4AC7-8435-DD14220F1F33}" type="datetimeFigureOut">
              <a:rPr lang="en-IN" smtClean="0"/>
              <a:t>02-02-2019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A77CD-4254-400D-B769-5A67AEA12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21DEB-F516-4ABB-81DC-1929F11E6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15C2-B875-45FA-8105-C07C4B6DD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723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DFF0D-8ABA-4B0B-9045-B0194A1E3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E2026-BD81-43DD-A38C-05430A94B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346F0-C25C-4912-A904-F8CD3A233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0CF76-2296-4AC7-8435-DD14220F1F33}" type="datetimeFigureOut">
              <a:rPr lang="en-IN" smtClean="0"/>
              <a:t>02-02-2019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0ED35-9867-4119-B84C-AF647DFEA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FEE5D-4FD8-4912-9C62-5578764BF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15C2-B875-45FA-8105-C07C4B6DD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24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E0B8B6-990A-4602-A2A2-689F1E7DA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C5165-5596-4A3E-BBF0-0BC368702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6F948-1678-4176-A34A-49F579E97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0CF76-2296-4AC7-8435-DD14220F1F33}" type="datetimeFigureOut">
              <a:rPr lang="en-IN" smtClean="0"/>
              <a:t>02-02-2019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162BD-1A7E-49BB-ABDF-60AE26D3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3855B-CEDA-49EF-8E9F-CB10A9BF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15C2-B875-45FA-8105-C07C4B6DD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261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D7FBE-6993-49BC-9FB8-59AD36C8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AD1F6-A0D4-48CB-BF40-4852A895C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4C468-D74E-46F7-B247-8032A1436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0CF76-2296-4AC7-8435-DD14220F1F33}" type="datetimeFigureOut">
              <a:rPr lang="en-IN" smtClean="0"/>
              <a:t>02-02-2019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6BC9C-02C0-40BF-B5BD-8A639ECB2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FC607-025F-492C-A7C5-93FBE17F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15C2-B875-45FA-8105-C07C4B6DD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718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57B62-AEF8-44F4-84F6-CBA61BAC2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F13C6-E88B-43D5-98CB-8CB88E2B1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F078D-F08A-4F3F-BCD2-B4C6FE8F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0CF76-2296-4AC7-8435-DD14220F1F33}" type="datetimeFigureOut">
              <a:rPr lang="en-IN" smtClean="0"/>
              <a:t>02-02-2019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C850D-76DE-457F-97BF-0101BF0C2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70985-481B-40CA-905F-91CEA665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15C2-B875-45FA-8105-C07C4B6DD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70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8EEAF-ED10-4967-8BD1-94C1643D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012CE-9FA7-4E5F-A14A-9F1C447B6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DDC78-622C-4658-B48D-55D245328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1A47B-7ECC-49AC-A43A-D4895A9CB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0CF76-2296-4AC7-8435-DD14220F1F33}" type="datetimeFigureOut">
              <a:rPr lang="en-IN" smtClean="0"/>
              <a:t>02-02-2019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3BF8E-1D01-40A3-B2AB-AF8499D79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CC5CD-A834-489C-A0BF-BCDF020C9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15C2-B875-45FA-8105-C07C4B6DD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57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B4C97-72F9-47F5-B9C1-BF81A185B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C730C-7FCF-436A-8D2B-D62E21856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0362A-5223-4E0A-9C0F-D1FDE332D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CBF84-EA05-4FAA-A537-03924F0607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96727B-94E4-4CB6-BCD3-A0277FE75F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77CD58-C319-44D1-90EC-FF50DB1A7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0CF76-2296-4AC7-8435-DD14220F1F33}" type="datetimeFigureOut">
              <a:rPr lang="en-IN" smtClean="0"/>
              <a:t>02-02-2019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A15FA0-4E23-4E74-B328-C4CA7759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61C224-12EA-452B-9861-F9D897250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15C2-B875-45FA-8105-C07C4B6DD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721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1D367-89C5-490F-86F4-095AC551D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7E06D-1752-461F-9B89-CDED4B28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0CF76-2296-4AC7-8435-DD14220F1F33}" type="datetimeFigureOut">
              <a:rPr lang="en-IN" smtClean="0"/>
              <a:t>02-02-2019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2EB78-326C-4F44-87E4-8809AD684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B6353-F095-4A09-8E6C-D7F3B6495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15C2-B875-45FA-8105-C07C4B6DD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49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68458D-21D3-4D52-93C1-D7FD371D3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0CF76-2296-4AC7-8435-DD14220F1F33}" type="datetimeFigureOut">
              <a:rPr lang="en-IN" smtClean="0"/>
              <a:t>02-02-2019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A45B23-F92E-4FAF-9DED-6921883C7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CE5A5-D226-430A-B082-59580EEA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15C2-B875-45FA-8105-C07C4B6DD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51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A631-C83B-4229-95A4-0DB938C6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2857A-45E6-4F6F-8126-AF13CE10C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7C3DF-3BD2-4A76-AFC8-9EA404CC8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C7D45-5565-47C5-A0D7-2CB88FE28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0CF76-2296-4AC7-8435-DD14220F1F33}" type="datetimeFigureOut">
              <a:rPr lang="en-IN" smtClean="0"/>
              <a:t>02-02-2019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BF82B-82BE-493D-8AA9-2F20077D9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20D00-52E6-4F07-8ECF-4E00D4B5A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15C2-B875-45FA-8105-C07C4B6DD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72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BE119-8D18-45E8-9A77-3DFDDDBD9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707A49-6B11-4F77-854E-5074665DF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C8028-3A56-4A23-A004-25B76383E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60246-AB52-4E6A-B0CB-01C17B14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0CF76-2296-4AC7-8435-DD14220F1F33}" type="datetimeFigureOut">
              <a:rPr lang="en-IN" smtClean="0"/>
              <a:t>02-02-2019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6CE8A-533E-4000-97E8-65C61A3C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DC160-535C-40A5-9DB7-C09433E6A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15C2-B875-45FA-8105-C07C4B6DD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7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D9F9E4-BA3C-4D83-ACE7-5683DCE34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141AC-9F22-43B9-9FB7-C4B310518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18345-2B78-4C09-9AE5-308F983A38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0CF76-2296-4AC7-8435-DD14220F1F33}" type="datetimeFigureOut">
              <a:rPr lang="en-IN" smtClean="0"/>
              <a:t>02-02-2019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E3476-E823-4552-8C95-84BDA4C24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3A6CE-E624-47BC-BA90-72B6F4088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515C2-B875-45FA-8105-C07C4B6DD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394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39" y="567315"/>
            <a:ext cx="1486559" cy="1486559"/>
          </a:xfrm>
          <a:prstGeom prst="rect">
            <a:avLst/>
          </a:prstGeom>
        </p:spPr>
      </p:pic>
      <p:pic>
        <p:nvPicPr>
          <p:cNvPr id="1026" name="Picture 2" descr="https://avatars2.githubusercontent.com/u/19156602?v=3&amp;s=2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0" y="1626535"/>
            <a:ext cx="1763999" cy="1764000"/>
          </a:xfrm>
          <a:prstGeom prst="rect">
            <a:avLst/>
          </a:prstGeom>
          <a:noFill/>
          <a:ln>
            <a:noFill/>
          </a:ln>
          <a:effectLst>
            <a:outerShdw blurRad="50800" dir="5400000" algn="ctr" rotWithShape="0">
              <a:srgbClr val="000000">
                <a:alpha val="50000"/>
              </a:srgbClr>
            </a:outerShdw>
            <a:reflection stA="45000" endPos="65000" dist="25400" dir="5400000" sy="-100000" algn="bl" rotWithShape="0"/>
          </a:effectLst>
        </p:spPr>
      </p:pic>
      <p:sp>
        <p:nvSpPr>
          <p:cNvPr id="5" name="Rectangle 4"/>
          <p:cNvSpPr/>
          <p:nvPr/>
        </p:nvSpPr>
        <p:spPr>
          <a:xfrm>
            <a:off x="0" y="3390900"/>
            <a:ext cx="12192000" cy="3469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en-IN" sz="20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sz="12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sz="12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sz="12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sz="12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722" y="317850"/>
            <a:ext cx="1486559" cy="1486559"/>
          </a:xfrm>
          <a:prstGeom prst="rect">
            <a:avLst/>
          </a:prstGeom>
        </p:spPr>
      </p:pic>
      <p:pic>
        <p:nvPicPr>
          <p:cNvPr id="10" name="Picture 2" descr="https://avatars2.githubusercontent.com/u/19156602?v=3&amp;s=2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842" y="996909"/>
            <a:ext cx="1763999" cy="1764000"/>
          </a:xfrm>
          <a:prstGeom prst="rect">
            <a:avLst/>
          </a:prstGeom>
          <a:noFill/>
          <a:ln>
            <a:noFill/>
          </a:ln>
          <a:effectLst>
            <a:outerShdw blurRad="50800" dir="5400000" algn="ctr" rotWithShape="0">
              <a:srgbClr val="000000">
                <a:alpha val="50000"/>
              </a:srgbClr>
            </a:outerShdw>
            <a:reflection stA="45000" endPos="65000" dist="25400" dir="5400000" sy="-100000" algn="bl" rotWithShape="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850" y="1021976"/>
            <a:ext cx="1486559" cy="1486559"/>
          </a:xfrm>
          <a:prstGeom prst="rect">
            <a:avLst/>
          </a:prstGeom>
        </p:spPr>
      </p:pic>
      <p:pic>
        <p:nvPicPr>
          <p:cNvPr id="12" name="Picture 2" descr="https://avatars2.githubusercontent.com/u/19156602?v=3&amp;s=2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683" y="1626535"/>
            <a:ext cx="1763999" cy="1764000"/>
          </a:xfrm>
          <a:prstGeom prst="rect">
            <a:avLst/>
          </a:prstGeom>
          <a:noFill/>
          <a:ln>
            <a:noFill/>
          </a:ln>
          <a:effectLst>
            <a:outerShdw blurRad="50800" dir="5400000" algn="ctr" rotWithShape="0">
              <a:srgbClr val="000000">
                <a:alpha val="50000"/>
              </a:srgbClr>
            </a:outerShdw>
            <a:reflection stA="45000" endPos="65000" dist="25400" dir="5400000" sy="-100000" algn="bl" rotWithShape="0"/>
          </a:effectLst>
        </p:spPr>
      </p:pic>
      <p:sp>
        <p:nvSpPr>
          <p:cNvPr id="2" name="Rectangle 1"/>
          <p:cNvSpPr/>
          <p:nvPr/>
        </p:nvSpPr>
        <p:spPr>
          <a:xfrm>
            <a:off x="0" y="0"/>
            <a:ext cx="12192000" cy="5795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>
                    <a:lumMod val="65000"/>
                    <a:alpha val="25000"/>
                  </a:schemeClr>
                </a:solidFill>
              </a:rPr>
              <a:t>Microsoft365     SharePoint     Office 365     SPFX     Fabric-UI     PnP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79754"/>
            <a:ext cx="12192000" cy="5302062"/>
          </a:xfrm>
          <a:prstGeom prst="rect">
            <a:avLst/>
          </a:prstGeom>
          <a:solidFill>
            <a:srgbClr val="002060">
              <a:alpha val="9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Increase the speed of SHAREPOINT FRAMEWORK Implementation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CI/CD with AZURE DEVOPS</a:t>
            </a:r>
            <a:endParaRPr lang="en-IN" sz="4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769100"/>
            <a:ext cx="12192000" cy="9144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" y="6179742"/>
            <a:ext cx="573462" cy="575467"/>
          </a:xfrm>
          <a:prstGeom prst="ellipse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363" y="6561318"/>
            <a:ext cx="180000" cy="18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818" y="6356276"/>
            <a:ext cx="180000" cy="18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769" y="6356276"/>
            <a:ext cx="180000" cy="18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129" y="6356276"/>
            <a:ext cx="180000" cy="18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818" y="6566589"/>
            <a:ext cx="180000" cy="18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287895" y="5899057"/>
            <a:ext cx="968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</a:rPr>
              <a:t>Ktskumar</a:t>
            </a:r>
            <a:endParaRPr lang="en-IN" sz="1100" dirty="0">
              <a:ln w="0"/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5868279"/>
            <a:ext cx="1671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Shantha Kumar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66C739-FAD6-4F93-878D-78FDE6734655}"/>
              </a:ext>
            </a:extLst>
          </p:cNvPr>
          <p:cNvSpPr txBox="1"/>
          <p:nvPr/>
        </p:nvSpPr>
        <p:spPr>
          <a:xfrm>
            <a:off x="666974" y="6430364"/>
            <a:ext cx="329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</a:rPr>
              <a:t>C# Corner MVP | Sr. Tech Lead [ HCL ]</a:t>
            </a:r>
            <a:endParaRPr lang="en-IN" sz="1100" dirty="0">
              <a:ln w="0"/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212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71907" y="-13025"/>
            <a:ext cx="12354319" cy="2530107"/>
            <a:chOff x="-171907" y="-13025"/>
            <a:chExt cx="12354319" cy="253010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93484" y="922159"/>
              <a:ext cx="1486559" cy="1486559"/>
            </a:xfrm>
            <a:prstGeom prst="rect">
              <a:avLst/>
            </a:prstGeom>
          </p:spPr>
        </p:pic>
        <p:pic>
          <p:nvPicPr>
            <p:cNvPr id="15" name="Picture 2" descr="https://avatars2.githubusercontent.com/u/19156602?v=3&amp;s=2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71907" y="753082"/>
              <a:ext cx="1763999" cy="1764000"/>
            </a:xfrm>
            <a:prstGeom prst="rect">
              <a:avLst/>
            </a:prstGeom>
            <a:noFill/>
            <a:ln>
              <a:noFill/>
            </a:ln>
            <a:effectLst>
              <a:outerShdw blurRad="50800" dir="5400000" algn="ctr" rotWithShape="0">
                <a:srgbClr val="000000">
                  <a:alpha val="50000"/>
                </a:srgbClr>
              </a:outerShdw>
              <a:reflection stA="45000" endPos="65000" dist="25400" dir="5400000" sy="-100000" algn="bl" rotWithShape="0"/>
            </a:effectLst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2884" y="522570"/>
              <a:ext cx="1486559" cy="1486559"/>
            </a:xfrm>
            <a:prstGeom prst="rect">
              <a:avLst/>
            </a:prstGeom>
          </p:spPr>
        </p:pic>
        <p:pic>
          <p:nvPicPr>
            <p:cNvPr id="17" name="Picture 2" descr="https://avatars2.githubusercontent.com/u/19156602?v=3&amp;s=2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5772" y="-13025"/>
              <a:ext cx="1763999" cy="1764000"/>
            </a:xfrm>
            <a:prstGeom prst="rect">
              <a:avLst/>
            </a:prstGeom>
            <a:noFill/>
            <a:ln>
              <a:noFill/>
            </a:ln>
            <a:effectLst>
              <a:outerShdw blurRad="50800" dir="5400000" algn="ctr" rotWithShape="0">
                <a:srgbClr val="000000">
                  <a:alpha val="50000"/>
                </a:srgbClr>
              </a:outerShdw>
              <a:reflection stA="45000" endPos="65000" dist="25400" dir="5400000" sy="-100000" algn="bl" rotWithShape="0"/>
            </a:effectLst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95853" y="12047"/>
              <a:ext cx="1486559" cy="1486559"/>
            </a:xfrm>
            <a:prstGeom prst="rect">
              <a:avLst/>
            </a:prstGeom>
          </p:spPr>
        </p:pic>
        <p:pic>
          <p:nvPicPr>
            <p:cNvPr id="19" name="Picture 2" descr="https://avatars2.githubusercontent.com/u/19156602?v=3&amp;s=2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3308" y="562011"/>
              <a:ext cx="1763999" cy="1764000"/>
            </a:xfrm>
            <a:prstGeom prst="rect">
              <a:avLst/>
            </a:prstGeom>
            <a:noFill/>
            <a:ln>
              <a:noFill/>
            </a:ln>
            <a:effectLst>
              <a:outerShdw blurRad="50800" dir="5400000" algn="ctr" rotWithShape="0">
                <a:srgbClr val="000000">
                  <a:alpha val="50000"/>
                </a:srgbClr>
              </a:outerShdw>
              <a:reflection stA="45000" endPos="65000" dist="25400" dir="5400000" sy="-100000" algn="bl" rotWithShape="0"/>
            </a:effectLst>
          </p:spPr>
        </p:pic>
      </p:grp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113030" defTabSz="-635">
              <a:buFont typeface="Wingdings" panose="05000000000000000000" pitchFamily="2" charset="2"/>
              <a:buChar char="v"/>
              <a:tabLst>
                <a:tab pos="464820" algn="l"/>
              </a:tabLst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     Open Source Component</a:t>
            </a:r>
          </a:p>
          <a:p>
            <a:pPr marL="116205" indent="3175">
              <a:buFont typeface="Wingdings" panose="05000000000000000000" pitchFamily="2" charset="2"/>
              <a:buChar char="v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Flexible</a:t>
            </a:r>
          </a:p>
          <a:p>
            <a:pPr marL="116205" indent="3175">
              <a:buFont typeface="Wingdings" panose="05000000000000000000" pitchFamily="2" charset="2"/>
              <a:buChar char="v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Very easy to use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12192001" cy="6858959"/>
            <a:chOff x="0" y="0"/>
            <a:chExt cx="12192001" cy="685895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57954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>
                      <a:lumMod val="65000"/>
                      <a:alpha val="25000"/>
                    </a:schemeClr>
                  </a:solidFill>
                </a:rPr>
                <a:t>Microsoft365     SharePoint     Office 365     SPFX     Fabric-UI     PnP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0" y="1584102"/>
              <a:ext cx="12192000" cy="52738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767519"/>
              <a:ext cx="12192000" cy="9144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" y="579550"/>
              <a:ext cx="12192000" cy="5244601"/>
            </a:xfrm>
            <a:prstGeom prst="rect">
              <a:avLst/>
            </a:prstGeom>
            <a:solidFill>
              <a:srgbClr val="0070C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914400"/>
              <a:endParaRPr lang="en-IN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0" y="579754"/>
            <a:ext cx="12192000" cy="5302062"/>
          </a:xfrm>
          <a:prstGeom prst="rect">
            <a:avLst/>
          </a:prstGeom>
          <a:solidFill>
            <a:srgbClr val="00206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  <a:p>
            <a:pPr algn="ctr"/>
            <a:r>
              <a:rPr lang="en-US" sz="3200" dirty="0">
                <a:solidFill>
                  <a:schemeClr val="bg1">
                    <a:alpha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sz="3200" dirty="0" err="1">
                <a:solidFill>
                  <a:schemeClr val="bg1">
                    <a:alpha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msftlocalconnect</a:t>
            </a:r>
            <a:endParaRPr lang="en-IN" sz="3200" dirty="0">
              <a:solidFill>
                <a:schemeClr val="bg1">
                  <a:alpha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IN" sz="3200" dirty="0">
                <a:solidFill>
                  <a:schemeClr val="bg1">
                    <a:alpha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Ktskumar.com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59" y="6174617"/>
            <a:ext cx="288000" cy="288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635" y="6200300"/>
            <a:ext cx="288000" cy="288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397" y="6172626"/>
            <a:ext cx="288000" cy="288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263" y="6200300"/>
            <a:ext cx="288000" cy="2880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474" y="6176963"/>
            <a:ext cx="288000" cy="2880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954731" y="6118968"/>
            <a:ext cx="1052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ktskumar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76891" y="6118968"/>
            <a:ext cx="1052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ktskumar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89771" y="6155546"/>
            <a:ext cx="1052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ktskumar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016782" y="6134129"/>
            <a:ext cx="1052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ktskumar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032206" y="6163463"/>
            <a:ext cx="1052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ktskumar</a:t>
            </a:r>
          </a:p>
        </p:txBody>
      </p:sp>
    </p:spTree>
    <p:extLst>
      <p:ext uri="{BB962C8B-B14F-4D97-AF65-F5344CB8AC3E}">
        <p14:creationId xmlns:p14="http://schemas.microsoft.com/office/powerpoint/2010/main" val="748598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71907" y="-13025"/>
            <a:ext cx="12354319" cy="2530107"/>
            <a:chOff x="-171907" y="-13025"/>
            <a:chExt cx="12354319" cy="253010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93484" y="922159"/>
              <a:ext cx="1486559" cy="1486559"/>
            </a:xfrm>
            <a:prstGeom prst="rect">
              <a:avLst/>
            </a:prstGeom>
          </p:spPr>
        </p:pic>
        <p:pic>
          <p:nvPicPr>
            <p:cNvPr id="15" name="Picture 2" descr="https://avatars2.githubusercontent.com/u/19156602?v=3&amp;s=2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71907" y="753082"/>
              <a:ext cx="1763999" cy="1764000"/>
            </a:xfrm>
            <a:prstGeom prst="rect">
              <a:avLst/>
            </a:prstGeom>
            <a:noFill/>
            <a:ln>
              <a:noFill/>
            </a:ln>
            <a:effectLst>
              <a:outerShdw blurRad="50800" dir="5400000" algn="ctr" rotWithShape="0">
                <a:srgbClr val="000000">
                  <a:alpha val="50000"/>
                </a:srgbClr>
              </a:outerShdw>
              <a:reflection stA="45000" endPos="65000" dist="25400" dir="5400000" sy="-100000" algn="bl" rotWithShape="0"/>
            </a:effectLst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2884" y="522570"/>
              <a:ext cx="1486559" cy="1486559"/>
            </a:xfrm>
            <a:prstGeom prst="rect">
              <a:avLst/>
            </a:prstGeom>
          </p:spPr>
        </p:pic>
        <p:pic>
          <p:nvPicPr>
            <p:cNvPr id="17" name="Picture 2" descr="https://avatars2.githubusercontent.com/u/19156602?v=3&amp;s=2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5772" y="-13025"/>
              <a:ext cx="1763999" cy="1764000"/>
            </a:xfrm>
            <a:prstGeom prst="rect">
              <a:avLst/>
            </a:prstGeom>
            <a:noFill/>
            <a:ln>
              <a:noFill/>
            </a:ln>
            <a:effectLst>
              <a:outerShdw blurRad="50800" dir="5400000" algn="ctr" rotWithShape="0">
                <a:srgbClr val="000000">
                  <a:alpha val="50000"/>
                </a:srgbClr>
              </a:outerShdw>
              <a:reflection stA="45000" endPos="65000" dist="25400" dir="5400000" sy="-100000" algn="bl" rotWithShape="0"/>
            </a:effectLst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95853" y="12047"/>
              <a:ext cx="1486559" cy="1486559"/>
            </a:xfrm>
            <a:prstGeom prst="rect">
              <a:avLst/>
            </a:prstGeom>
          </p:spPr>
        </p:pic>
        <p:pic>
          <p:nvPicPr>
            <p:cNvPr id="19" name="Picture 2" descr="https://avatars2.githubusercontent.com/u/19156602?v=3&amp;s=2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3308" y="562011"/>
              <a:ext cx="1763999" cy="1764000"/>
            </a:xfrm>
            <a:prstGeom prst="rect">
              <a:avLst/>
            </a:prstGeom>
            <a:noFill/>
            <a:ln>
              <a:noFill/>
            </a:ln>
            <a:effectLst>
              <a:outerShdw blurRad="50800" dir="5400000" algn="ctr" rotWithShape="0">
                <a:srgbClr val="000000">
                  <a:alpha val="50000"/>
                </a:srgbClr>
              </a:outerShdw>
              <a:reflection stA="45000" endPos="65000" dist="25400" dir="5400000" sy="-100000" algn="bl" rotWithShape="0"/>
            </a:effectLst>
          </p:spPr>
        </p:pic>
      </p:grp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113030" defTabSz="-635">
              <a:buFont typeface="Wingdings" panose="05000000000000000000" pitchFamily="2" charset="2"/>
              <a:buChar char="v"/>
              <a:tabLst>
                <a:tab pos="464820" algn="l"/>
              </a:tabLst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     Open Source Component</a:t>
            </a:r>
          </a:p>
          <a:p>
            <a:pPr marL="116205" indent="3175">
              <a:buFont typeface="Wingdings" panose="05000000000000000000" pitchFamily="2" charset="2"/>
              <a:buChar char="v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Flexible</a:t>
            </a:r>
          </a:p>
          <a:p>
            <a:pPr marL="116205" indent="3175">
              <a:buFont typeface="Wingdings" panose="05000000000000000000" pitchFamily="2" charset="2"/>
              <a:buChar char="v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Very easy to use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12192001" cy="6858959"/>
            <a:chOff x="0" y="0"/>
            <a:chExt cx="12192001" cy="685895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57954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>
                      <a:lumMod val="65000"/>
                      <a:alpha val="25000"/>
                    </a:schemeClr>
                  </a:solidFill>
                </a:rPr>
                <a:t>Microsoft365     SharePoint     Office 365     SPFX     Fabric-UI     PnP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0" y="1584102"/>
              <a:ext cx="12192000" cy="52738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767519"/>
              <a:ext cx="12192000" cy="9144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" y="579550"/>
              <a:ext cx="12192000" cy="1004552"/>
            </a:xfrm>
            <a:prstGeom prst="rect">
              <a:avLst/>
            </a:prstGeom>
            <a:solidFill>
              <a:srgbClr val="00206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914400"/>
              <a:r>
                <a:rPr lang="en-IN" sz="20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AGENDA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1023582" y="1825625"/>
            <a:ext cx="10590663" cy="4588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SharePoint Framework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Azure DevOps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 &amp; A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328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71907" y="-13025"/>
            <a:ext cx="12354319" cy="2530107"/>
            <a:chOff x="-171907" y="-13025"/>
            <a:chExt cx="12354319" cy="253010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93484" y="922159"/>
              <a:ext cx="1486559" cy="1486559"/>
            </a:xfrm>
            <a:prstGeom prst="rect">
              <a:avLst/>
            </a:prstGeom>
          </p:spPr>
        </p:pic>
        <p:pic>
          <p:nvPicPr>
            <p:cNvPr id="15" name="Picture 2" descr="https://avatars2.githubusercontent.com/u/19156602?v=3&amp;s=2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71907" y="753082"/>
              <a:ext cx="1763999" cy="1764000"/>
            </a:xfrm>
            <a:prstGeom prst="rect">
              <a:avLst/>
            </a:prstGeom>
            <a:noFill/>
            <a:ln>
              <a:noFill/>
            </a:ln>
            <a:effectLst>
              <a:outerShdw blurRad="50800" dir="5400000" algn="ctr" rotWithShape="0">
                <a:srgbClr val="000000">
                  <a:alpha val="50000"/>
                </a:srgbClr>
              </a:outerShdw>
              <a:reflection stA="45000" endPos="65000" dist="25400" dir="5400000" sy="-100000" algn="bl" rotWithShape="0"/>
            </a:effectLst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2884" y="522570"/>
              <a:ext cx="1486559" cy="1486559"/>
            </a:xfrm>
            <a:prstGeom prst="rect">
              <a:avLst/>
            </a:prstGeom>
          </p:spPr>
        </p:pic>
        <p:pic>
          <p:nvPicPr>
            <p:cNvPr id="17" name="Picture 2" descr="https://avatars2.githubusercontent.com/u/19156602?v=3&amp;s=2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5772" y="-13025"/>
              <a:ext cx="1763999" cy="1764000"/>
            </a:xfrm>
            <a:prstGeom prst="rect">
              <a:avLst/>
            </a:prstGeom>
            <a:noFill/>
            <a:ln>
              <a:noFill/>
            </a:ln>
            <a:effectLst>
              <a:outerShdw blurRad="50800" dir="5400000" algn="ctr" rotWithShape="0">
                <a:srgbClr val="000000">
                  <a:alpha val="50000"/>
                </a:srgbClr>
              </a:outerShdw>
              <a:reflection stA="45000" endPos="65000" dist="25400" dir="5400000" sy="-100000" algn="bl" rotWithShape="0"/>
            </a:effectLst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95853" y="12047"/>
              <a:ext cx="1486559" cy="1486559"/>
            </a:xfrm>
            <a:prstGeom prst="rect">
              <a:avLst/>
            </a:prstGeom>
          </p:spPr>
        </p:pic>
        <p:pic>
          <p:nvPicPr>
            <p:cNvPr id="19" name="Picture 2" descr="https://avatars2.githubusercontent.com/u/19156602?v=3&amp;s=2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3308" y="562011"/>
              <a:ext cx="1763999" cy="1764000"/>
            </a:xfrm>
            <a:prstGeom prst="rect">
              <a:avLst/>
            </a:prstGeom>
            <a:noFill/>
            <a:ln>
              <a:noFill/>
            </a:ln>
            <a:effectLst>
              <a:outerShdw blurRad="50800" dir="5400000" algn="ctr" rotWithShape="0">
                <a:srgbClr val="000000">
                  <a:alpha val="50000"/>
                </a:srgbClr>
              </a:outerShdw>
              <a:reflection stA="45000" endPos="65000" dist="25400" dir="5400000" sy="-100000" algn="bl" rotWithShape="0"/>
            </a:effectLst>
          </p:spPr>
        </p:pic>
      </p:grp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113030" defTabSz="-635">
              <a:buFont typeface="Wingdings" panose="05000000000000000000" pitchFamily="2" charset="2"/>
              <a:buChar char="v"/>
              <a:tabLst>
                <a:tab pos="464820" algn="l"/>
              </a:tabLst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     Open Source Component</a:t>
            </a:r>
          </a:p>
          <a:p>
            <a:pPr marL="116205" indent="3175">
              <a:buFont typeface="Wingdings" panose="05000000000000000000" pitchFamily="2" charset="2"/>
              <a:buChar char="v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Flexible</a:t>
            </a:r>
          </a:p>
          <a:p>
            <a:pPr marL="116205" indent="3175">
              <a:buFont typeface="Wingdings" panose="05000000000000000000" pitchFamily="2" charset="2"/>
              <a:buChar char="v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Very easy to use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12192001" cy="6858959"/>
            <a:chOff x="0" y="0"/>
            <a:chExt cx="12192001" cy="685895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57954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>
                      <a:lumMod val="65000"/>
                      <a:alpha val="25000"/>
                    </a:schemeClr>
                  </a:solidFill>
                </a:rPr>
                <a:t>Microsoft365     SharePoint     Office 365     SPFX     Fabric-UI     PnP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0" y="1584102"/>
              <a:ext cx="12192000" cy="52738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767519"/>
              <a:ext cx="12192000" cy="9144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" y="579550"/>
              <a:ext cx="12192000" cy="1004552"/>
            </a:xfrm>
            <a:prstGeom prst="rect">
              <a:avLst/>
            </a:prstGeom>
            <a:solidFill>
              <a:srgbClr val="00206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914400"/>
              <a:r>
                <a:rPr lang="en-IN" sz="20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SHAREPOINT FRAMEWORK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1023582" y="1825625"/>
            <a:ext cx="10590663" cy="4588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Modern development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Webparts &amp; Extensions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Toolchains – Node,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npm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gulp, Yeoman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Source Repository – Azure Repo , GitHub, etc..</a:t>
            </a: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468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71907" y="-13025"/>
            <a:ext cx="12354319" cy="2530107"/>
            <a:chOff x="-171907" y="-13025"/>
            <a:chExt cx="12354319" cy="253010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93484" y="922159"/>
              <a:ext cx="1486559" cy="1486559"/>
            </a:xfrm>
            <a:prstGeom prst="rect">
              <a:avLst/>
            </a:prstGeom>
          </p:spPr>
        </p:pic>
        <p:pic>
          <p:nvPicPr>
            <p:cNvPr id="15" name="Picture 2" descr="https://avatars2.githubusercontent.com/u/19156602?v=3&amp;s=2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71907" y="753082"/>
              <a:ext cx="1763999" cy="1764000"/>
            </a:xfrm>
            <a:prstGeom prst="rect">
              <a:avLst/>
            </a:prstGeom>
            <a:noFill/>
            <a:ln>
              <a:noFill/>
            </a:ln>
            <a:effectLst>
              <a:outerShdw blurRad="50800" dir="5400000" algn="ctr" rotWithShape="0">
                <a:srgbClr val="000000">
                  <a:alpha val="50000"/>
                </a:srgbClr>
              </a:outerShdw>
              <a:reflection stA="45000" endPos="65000" dist="25400" dir="5400000" sy="-100000" algn="bl" rotWithShape="0"/>
            </a:effectLst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2884" y="522570"/>
              <a:ext cx="1486559" cy="1486559"/>
            </a:xfrm>
            <a:prstGeom prst="rect">
              <a:avLst/>
            </a:prstGeom>
          </p:spPr>
        </p:pic>
        <p:pic>
          <p:nvPicPr>
            <p:cNvPr id="17" name="Picture 2" descr="https://avatars2.githubusercontent.com/u/19156602?v=3&amp;s=2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5772" y="-13025"/>
              <a:ext cx="1763999" cy="1764000"/>
            </a:xfrm>
            <a:prstGeom prst="rect">
              <a:avLst/>
            </a:prstGeom>
            <a:noFill/>
            <a:ln>
              <a:noFill/>
            </a:ln>
            <a:effectLst>
              <a:outerShdw blurRad="50800" dir="5400000" algn="ctr" rotWithShape="0">
                <a:srgbClr val="000000">
                  <a:alpha val="50000"/>
                </a:srgbClr>
              </a:outerShdw>
              <a:reflection stA="45000" endPos="65000" dist="25400" dir="5400000" sy="-100000" algn="bl" rotWithShape="0"/>
            </a:effectLst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95853" y="12047"/>
              <a:ext cx="1486559" cy="1486559"/>
            </a:xfrm>
            <a:prstGeom prst="rect">
              <a:avLst/>
            </a:prstGeom>
          </p:spPr>
        </p:pic>
        <p:pic>
          <p:nvPicPr>
            <p:cNvPr id="19" name="Picture 2" descr="https://avatars2.githubusercontent.com/u/19156602?v=3&amp;s=2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3308" y="562011"/>
              <a:ext cx="1763999" cy="1764000"/>
            </a:xfrm>
            <a:prstGeom prst="rect">
              <a:avLst/>
            </a:prstGeom>
            <a:noFill/>
            <a:ln>
              <a:noFill/>
            </a:ln>
            <a:effectLst>
              <a:outerShdw blurRad="50800" dir="5400000" algn="ctr" rotWithShape="0">
                <a:srgbClr val="000000">
                  <a:alpha val="50000"/>
                </a:srgbClr>
              </a:outerShdw>
              <a:reflection stA="45000" endPos="65000" dist="25400" dir="5400000" sy="-100000" algn="bl" rotWithShape="0"/>
            </a:effectLst>
          </p:spPr>
        </p:pic>
      </p:grp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113030" defTabSz="-635">
              <a:buFont typeface="Wingdings" panose="05000000000000000000" pitchFamily="2" charset="2"/>
              <a:buChar char="v"/>
              <a:tabLst>
                <a:tab pos="464820" algn="l"/>
              </a:tabLst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     Open Source Component</a:t>
            </a:r>
          </a:p>
          <a:p>
            <a:pPr marL="116205" indent="3175">
              <a:buFont typeface="Wingdings" panose="05000000000000000000" pitchFamily="2" charset="2"/>
              <a:buChar char="v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Flexible</a:t>
            </a:r>
          </a:p>
          <a:p>
            <a:pPr marL="116205" indent="3175">
              <a:buFont typeface="Wingdings" panose="05000000000000000000" pitchFamily="2" charset="2"/>
              <a:buChar char="v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Very easy to use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12192001" cy="6858959"/>
            <a:chOff x="0" y="0"/>
            <a:chExt cx="12192001" cy="685895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57954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>
                      <a:lumMod val="65000"/>
                      <a:alpha val="25000"/>
                    </a:schemeClr>
                  </a:solidFill>
                </a:rPr>
                <a:t>Microsoft365     SharePoint     Office 365     SPFX     Fabric-UI     PnP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0" y="1584102"/>
              <a:ext cx="12192000" cy="52738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767519"/>
              <a:ext cx="12192000" cy="9144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" y="579550"/>
              <a:ext cx="12192000" cy="1004552"/>
            </a:xfrm>
            <a:prstGeom prst="rect">
              <a:avLst/>
            </a:prstGeom>
            <a:solidFill>
              <a:srgbClr val="00206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914400"/>
              <a:r>
                <a:rPr lang="en-IN" sz="20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SHAREPOINT FRAMEWORK – DEVELOPMENT &amp; DELIVERY PROCESS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1023582" y="1825625"/>
            <a:ext cx="10590663" cy="4588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Yeoman Generator – Create SharePoint Framework Project 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 Dependencies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Test Local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Bundle the SharePoint Framework 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Package SharePoint Framework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Deploy to App Catalog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Publish the Package</a:t>
            </a: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50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71907" y="-13025"/>
            <a:ext cx="12354319" cy="2530107"/>
            <a:chOff x="-171907" y="-13025"/>
            <a:chExt cx="12354319" cy="253010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93484" y="922159"/>
              <a:ext cx="1486559" cy="1486559"/>
            </a:xfrm>
            <a:prstGeom prst="rect">
              <a:avLst/>
            </a:prstGeom>
          </p:spPr>
        </p:pic>
        <p:pic>
          <p:nvPicPr>
            <p:cNvPr id="15" name="Picture 2" descr="https://avatars2.githubusercontent.com/u/19156602?v=3&amp;s=2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71907" y="753082"/>
              <a:ext cx="1763999" cy="1764000"/>
            </a:xfrm>
            <a:prstGeom prst="rect">
              <a:avLst/>
            </a:prstGeom>
            <a:noFill/>
            <a:ln>
              <a:noFill/>
            </a:ln>
            <a:effectLst>
              <a:outerShdw blurRad="50800" dir="5400000" algn="ctr" rotWithShape="0">
                <a:srgbClr val="000000">
                  <a:alpha val="50000"/>
                </a:srgbClr>
              </a:outerShdw>
              <a:reflection stA="45000" endPos="65000" dist="25400" dir="5400000" sy="-100000" algn="bl" rotWithShape="0"/>
            </a:effectLst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2884" y="522570"/>
              <a:ext cx="1486559" cy="1486559"/>
            </a:xfrm>
            <a:prstGeom prst="rect">
              <a:avLst/>
            </a:prstGeom>
          </p:spPr>
        </p:pic>
        <p:pic>
          <p:nvPicPr>
            <p:cNvPr id="17" name="Picture 2" descr="https://avatars2.githubusercontent.com/u/19156602?v=3&amp;s=2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5772" y="-13025"/>
              <a:ext cx="1763999" cy="1764000"/>
            </a:xfrm>
            <a:prstGeom prst="rect">
              <a:avLst/>
            </a:prstGeom>
            <a:noFill/>
            <a:ln>
              <a:noFill/>
            </a:ln>
            <a:effectLst>
              <a:outerShdw blurRad="50800" dir="5400000" algn="ctr" rotWithShape="0">
                <a:srgbClr val="000000">
                  <a:alpha val="50000"/>
                </a:srgbClr>
              </a:outerShdw>
              <a:reflection stA="45000" endPos="65000" dist="25400" dir="5400000" sy="-100000" algn="bl" rotWithShape="0"/>
            </a:effectLst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95853" y="12047"/>
              <a:ext cx="1486559" cy="1486559"/>
            </a:xfrm>
            <a:prstGeom prst="rect">
              <a:avLst/>
            </a:prstGeom>
          </p:spPr>
        </p:pic>
        <p:pic>
          <p:nvPicPr>
            <p:cNvPr id="19" name="Picture 2" descr="https://avatars2.githubusercontent.com/u/19156602?v=3&amp;s=2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3308" y="562011"/>
              <a:ext cx="1763999" cy="1764000"/>
            </a:xfrm>
            <a:prstGeom prst="rect">
              <a:avLst/>
            </a:prstGeom>
            <a:noFill/>
            <a:ln>
              <a:noFill/>
            </a:ln>
            <a:effectLst>
              <a:outerShdw blurRad="50800" dir="5400000" algn="ctr" rotWithShape="0">
                <a:srgbClr val="000000">
                  <a:alpha val="50000"/>
                </a:srgbClr>
              </a:outerShdw>
              <a:reflection stA="45000" endPos="65000" dist="25400" dir="5400000" sy="-100000" algn="bl" rotWithShape="0"/>
            </a:effectLst>
          </p:spPr>
        </p:pic>
      </p:grp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113030" defTabSz="-635">
              <a:buFont typeface="Wingdings" panose="05000000000000000000" pitchFamily="2" charset="2"/>
              <a:buChar char="v"/>
              <a:tabLst>
                <a:tab pos="464820" algn="l"/>
              </a:tabLst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     Open Source Component</a:t>
            </a:r>
          </a:p>
          <a:p>
            <a:pPr marL="116205" indent="3175">
              <a:buFont typeface="Wingdings" panose="05000000000000000000" pitchFamily="2" charset="2"/>
              <a:buChar char="v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Flexible</a:t>
            </a:r>
          </a:p>
          <a:p>
            <a:pPr marL="116205" indent="3175">
              <a:buFont typeface="Wingdings" panose="05000000000000000000" pitchFamily="2" charset="2"/>
              <a:buChar char="v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Very easy to use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12192001" cy="6858959"/>
            <a:chOff x="0" y="0"/>
            <a:chExt cx="12192001" cy="685895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57954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>
                      <a:lumMod val="65000"/>
                      <a:alpha val="25000"/>
                    </a:schemeClr>
                  </a:solidFill>
                </a:rPr>
                <a:t>Microsoft365     SharePoint     Office 365     SPFX     Fabric-UI     PnP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0" y="1584102"/>
              <a:ext cx="12192000" cy="52738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767519"/>
              <a:ext cx="12192000" cy="9144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" y="579550"/>
              <a:ext cx="12192000" cy="1004552"/>
            </a:xfrm>
            <a:prstGeom prst="rect">
              <a:avLst/>
            </a:prstGeom>
            <a:solidFill>
              <a:srgbClr val="00206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914400"/>
              <a:r>
                <a:rPr lang="en-IN" sz="20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DEVOPS ?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1023582" y="1825625"/>
            <a:ext cx="10590663" cy="4588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IN" sz="24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C9AE04-AF68-4BE2-A10B-4484F4319989}"/>
              </a:ext>
            </a:extLst>
          </p:cNvPr>
          <p:cNvGrpSpPr/>
          <p:nvPr/>
        </p:nvGrpSpPr>
        <p:grpSpPr>
          <a:xfrm>
            <a:off x="411223" y="2469568"/>
            <a:ext cx="5306540" cy="3886006"/>
            <a:chOff x="366076" y="1432242"/>
            <a:chExt cx="4716106" cy="396449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D5BFA80-E8ED-4D15-9EC6-1C69B990053C}"/>
                </a:ext>
              </a:extLst>
            </p:cNvPr>
            <p:cNvSpPr/>
            <p:nvPr/>
          </p:nvSpPr>
          <p:spPr bwMode="auto">
            <a:xfrm>
              <a:off x="366076" y="1432242"/>
              <a:ext cx="4716106" cy="396449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34445" tIns="761853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14"/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/>
                </a:rPr>
                <a:t>DevOps is the union of </a:t>
              </a:r>
              <a:r>
                <a:rPr lang="en-US" sz="2400" b="1" dirty="0">
                  <a:solidFill>
                    <a:srgbClr val="0078D7"/>
                  </a:solidFill>
                  <a:latin typeface="Segoe UI"/>
                </a:rPr>
                <a:t>people</a:t>
              </a:r>
              <a:r>
                <a:rPr lang="en-US" sz="2400" dirty="0">
                  <a:solidFill>
                    <a:srgbClr val="000000"/>
                  </a:solidFill>
                  <a:latin typeface="Segoe UI"/>
                </a:rPr>
                <a:t>, </a:t>
              </a:r>
              <a:r>
                <a:rPr lang="en-US" sz="2400" b="1" dirty="0">
                  <a:solidFill>
                    <a:srgbClr val="0078D7"/>
                  </a:solidFill>
                  <a:latin typeface="Segoe UI"/>
                </a:rPr>
                <a:t>process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/>
                </a:rPr>
                <a:t>, and </a:t>
              </a:r>
              <a:r>
                <a:rPr lang="en-US" sz="2400" b="1" dirty="0">
                  <a:solidFill>
                    <a:srgbClr val="0078D7"/>
                  </a:solidFill>
                  <a:latin typeface="Segoe UI"/>
                </a:rPr>
                <a:t>products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/>
                </a:rPr>
                <a:t> to enable continuous delivery of value to your end users.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F8088B3-00CA-4565-A4F2-49A69D180CE0}"/>
                </a:ext>
              </a:extLst>
            </p:cNvPr>
            <p:cNvSpPr/>
            <p:nvPr/>
          </p:nvSpPr>
          <p:spPr>
            <a:xfrm>
              <a:off x="366077" y="1432242"/>
              <a:ext cx="687151" cy="1098688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14">
                <a:defRPr/>
              </a:pPr>
              <a:r>
                <a:rPr lang="en-US" sz="6273" kern="0" spc="-10" dirty="0">
                  <a:ln w="3175">
                    <a:noFill/>
                  </a:ln>
                  <a:solidFill>
                    <a:srgbClr val="0078D7"/>
                  </a:solidFill>
                  <a:latin typeface="Rockwell Extra Bold" panose="02060903040505020403" pitchFamily="18" charset="0"/>
                  <a:cs typeface="Segoe UI" pitchFamily="34" charset="0"/>
                </a:rPr>
                <a:t>“</a:t>
              </a:r>
              <a:endParaRPr lang="en-US" sz="6273" kern="0" dirty="0">
                <a:solidFill>
                  <a:srgbClr val="0078D7"/>
                </a:solidFill>
                <a:latin typeface="Segoe UI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933A4D-4859-4CF1-9E2F-B6522C3D957A}"/>
                </a:ext>
              </a:extLst>
            </p:cNvPr>
            <p:cNvSpPr/>
            <p:nvPr/>
          </p:nvSpPr>
          <p:spPr>
            <a:xfrm>
              <a:off x="3728097" y="3396602"/>
              <a:ext cx="673739" cy="1077243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14">
                <a:defRPr/>
              </a:pPr>
              <a:r>
                <a:rPr lang="en-US" sz="6273" kern="0" spc="-10" dirty="0">
                  <a:ln w="3175">
                    <a:noFill/>
                  </a:ln>
                  <a:solidFill>
                    <a:srgbClr val="0078D7"/>
                  </a:solidFill>
                  <a:latin typeface="Rockwell Extra Bold" panose="02060903040505020403" pitchFamily="18" charset="0"/>
                  <a:cs typeface="Segoe UI" pitchFamily="34" charset="0"/>
                </a:rPr>
                <a:t>”</a:t>
              </a:r>
              <a:endParaRPr lang="en-US" sz="6273" kern="0" dirty="0">
                <a:solidFill>
                  <a:srgbClr val="0078D7"/>
                </a:solidFill>
                <a:latin typeface="Segoe UI"/>
              </a:endParaRPr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3C946028-2F07-4CC9-B487-50F1C2859698}"/>
              </a:ext>
            </a:extLst>
          </p:cNvPr>
          <p:cNvSpPr/>
          <p:nvPr/>
        </p:nvSpPr>
        <p:spPr bwMode="auto">
          <a:xfrm>
            <a:off x="6748511" y="1961681"/>
            <a:ext cx="4428530" cy="4445011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68">
              <a:solidFill>
                <a:srgbClr val="0078D7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B8E49D4-4CAC-45F7-863B-618A6CA49982}"/>
              </a:ext>
            </a:extLst>
          </p:cNvPr>
          <p:cNvSpPr/>
          <p:nvPr/>
        </p:nvSpPr>
        <p:spPr bwMode="auto">
          <a:xfrm>
            <a:off x="7143497" y="1713982"/>
            <a:ext cx="1269392" cy="1274116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>
                <a:solidFill>
                  <a:srgbClr val="0078D7"/>
                </a:solidFill>
                <a:latin typeface="Segoe UI"/>
                <a:ea typeface="Segoe UI" pitchFamily="34" charset="0"/>
                <a:cs typeface="Segoe UI" pitchFamily="34" charset="0"/>
              </a:rPr>
              <a:t>Build&amp; Test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9929064-DF06-4EF7-9BA7-BC3483725B39}"/>
              </a:ext>
            </a:extLst>
          </p:cNvPr>
          <p:cNvGrpSpPr/>
          <p:nvPr/>
        </p:nvGrpSpPr>
        <p:grpSpPr>
          <a:xfrm>
            <a:off x="8083191" y="3339398"/>
            <a:ext cx="1658276" cy="1817180"/>
            <a:chOff x="5375754" y="2898175"/>
            <a:chExt cx="1568588" cy="1718897"/>
          </a:xfrm>
        </p:grpSpPr>
        <p:sp>
          <p:nvSpPr>
            <p:cNvPr id="35" name="Business Trans large">
              <a:extLst>
                <a:ext uri="{FF2B5EF4-FFF2-40B4-BE49-F238E27FC236}">
                  <a16:creationId xmlns:a16="http://schemas.microsoft.com/office/drawing/2014/main" id="{8D16BFF0-BA65-412B-94C9-D67AA44A0D80}"/>
                </a:ext>
              </a:extLst>
            </p:cNvPr>
            <p:cNvSpPr txBox="1"/>
            <p:nvPr/>
          </p:nvSpPr>
          <p:spPr>
            <a:xfrm>
              <a:off x="5375754" y="3228293"/>
              <a:ext cx="1568588" cy="105866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96010">
                <a:lnSpc>
                  <a:spcPct val="90000"/>
                </a:lnSpc>
                <a:spcBef>
                  <a:spcPts val="769"/>
                </a:spcBef>
                <a:defRPr/>
              </a:pPr>
              <a:r>
                <a:rPr lang="en-US" spc="10">
                  <a:ln w="3175">
                    <a:noFill/>
                  </a:ln>
                  <a:solidFill>
                    <a:srgbClr val="0078D7"/>
                  </a:solidFill>
                  <a:latin typeface="Segoe UI"/>
                  <a:cs typeface="Segoe UI Semilight" panose="020B0402040204020203" pitchFamily="34" charset="0"/>
                </a:rPr>
                <a:t>Continuous</a:t>
              </a:r>
              <a:br>
                <a:rPr lang="en-US" spc="10">
                  <a:ln w="3175">
                    <a:noFill/>
                  </a:ln>
                  <a:solidFill>
                    <a:srgbClr val="0078D7"/>
                  </a:solidFill>
                  <a:latin typeface="Segoe UI"/>
                  <a:cs typeface="Segoe UI Semilight" panose="020B0402040204020203" pitchFamily="34" charset="0"/>
                </a:rPr>
              </a:br>
              <a:r>
                <a:rPr lang="en-US" spc="10">
                  <a:ln w="3175">
                    <a:noFill/>
                  </a:ln>
                  <a:solidFill>
                    <a:srgbClr val="0078D7"/>
                  </a:solidFill>
                  <a:latin typeface="Segoe UI"/>
                  <a:cs typeface="Segoe UI Semilight" panose="020B0402040204020203" pitchFamily="34" charset="0"/>
                </a:rPr>
                <a:t>Delivery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D227A8E-BD89-428C-9CD4-5D72D5B56E2A}"/>
                </a:ext>
              </a:extLst>
            </p:cNvPr>
            <p:cNvGrpSpPr/>
            <p:nvPr/>
          </p:nvGrpSpPr>
          <p:grpSpPr>
            <a:xfrm>
              <a:off x="5404732" y="2898175"/>
              <a:ext cx="1513010" cy="1718897"/>
              <a:chOff x="13906501" y="3922655"/>
              <a:chExt cx="619125" cy="703377"/>
            </a:xfrm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C0BB35B1-36DA-41B6-82C0-B7307F0022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6063" y="3986213"/>
                <a:ext cx="309563" cy="595312"/>
              </a:xfrm>
              <a:custGeom>
                <a:avLst/>
                <a:gdLst>
                  <a:gd name="T0" fmla="*/ 29 w 81"/>
                  <a:gd name="T1" fmla="*/ 0 h 157"/>
                  <a:gd name="T2" fmla="*/ 81 w 81"/>
                  <a:gd name="T3" fmla="*/ 76 h 157"/>
                  <a:gd name="T4" fmla="*/ 0 w 81"/>
                  <a:gd name="T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157">
                    <a:moveTo>
                      <a:pt x="29" y="0"/>
                    </a:moveTo>
                    <a:cubicBezTo>
                      <a:pt x="59" y="12"/>
                      <a:pt x="81" y="41"/>
                      <a:pt x="81" y="76"/>
                    </a:cubicBezTo>
                    <a:cubicBezTo>
                      <a:pt x="81" y="121"/>
                      <a:pt x="45" y="157"/>
                      <a:pt x="0" y="157"/>
                    </a:cubicBezTo>
                  </a:path>
                </a:pathLst>
              </a:custGeom>
              <a:noFill/>
              <a:ln w="15875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7868" tIns="43933" rIns="87868" bIns="43933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3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67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50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34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18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01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84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69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5337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>
                      <a:lumMod val="50000"/>
                      <a:lumOff val="50000"/>
                    </a:srgbClr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AE5E9BEA-A2DD-4578-90C1-902E9A1DF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06501" y="3967163"/>
                <a:ext cx="309563" cy="596900"/>
              </a:xfrm>
              <a:custGeom>
                <a:avLst/>
                <a:gdLst>
                  <a:gd name="T0" fmla="*/ 52 w 81"/>
                  <a:gd name="T1" fmla="*/ 157 h 157"/>
                  <a:gd name="T2" fmla="*/ 0 w 81"/>
                  <a:gd name="T3" fmla="*/ 81 h 157"/>
                  <a:gd name="T4" fmla="*/ 81 w 81"/>
                  <a:gd name="T5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157">
                    <a:moveTo>
                      <a:pt x="52" y="157"/>
                    </a:moveTo>
                    <a:cubicBezTo>
                      <a:pt x="21" y="145"/>
                      <a:pt x="0" y="116"/>
                      <a:pt x="0" y="81"/>
                    </a:cubicBezTo>
                    <a:cubicBezTo>
                      <a:pt x="0" y="36"/>
                      <a:pt x="36" y="0"/>
                      <a:pt x="81" y="0"/>
                    </a:cubicBezTo>
                  </a:path>
                </a:pathLst>
              </a:custGeom>
              <a:noFill/>
              <a:ln w="15875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7868" tIns="43933" rIns="87868" bIns="43933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3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67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50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34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18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01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84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69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5337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>
                      <a:lumMod val="50000"/>
                      <a:lumOff val="50000"/>
                    </a:srgbClr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39" name="Line 19">
                <a:extLst>
                  <a:ext uri="{FF2B5EF4-FFF2-40B4-BE49-F238E27FC236}">
                    <a16:creationId xmlns:a16="http://schemas.microsoft.com/office/drawing/2014/main" id="{E096815D-3301-4085-B4B8-DEFFC64F4A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6063" y="4221163"/>
                <a:ext cx="0" cy="0"/>
              </a:xfrm>
              <a:prstGeom prst="line">
                <a:avLst/>
              </a:prstGeom>
              <a:noFill/>
              <a:ln w="12700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7868" tIns="43933" rIns="87868" bIns="43933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3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67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50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34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18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01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84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69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5337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0B333D4-859E-4FAE-8847-3FAF1DBB42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4339" y="3922655"/>
                <a:ext cx="41550" cy="87427"/>
              </a:xfrm>
              <a:custGeom>
                <a:avLst/>
                <a:gdLst>
                  <a:gd name="T0" fmla="*/ 0 w 48"/>
                  <a:gd name="T1" fmla="*/ 101 h 101"/>
                  <a:gd name="T2" fmla="*/ 48 w 48"/>
                  <a:gd name="T3" fmla="*/ 51 h 101"/>
                  <a:gd name="T4" fmla="*/ 0 w 48"/>
                  <a:gd name="T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01">
                    <a:moveTo>
                      <a:pt x="0" y="101"/>
                    </a:moveTo>
                    <a:lnTo>
                      <a:pt x="48" y="5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7868" tIns="43933" rIns="87868" bIns="43933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3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67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50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34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18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01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84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69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5337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>
                      <a:lumMod val="50000"/>
                      <a:lumOff val="50000"/>
                    </a:srgbClr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41" name="Line 21">
                <a:extLst>
                  <a:ext uri="{FF2B5EF4-FFF2-40B4-BE49-F238E27FC236}">
                    <a16:creationId xmlns:a16="http://schemas.microsoft.com/office/drawing/2014/main" id="{071F32D5-B94C-4FC7-A6F7-B8678D7380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6063" y="3967163"/>
                <a:ext cx="38100" cy="0"/>
              </a:xfrm>
              <a:prstGeom prst="line">
                <a:avLst/>
              </a:prstGeom>
              <a:noFill/>
              <a:ln w="12700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7868" tIns="43933" rIns="87868" bIns="43933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3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67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50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34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18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01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84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69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5337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8D5762D9-5E19-4339-8209-6ECA4835A0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7963" y="4538605"/>
                <a:ext cx="41550" cy="87427"/>
              </a:xfrm>
              <a:custGeom>
                <a:avLst/>
                <a:gdLst>
                  <a:gd name="T0" fmla="*/ 48 w 48"/>
                  <a:gd name="T1" fmla="*/ 0 h 101"/>
                  <a:gd name="T2" fmla="*/ 0 w 48"/>
                  <a:gd name="T3" fmla="*/ 50 h 101"/>
                  <a:gd name="T4" fmla="*/ 48 w 48"/>
                  <a:gd name="T5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01">
                    <a:moveTo>
                      <a:pt x="48" y="0"/>
                    </a:moveTo>
                    <a:lnTo>
                      <a:pt x="0" y="50"/>
                    </a:lnTo>
                    <a:lnTo>
                      <a:pt x="48" y="101"/>
                    </a:lnTo>
                  </a:path>
                </a:pathLst>
              </a:custGeom>
              <a:noFill/>
              <a:ln w="12700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7868" tIns="43933" rIns="87868" bIns="43933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3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67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50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34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18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01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84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69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5337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>
                      <a:lumMod val="50000"/>
                      <a:lumOff val="50000"/>
                    </a:srgbClr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43" name="Line 23">
                <a:extLst>
                  <a:ext uri="{FF2B5EF4-FFF2-40B4-BE49-F238E27FC236}">
                    <a16:creationId xmlns:a16="http://schemas.microsoft.com/office/drawing/2014/main" id="{1D952B3C-B0C6-4D71-BB9F-3E44301B4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177963" y="4581525"/>
                <a:ext cx="38100" cy="0"/>
              </a:xfrm>
              <a:prstGeom prst="line">
                <a:avLst/>
              </a:prstGeom>
              <a:noFill/>
              <a:ln w="12700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7868" tIns="43933" rIns="87868" bIns="43933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3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67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50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34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18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01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84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69" algn="l" defTabSz="914367" rtl="0" eaLnBrk="1" latinLnBrk="0" hangingPunct="1">
                  <a:defRPr sz="17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5337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</p:grp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72C08E3E-4120-43D7-9BCB-F6A7E0731BC8}"/>
              </a:ext>
            </a:extLst>
          </p:cNvPr>
          <p:cNvSpPr/>
          <p:nvPr/>
        </p:nvSpPr>
        <p:spPr bwMode="auto">
          <a:xfrm>
            <a:off x="9317944" y="1576053"/>
            <a:ext cx="1269392" cy="1274116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68">
              <a:solidFill>
                <a:srgbClr val="0078D7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TextBox 82">
            <a:extLst>
              <a:ext uri="{FF2B5EF4-FFF2-40B4-BE49-F238E27FC236}">
                <a16:creationId xmlns:a16="http://schemas.microsoft.com/office/drawing/2014/main" id="{D3AAAA1C-BB9D-4A08-8F4F-3BC791EC80EC}"/>
              </a:ext>
            </a:extLst>
          </p:cNvPr>
          <p:cNvSpPr txBox="1"/>
          <p:nvPr/>
        </p:nvSpPr>
        <p:spPr>
          <a:xfrm>
            <a:off x="9481117" y="1949572"/>
            <a:ext cx="990668" cy="506901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14">
              <a:lnSpc>
                <a:spcPct val="90000"/>
              </a:lnSpc>
              <a:spcAft>
                <a:spcPts val="588"/>
              </a:spcAft>
            </a:pPr>
            <a:r>
              <a:rPr lang="en-US" sz="1568">
                <a:solidFill>
                  <a:srgbClr val="0078D7"/>
                </a:solidFill>
                <a:latin typeface="Segoe UI"/>
                <a:ea typeface="Segoe UI" pitchFamily="34" charset="0"/>
                <a:cs typeface="Segoe UI" pitchFamily="34" charset="0"/>
              </a:rPr>
              <a:t>Deploy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B9E1685-271B-4D81-AA70-C9553CEA6024}"/>
              </a:ext>
            </a:extLst>
          </p:cNvPr>
          <p:cNvSpPr/>
          <p:nvPr/>
        </p:nvSpPr>
        <p:spPr bwMode="auto">
          <a:xfrm>
            <a:off x="10571168" y="3566833"/>
            <a:ext cx="1269392" cy="1274116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68">
              <a:solidFill>
                <a:srgbClr val="0078D7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TextBox 84">
            <a:extLst>
              <a:ext uri="{FF2B5EF4-FFF2-40B4-BE49-F238E27FC236}">
                <a16:creationId xmlns:a16="http://schemas.microsoft.com/office/drawing/2014/main" id="{8683DB6F-EB64-4DE8-8FFA-557E3D0CD8AB}"/>
              </a:ext>
            </a:extLst>
          </p:cNvPr>
          <p:cNvSpPr txBox="1"/>
          <p:nvPr/>
        </p:nvSpPr>
        <p:spPr>
          <a:xfrm>
            <a:off x="10680536" y="3978415"/>
            <a:ext cx="1081814" cy="506901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14">
              <a:lnSpc>
                <a:spcPct val="90000"/>
              </a:lnSpc>
              <a:spcAft>
                <a:spcPts val="588"/>
              </a:spcAft>
            </a:pPr>
            <a:r>
              <a:rPr lang="en-US" sz="1568">
                <a:solidFill>
                  <a:srgbClr val="0078D7"/>
                </a:solidFill>
                <a:latin typeface="Segoe UI"/>
                <a:ea typeface="Segoe UI" pitchFamily="34" charset="0"/>
                <a:cs typeface="Segoe UI" pitchFamily="34" charset="0"/>
              </a:rPr>
              <a:t>Operate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A0DCE45-C3CE-4CCE-BC15-174B844F7489}"/>
              </a:ext>
            </a:extLst>
          </p:cNvPr>
          <p:cNvSpPr/>
          <p:nvPr/>
        </p:nvSpPr>
        <p:spPr bwMode="auto">
          <a:xfrm>
            <a:off x="9417353" y="5404060"/>
            <a:ext cx="1269392" cy="1274116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68">
              <a:solidFill>
                <a:srgbClr val="0078D7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TextBox 86">
            <a:extLst>
              <a:ext uri="{FF2B5EF4-FFF2-40B4-BE49-F238E27FC236}">
                <a16:creationId xmlns:a16="http://schemas.microsoft.com/office/drawing/2014/main" id="{5FB68E7A-14DD-4325-BD98-2F250A9D97A5}"/>
              </a:ext>
            </a:extLst>
          </p:cNvPr>
          <p:cNvSpPr txBox="1"/>
          <p:nvPr/>
        </p:nvSpPr>
        <p:spPr>
          <a:xfrm>
            <a:off x="9481117" y="5594212"/>
            <a:ext cx="1162691" cy="94138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14">
              <a:lnSpc>
                <a:spcPct val="90000"/>
              </a:lnSpc>
              <a:spcAft>
                <a:spcPts val="588"/>
              </a:spcAft>
            </a:pPr>
            <a:r>
              <a:rPr lang="en-US" sz="1568">
                <a:solidFill>
                  <a:srgbClr val="0078D7"/>
                </a:solidFill>
                <a:latin typeface="Segoe UI"/>
                <a:ea typeface="Segoe UI" pitchFamily="34" charset="0"/>
                <a:cs typeface="Segoe UI" pitchFamily="34" charset="0"/>
              </a:rPr>
              <a:t>Monitor </a:t>
            </a:r>
            <a:br>
              <a:rPr lang="en-US" sz="1568">
                <a:solidFill>
                  <a:srgbClr val="0078D7"/>
                </a:solidFill>
                <a:latin typeface="Segoe UI"/>
                <a:ea typeface="Segoe UI" pitchFamily="34" charset="0"/>
                <a:cs typeface="Segoe UI" pitchFamily="34" charset="0"/>
              </a:rPr>
            </a:br>
            <a:r>
              <a:rPr lang="en-US" sz="1568">
                <a:solidFill>
                  <a:srgbClr val="0078D7"/>
                </a:solidFill>
                <a:latin typeface="Segoe UI"/>
                <a:ea typeface="Segoe UI" pitchFamily="34" charset="0"/>
                <a:cs typeface="Segoe UI" pitchFamily="34" charset="0"/>
              </a:rPr>
              <a:t>&amp; </a:t>
            </a:r>
            <a:br>
              <a:rPr lang="en-US" sz="1568">
                <a:solidFill>
                  <a:srgbClr val="0078D7"/>
                </a:solidFill>
                <a:latin typeface="Segoe UI"/>
                <a:ea typeface="Segoe UI" pitchFamily="34" charset="0"/>
                <a:cs typeface="Segoe UI" pitchFamily="34" charset="0"/>
              </a:rPr>
            </a:br>
            <a:r>
              <a:rPr lang="en-US" sz="1568">
                <a:solidFill>
                  <a:srgbClr val="0078D7"/>
                </a:solidFill>
                <a:latin typeface="Segoe UI"/>
                <a:ea typeface="Segoe UI" pitchFamily="34" charset="0"/>
                <a:cs typeface="Segoe UI" pitchFamily="34" charset="0"/>
              </a:rPr>
              <a:t>Learn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B79AF50-31B2-4B86-A38F-DC27728A5193}"/>
              </a:ext>
            </a:extLst>
          </p:cNvPr>
          <p:cNvSpPr/>
          <p:nvPr/>
        </p:nvSpPr>
        <p:spPr bwMode="auto">
          <a:xfrm>
            <a:off x="7145226" y="5427846"/>
            <a:ext cx="1269392" cy="1274116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68">
              <a:solidFill>
                <a:srgbClr val="0078D7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TextBox 88">
            <a:extLst>
              <a:ext uri="{FF2B5EF4-FFF2-40B4-BE49-F238E27FC236}">
                <a16:creationId xmlns:a16="http://schemas.microsoft.com/office/drawing/2014/main" id="{7A2EFAB0-306F-4782-B61D-081FA72E24A4}"/>
              </a:ext>
            </a:extLst>
          </p:cNvPr>
          <p:cNvSpPr txBox="1"/>
          <p:nvPr/>
        </p:nvSpPr>
        <p:spPr>
          <a:xfrm>
            <a:off x="7196848" y="5594210"/>
            <a:ext cx="1162691" cy="94138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14">
              <a:lnSpc>
                <a:spcPct val="90000"/>
              </a:lnSpc>
              <a:spcAft>
                <a:spcPts val="588"/>
              </a:spcAft>
            </a:pPr>
            <a:r>
              <a:rPr lang="en-US" sz="1568">
                <a:solidFill>
                  <a:srgbClr val="0078D7"/>
                </a:solidFill>
                <a:latin typeface="Segoe UI"/>
                <a:ea typeface="Segoe UI" pitchFamily="34" charset="0"/>
                <a:cs typeface="Segoe UI" pitchFamily="34" charset="0"/>
              </a:rPr>
              <a:t>Plan </a:t>
            </a:r>
            <a:br>
              <a:rPr lang="en-US" sz="1568">
                <a:solidFill>
                  <a:srgbClr val="0078D7"/>
                </a:solidFill>
                <a:latin typeface="Segoe UI"/>
                <a:ea typeface="Segoe UI" pitchFamily="34" charset="0"/>
                <a:cs typeface="Segoe UI" pitchFamily="34" charset="0"/>
              </a:rPr>
            </a:br>
            <a:r>
              <a:rPr lang="en-US" sz="1568">
                <a:solidFill>
                  <a:srgbClr val="0078D7"/>
                </a:solidFill>
                <a:latin typeface="Segoe UI"/>
                <a:ea typeface="Segoe UI" pitchFamily="34" charset="0"/>
                <a:cs typeface="Segoe UI" pitchFamily="34" charset="0"/>
              </a:rPr>
              <a:t>&amp; </a:t>
            </a:r>
            <a:br>
              <a:rPr lang="en-US" sz="1568">
                <a:solidFill>
                  <a:srgbClr val="0078D7"/>
                </a:solidFill>
                <a:latin typeface="Segoe UI"/>
                <a:ea typeface="Segoe UI" pitchFamily="34" charset="0"/>
                <a:cs typeface="Segoe UI" pitchFamily="34" charset="0"/>
              </a:rPr>
            </a:br>
            <a:r>
              <a:rPr lang="en-US" sz="1568">
                <a:solidFill>
                  <a:srgbClr val="0078D7"/>
                </a:solidFill>
                <a:latin typeface="Segoe UI"/>
                <a:ea typeface="Segoe UI" pitchFamily="34" charset="0"/>
                <a:cs typeface="Segoe UI" pitchFamily="34" charset="0"/>
              </a:rPr>
              <a:t>Track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40729EF-31D9-4DE9-9ACB-E76997DB7F27}"/>
              </a:ext>
            </a:extLst>
          </p:cNvPr>
          <p:cNvSpPr/>
          <p:nvPr/>
        </p:nvSpPr>
        <p:spPr bwMode="auto">
          <a:xfrm>
            <a:off x="5991412" y="3593459"/>
            <a:ext cx="1269392" cy="1274116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68">
              <a:solidFill>
                <a:srgbClr val="0078D7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TextBox 90">
            <a:extLst>
              <a:ext uri="{FF2B5EF4-FFF2-40B4-BE49-F238E27FC236}">
                <a16:creationId xmlns:a16="http://schemas.microsoft.com/office/drawing/2014/main" id="{12C0A6E8-B5E2-42BA-91CA-85A9A189289C}"/>
              </a:ext>
            </a:extLst>
          </p:cNvPr>
          <p:cNvSpPr txBox="1"/>
          <p:nvPr/>
        </p:nvSpPr>
        <p:spPr>
          <a:xfrm>
            <a:off x="6053779" y="3976707"/>
            <a:ext cx="1162691" cy="50690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14">
              <a:lnSpc>
                <a:spcPct val="90000"/>
              </a:lnSpc>
              <a:spcAft>
                <a:spcPts val="588"/>
              </a:spcAft>
            </a:pPr>
            <a:r>
              <a:rPr lang="en-US" sz="1568">
                <a:solidFill>
                  <a:srgbClr val="0078D7"/>
                </a:solidFill>
                <a:latin typeface="Segoe UI"/>
                <a:ea typeface="Segoe UI" pitchFamily="34" charset="0"/>
                <a:cs typeface="Segoe UI" pitchFamily="34" charset="0"/>
              </a:rPr>
              <a:t>Develop</a:t>
            </a:r>
          </a:p>
        </p:txBody>
      </p:sp>
    </p:spTree>
    <p:extLst>
      <p:ext uri="{BB962C8B-B14F-4D97-AF65-F5344CB8AC3E}">
        <p14:creationId xmlns:p14="http://schemas.microsoft.com/office/powerpoint/2010/main" val="169644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71907" y="-13025"/>
            <a:ext cx="12354319" cy="2530107"/>
            <a:chOff x="-171907" y="-13025"/>
            <a:chExt cx="12354319" cy="253010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93484" y="922159"/>
              <a:ext cx="1486559" cy="1486559"/>
            </a:xfrm>
            <a:prstGeom prst="rect">
              <a:avLst/>
            </a:prstGeom>
          </p:spPr>
        </p:pic>
        <p:pic>
          <p:nvPicPr>
            <p:cNvPr id="15" name="Picture 2" descr="https://avatars2.githubusercontent.com/u/19156602?v=3&amp;s=2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71907" y="753082"/>
              <a:ext cx="1763999" cy="1764000"/>
            </a:xfrm>
            <a:prstGeom prst="rect">
              <a:avLst/>
            </a:prstGeom>
            <a:noFill/>
            <a:ln>
              <a:noFill/>
            </a:ln>
            <a:effectLst>
              <a:outerShdw blurRad="50800" dir="5400000" algn="ctr" rotWithShape="0">
                <a:srgbClr val="000000">
                  <a:alpha val="50000"/>
                </a:srgbClr>
              </a:outerShdw>
              <a:reflection stA="45000" endPos="65000" dist="25400" dir="5400000" sy="-100000" algn="bl" rotWithShape="0"/>
            </a:effectLst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2884" y="522570"/>
              <a:ext cx="1486559" cy="1486559"/>
            </a:xfrm>
            <a:prstGeom prst="rect">
              <a:avLst/>
            </a:prstGeom>
          </p:spPr>
        </p:pic>
        <p:pic>
          <p:nvPicPr>
            <p:cNvPr id="17" name="Picture 2" descr="https://avatars2.githubusercontent.com/u/19156602?v=3&amp;s=2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5772" y="-13025"/>
              <a:ext cx="1763999" cy="1764000"/>
            </a:xfrm>
            <a:prstGeom prst="rect">
              <a:avLst/>
            </a:prstGeom>
            <a:noFill/>
            <a:ln>
              <a:noFill/>
            </a:ln>
            <a:effectLst>
              <a:outerShdw blurRad="50800" dir="5400000" algn="ctr" rotWithShape="0">
                <a:srgbClr val="000000">
                  <a:alpha val="50000"/>
                </a:srgbClr>
              </a:outerShdw>
              <a:reflection stA="45000" endPos="65000" dist="25400" dir="5400000" sy="-100000" algn="bl" rotWithShape="0"/>
            </a:effectLst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95853" y="12047"/>
              <a:ext cx="1486559" cy="1486559"/>
            </a:xfrm>
            <a:prstGeom prst="rect">
              <a:avLst/>
            </a:prstGeom>
          </p:spPr>
        </p:pic>
        <p:pic>
          <p:nvPicPr>
            <p:cNvPr id="19" name="Picture 2" descr="https://avatars2.githubusercontent.com/u/19156602?v=3&amp;s=2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3308" y="562011"/>
              <a:ext cx="1763999" cy="1764000"/>
            </a:xfrm>
            <a:prstGeom prst="rect">
              <a:avLst/>
            </a:prstGeom>
            <a:noFill/>
            <a:ln>
              <a:noFill/>
            </a:ln>
            <a:effectLst>
              <a:outerShdw blurRad="50800" dir="5400000" algn="ctr" rotWithShape="0">
                <a:srgbClr val="000000">
                  <a:alpha val="50000"/>
                </a:srgbClr>
              </a:outerShdw>
              <a:reflection stA="45000" endPos="65000" dist="25400" dir="5400000" sy="-100000" algn="bl" rotWithShape="0"/>
            </a:effectLst>
          </p:spPr>
        </p:pic>
      </p:grp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113030" defTabSz="-635">
              <a:buFont typeface="Wingdings" panose="05000000000000000000" pitchFamily="2" charset="2"/>
              <a:buChar char="v"/>
              <a:tabLst>
                <a:tab pos="464820" algn="l"/>
              </a:tabLst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     Open Source Component</a:t>
            </a:r>
          </a:p>
          <a:p>
            <a:pPr marL="116205" indent="3175">
              <a:buFont typeface="Wingdings" panose="05000000000000000000" pitchFamily="2" charset="2"/>
              <a:buChar char="v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Flexible</a:t>
            </a:r>
          </a:p>
          <a:p>
            <a:pPr marL="116205" indent="3175">
              <a:buFont typeface="Wingdings" panose="05000000000000000000" pitchFamily="2" charset="2"/>
              <a:buChar char="v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Very easy to use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12192001" cy="6858959"/>
            <a:chOff x="0" y="0"/>
            <a:chExt cx="12192001" cy="685895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57954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>
                      <a:lumMod val="65000"/>
                      <a:alpha val="25000"/>
                    </a:schemeClr>
                  </a:solidFill>
                </a:rPr>
                <a:t>Microsoft365     SharePoint     Office 365     SPFX     Fabric-UI     PnP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0" y="1584102"/>
              <a:ext cx="12192000" cy="52738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767519"/>
              <a:ext cx="12192000" cy="9144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" y="579550"/>
              <a:ext cx="12192000" cy="1004552"/>
            </a:xfrm>
            <a:prstGeom prst="rect">
              <a:avLst/>
            </a:prstGeom>
            <a:solidFill>
              <a:srgbClr val="00206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914400"/>
              <a:r>
                <a:rPr lang="en-IN" sz="20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AZURE DEVOPS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EBD4C675-45A9-448B-B408-3A7890855540}"/>
              </a:ext>
            </a:extLst>
          </p:cNvPr>
          <p:cNvSpPr/>
          <p:nvPr/>
        </p:nvSpPr>
        <p:spPr bwMode="auto">
          <a:xfrm>
            <a:off x="1007414" y="4155706"/>
            <a:ext cx="1820061" cy="1530739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F7AC59-333A-4CC1-B1D8-6CF36D4A5255}"/>
              </a:ext>
            </a:extLst>
          </p:cNvPr>
          <p:cNvSpPr txBox="1"/>
          <p:nvPr/>
        </p:nvSpPr>
        <p:spPr>
          <a:xfrm>
            <a:off x="427982" y="3039855"/>
            <a:ext cx="11336036" cy="534056"/>
          </a:xfrm>
          <a:prstGeom prst="rect">
            <a:avLst/>
          </a:prstGeom>
          <a:noFill/>
        </p:spPr>
        <p:txBody>
          <a:bodyPr wrap="square" lIns="0" tIns="143428" rIns="0" bIns="143428" rtlCol="0" anchor="t">
            <a:sp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14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</a:rPr>
              <a:t>An end-to-end solution for organizations looking for an enterprise-grade toolchain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Segoe UI"/>
              <a:cs typeface="Segoe UI"/>
            </a:endParaRPr>
          </a:p>
        </p:txBody>
      </p:sp>
      <p:sp>
        <p:nvSpPr>
          <p:cNvPr id="22" name="TextBox 15">
            <a:extLst>
              <a:ext uri="{FF2B5EF4-FFF2-40B4-BE49-F238E27FC236}">
                <a16:creationId xmlns:a16="http://schemas.microsoft.com/office/drawing/2014/main" id="{487BB213-3E91-4065-8D2C-641247ADD04B}"/>
              </a:ext>
            </a:extLst>
          </p:cNvPr>
          <p:cNvSpPr txBox="1"/>
          <p:nvPr/>
        </p:nvSpPr>
        <p:spPr>
          <a:xfrm>
            <a:off x="1452616" y="3846775"/>
            <a:ext cx="1441031" cy="1944762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105877" tIns="143428" rIns="105877" bIns="143428" rtlCol="0" anchor="ctr" anchorCtr="0"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14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</a:rPr>
              <a:t>Fully Integrated with end </a:t>
            </a:r>
            <a:b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</a:b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</a:rPr>
              <a:t>to end traceability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Segoe UI"/>
              <a:cs typeface="Segoe UI"/>
            </a:endParaRPr>
          </a:p>
        </p:txBody>
      </p:sp>
      <p:sp>
        <p:nvSpPr>
          <p:cNvPr id="23" name="TextBox 29">
            <a:extLst>
              <a:ext uri="{FF2B5EF4-FFF2-40B4-BE49-F238E27FC236}">
                <a16:creationId xmlns:a16="http://schemas.microsoft.com/office/drawing/2014/main" id="{1D553CBC-68D7-4D8E-9373-F150A8C2918E}"/>
              </a:ext>
            </a:extLst>
          </p:cNvPr>
          <p:cNvSpPr txBox="1"/>
          <p:nvPr/>
        </p:nvSpPr>
        <p:spPr>
          <a:xfrm>
            <a:off x="3426167" y="3826507"/>
            <a:ext cx="1441031" cy="1944762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105877" tIns="143428" rIns="105877" bIns="143428" rtlCol="0" anchor="ctr" anchorCtr="0"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14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</a:rPr>
              <a:t>Scalable to any team and project size 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Segoe UI"/>
              <a:cs typeface="Segoe UI"/>
            </a:endParaRPr>
          </a:p>
        </p:txBody>
      </p:sp>
      <p:sp>
        <p:nvSpPr>
          <p:cNvPr id="24" name="TextBox 30">
            <a:extLst>
              <a:ext uri="{FF2B5EF4-FFF2-40B4-BE49-F238E27FC236}">
                <a16:creationId xmlns:a16="http://schemas.microsoft.com/office/drawing/2014/main" id="{DAD4D91D-3839-4999-B131-9AE818BF683F}"/>
              </a:ext>
            </a:extLst>
          </p:cNvPr>
          <p:cNvSpPr txBox="1"/>
          <p:nvPr/>
        </p:nvSpPr>
        <p:spPr>
          <a:xfrm>
            <a:off x="5399717" y="3826539"/>
            <a:ext cx="1441031" cy="1944762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105877" tIns="143428" rIns="105877" bIns="143428" rtlCol="0" anchor="ctr" anchorCtr="0"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14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</a:rPr>
              <a:t>Highly available, </a:t>
            </a:r>
            <a:b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</a:b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</a:rPr>
              <a:t>multi region, </a:t>
            </a:r>
            <a:b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</a:b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</a:rPr>
              <a:t>hybrid </a:t>
            </a:r>
            <a:b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</a:b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</a:rPr>
              <a:t>cloud &amp; </a:t>
            </a:r>
            <a:b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</a:b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</a:rPr>
              <a:t>on-prem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Segoe UI"/>
              <a:cs typeface="Segoe UI"/>
            </a:endParaRP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BC96FCB0-B963-411D-85A5-BAE0AB33BDB7}"/>
              </a:ext>
            </a:extLst>
          </p:cNvPr>
          <p:cNvSpPr txBox="1"/>
          <p:nvPr/>
        </p:nvSpPr>
        <p:spPr>
          <a:xfrm>
            <a:off x="7373267" y="3826570"/>
            <a:ext cx="1441031" cy="1944762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105877" tIns="143428" rIns="105877" bIns="143428" rtlCol="0" anchor="ctr" anchorCtr="0"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14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</a:rPr>
              <a:t>Customer </a:t>
            </a:r>
            <a:b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</a:b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</a:rPr>
              <a:t>Support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Segoe UI"/>
              <a:cs typeface="Segoe UI"/>
            </a:endParaRPr>
          </a:p>
          <a:p>
            <a:pPr algn="ctr" defTabSz="914314"/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Segoe UI"/>
              <a:cs typeface="Segoe UI"/>
            </a:endParaRPr>
          </a:p>
        </p:txBody>
      </p:sp>
      <p:sp>
        <p:nvSpPr>
          <p:cNvPr id="26" name="TextBox 32">
            <a:extLst>
              <a:ext uri="{FF2B5EF4-FFF2-40B4-BE49-F238E27FC236}">
                <a16:creationId xmlns:a16="http://schemas.microsoft.com/office/drawing/2014/main" id="{92FB49CE-BCF3-4DC3-8233-2250D46C2EBE}"/>
              </a:ext>
            </a:extLst>
          </p:cNvPr>
          <p:cNvSpPr txBox="1"/>
          <p:nvPr/>
        </p:nvSpPr>
        <p:spPr>
          <a:xfrm>
            <a:off x="9346818" y="3826601"/>
            <a:ext cx="1441031" cy="1944762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105877" tIns="143428" rIns="105877" bIns="143428" rtlCol="0" anchor="ctr" anchorCtr="0"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14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</a:rPr>
              <a:t>Consistent admin </a:t>
            </a:r>
            <a:b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</a:b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</a:rPr>
              <a:t>and access </a:t>
            </a:r>
            <a:b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</a:b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</a:rPr>
              <a:t>control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Segoe UI"/>
              <a:cs typeface="Segoe UI"/>
            </a:endParaRPr>
          </a:p>
          <a:p>
            <a:pPr algn="ctr" defTabSz="914314"/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Segoe UI"/>
              <a:cs typeface="Segoe UI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F02E736-B4EB-4B6D-B591-99FC355FA07F}"/>
              </a:ext>
            </a:extLst>
          </p:cNvPr>
          <p:cNvGrpSpPr/>
          <p:nvPr/>
        </p:nvGrpSpPr>
        <p:grpSpPr>
          <a:xfrm>
            <a:off x="4314635" y="6285678"/>
            <a:ext cx="3565839" cy="420036"/>
            <a:chOff x="8602913" y="6327836"/>
            <a:chExt cx="3637342" cy="428460"/>
          </a:xfrm>
        </p:grpSpPr>
        <p:sp>
          <p:nvSpPr>
            <p:cNvPr id="38" name="Text Placeholder 3">
              <a:extLst>
                <a:ext uri="{FF2B5EF4-FFF2-40B4-BE49-F238E27FC236}">
                  <a16:creationId xmlns:a16="http://schemas.microsoft.com/office/drawing/2014/main" id="{A6A07675-369C-4AB4-8EC6-D421D15C8548}"/>
                </a:ext>
              </a:extLst>
            </p:cNvPr>
            <p:cNvSpPr txBox="1">
              <a:spLocks/>
            </p:cNvSpPr>
            <p:nvPr/>
          </p:nvSpPr>
          <p:spPr>
            <a:xfrm>
              <a:off x="9184803" y="6390135"/>
              <a:ext cx="3055452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14367">
                <a:buNone/>
                <a:defRPr/>
              </a:pPr>
              <a:r>
                <a:rPr lang="en-US" sz="1961" b="1" dirty="0">
                  <a:solidFill>
                    <a:srgbClr val="0078D7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https://azure.com/devops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A11C3D7-9398-4B5F-8CAD-5EB339840E5F}"/>
                </a:ext>
              </a:extLst>
            </p:cNvPr>
            <p:cNvSpPr/>
            <p:nvPr/>
          </p:nvSpPr>
          <p:spPr bwMode="auto">
            <a:xfrm>
              <a:off x="8602913" y="6327836"/>
              <a:ext cx="428462" cy="428460"/>
            </a:xfrm>
            <a:prstGeom prst="ellipse">
              <a:avLst/>
            </a:prstGeom>
            <a:noFill/>
            <a:ln w="28575" cap="flat" cmpd="sng" algn="ctr">
              <a:solidFill>
                <a:srgbClr val="007ACC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5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1" kern="0">
                  <a:ln w="19050">
                    <a:noFill/>
                  </a:ln>
                  <a:solidFill>
                    <a:srgbClr val="0078D7"/>
                  </a:solidFill>
                  <a:latin typeface="Segoe UI"/>
                  <a:ea typeface="Segoe UI" pitchFamily="34" charset="0"/>
                  <a:cs typeface="Segoe UI" pitchFamily="34" charset="0"/>
                  <a:sym typeface="Wingdings" panose="05000000000000000000" pitchFamily="2" charset="2"/>
                </a:rPr>
                <a:t></a:t>
              </a:r>
              <a:endParaRPr lang="en-US" sz="1961" kern="0">
                <a:ln w="19050">
                  <a:noFill/>
                </a:ln>
                <a:solidFill>
                  <a:srgbClr val="0078D7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28" name="Picture 27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E5141548-5626-466E-9C97-63A49F6365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4002" y="1663286"/>
            <a:ext cx="582676" cy="58752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37A224B-CE66-4170-8720-D0743E31D5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8768" y="1653545"/>
            <a:ext cx="586604" cy="586435"/>
          </a:xfrm>
          <a:prstGeom prst="rect">
            <a:avLst/>
          </a:prstGeom>
        </p:spPr>
      </p:pic>
      <p:pic>
        <p:nvPicPr>
          <p:cNvPr id="30" name="Picture 29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7946FB0A-0E10-4DBA-A51E-4C7633E2E9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8847" y="1744289"/>
            <a:ext cx="586604" cy="586435"/>
          </a:xfrm>
          <a:prstGeom prst="rect">
            <a:avLst/>
          </a:prstGeom>
        </p:spPr>
      </p:pic>
      <p:pic>
        <p:nvPicPr>
          <p:cNvPr id="31" name="Picture 30" descr="A picture containing stop, sign, outdoor, sitting&#10;&#10;Description generated with very high confidence">
            <a:extLst>
              <a:ext uri="{FF2B5EF4-FFF2-40B4-BE49-F238E27FC236}">
                <a16:creationId xmlns:a16="http://schemas.microsoft.com/office/drawing/2014/main" id="{0D805EE5-DAB8-4144-BC60-E1EED5554D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28900" y="1664379"/>
            <a:ext cx="586604" cy="58643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603C92D-6940-43EF-AF04-E36FC53F1B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84293" y="1664379"/>
            <a:ext cx="586604" cy="586435"/>
          </a:xfrm>
          <a:prstGeom prst="rect">
            <a:avLst/>
          </a:prstGeom>
        </p:spPr>
      </p:pic>
      <p:sp>
        <p:nvSpPr>
          <p:cNvPr id="33" name="TextBox 22">
            <a:extLst>
              <a:ext uri="{FF2B5EF4-FFF2-40B4-BE49-F238E27FC236}">
                <a16:creationId xmlns:a16="http://schemas.microsoft.com/office/drawing/2014/main" id="{9589429E-75A5-4CF7-9093-E4F3078F15A8}"/>
              </a:ext>
            </a:extLst>
          </p:cNvPr>
          <p:cNvSpPr txBox="1"/>
          <p:nvPr/>
        </p:nvSpPr>
        <p:spPr>
          <a:xfrm>
            <a:off x="1209257" y="2334819"/>
            <a:ext cx="1905785" cy="599969"/>
          </a:xfrm>
          <a:prstGeom prst="rect">
            <a:avLst/>
          </a:prstGeom>
          <a:noFill/>
        </p:spPr>
        <p:txBody>
          <a:bodyPr rot="0" spcFirstLastPara="0" vert="horz" wrap="square" lIns="0" tIns="143428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14"/>
            <a:r>
              <a:rPr lang="en-US">
                <a:solidFill>
                  <a:srgbClr val="00B294"/>
                </a:solidFill>
                <a:latin typeface="Segoe UI Semibold"/>
              </a:rPr>
              <a:t>Azure Boards</a:t>
            </a:r>
            <a:endParaRPr lang="en-US">
              <a:solidFill>
                <a:srgbClr val="00B294"/>
              </a:solidFill>
              <a:latin typeface="Segoe UI Semibold"/>
              <a:cs typeface="Segoe UI"/>
            </a:endParaRPr>
          </a:p>
        </p:txBody>
      </p:sp>
      <p:sp>
        <p:nvSpPr>
          <p:cNvPr id="34" name="TextBox 27">
            <a:extLst>
              <a:ext uri="{FF2B5EF4-FFF2-40B4-BE49-F238E27FC236}">
                <a16:creationId xmlns:a16="http://schemas.microsoft.com/office/drawing/2014/main" id="{8AD89D2A-39D7-44F1-B6FF-00E8CFC254DD}"/>
              </a:ext>
            </a:extLst>
          </p:cNvPr>
          <p:cNvSpPr txBox="1"/>
          <p:nvPr/>
        </p:nvSpPr>
        <p:spPr>
          <a:xfrm>
            <a:off x="3116662" y="2331900"/>
            <a:ext cx="1905785" cy="599969"/>
          </a:xfrm>
          <a:prstGeom prst="rect">
            <a:avLst/>
          </a:prstGeom>
          <a:noFill/>
        </p:spPr>
        <p:txBody>
          <a:bodyPr rot="0" spcFirstLastPara="0" vert="horz" wrap="square" lIns="0" tIns="143428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14"/>
            <a:r>
              <a:rPr lang="en-US">
                <a:solidFill>
                  <a:srgbClr val="D83B01"/>
                </a:solidFill>
                <a:latin typeface="Segoe UI Semibold"/>
              </a:rPr>
              <a:t>Azure </a:t>
            </a:r>
            <a:r>
              <a:rPr lang="en-US">
                <a:solidFill>
                  <a:srgbClr val="D83B01"/>
                </a:solidFill>
                <a:latin typeface="Segoe UI Semibold"/>
                <a:cs typeface="Segoe UI"/>
              </a:rPr>
              <a:t>Repos</a:t>
            </a:r>
          </a:p>
        </p:txBody>
      </p:sp>
      <p:sp>
        <p:nvSpPr>
          <p:cNvPr id="35" name="TextBox 28">
            <a:extLst>
              <a:ext uri="{FF2B5EF4-FFF2-40B4-BE49-F238E27FC236}">
                <a16:creationId xmlns:a16="http://schemas.microsoft.com/office/drawing/2014/main" id="{0067FD73-214E-48E4-B547-244D5DF98810}"/>
              </a:ext>
            </a:extLst>
          </p:cNvPr>
          <p:cNvSpPr txBox="1"/>
          <p:nvPr/>
        </p:nvSpPr>
        <p:spPr>
          <a:xfrm>
            <a:off x="5022447" y="2336137"/>
            <a:ext cx="1905785" cy="599969"/>
          </a:xfrm>
          <a:prstGeom prst="rect">
            <a:avLst/>
          </a:prstGeom>
          <a:noFill/>
        </p:spPr>
        <p:txBody>
          <a:bodyPr rot="0" spcFirstLastPara="0" vert="horz" wrap="square" lIns="0" tIns="143428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14"/>
            <a:r>
              <a:rPr lang="en-US">
                <a:solidFill>
                  <a:srgbClr val="2560E0"/>
                </a:solidFill>
                <a:latin typeface="Segoe UI Semibold"/>
              </a:rPr>
              <a:t>Azure Pipelines</a:t>
            </a:r>
            <a:endParaRPr lang="en-US">
              <a:solidFill>
                <a:srgbClr val="2560E0"/>
              </a:solidFill>
              <a:latin typeface="Segoe UI Semibold"/>
              <a:cs typeface="Segoe UI"/>
            </a:endParaRPr>
          </a:p>
        </p:txBody>
      </p:sp>
      <p:sp>
        <p:nvSpPr>
          <p:cNvPr id="36" name="TextBox 36">
            <a:extLst>
              <a:ext uri="{FF2B5EF4-FFF2-40B4-BE49-F238E27FC236}">
                <a16:creationId xmlns:a16="http://schemas.microsoft.com/office/drawing/2014/main" id="{827A1FE9-7201-4D43-9544-31E60C8E2997}"/>
              </a:ext>
            </a:extLst>
          </p:cNvPr>
          <p:cNvSpPr txBox="1"/>
          <p:nvPr/>
        </p:nvSpPr>
        <p:spPr>
          <a:xfrm>
            <a:off x="7151772" y="2331900"/>
            <a:ext cx="1905785" cy="599969"/>
          </a:xfrm>
          <a:prstGeom prst="rect">
            <a:avLst/>
          </a:prstGeom>
          <a:noFill/>
        </p:spPr>
        <p:txBody>
          <a:bodyPr rot="0" spcFirstLastPara="0" vert="horz" wrap="square" lIns="0" tIns="143428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14"/>
            <a:r>
              <a:rPr lang="en-US">
                <a:solidFill>
                  <a:srgbClr val="854CC7"/>
                </a:solidFill>
                <a:latin typeface="Segoe UI Semibold"/>
              </a:rPr>
              <a:t>Azure Test</a:t>
            </a:r>
            <a:r>
              <a:rPr lang="en-US">
                <a:solidFill>
                  <a:srgbClr val="854CC7"/>
                </a:solidFill>
                <a:latin typeface="Segoe UI Semibold"/>
                <a:cs typeface="Segoe UI"/>
              </a:rPr>
              <a:t> Plans</a:t>
            </a:r>
          </a:p>
        </p:txBody>
      </p:sp>
      <p:sp>
        <p:nvSpPr>
          <p:cNvPr id="37" name="TextBox 37">
            <a:extLst>
              <a:ext uri="{FF2B5EF4-FFF2-40B4-BE49-F238E27FC236}">
                <a16:creationId xmlns:a16="http://schemas.microsoft.com/office/drawing/2014/main" id="{D6C4F446-6B35-490C-863E-71C36488098D}"/>
              </a:ext>
            </a:extLst>
          </p:cNvPr>
          <p:cNvSpPr txBox="1"/>
          <p:nvPr/>
        </p:nvSpPr>
        <p:spPr>
          <a:xfrm>
            <a:off x="9062800" y="2351279"/>
            <a:ext cx="1905785" cy="561211"/>
          </a:xfrm>
          <a:prstGeom prst="rect">
            <a:avLst/>
          </a:prstGeom>
          <a:noFill/>
        </p:spPr>
        <p:txBody>
          <a:bodyPr rot="0" spcFirstLastPara="0" vert="horz" wrap="square" lIns="0" tIns="143428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14"/>
            <a:r>
              <a:rPr lang="en-US">
                <a:solidFill>
                  <a:srgbClr val="CB2E6D"/>
                </a:solidFill>
                <a:latin typeface="Segoe UI Semibold"/>
              </a:rPr>
              <a:t>Azure Artifacts</a:t>
            </a:r>
            <a:endParaRPr lang="en-US">
              <a:solidFill>
                <a:srgbClr val="CB2E6D"/>
              </a:solidFill>
              <a:latin typeface="Segoe UI Semibold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727728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71907" y="-13025"/>
            <a:ext cx="12354319" cy="2530107"/>
            <a:chOff x="-171907" y="-13025"/>
            <a:chExt cx="12354319" cy="253010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93484" y="922159"/>
              <a:ext cx="1486559" cy="1486559"/>
            </a:xfrm>
            <a:prstGeom prst="rect">
              <a:avLst/>
            </a:prstGeom>
          </p:spPr>
        </p:pic>
        <p:pic>
          <p:nvPicPr>
            <p:cNvPr id="15" name="Picture 2" descr="https://avatars2.githubusercontent.com/u/19156602?v=3&amp;s=2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71907" y="753082"/>
              <a:ext cx="1763999" cy="1764000"/>
            </a:xfrm>
            <a:prstGeom prst="rect">
              <a:avLst/>
            </a:prstGeom>
            <a:noFill/>
            <a:ln>
              <a:noFill/>
            </a:ln>
            <a:effectLst>
              <a:outerShdw blurRad="50800" dir="5400000" algn="ctr" rotWithShape="0">
                <a:srgbClr val="000000">
                  <a:alpha val="50000"/>
                </a:srgbClr>
              </a:outerShdw>
              <a:reflection stA="45000" endPos="65000" dist="25400" dir="5400000" sy="-100000" algn="bl" rotWithShape="0"/>
            </a:effectLst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2884" y="522570"/>
              <a:ext cx="1486559" cy="1486559"/>
            </a:xfrm>
            <a:prstGeom prst="rect">
              <a:avLst/>
            </a:prstGeom>
          </p:spPr>
        </p:pic>
        <p:pic>
          <p:nvPicPr>
            <p:cNvPr id="17" name="Picture 2" descr="https://avatars2.githubusercontent.com/u/19156602?v=3&amp;s=2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5772" y="-13025"/>
              <a:ext cx="1763999" cy="1764000"/>
            </a:xfrm>
            <a:prstGeom prst="rect">
              <a:avLst/>
            </a:prstGeom>
            <a:noFill/>
            <a:ln>
              <a:noFill/>
            </a:ln>
            <a:effectLst>
              <a:outerShdw blurRad="50800" dir="5400000" algn="ctr" rotWithShape="0">
                <a:srgbClr val="000000">
                  <a:alpha val="50000"/>
                </a:srgbClr>
              </a:outerShdw>
              <a:reflection stA="45000" endPos="65000" dist="25400" dir="5400000" sy="-100000" algn="bl" rotWithShape="0"/>
            </a:effectLst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95853" y="12047"/>
              <a:ext cx="1486559" cy="1486559"/>
            </a:xfrm>
            <a:prstGeom prst="rect">
              <a:avLst/>
            </a:prstGeom>
          </p:spPr>
        </p:pic>
        <p:pic>
          <p:nvPicPr>
            <p:cNvPr id="19" name="Picture 2" descr="https://avatars2.githubusercontent.com/u/19156602?v=3&amp;s=2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3308" y="562011"/>
              <a:ext cx="1763999" cy="1764000"/>
            </a:xfrm>
            <a:prstGeom prst="rect">
              <a:avLst/>
            </a:prstGeom>
            <a:noFill/>
            <a:ln>
              <a:noFill/>
            </a:ln>
            <a:effectLst>
              <a:outerShdw blurRad="50800" dir="5400000" algn="ctr" rotWithShape="0">
                <a:srgbClr val="000000">
                  <a:alpha val="50000"/>
                </a:srgbClr>
              </a:outerShdw>
              <a:reflection stA="45000" endPos="65000" dist="25400" dir="5400000" sy="-100000" algn="bl" rotWithShape="0"/>
            </a:effectLst>
          </p:spPr>
        </p:pic>
      </p:grp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113030" defTabSz="-635">
              <a:buFont typeface="Wingdings" panose="05000000000000000000" pitchFamily="2" charset="2"/>
              <a:buChar char="v"/>
              <a:tabLst>
                <a:tab pos="464820" algn="l"/>
              </a:tabLst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     Open Source Component</a:t>
            </a:r>
          </a:p>
          <a:p>
            <a:pPr marL="116205" indent="3175">
              <a:buFont typeface="Wingdings" panose="05000000000000000000" pitchFamily="2" charset="2"/>
              <a:buChar char="v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Flexible</a:t>
            </a:r>
          </a:p>
          <a:p>
            <a:pPr marL="116205" indent="3175">
              <a:buFont typeface="Wingdings" panose="05000000000000000000" pitchFamily="2" charset="2"/>
              <a:buChar char="v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Very easy to use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12192001" cy="6858959"/>
            <a:chOff x="0" y="0"/>
            <a:chExt cx="12192001" cy="685895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57954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>
                      <a:lumMod val="65000"/>
                      <a:alpha val="25000"/>
                    </a:schemeClr>
                  </a:solidFill>
                </a:rPr>
                <a:t>Microsoft365     SharePoint     Office 365     SPFX     Fabric-UI     PnP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0" y="1584102"/>
              <a:ext cx="12192000" cy="52738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767519"/>
              <a:ext cx="12192000" cy="9144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" y="579550"/>
              <a:ext cx="12192000" cy="1004552"/>
            </a:xfrm>
            <a:prstGeom prst="rect">
              <a:avLst/>
            </a:prstGeom>
            <a:solidFill>
              <a:srgbClr val="00206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914400"/>
              <a:r>
                <a:rPr lang="en-IN" sz="20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AZURE PIPELINES – CI / CD</a:t>
              </a:r>
            </a:p>
          </p:txBody>
        </p:sp>
      </p:grp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3FF40B26-A99F-4821-BBC4-6826A13705BC}"/>
              </a:ext>
            </a:extLst>
          </p:cNvPr>
          <p:cNvSpPr txBox="1">
            <a:spLocks/>
          </p:cNvSpPr>
          <p:nvPr/>
        </p:nvSpPr>
        <p:spPr>
          <a:xfrm>
            <a:off x="1378424" y="2565355"/>
            <a:ext cx="4173202" cy="260175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spcAft>
                <a:spcPts val="686"/>
              </a:spcAft>
              <a:defRPr/>
            </a:pPr>
            <a:r>
              <a:rPr lang="en-US" sz="2400" b="0" dirty="0">
                <a:solidFill>
                  <a:srgbClr val="0078D7"/>
                </a:solidFill>
                <a:latin typeface="Segoe UI Semibold"/>
              </a:rPr>
              <a:t>Continuous integration (CI)</a:t>
            </a:r>
          </a:p>
          <a:p>
            <a:pPr algn="ctr" defTabSz="914192">
              <a:spcAft>
                <a:spcPts val="686"/>
              </a:spcAft>
              <a:defRPr/>
            </a:pPr>
            <a:endParaRPr lang="en-US" sz="1371" dirty="0">
              <a:solidFill>
                <a:srgbClr val="0078D7"/>
              </a:solidFill>
              <a:latin typeface="Segoe UI"/>
            </a:endParaRPr>
          </a:p>
          <a:p>
            <a:pPr marL="280067" indent="-280067" defTabSz="914367">
              <a:spcAft>
                <a:spcPts val="686"/>
              </a:spcAft>
              <a:buFont typeface="Arial" panose="020B0604020202020204" pitchFamily="34" charset="0"/>
              <a:buChar char="•"/>
              <a:defRPr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</a:rPr>
              <a:t>Improve software development quality and speed.</a:t>
            </a:r>
          </a:p>
          <a:p>
            <a:pPr marL="280067" indent="-280067" defTabSz="914367">
              <a:spcAft>
                <a:spcPts val="686"/>
              </a:spcAft>
              <a:buFont typeface="Arial" panose="020B0604020202020204" pitchFamily="34" charset="0"/>
              <a:buChar char="•"/>
              <a:defRPr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</a:rPr>
              <a:t>When you use Azure </a:t>
            </a:r>
            <a:r>
              <a:rPr lang="en-US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</a:rPr>
              <a:t>Pipeliens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</a:rPr>
              <a:t> or Jenkins to build apps in the cloud and deploy to Azure, each time you commit code, it’s automatically built and tested and bugs are detected faster.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9AC3F82B-53CE-43D8-A31A-017066C2DCE6}"/>
              </a:ext>
            </a:extLst>
          </p:cNvPr>
          <p:cNvSpPr txBox="1">
            <a:spLocks/>
          </p:cNvSpPr>
          <p:nvPr/>
        </p:nvSpPr>
        <p:spPr>
          <a:xfrm>
            <a:off x="5776008" y="2565355"/>
            <a:ext cx="4664529" cy="37024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spcAft>
                <a:spcPts val="686"/>
              </a:spcAft>
              <a:defRPr/>
            </a:pPr>
            <a:r>
              <a:rPr lang="en-US" sz="2400" b="0" dirty="0">
                <a:solidFill>
                  <a:srgbClr val="0078D7"/>
                </a:solidFill>
                <a:latin typeface="Segoe UI Semibold"/>
              </a:rPr>
              <a:t>Continuous Deployment (CD)</a:t>
            </a:r>
          </a:p>
          <a:p>
            <a:pPr algn="ctr" defTabSz="914192">
              <a:spcAft>
                <a:spcPts val="686"/>
              </a:spcAft>
              <a:defRPr/>
            </a:pPr>
            <a:endParaRPr lang="en-US" sz="1371" dirty="0">
              <a:solidFill>
                <a:srgbClr val="0078D7"/>
              </a:solidFill>
              <a:latin typeface="Segoe UI"/>
            </a:endParaRPr>
          </a:p>
          <a:p>
            <a:pPr marL="280067" indent="-280067" defTabSz="914367">
              <a:spcAft>
                <a:spcPts val="686"/>
              </a:spcAft>
              <a:buFont typeface="Arial" panose="020B0604020202020204" pitchFamily="34" charset="0"/>
              <a:buChar char="•"/>
              <a:defRPr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</a:rPr>
              <a:t>By combining continuous integration and infrastructure as code (</a:t>
            </a:r>
            <a:r>
              <a:rPr lang="en-US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</a:rPr>
              <a:t>IaC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</a:rPr>
              <a:t>), you’ll achieve identical deployments and the confidence to deploy to production at any time.</a:t>
            </a:r>
          </a:p>
          <a:p>
            <a:pPr marL="280067" indent="-280067" defTabSz="914367">
              <a:spcAft>
                <a:spcPts val="686"/>
              </a:spcAft>
              <a:buFont typeface="Arial" panose="020B0604020202020204" pitchFamily="34" charset="0"/>
              <a:buChar char="•"/>
              <a:defRPr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</a:rPr>
              <a:t>With continuous deployment, you can automate the entire process from code commit to production if your CI/CD tests are successful.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FDF5020-42B4-4671-916D-598447AD6395}"/>
              </a:ext>
            </a:extLst>
          </p:cNvPr>
          <p:cNvCxnSpPr>
            <a:cxnSpLocks/>
          </p:cNvCxnSpPr>
          <p:nvPr/>
        </p:nvCxnSpPr>
        <p:spPr>
          <a:xfrm>
            <a:off x="1592092" y="2950667"/>
            <a:ext cx="3730535" cy="0"/>
          </a:xfrm>
          <a:prstGeom prst="line">
            <a:avLst/>
          </a:prstGeom>
          <a:noFill/>
          <a:ln w="12700" cap="flat" cmpd="sng" algn="ctr">
            <a:solidFill>
              <a:srgbClr val="4DB0FF"/>
            </a:solidFill>
            <a:prstDash val="solid"/>
            <a:miter lim="800000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96AC589-11F5-47B3-97EC-B6D94C35016E}"/>
              </a:ext>
            </a:extLst>
          </p:cNvPr>
          <p:cNvCxnSpPr>
            <a:cxnSpLocks/>
          </p:cNvCxnSpPr>
          <p:nvPr/>
        </p:nvCxnSpPr>
        <p:spPr>
          <a:xfrm>
            <a:off x="6137302" y="2950667"/>
            <a:ext cx="4010005" cy="0"/>
          </a:xfrm>
          <a:prstGeom prst="line">
            <a:avLst/>
          </a:prstGeom>
          <a:noFill/>
          <a:ln w="12700" cap="flat" cmpd="sng" algn="ctr">
            <a:solidFill>
              <a:srgbClr val="4DB0FF"/>
            </a:solidFill>
            <a:prstDash val="solid"/>
            <a:miter lim="800000"/>
          </a:ln>
          <a:effectLst/>
        </p:spPr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7AC9627-88B8-49E0-AA97-1C3B308C9DC0}"/>
              </a:ext>
            </a:extLst>
          </p:cNvPr>
          <p:cNvGrpSpPr/>
          <p:nvPr/>
        </p:nvGrpSpPr>
        <p:grpSpPr>
          <a:xfrm>
            <a:off x="3363842" y="1812533"/>
            <a:ext cx="745560" cy="606090"/>
            <a:chOff x="1228673" y="2642918"/>
            <a:chExt cx="985201" cy="800902"/>
          </a:xfrm>
          <a:solidFill>
            <a:schemeClr val="bg1"/>
          </a:solidFill>
        </p:grpSpPr>
        <p:sp>
          <p:nvSpPr>
            <p:cNvPr id="25" name="browser_3">
              <a:extLst>
                <a:ext uri="{FF2B5EF4-FFF2-40B4-BE49-F238E27FC236}">
                  <a16:creationId xmlns:a16="http://schemas.microsoft.com/office/drawing/2014/main" id="{327D3CDB-112C-4FC9-82AD-5B2F52E8DA8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228673" y="2642918"/>
              <a:ext cx="770794" cy="733164"/>
            </a:xfrm>
            <a:custGeom>
              <a:avLst/>
              <a:gdLst>
                <a:gd name="T0" fmla="*/ 130 w 335"/>
                <a:gd name="T1" fmla="*/ 33 h 318"/>
                <a:gd name="T2" fmla="*/ 335 w 335"/>
                <a:gd name="T3" fmla="*/ 33 h 318"/>
                <a:gd name="T4" fmla="*/ 335 w 335"/>
                <a:gd name="T5" fmla="*/ 318 h 318"/>
                <a:gd name="T6" fmla="*/ 0 w 335"/>
                <a:gd name="T7" fmla="*/ 318 h 318"/>
                <a:gd name="T8" fmla="*/ 0 w 335"/>
                <a:gd name="T9" fmla="*/ 33 h 318"/>
                <a:gd name="T10" fmla="*/ 0 w 335"/>
                <a:gd name="T11" fmla="*/ 33 h 318"/>
                <a:gd name="T12" fmla="*/ 71 w 335"/>
                <a:gd name="T13" fmla="*/ 33 h 318"/>
                <a:gd name="T14" fmla="*/ 130 w 335"/>
                <a:gd name="T15" fmla="*/ 97 h 318"/>
                <a:gd name="T16" fmla="*/ 335 w 335"/>
                <a:gd name="T17" fmla="*/ 97 h 318"/>
                <a:gd name="T18" fmla="*/ 0 w 335"/>
                <a:gd name="T19" fmla="*/ 97 h 318"/>
                <a:gd name="T20" fmla="*/ 67 w 335"/>
                <a:gd name="T21" fmla="*/ 97 h 318"/>
                <a:gd name="T22" fmla="*/ 293 w 335"/>
                <a:gd name="T23" fmla="*/ 69 h 318"/>
                <a:gd name="T24" fmla="*/ 298 w 335"/>
                <a:gd name="T25" fmla="*/ 64 h 318"/>
                <a:gd name="T26" fmla="*/ 293 w 335"/>
                <a:gd name="T27" fmla="*/ 60 h 318"/>
                <a:gd name="T28" fmla="*/ 289 w 335"/>
                <a:gd name="T29" fmla="*/ 64 h 318"/>
                <a:gd name="T30" fmla="*/ 293 w 335"/>
                <a:gd name="T31" fmla="*/ 69 h 318"/>
                <a:gd name="T32" fmla="*/ 240 w 335"/>
                <a:gd name="T33" fmla="*/ 69 h 318"/>
                <a:gd name="T34" fmla="*/ 245 w 335"/>
                <a:gd name="T35" fmla="*/ 64 h 318"/>
                <a:gd name="T36" fmla="*/ 240 w 335"/>
                <a:gd name="T37" fmla="*/ 60 h 318"/>
                <a:gd name="T38" fmla="*/ 235 w 335"/>
                <a:gd name="T39" fmla="*/ 64 h 318"/>
                <a:gd name="T40" fmla="*/ 240 w 335"/>
                <a:gd name="T41" fmla="*/ 69 h 318"/>
                <a:gd name="T42" fmla="*/ 187 w 335"/>
                <a:gd name="T43" fmla="*/ 69 h 318"/>
                <a:gd name="T44" fmla="*/ 192 w 335"/>
                <a:gd name="T45" fmla="*/ 64 h 318"/>
                <a:gd name="T46" fmla="*/ 187 w 335"/>
                <a:gd name="T47" fmla="*/ 60 h 318"/>
                <a:gd name="T48" fmla="*/ 182 w 335"/>
                <a:gd name="T49" fmla="*/ 64 h 318"/>
                <a:gd name="T50" fmla="*/ 187 w 335"/>
                <a:gd name="T51" fmla="*/ 69 h 318"/>
                <a:gd name="T52" fmla="*/ 49 w 335"/>
                <a:gd name="T53" fmla="*/ 190 h 318"/>
                <a:gd name="T54" fmla="*/ 100 w 335"/>
                <a:gd name="T55" fmla="*/ 240 h 318"/>
                <a:gd name="T56" fmla="*/ 151 w 335"/>
                <a:gd name="T57" fmla="*/ 190 h 318"/>
                <a:gd name="T58" fmla="*/ 100 w 335"/>
                <a:gd name="T59" fmla="*/ 0 h 318"/>
                <a:gd name="T60" fmla="*/ 100 w 335"/>
                <a:gd name="T61" fmla="*/ 24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35" h="318">
                  <a:moveTo>
                    <a:pt x="130" y="33"/>
                  </a:moveTo>
                  <a:cubicBezTo>
                    <a:pt x="335" y="33"/>
                    <a:pt x="335" y="33"/>
                    <a:pt x="335" y="33"/>
                  </a:cubicBezTo>
                  <a:cubicBezTo>
                    <a:pt x="335" y="318"/>
                    <a:pt x="335" y="318"/>
                    <a:pt x="335" y="318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71" y="33"/>
                    <a:pt x="71" y="33"/>
                    <a:pt x="71" y="33"/>
                  </a:cubicBezTo>
                  <a:moveTo>
                    <a:pt x="130" y="97"/>
                  </a:moveTo>
                  <a:cubicBezTo>
                    <a:pt x="335" y="97"/>
                    <a:pt x="335" y="97"/>
                    <a:pt x="335" y="97"/>
                  </a:cubicBezTo>
                  <a:moveTo>
                    <a:pt x="0" y="97"/>
                  </a:moveTo>
                  <a:cubicBezTo>
                    <a:pt x="67" y="97"/>
                    <a:pt x="67" y="97"/>
                    <a:pt x="67" y="97"/>
                  </a:cubicBezTo>
                  <a:moveTo>
                    <a:pt x="293" y="69"/>
                  </a:moveTo>
                  <a:cubicBezTo>
                    <a:pt x="296" y="69"/>
                    <a:pt x="298" y="67"/>
                    <a:pt x="298" y="64"/>
                  </a:cubicBezTo>
                  <a:cubicBezTo>
                    <a:pt x="298" y="62"/>
                    <a:pt x="296" y="60"/>
                    <a:pt x="293" y="60"/>
                  </a:cubicBezTo>
                  <a:cubicBezTo>
                    <a:pt x="291" y="60"/>
                    <a:pt x="289" y="62"/>
                    <a:pt x="289" y="64"/>
                  </a:cubicBezTo>
                  <a:cubicBezTo>
                    <a:pt x="289" y="67"/>
                    <a:pt x="291" y="69"/>
                    <a:pt x="293" y="69"/>
                  </a:cubicBezTo>
                  <a:close/>
                  <a:moveTo>
                    <a:pt x="240" y="69"/>
                  </a:moveTo>
                  <a:cubicBezTo>
                    <a:pt x="243" y="69"/>
                    <a:pt x="245" y="67"/>
                    <a:pt x="245" y="64"/>
                  </a:cubicBezTo>
                  <a:cubicBezTo>
                    <a:pt x="245" y="62"/>
                    <a:pt x="243" y="60"/>
                    <a:pt x="240" y="60"/>
                  </a:cubicBezTo>
                  <a:cubicBezTo>
                    <a:pt x="238" y="60"/>
                    <a:pt x="235" y="62"/>
                    <a:pt x="235" y="64"/>
                  </a:cubicBezTo>
                  <a:cubicBezTo>
                    <a:pt x="235" y="67"/>
                    <a:pt x="238" y="69"/>
                    <a:pt x="240" y="69"/>
                  </a:cubicBezTo>
                  <a:close/>
                  <a:moveTo>
                    <a:pt x="187" y="69"/>
                  </a:moveTo>
                  <a:cubicBezTo>
                    <a:pt x="189" y="69"/>
                    <a:pt x="192" y="67"/>
                    <a:pt x="192" y="64"/>
                  </a:cubicBezTo>
                  <a:cubicBezTo>
                    <a:pt x="192" y="62"/>
                    <a:pt x="189" y="60"/>
                    <a:pt x="187" y="60"/>
                  </a:cubicBezTo>
                  <a:cubicBezTo>
                    <a:pt x="184" y="60"/>
                    <a:pt x="182" y="62"/>
                    <a:pt x="182" y="64"/>
                  </a:cubicBezTo>
                  <a:cubicBezTo>
                    <a:pt x="182" y="67"/>
                    <a:pt x="184" y="69"/>
                    <a:pt x="187" y="69"/>
                  </a:cubicBezTo>
                  <a:close/>
                  <a:moveTo>
                    <a:pt x="49" y="190"/>
                  </a:moveTo>
                  <a:cubicBezTo>
                    <a:pt x="100" y="240"/>
                    <a:pt x="100" y="240"/>
                    <a:pt x="100" y="240"/>
                  </a:cubicBezTo>
                  <a:cubicBezTo>
                    <a:pt x="151" y="190"/>
                    <a:pt x="151" y="190"/>
                    <a:pt x="151" y="190"/>
                  </a:cubicBezTo>
                  <a:moveTo>
                    <a:pt x="100" y="0"/>
                  </a:moveTo>
                  <a:cubicBezTo>
                    <a:pt x="100" y="240"/>
                    <a:pt x="100" y="240"/>
                    <a:pt x="100" y="240"/>
                  </a:cubicBezTo>
                </a:path>
              </a:pathLst>
            </a:custGeom>
            <a:grpFill/>
            <a:ln w="1905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314">
                <a:defRPr/>
              </a:pPr>
              <a:endParaRPr lang="en-US" sz="882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Segoe UI Semilight"/>
              </a:endParaRPr>
            </a:p>
          </p:txBody>
        </p:sp>
        <p:sp>
          <p:nvSpPr>
            <p:cNvPr id="26" name="History_E81C">
              <a:extLst>
                <a:ext uri="{FF2B5EF4-FFF2-40B4-BE49-F238E27FC236}">
                  <a16:creationId xmlns:a16="http://schemas.microsoft.com/office/drawing/2014/main" id="{827BAC33-4894-4795-ACFD-E874338A6B0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820682" y="3050532"/>
              <a:ext cx="393192" cy="393288"/>
            </a:xfrm>
            <a:custGeom>
              <a:avLst/>
              <a:gdLst>
                <a:gd name="T0" fmla="*/ 2500 w 3750"/>
                <a:gd name="T1" fmla="*/ 2750 h 3750"/>
                <a:gd name="T2" fmla="*/ 1750 w 3750"/>
                <a:gd name="T3" fmla="*/ 2000 h 3750"/>
                <a:gd name="T4" fmla="*/ 1750 w 3750"/>
                <a:gd name="T5" fmla="*/ 875 h 3750"/>
                <a:gd name="T6" fmla="*/ 0 w 3750"/>
                <a:gd name="T7" fmla="*/ 375 h 3750"/>
                <a:gd name="T8" fmla="*/ 0 w 3750"/>
                <a:gd name="T9" fmla="*/ 1250 h 3750"/>
                <a:gd name="T10" fmla="*/ 875 w 3750"/>
                <a:gd name="T11" fmla="*/ 1250 h 3750"/>
                <a:gd name="T12" fmla="*/ 69 w 3750"/>
                <a:gd name="T13" fmla="*/ 2375 h 3750"/>
                <a:gd name="T14" fmla="*/ 1875 w 3750"/>
                <a:gd name="T15" fmla="*/ 3750 h 3750"/>
                <a:gd name="T16" fmla="*/ 3750 w 3750"/>
                <a:gd name="T17" fmla="*/ 1875 h 3750"/>
                <a:gd name="T18" fmla="*/ 1875 w 3750"/>
                <a:gd name="T19" fmla="*/ 0 h 3750"/>
                <a:gd name="T20" fmla="*/ 109 w 3750"/>
                <a:gd name="T21" fmla="*/ 1250 h 3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0" h="3750">
                  <a:moveTo>
                    <a:pt x="2500" y="2750"/>
                  </a:moveTo>
                  <a:cubicBezTo>
                    <a:pt x="1750" y="2000"/>
                    <a:pt x="1750" y="2000"/>
                    <a:pt x="1750" y="2000"/>
                  </a:cubicBezTo>
                  <a:cubicBezTo>
                    <a:pt x="1750" y="875"/>
                    <a:pt x="1750" y="875"/>
                    <a:pt x="1750" y="875"/>
                  </a:cubicBezTo>
                  <a:moveTo>
                    <a:pt x="0" y="375"/>
                  </a:moveTo>
                  <a:cubicBezTo>
                    <a:pt x="0" y="1250"/>
                    <a:pt x="0" y="1250"/>
                    <a:pt x="0" y="1250"/>
                  </a:cubicBezTo>
                  <a:cubicBezTo>
                    <a:pt x="875" y="1250"/>
                    <a:pt x="875" y="1250"/>
                    <a:pt x="875" y="1250"/>
                  </a:cubicBezTo>
                  <a:moveTo>
                    <a:pt x="69" y="2375"/>
                  </a:moveTo>
                  <a:cubicBezTo>
                    <a:pt x="289" y="3167"/>
                    <a:pt x="1013" y="3750"/>
                    <a:pt x="1875" y="3750"/>
                  </a:cubicBezTo>
                  <a:cubicBezTo>
                    <a:pt x="2911" y="3750"/>
                    <a:pt x="3750" y="2911"/>
                    <a:pt x="3750" y="1875"/>
                  </a:cubicBezTo>
                  <a:cubicBezTo>
                    <a:pt x="3750" y="839"/>
                    <a:pt x="2911" y="0"/>
                    <a:pt x="1875" y="0"/>
                  </a:cubicBezTo>
                  <a:cubicBezTo>
                    <a:pt x="1059" y="0"/>
                    <a:pt x="367" y="522"/>
                    <a:pt x="109" y="1250"/>
                  </a:cubicBezTo>
                </a:path>
              </a:pathLst>
            </a:custGeom>
            <a:grpFill/>
            <a:ln w="19050" cap="sq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314">
                <a:defRPr/>
              </a:pPr>
              <a:endParaRPr lang="en-US" sz="882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Segoe UI Semilight"/>
              </a:endParaRPr>
            </a:p>
          </p:txBody>
        </p:sp>
      </p:grpSp>
      <p:sp>
        <p:nvSpPr>
          <p:cNvPr id="27" name="binary">
            <a:extLst>
              <a:ext uri="{FF2B5EF4-FFF2-40B4-BE49-F238E27FC236}">
                <a16:creationId xmlns:a16="http://schemas.microsoft.com/office/drawing/2014/main" id="{8D9BC78A-BC7A-4FB4-B5B7-1DD4C31506D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15100" y="1834329"/>
            <a:ext cx="600476" cy="518510"/>
          </a:xfrm>
          <a:custGeom>
            <a:avLst/>
            <a:gdLst>
              <a:gd name="T0" fmla="*/ 0 w 245"/>
              <a:gd name="T1" fmla="*/ 48 h 212"/>
              <a:gd name="T2" fmla="*/ 92 w 245"/>
              <a:gd name="T3" fmla="*/ 48 h 212"/>
              <a:gd name="T4" fmla="*/ 183 w 245"/>
              <a:gd name="T5" fmla="*/ 48 h 212"/>
              <a:gd name="T6" fmla="*/ 62 w 245"/>
              <a:gd name="T7" fmla="*/ 15 h 212"/>
              <a:gd name="T8" fmla="*/ 46 w 245"/>
              <a:gd name="T9" fmla="*/ 0 h 212"/>
              <a:gd name="T10" fmla="*/ 30 w 245"/>
              <a:gd name="T11" fmla="*/ 33 h 212"/>
              <a:gd name="T12" fmla="*/ 46 w 245"/>
              <a:gd name="T13" fmla="*/ 49 h 212"/>
              <a:gd name="T14" fmla="*/ 153 w 245"/>
              <a:gd name="T15" fmla="*/ 33 h 212"/>
              <a:gd name="T16" fmla="*/ 137 w 245"/>
              <a:gd name="T17" fmla="*/ 0 h 212"/>
              <a:gd name="T18" fmla="*/ 122 w 245"/>
              <a:gd name="T19" fmla="*/ 15 h 212"/>
              <a:gd name="T20" fmla="*/ 137 w 245"/>
              <a:gd name="T21" fmla="*/ 49 h 212"/>
              <a:gd name="T22" fmla="*/ 153 w 245"/>
              <a:gd name="T23" fmla="*/ 33 h 212"/>
              <a:gd name="T24" fmla="*/ 245 w 245"/>
              <a:gd name="T25" fmla="*/ 15 h 212"/>
              <a:gd name="T26" fmla="*/ 229 w 245"/>
              <a:gd name="T27" fmla="*/ 0 h 212"/>
              <a:gd name="T28" fmla="*/ 213 w 245"/>
              <a:gd name="T29" fmla="*/ 33 h 212"/>
              <a:gd name="T30" fmla="*/ 229 w 245"/>
              <a:gd name="T31" fmla="*/ 49 h 212"/>
              <a:gd name="T32" fmla="*/ 0 w 245"/>
              <a:gd name="T33" fmla="*/ 163 h 212"/>
              <a:gd name="T34" fmla="*/ 92 w 245"/>
              <a:gd name="T35" fmla="*/ 163 h 212"/>
              <a:gd name="T36" fmla="*/ 183 w 245"/>
              <a:gd name="T37" fmla="*/ 163 h 212"/>
              <a:gd name="T38" fmla="*/ 62 w 245"/>
              <a:gd name="T39" fmla="*/ 196 h 212"/>
              <a:gd name="T40" fmla="*/ 46 w 245"/>
              <a:gd name="T41" fmla="*/ 163 h 212"/>
              <a:gd name="T42" fmla="*/ 30 w 245"/>
              <a:gd name="T43" fmla="*/ 179 h 212"/>
              <a:gd name="T44" fmla="*/ 46 w 245"/>
              <a:gd name="T45" fmla="*/ 212 h 212"/>
              <a:gd name="T46" fmla="*/ 62 w 245"/>
              <a:gd name="T47" fmla="*/ 196 h 212"/>
              <a:gd name="T48" fmla="*/ 153 w 245"/>
              <a:gd name="T49" fmla="*/ 179 h 212"/>
              <a:gd name="T50" fmla="*/ 137 w 245"/>
              <a:gd name="T51" fmla="*/ 163 h 212"/>
              <a:gd name="T52" fmla="*/ 122 w 245"/>
              <a:gd name="T53" fmla="*/ 196 h 212"/>
              <a:gd name="T54" fmla="*/ 137 w 245"/>
              <a:gd name="T55" fmla="*/ 212 h 212"/>
              <a:gd name="T56" fmla="*/ 245 w 245"/>
              <a:gd name="T57" fmla="*/ 196 h 212"/>
              <a:gd name="T58" fmla="*/ 229 w 245"/>
              <a:gd name="T59" fmla="*/ 163 h 212"/>
              <a:gd name="T60" fmla="*/ 213 w 245"/>
              <a:gd name="T61" fmla="*/ 179 h 212"/>
              <a:gd name="T62" fmla="*/ 229 w 245"/>
              <a:gd name="T63" fmla="*/ 212 h 212"/>
              <a:gd name="T64" fmla="*/ 245 w 245"/>
              <a:gd name="T65" fmla="*/ 196 h 212"/>
              <a:gd name="T66" fmla="*/ 62 w 245"/>
              <a:gd name="T67" fmla="*/ 131 h 212"/>
              <a:gd name="T68" fmla="*/ 153 w 245"/>
              <a:gd name="T69" fmla="*/ 131 h 212"/>
              <a:gd name="T70" fmla="*/ 32 w 245"/>
              <a:gd name="T71" fmla="*/ 98 h 212"/>
              <a:gd name="T72" fmla="*/ 16 w 245"/>
              <a:gd name="T73" fmla="*/ 83 h 212"/>
              <a:gd name="T74" fmla="*/ 0 w 245"/>
              <a:gd name="T75" fmla="*/ 116 h 212"/>
              <a:gd name="T76" fmla="*/ 16 w 245"/>
              <a:gd name="T77" fmla="*/ 132 h 212"/>
              <a:gd name="T78" fmla="*/ 123 w 245"/>
              <a:gd name="T79" fmla="*/ 116 h 212"/>
              <a:gd name="T80" fmla="*/ 107 w 245"/>
              <a:gd name="T81" fmla="*/ 83 h 212"/>
              <a:gd name="T82" fmla="*/ 92 w 245"/>
              <a:gd name="T83" fmla="*/ 98 h 212"/>
              <a:gd name="T84" fmla="*/ 107 w 245"/>
              <a:gd name="T85" fmla="*/ 132 h 212"/>
              <a:gd name="T86" fmla="*/ 123 w 245"/>
              <a:gd name="T87" fmla="*/ 116 h 212"/>
              <a:gd name="T88" fmla="*/ 215 w 245"/>
              <a:gd name="T89" fmla="*/ 98 h 212"/>
              <a:gd name="T90" fmla="*/ 199 w 245"/>
              <a:gd name="T91" fmla="*/ 83 h 212"/>
              <a:gd name="T92" fmla="*/ 183 w 245"/>
              <a:gd name="T93" fmla="*/ 116 h 212"/>
              <a:gd name="T94" fmla="*/ 199 w 245"/>
              <a:gd name="T95" fmla="*/ 132 h 212"/>
              <a:gd name="T96" fmla="*/ 245 w 245"/>
              <a:gd name="T97" fmla="*/ 83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45" h="212">
                <a:moveTo>
                  <a:pt x="0" y="0"/>
                </a:moveTo>
                <a:cubicBezTo>
                  <a:pt x="0" y="48"/>
                  <a:pt x="0" y="48"/>
                  <a:pt x="0" y="48"/>
                </a:cubicBezTo>
                <a:moveTo>
                  <a:pt x="92" y="0"/>
                </a:moveTo>
                <a:cubicBezTo>
                  <a:pt x="92" y="48"/>
                  <a:pt x="92" y="48"/>
                  <a:pt x="92" y="48"/>
                </a:cubicBezTo>
                <a:moveTo>
                  <a:pt x="183" y="0"/>
                </a:moveTo>
                <a:cubicBezTo>
                  <a:pt x="183" y="48"/>
                  <a:pt x="183" y="48"/>
                  <a:pt x="183" y="48"/>
                </a:cubicBezTo>
                <a:moveTo>
                  <a:pt x="62" y="33"/>
                </a:moveTo>
                <a:cubicBezTo>
                  <a:pt x="62" y="15"/>
                  <a:pt x="62" y="15"/>
                  <a:pt x="62" y="15"/>
                </a:cubicBezTo>
                <a:cubicBezTo>
                  <a:pt x="62" y="7"/>
                  <a:pt x="55" y="0"/>
                  <a:pt x="46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37" y="0"/>
                  <a:pt x="30" y="7"/>
                  <a:pt x="30" y="15"/>
                </a:cubicBezTo>
                <a:cubicBezTo>
                  <a:pt x="30" y="33"/>
                  <a:pt x="30" y="33"/>
                  <a:pt x="30" y="33"/>
                </a:cubicBezTo>
                <a:cubicBezTo>
                  <a:pt x="30" y="41"/>
                  <a:pt x="37" y="49"/>
                  <a:pt x="46" y="49"/>
                </a:cubicBezTo>
                <a:cubicBezTo>
                  <a:pt x="46" y="49"/>
                  <a:pt x="46" y="49"/>
                  <a:pt x="46" y="49"/>
                </a:cubicBezTo>
                <a:cubicBezTo>
                  <a:pt x="55" y="49"/>
                  <a:pt x="62" y="41"/>
                  <a:pt x="62" y="33"/>
                </a:cubicBezTo>
                <a:close/>
                <a:moveTo>
                  <a:pt x="153" y="33"/>
                </a:moveTo>
                <a:cubicBezTo>
                  <a:pt x="153" y="15"/>
                  <a:pt x="153" y="15"/>
                  <a:pt x="153" y="15"/>
                </a:cubicBezTo>
                <a:cubicBezTo>
                  <a:pt x="153" y="7"/>
                  <a:pt x="146" y="0"/>
                  <a:pt x="137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29" y="0"/>
                  <a:pt x="122" y="7"/>
                  <a:pt x="122" y="15"/>
                </a:cubicBezTo>
                <a:cubicBezTo>
                  <a:pt x="122" y="33"/>
                  <a:pt x="122" y="33"/>
                  <a:pt x="122" y="33"/>
                </a:cubicBezTo>
                <a:cubicBezTo>
                  <a:pt x="122" y="41"/>
                  <a:pt x="129" y="49"/>
                  <a:pt x="137" y="49"/>
                </a:cubicBezTo>
                <a:cubicBezTo>
                  <a:pt x="137" y="49"/>
                  <a:pt x="137" y="49"/>
                  <a:pt x="137" y="49"/>
                </a:cubicBezTo>
                <a:cubicBezTo>
                  <a:pt x="146" y="49"/>
                  <a:pt x="153" y="41"/>
                  <a:pt x="153" y="33"/>
                </a:cubicBezTo>
                <a:close/>
                <a:moveTo>
                  <a:pt x="245" y="33"/>
                </a:moveTo>
                <a:cubicBezTo>
                  <a:pt x="245" y="15"/>
                  <a:pt x="245" y="15"/>
                  <a:pt x="245" y="15"/>
                </a:cubicBezTo>
                <a:cubicBezTo>
                  <a:pt x="245" y="7"/>
                  <a:pt x="237" y="0"/>
                  <a:pt x="229" y="0"/>
                </a:cubicBezTo>
                <a:cubicBezTo>
                  <a:pt x="229" y="0"/>
                  <a:pt x="229" y="0"/>
                  <a:pt x="229" y="0"/>
                </a:cubicBezTo>
                <a:cubicBezTo>
                  <a:pt x="220" y="0"/>
                  <a:pt x="213" y="7"/>
                  <a:pt x="213" y="15"/>
                </a:cubicBezTo>
                <a:cubicBezTo>
                  <a:pt x="213" y="33"/>
                  <a:pt x="213" y="33"/>
                  <a:pt x="213" y="33"/>
                </a:cubicBezTo>
                <a:cubicBezTo>
                  <a:pt x="213" y="41"/>
                  <a:pt x="220" y="49"/>
                  <a:pt x="229" y="49"/>
                </a:cubicBezTo>
                <a:cubicBezTo>
                  <a:pt x="229" y="49"/>
                  <a:pt x="229" y="49"/>
                  <a:pt x="229" y="49"/>
                </a:cubicBezTo>
                <a:cubicBezTo>
                  <a:pt x="237" y="49"/>
                  <a:pt x="245" y="41"/>
                  <a:pt x="245" y="33"/>
                </a:cubicBezTo>
                <a:close/>
                <a:moveTo>
                  <a:pt x="0" y="163"/>
                </a:moveTo>
                <a:cubicBezTo>
                  <a:pt x="0" y="212"/>
                  <a:pt x="0" y="212"/>
                  <a:pt x="0" y="212"/>
                </a:cubicBezTo>
                <a:moveTo>
                  <a:pt x="92" y="163"/>
                </a:moveTo>
                <a:cubicBezTo>
                  <a:pt x="92" y="212"/>
                  <a:pt x="92" y="212"/>
                  <a:pt x="92" y="212"/>
                </a:cubicBezTo>
                <a:moveTo>
                  <a:pt x="183" y="163"/>
                </a:moveTo>
                <a:cubicBezTo>
                  <a:pt x="183" y="212"/>
                  <a:pt x="183" y="212"/>
                  <a:pt x="183" y="212"/>
                </a:cubicBezTo>
                <a:moveTo>
                  <a:pt x="62" y="196"/>
                </a:moveTo>
                <a:cubicBezTo>
                  <a:pt x="62" y="179"/>
                  <a:pt x="62" y="179"/>
                  <a:pt x="62" y="179"/>
                </a:cubicBezTo>
                <a:cubicBezTo>
                  <a:pt x="62" y="170"/>
                  <a:pt x="55" y="163"/>
                  <a:pt x="46" y="163"/>
                </a:cubicBezTo>
                <a:cubicBezTo>
                  <a:pt x="46" y="163"/>
                  <a:pt x="46" y="163"/>
                  <a:pt x="46" y="163"/>
                </a:cubicBezTo>
                <a:cubicBezTo>
                  <a:pt x="37" y="163"/>
                  <a:pt x="30" y="170"/>
                  <a:pt x="30" y="179"/>
                </a:cubicBezTo>
                <a:cubicBezTo>
                  <a:pt x="30" y="196"/>
                  <a:pt x="30" y="196"/>
                  <a:pt x="30" y="196"/>
                </a:cubicBezTo>
                <a:cubicBezTo>
                  <a:pt x="30" y="205"/>
                  <a:pt x="37" y="212"/>
                  <a:pt x="46" y="212"/>
                </a:cubicBezTo>
                <a:cubicBezTo>
                  <a:pt x="46" y="212"/>
                  <a:pt x="46" y="212"/>
                  <a:pt x="46" y="212"/>
                </a:cubicBezTo>
                <a:cubicBezTo>
                  <a:pt x="55" y="212"/>
                  <a:pt x="62" y="205"/>
                  <a:pt x="62" y="196"/>
                </a:cubicBezTo>
                <a:close/>
                <a:moveTo>
                  <a:pt x="153" y="196"/>
                </a:moveTo>
                <a:cubicBezTo>
                  <a:pt x="153" y="179"/>
                  <a:pt x="153" y="179"/>
                  <a:pt x="153" y="179"/>
                </a:cubicBezTo>
                <a:cubicBezTo>
                  <a:pt x="153" y="170"/>
                  <a:pt x="146" y="163"/>
                  <a:pt x="137" y="163"/>
                </a:cubicBezTo>
                <a:cubicBezTo>
                  <a:pt x="137" y="163"/>
                  <a:pt x="137" y="163"/>
                  <a:pt x="137" y="163"/>
                </a:cubicBezTo>
                <a:cubicBezTo>
                  <a:pt x="129" y="163"/>
                  <a:pt x="122" y="170"/>
                  <a:pt x="122" y="179"/>
                </a:cubicBezTo>
                <a:cubicBezTo>
                  <a:pt x="122" y="196"/>
                  <a:pt x="122" y="196"/>
                  <a:pt x="122" y="196"/>
                </a:cubicBezTo>
                <a:cubicBezTo>
                  <a:pt x="122" y="205"/>
                  <a:pt x="129" y="212"/>
                  <a:pt x="137" y="212"/>
                </a:cubicBezTo>
                <a:cubicBezTo>
                  <a:pt x="137" y="212"/>
                  <a:pt x="137" y="212"/>
                  <a:pt x="137" y="212"/>
                </a:cubicBezTo>
                <a:cubicBezTo>
                  <a:pt x="146" y="212"/>
                  <a:pt x="153" y="205"/>
                  <a:pt x="153" y="196"/>
                </a:cubicBezTo>
                <a:close/>
                <a:moveTo>
                  <a:pt x="245" y="196"/>
                </a:moveTo>
                <a:cubicBezTo>
                  <a:pt x="245" y="179"/>
                  <a:pt x="245" y="179"/>
                  <a:pt x="245" y="179"/>
                </a:cubicBezTo>
                <a:cubicBezTo>
                  <a:pt x="245" y="170"/>
                  <a:pt x="237" y="163"/>
                  <a:pt x="229" y="163"/>
                </a:cubicBezTo>
                <a:cubicBezTo>
                  <a:pt x="229" y="163"/>
                  <a:pt x="229" y="163"/>
                  <a:pt x="229" y="163"/>
                </a:cubicBezTo>
                <a:cubicBezTo>
                  <a:pt x="220" y="163"/>
                  <a:pt x="213" y="170"/>
                  <a:pt x="213" y="179"/>
                </a:cubicBezTo>
                <a:cubicBezTo>
                  <a:pt x="213" y="196"/>
                  <a:pt x="213" y="196"/>
                  <a:pt x="213" y="196"/>
                </a:cubicBezTo>
                <a:cubicBezTo>
                  <a:pt x="213" y="205"/>
                  <a:pt x="220" y="212"/>
                  <a:pt x="229" y="212"/>
                </a:cubicBezTo>
                <a:cubicBezTo>
                  <a:pt x="229" y="212"/>
                  <a:pt x="229" y="212"/>
                  <a:pt x="229" y="212"/>
                </a:cubicBezTo>
                <a:cubicBezTo>
                  <a:pt x="237" y="212"/>
                  <a:pt x="245" y="205"/>
                  <a:pt x="245" y="196"/>
                </a:cubicBezTo>
                <a:close/>
                <a:moveTo>
                  <a:pt x="62" y="83"/>
                </a:moveTo>
                <a:cubicBezTo>
                  <a:pt x="62" y="131"/>
                  <a:pt x="62" y="131"/>
                  <a:pt x="62" y="131"/>
                </a:cubicBezTo>
                <a:moveTo>
                  <a:pt x="153" y="83"/>
                </a:moveTo>
                <a:cubicBezTo>
                  <a:pt x="153" y="131"/>
                  <a:pt x="153" y="131"/>
                  <a:pt x="153" y="131"/>
                </a:cubicBezTo>
                <a:moveTo>
                  <a:pt x="32" y="116"/>
                </a:moveTo>
                <a:cubicBezTo>
                  <a:pt x="32" y="98"/>
                  <a:pt x="32" y="98"/>
                  <a:pt x="32" y="98"/>
                </a:cubicBezTo>
                <a:cubicBezTo>
                  <a:pt x="32" y="90"/>
                  <a:pt x="25" y="83"/>
                  <a:pt x="16" y="83"/>
                </a:cubicBezTo>
                <a:cubicBezTo>
                  <a:pt x="16" y="83"/>
                  <a:pt x="16" y="83"/>
                  <a:pt x="16" y="83"/>
                </a:cubicBezTo>
                <a:cubicBezTo>
                  <a:pt x="7" y="83"/>
                  <a:pt x="0" y="90"/>
                  <a:pt x="0" y="98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24"/>
                  <a:pt x="7" y="132"/>
                  <a:pt x="16" y="132"/>
                </a:cubicBezTo>
                <a:cubicBezTo>
                  <a:pt x="16" y="132"/>
                  <a:pt x="16" y="132"/>
                  <a:pt x="16" y="132"/>
                </a:cubicBezTo>
                <a:cubicBezTo>
                  <a:pt x="25" y="132"/>
                  <a:pt x="32" y="124"/>
                  <a:pt x="32" y="116"/>
                </a:cubicBezTo>
                <a:close/>
                <a:moveTo>
                  <a:pt x="123" y="116"/>
                </a:moveTo>
                <a:cubicBezTo>
                  <a:pt x="123" y="98"/>
                  <a:pt x="123" y="98"/>
                  <a:pt x="123" y="98"/>
                </a:cubicBezTo>
                <a:cubicBezTo>
                  <a:pt x="123" y="90"/>
                  <a:pt x="116" y="83"/>
                  <a:pt x="107" y="83"/>
                </a:cubicBezTo>
                <a:cubicBezTo>
                  <a:pt x="107" y="83"/>
                  <a:pt x="107" y="83"/>
                  <a:pt x="107" y="83"/>
                </a:cubicBezTo>
                <a:cubicBezTo>
                  <a:pt x="99" y="83"/>
                  <a:pt x="92" y="90"/>
                  <a:pt x="92" y="98"/>
                </a:cubicBezTo>
                <a:cubicBezTo>
                  <a:pt x="92" y="116"/>
                  <a:pt x="92" y="116"/>
                  <a:pt x="92" y="116"/>
                </a:cubicBezTo>
                <a:cubicBezTo>
                  <a:pt x="92" y="124"/>
                  <a:pt x="99" y="132"/>
                  <a:pt x="107" y="132"/>
                </a:cubicBezTo>
                <a:cubicBezTo>
                  <a:pt x="107" y="132"/>
                  <a:pt x="107" y="132"/>
                  <a:pt x="107" y="132"/>
                </a:cubicBezTo>
                <a:cubicBezTo>
                  <a:pt x="116" y="132"/>
                  <a:pt x="123" y="124"/>
                  <a:pt x="123" y="116"/>
                </a:cubicBezTo>
                <a:close/>
                <a:moveTo>
                  <a:pt x="215" y="116"/>
                </a:moveTo>
                <a:cubicBezTo>
                  <a:pt x="215" y="98"/>
                  <a:pt x="215" y="98"/>
                  <a:pt x="215" y="98"/>
                </a:cubicBezTo>
                <a:cubicBezTo>
                  <a:pt x="215" y="90"/>
                  <a:pt x="207" y="83"/>
                  <a:pt x="199" y="83"/>
                </a:cubicBezTo>
                <a:cubicBezTo>
                  <a:pt x="199" y="83"/>
                  <a:pt x="199" y="83"/>
                  <a:pt x="199" y="83"/>
                </a:cubicBezTo>
                <a:cubicBezTo>
                  <a:pt x="190" y="83"/>
                  <a:pt x="183" y="90"/>
                  <a:pt x="183" y="98"/>
                </a:cubicBezTo>
                <a:cubicBezTo>
                  <a:pt x="183" y="116"/>
                  <a:pt x="183" y="116"/>
                  <a:pt x="183" y="116"/>
                </a:cubicBezTo>
                <a:cubicBezTo>
                  <a:pt x="183" y="124"/>
                  <a:pt x="190" y="132"/>
                  <a:pt x="199" y="132"/>
                </a:cubicBezTo>
                <a:cubicBezTo>
                  <a:pt x="199" y="132"/>
                  <a:pt x="199" y="132"/>
                  <a:pt x="199" y="132"/>
                </a:cubicBezTo>
                <a:cubicBezTo>
                  <a:pt x="207" y="132"/>
                  <a:pt x="215" y="124"/>
                  <a:pt x="215" y="116"/>
                </a:cubicBezTo>
                <a:close/>
                <a:moveTo>
                  <a:pt x="245" y="83"/>
                </a:moveTo>
                <a:cubicBezTo>
                  <a:pt x="245" y="131"/>
                  <a:pt x="245" y="131"/>
                  <a:pt x="245" y="131"/>
                </a:cubicBezTo>
              </a:path>
            </a:pathLst>
          </a:custGeom>
          <a:noFill/>
          <a:ln w="1905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314">
              <a:defRPr/>
            </a:pPr>
            <a:endParaRPr lang="en-US" sz="1729">
              <a:solidFill>
                <a:srgbClr val="353535"/>
              </a:solidFill>
              <a:latin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1362495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71907" y="-13025"/>
            <a:ext cx="12354319" cy="2530107"/>
            <a:chOff x="-171907" y="-13025"/>
            <a:chExt cx="12354319" cy="253010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93484" y="922159"/>
              <a:ext cx="1486559" cy="1486559"/>
            </a:xfrm>
            <a:prstGeom prst="rect">
              <a:avLst/>
            </a:prstGeom>
          </p:spPr>
        </p:pic>
        <p:pic>
          <p:nvPicPr>
            <p:cNvPr id="15" name="Picture 2" descr="https://avatars2.githubusercontent.com/u/19156602?v=3&amp;s=2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71907" y="753082"/>
              <a:ext cx="1763999" cy="1764000"/>
            </a:xfrm>
            <a:prstGeom prst="rect">
              <a:avLst/>
            </a:prstGeom>
            <a:noFill/>
            <a:ln>
              <a:noFill/>
            </a:ln>
            <a:effectLst>
              <a:outerShdw blurRad="50800" dir="5400000" algn="ctr" rotWithShape="0">
                <a:srgbClr val="000000">
                  <a:alpha val="50000"/>
                </a:srgbClr>
              </a:outerShdw>
              <a:reflection stA="45000" endPos="65000" dist="25400" dir="5400000" sy="-100000" algn="bl" rotWithShape="0"/>
            </a:effectLst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2884" y="522570"/>
              <a:ext cx="1486559" cy="1486559"/>
            </a:xfrm>
            <a:prstGeom prst="rect">
              <a:avLst/>
            </a:prstGeom>
          </p:spPr>
        </p:pic>
        <p:pic>
          <p:nvPicPr>
            <p:cNvPr id="17" name="Picture 2" descr="https://avatars2.githubusercontent.com/u/19156602?v=3&amp;s=2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5772" y="-13025"/>
              <a:ext cx="1763999" cy="1764000"/>
            </a:xfrm>
            <a:prstGeom prst="rect">
              <a:avLst/>
            </a:prstGeom>
            <a:noFill/>
            <a:ln>
              <a:noFill/>
            </a:ln>
            <a:effectLst>
              <a:outerShdw blurRad="50800" dir="5400000" algn="ctr" rotWithShape="0">
                <a:srgbClr val="000000">
                  <a:alpha val="50000"/>
                </a:srgbClr>
              </a:outerShdw>
              <a:reflection stA="45000" endPos="65000" dist="25400" dir="5400000" sy="-100000" algn="bl" rotWithShape="0"/>
            </a:effectLst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95853" y="12047"/>
              <a:ext cx="1486559" cy="1486559"/>
            </a:xfrm>
            <a:prstGeom prst="rect">
              <a:avLst/>
            </a:prstGeom>
          </p:spPr>
        </p:pic>
        <p:pic>
          <p:nvPicPr>
            <p:cNvPr id="19" name="Picture 2" descr="https://avatars2.githubusercontent.com/u/19156602?v=3&amp;s=2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3308" y="562011"/>
              <a:ext cx="1763999" cy="1764000"/>
            </a:xfrm>
            <a:prstGeom prst="rect">
              <a:avLst/>
            </a:prstGeom>
            <a:noFill/>
            <a:ln>
              <a:noFill/>
            </a:ln>
            <a:effectLst>
              <a:outerShdw blurRad="50800" dir="5400000" algn="ctr" rotWithShape="0">
                <a:srgbClr val="000000">
                  <a:alpha val="50000"/>
                </a:srgbClr>
              </a:outerShdw>
              <a:reflection stA="45000" endPos="65000" dist="25400" dir="5400000" sy="-100000" algn="bl" rotWithShape="0"/>
            </a:effectLst>
          </p:spPr>
        </p:pic>
      </p:grp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113030" defTabSz="-635">
              <a:buFont typeface="Wingdings" panose="05000000000000000000" pitchFamily="2" charset="2"/>
              <a:buChar char="v"/>
              <a:tabLst>
                <a:tab pos="464820" algn="l"/>
              </a:tabLst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     Open Source Component</a:t>
            </a:r>
          </a:p>
          <a:p>
            <a:pPr marL="116205" indent="3175">
              <a:buFont typeface="Wingdings" panose="05000000000000000000" pitchFamily="2" charset="2"/>
              <a:buChar char="v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Flexible</a:t>
            </a:r>
          </a:p>
          <a:p>
            <a:pPr marL="116205" indent="3175">
              <a:buFont typeface="Wingdings" panose="05000000000000000000" pitchFamily="2" charset="2"/>
              <a:buChar char="v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Very easy to use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12192001" cy="6858959"/>
            <a:chOff x="0" y="0"/>
            <a:chExt cx="12192001" cy="685895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57954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>
                      <a:lumMod val="65000"/>
                      <a:alpha val="25000"/>
                    </a:schemeClr>
                  </a:solidFill>
                </a:rPr>
                <a:t>Microsoft365     SharePoint     Office 365     SPFX     Fabric-UI     PnP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0" y="1584102"/>
              <a:ext cx="12192000" cy="52738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767519"/>
              <a:ext cx="12192000" cy="9144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" y="579550"/>
              <a:ext cx="12192000" cy="1004552"/>
            </a:xfrm>
            <a:prstGeom prst="rect">
              <a:avLst/>
            </a:prstGeom>
            <a:solidFill>
              <a:srgbClr val="00206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914400"/>
              <a:r>
                <a:rPr lang="en-IN" sz="20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SHAREPOINT WITH CI / CD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9EB45BC-7808-4080-B2C4-7F350E6F6E4A}"/>
              </a:ext>
            </a:extLst>
          </p:cNvPr>
          <p:cNvGrpSpPr/>
          <p:nvPr/>
        </p:nvGrpSpPr>
        <p:grpSpPr>
          <a:xfrm>
            <a:off x="636723" y="1825625"/>
            <a:ext cx="4656466" cy="4588823"/>
            <a:chOff x="1023582" y="1825625"/>
            <a:chExt cx="4656466" cy="4588823"/>
          </a:xfrm>
        </p:grpSpPr>
        <p:sp>
          <p:nvSpPr>
            <p:cNvPr id="5" name="Rectangle 4"/>
            <p:cNvSpPr/>
            <p:nvPr/>
          </p:nvSpPr>
          <p:spPr>
            <a:xfrm>
              <a:off x="1023582" y="1825625"/>
              <a:ext cx="4656466" cy="45888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Aft>
                  <a:spcPts val="1200"/>
                </a:spcAft>
              </a:pPr>
              <a:r>
                <a:rPr lang="en-US" sz="2400" dirty="0">
                  <a:solidFill>
                    <a:srgbClr val="0078D7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Continuous Integration – Build 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27F5A37-97C1-4907-88A5-EDC984254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01437" y="2581995"/>
              <a:ext cx="3733800" cy="314325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7B1E5A8-18B7-4B5E-837B-4657B3CA3683}"/>
              </a:ext>
            </a:extLst>
          </p:cNvPr>
          <p:cNvGrpSpPr/>
          <p:nvPr/>
        </p:nvGrpSpPr>
        <p:grpSpPr>
          <a:xfrm>
            <a:off x="6499682" y="1825624"/>
            <a:ext cx="5145114" cy="4588823"/>
            <a:chOff x="6886541" y="1825624"/>
            <a:chExt cx="5145114" cy="458882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675F764-8874-424C-8767-6430E567B27E}"/>
                </a:ext>
              </a:extLst>
            </p:cNvPr>
            <p:cNvSpPr/>
            <p:nvPr/>
          </p:nvSpPr>
          <p:spPr>
            <a:xfrm>
              <a:off x="6886541" y="1825624"/>
              <a:ext cx="5145114" cy="45888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Aft>
                  <a:spcPts val="1200"/>
                </a:spcAft>
              </a:pPr>
              <a:r>
                <a:rPr lang="en-US" sz="2400" dirty="0">
                  <a:solidFill>
                    <a:srgbClr val="0078D7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Continuous Deployment - Release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0276EAE-77FB-4E5D-914C-58E6EDEEB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15918" y="2304194"/>
              <a:ext cx="3733800" cy="1824608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E41497A-0F1F-4A94-8BB4-E06302257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73667" y="4131851"/>
              <a:ext cx="3758289" cy="2003005"/>
            </a:xfrm>
            <a:prstGeom prst="rect">
              <a:avLst/>
            </a:prstGeom>
          </p:spPr>
        </p:pic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D11BE74-30A5-4BF7-9448-1D13C6F7AFAC}"/>
              </a:ext>
            </a:extLst>
          </p:cNvPr>
          <p:cNvCxnSpPr>
            <a:cxnSpLocks/>
          </p:cNvCxnSpPr>
          <p:nvPr/>
        </p:nvCxnSpPr>
        <p:spPr>
          <a:xfrm>
            <a:off x="728216" y="2258590"/>
            <a:ext cx="4089444" cy="0"/>
          </a:xfrm>
          <a:prstGeom prst="line">
            <a:avLst/>
          </a:prstGeom>
          <a:noFill/>
          <a:ln w="12700" cap="flat" cmpd="sng" algn="ctr">
            <a:solidFill>
              <a:srgbClr val="4DB0FF"/>
            </a:solidFill>
            <a:prstDash val="solid"/>
            <a:miter lim="800000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6E4322-0207-46FF-9F9A-418EEE71DE6D}"/>
              </a:ext>
            </a:extLst>
          </p:cNvPr>
          <p:cNvCxnSpPr>
            <a:cxnSpLocks/>
          </p:cNvCxnSpPr>
          <p:nvPr/>
        </p:nvCxnSpPr>
        <p:spPr>
          <a:xfrm>
            <a:off x="6629059" y="2272238"/>
            <a:ext cx="4603048" cy="13648"/>
          </a:xfrm>
          <a:prstGeom prst="line">
            <a:avLst/>
          </a:prstGeom>
          <a:noFill/>
          <a:ln w="12700" cap="flat" cmpd="sng" algn="ctr">
            <a:solidFill>
              <a:srgbClr val="4DB0FF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315662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71907" y="-13025"/>
            <a:ext cx="12354319" cy="2530107"/>
            <a:chOff x="-171907" y="-13025"/>
            <a:chExt cx="12354319" cy="253010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93484" y="922159"/>
              <a:ext cx="1486559" cy="1486559"/>
            </a:xfrm>
            <a:prstGeom prst="rect">
              <a:avLst/>
            </a:prstGeom>
          </p:spPr>
        </p:pic>
        <p:pic>
          <p:nvPicPr>
            <p:cNvPr id="15" name="Picture 2" descr="https://avatars2.githubusercontent.com/u/19156602?v=3&amp;s=2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71907" y="753082"/>
              <a:ext cx="1763999" cy="1764000"/>
            </a:xfrm>
            <a:prstGeom prst="rect">
              <a:avLst/>
            </a:prstGeom>
            <a:noFill/>
            <a:ln>
              <a:noFill/>
            </a:ln>
            <a:effectLst>
              <a:outerShdw blurRad="50800" dir="5400000" algn="ctr" rotWithShape="0">
                <a:srgbClr val="000000">
                  <a:alpha val="50000"/>
                </a:srgbClr>
              </a:outerShdw>
              <a:reflection stA="45000" endPos="65000" dist="25400" dir="5400000" sy="-100000" algn="bl" rotWithShape="0"/>
            </a:effectLst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2884" y="522570"/>
              <a:ext cx="1486559" cy="1486559"/>
            </a:xfrm>
            <a:prstGeom prst="rect">
              <a:avLst/>
            </a:prstGeom>
          </p:spPr>
        </p:pic>
        <p:pic>
          <p:nvPicPr>
            <p:cNvPr id="17" name="Picture 2" descr="https://avatars2.githubusercontent.com/u/19156602?v=3&amp;s=2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5772" y="-13025"/>
              <a:ext cx="1763999" cy="1764000"/>
            </a:xfrm>
            <a:prstGeom prst="rect">
              <a:avLst/>
            </a:prstGeom>
            <a:noFill/>
            <a:ln>
              <a:noFill/>
            </a:ln>
            <a:effectLst>
              <a:outerShdw blurRad="50800" dir="5400000" algn="ctr" rotWithShape="0">
                <a:srgbClr val="000000">
                  <a:alpha val="50000"/>
                </a:srgbClr>
              </a:outerShdw>
              <a:reflection stA="45000" endPos="65000" dist="25400" dir="5400000" sy="-100000" algn="bl" rotWithShape="0"/>
            </a:effectLst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95853" y="12047"/>
              <a:ext cx="1486559" cy="1486559"/>
            </a:xfrm>
            <a:prstGeom prst="rect">
              <a:avLst/>
            </a:prstGeom>
          </p:spPr>
        </p:pic>
        <p:pic>
          <p:nvPicPr>
            <p:cNvPr id="19" name="Picture 2" descr="https://avatars2.githubusercontent.com/u/19156602?v=3&amp;s=2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3308" y="562011"/>
              <a:ext cx="1763999" cy="1764000"/>
            </a:xfrm>
            <a:prstGeom prst="rect">
              <a:avLst/>
            </a:prstGeom>
            <a:noFill/>
            <a:ln>
              <a:noFill/>
            </a:ln>
            <a:effectLst>
              <a:outerShdw blurRad="50800" dir="5400000" algn="ctr" rotWithShape="0">
                <a:srgbClr val="000000">
                  <a:alpha val="50000"/>
                </a:srgbClr>
              </a:outerShdw>
              <a:reflection stA="45000" endPos="65000" dist="25400" dir="5400000" sy="-100000" algn="bl" rotWithShape="0"/>
            </a:effectLst>
          </p:spPr>
        </p:pic>
      </p:grp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113030" defTabSz="-635">
              <a:buFont typeface="Wingdings" panose="05000000000000000000" pitchFamily="2" charset="2"/>
              <a:buChar char="v"/>
              <a:tabLst>
                <a:tab pos="464820" algn="l"/>
              </a:tabLst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     Open Source Component</a:t>
            </a:r>
          </a:p>
          <a:p>
            <a:pPr marL="116205" indent="3175">
              <a:buFont typeface="Wingdings" panose="05000000000000000000" pitchFamily="2" charset="2"/>
              <a:buChar char="v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Flexible</a:t>
            </a:r>
          </a:p>
          <a:p>
            <a:pPr marL="116205" indent="3175">
              <a:buFont typeface="Wingdings" panose="05000000000000000000" pitchFamily="2" charset="2"/>
              <a:buChar char="v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Very easy to use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12192001" cy="6858959"/>
            <a:chOff x="0" y="0"/>
            <a:chExt cx="12192001" cy="685895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57954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>
                      <a:lumMod val="65000"/>
                      <a:alpha val="25000"/>
                    </a:schemeClr>
                  </a:solidFill>
                </a:rPr>
                <a:t>Microsoft365     SharePoint     Office 365     SPFX     Fabric-UI     PnP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0" y="1584102"/>
              <a:ext cx="12192000" cy="52738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767519"/>
              <a:ext cx="12192000" cy="9144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" y="579550"/>
              <a:ext cx="12192000" cy="1004552"/>
            </a:xfrm>
            <a:prstGeom prst="rect">
              <a:avLst/>
            </a:prstGeom>
            <a:solidFill>
              <a:srgbClr val="00206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914400"/>
              <a:endParaRPr lang="en-IN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EA8D3C4-0A66-4ED7-8759-3E7D7CD2000B}"/>
              </a:ext>
            </a:extLst>
          </p:cNvPr>
          <p:cNvSpPr/>
          <p:nvPr/>
        </p:nvSpPr>
        <p:spPr>
          <a:xfrm>
            <a:off x="4470077" y="3400508"/>
            <a:ext cx="282320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367">
              <a:spcBef>
                <a:spcPts val="588"/>
              </a:spcBef>
              <a:spcAft>
                <a:spcPts val="588"/>
              </a:spcAft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71214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722131D6633D4C86F0A4804782DBA8" ma:contentTypeVersion="4" ma:contentTypeDescription="Create a new document." ma:contentTypeScope="" ma:versionID="f5063086b3bedf73b6fc77d98e6b25f8">
  <xsd:schema xmlns:xsd="http://www.w3.org/2001/XMLSchema" xmlns:xs="http://www.w3.org/2001/XMLSchema" xmlns:p="http://schemas.microsoft.com/office/2006/metadata/properties" xmlns:ns2="45d51c2a-6265-4fe6-ae6f-cedb4b7690de" targetNamespace="http://schemas.microsoft.com/office/2006/metadata/properties" ma:root="true" ma:fieldsID="21ae7c495ef36f089b76ab9e682976b3" ns2:_="">
    <xsd:import namespace="45d51c2a-6265-4fe6-ae6f-cedb4b7690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d51c2a-6265-4fe6-ae6f-cedb4b7690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519CE9-9DED-4951-AB52-1A4F88964C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d51c2a-6265-4fe6-ae6f-cedb4b7690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54CFDE0-C412-4642-9028-3A8413A13DA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220DE61-2896-4952-AB04-524C4D15CE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486</Words>
  <Application>Microsoft Office PowerPoint</Application>
  <PresentationFormat>Widescreen</PresentationFormat>
  <Paragraphs>118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MS PGothic</vt:lpstr>
      <vt:lpstr>Arial</vt:lpstr>
      <vt:lpstr>Calibri</vt:lpstr>
      <vt:lpstr>Calibri Light</vt:lpstr>
      <vt:lpstr>Rockwell Extra Bold</vt:lpstr>
      <vt:lpstr>Segoe UI</vt:lpstr>
      <vt:lpstr>Segoe UI Semibold</vt:lpstr>
      <vt:lpstr>Segoe UI Semilight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Shantha Kumar</dc:creator>
  <cp:lastModifiedBy>Shantha Kumar</cp:lastModifiedBy>
  <cp:revision>12</cp:revision>
  <dcterms:created xsi:type="dcterms:W3CDTF">2019-02-01T17:58:32Z</dcterms:created>
  <dcterms:modified xsi:type="dcterms:W3CDTF">2019-02-02T10:17:19Z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0x010100E7722131D6633D4C86F0A4804782DBA8</vt:lpwstr>
  </property>
</Properties>
</file>