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9" r:id="rId4"/>
    <p:sldId id="262" r:id="rId5"/>
    <p:sldId id="260" r:id="rId6"/>
    <p:sldId id="271" r:id="rId7"/>
    <p:sldId id="273" r:id="rId8"/>
    <p:sldId id="272" r:id="rId9"/>
    <p:sldId id="274" r:id="rId10"/>
    <p:sldId id="275" r:id="rId11"/>
    <p:sldId id="276" r:id="rId12"/>
    <p:sldId id="270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C4F77-BAF4-4604-8DAD-4A378FCEE638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FD6C-5BEF-44CA-A305-54BA5B132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1FD6C-5BEF-44CA-A305-54BA5B13240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8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074170" y="1549321"/>
            <a:ext cx="7229352" cy="493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4" descr="https://global.azurebootcamp.net/wp-content/uploads/2018/09/logo-2019-762x67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514" y="0"/>
            <a:ext cx="1032745" cy="9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7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BFFF-679B-4BE9-9DC5-54D20F4DE911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223525394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evblogs.microsoft.com/dotnet/introducing-net-5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rketplace.visualstudio.com/items?itemName=BrianLagunas.ConvertProjectToNETCore3&amp;ssr=false#review-details" TargetMode="External"/><Relationship Id="rId5" Type="http://schemas.openxmlformats.org/officeDocument/2006/relationships/hyperlink" Target="https://channel9.msdn.com/Events/Visual-Studio/Visual-Studio-2019-Launch-Event/Unifying-Windows-desktop-development-with-NET-Core-30" TargetMode="External"/><Relationship Id="rId4" Type="http://schemas.openxmlformats.org/officeDocument/2006/relationships/hyperlink" Target="https://devblogs.microsoft.com/dotnet/how-to-port-desktop-applications-to-net-core-3-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n2debug.net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3" y="6154634"/>
            <a:ext cx="1444858" cy="31043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569085" y="2286000"/>
            <a:ext cx="8912666" cy="1562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Unifying Application Development with .NET Core 3.0</a:t>
            </a:r>
            <a:endParaRPr lang="en-US" sz="480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9086" y="3988732"/>
            <a:ext cx="4622591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Santhakumar Munuswamy</a:t>
            </a:r>
          </a:p>
          <a:p>
            <a:pPr marL="0" indent="0">
              <a:buNone/>
            </a:pPr>
            <a:r>
              <a:rPr lang="en-US" sz="1600" dirty="0" smtClean="0"/>
              <a:t>Technical Architect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4" y="106647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82297"/>
            <a:ext cx="10515600" cy="1152144"/>
          </a:xfrm>
        </p:spPr>
        <p:txBody>
          <a:bodyPr>
            <a:normAutofit/>
          </a:bodyPr>
          <a:lstStyle/>
          <a:p>
            <a:r>
              <a:rPr lang="en-IN" sz="4800" dirty="0" smtClean="0"/>
              <a:t>Ship .NET Core 3.0 &amp; .NET 5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4764" y="1234441"/>
            <a:ext cx="10462219" cy="5240500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5" y="1429021"/>
            <a:ext cx="9905259" cy="4224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82297"/>
            <a:ext cx="10515600" cy="1152144"/>
          </a:xfrm>
        </p:spPr>
        <p:txBody>
          <a:bodyPr>
            <a:normAutofit/>
          </a:bodyPr>
          <a:lstStyle/>
          <a:p>
            <a:r>
              <a:rPr lang="en-IN" sz="4800" dirty="0" smtClean="0"/>
              <a:t>Unifying Windows Apps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4764" y="1234441"/>
            <a:ext cx="10462219" cy="5240500"/>
          </a:xfrm>
        </p:spPr>
        <p:txBody>
          <a:bodyPr>
            <a:normAutofit/>
          </a:bodyPr>
          <a:lstStyle/>
          <a:p>
            <a:r>
              <a:rPr lang="en-IN" dirty="0" smtClean="0"/>
              <a:t>Reasons to port to .NET Core</a:t>
            </a:r>
          </a:p>
          <a:p>
            <a:pPr lvl="1"/>
            <a:r>
              <a:rPr lang="en-IN" dirty="0" smtClean="0"/>
              <a:t>NET core is  the fast innovating . NET</a:t>
            </a:r>
          </a:p>
          <a:p>
            <a:pPr lvl="1"/>
            <a:r>
              <a:rPr lang="en-IN" dirty="0" smtClean="0"/>
              <a:t>Deployment Flexibility</a:t>
            </a:r>
          </a:p>
          <a:p>
            <a:pPr lvl="1"/>
            <a:r>
              <a:rPr lang="en-IN" dirty="0" smtClean="0"/>
              <a:t>Runtime, BCL and language features</a:t>
            </a:r>
          </a:p>
          <a:p>
            <a:pPr lvl="1"/>
            <a:r>
              <a:rPr lang="en-IN" dirty="0" smtClean="0"/>
              <a:t>Performance</a:t>
            </a:r>
          </a:p>
          <a:p>
            <a:r>
              <a:rPr lang="en-IN" dirty="0" smtClean="0"/>
              <a:t>Desktop Improvements</a:t>
            </a:r>
            <a:endParaRPr lang="en-IN" dirty="0"/>
          </a:p>
          <a:p>
            <a:pPr lvl="1"/>
            <a:r>
              <a:rPr lang="en-IN" dirty="0" smtClean="0"/>
              <a:t>UI Framework Enhancements</a:t>
            </a:r>
          </a:p>
          <a:p>
            <a:pPr lvl="2"/>
            <a:r>
              <a:rPr lang="en-IN" dirty="0" smtClean="0"/>
              <a:t>XAML Islands and XAML controls</a:t>
            </a:r>
            <a:endParaRPr lang="en-IN" dirty="0"/>
          </a:p>
          <a:p>
            <a:pPr lvl="2"/>
            <a:r>
              <a:rPr lang="en-IN" dirty="0" smtClean="0"/>
              <a:t>High DPI fixes for WinForms</a:t>
            </a:r>
            <a:endParaRPr lang="en-IN" dirty="0"/>
          </a:p>
          <a:p>
            <a:pPr lvl="1"/>
            <a:r>
              <a:rPr lang="en-IN" dirty="0" smtClean="0"/>
              <a:t>Access to all the Windows 10 APIs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8" y="0"/>
            <a:ext cx="10515600" cy="1325563"/>
          </a:xfrm>
        </p:spPr>
        <p:txBody>
          <a:bodyPr/>
          <a:lstStyle/>
          <a:p>
            <a:r>
              <a:rPr lang="en-IN" dirty="0" smtClean="0"/>
              <a:t>Windows Apps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033084" cy="4351338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sz="4400" dirty="0">
                <a:solidFill>
                  <a:srgbClr val="7030A0"/>
                </a:solidFill>
              </a:rPr>
              <a:t>    </a:t>
            </a:r>
            <a:r>
              <a:rPr lang="en-IN" sz="4400" dirty="0" smtClean="0">
                <a:solidFill>
                  <a:srgbClr val="7030A0"/>
                </a:solidFill>
              </a:rPr>
              <a:t>DEMO/Windows Apps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100" dirty="0">
                <a:hlinkClick r:id="rId2"/>
              </a:rPr>
              <a:t>https://devblogs.microsoft.com/dotnet/introducing-net-5</a:t>
            </a:r>
            <a:r>
              <a:rPr lang="en-IN" sz="1100" dirty="0" smtClean="0">
                <a:hlinkClick r:id="rId2"/>
              </a:rPr>
              <a:t>/</a:t>
            </a:r>
            <a:endParaRPr lang="en-IN" sz="1100" dirty="0" smtClean="0"/>
          </a:p>
          <a:p>
            <a:r>
              <a:rPr lang="en-IN" sz="1100" dirty="0">
                <a:hlinkClick r:id="rId3"/>
              </a:rPr>
              <a:t>https://</a:t>
            </a:r>
            <a:r>
              <a:rPr lang="en-IN" sz="1100" dirty="0" smtClean="0">
                <a:hlinkClick r:id="rId3"/>
              </a:rPr>
              <a:t>vimeo.com/223525394</a:t>
            </a:r>
            <a:endParaRPr lang="en-IN" sz="1100" dirty="0" smtClean="0"/>
          </a:p>
          <a:p>
            <a:r>
              <a:rPr lang="en-IN" sz="1100" dirty="0">
                <a:hlinkClick r:id="rId4"/>
              </a:rPr>
              <a:t>https://devblogs.microsoft.com/dotnet/how-to-port-desktop-applications-to-net-core-3-0/</a:t>
            </a:r>
            <a:endParaRPr lang="en-IN" sz="1100" dirty="0" smtClean="0"/>
          </a:p>
          <a:p>
            <a:r>
              <a:rPr lang="en-IN" sz="1100" dirty="0">
                <a:hlinkClick r:id="rId5"/>
              </a:rPr>
              <a:t>https://</a:t>
            </a:r>
            <a:r>
              <a:rPr lang="en-IN" sz="1100" dirty="0" smtClean="0">
                <a:hlinkClick r:id="rId5"/>
              </a:rPr>
              <a:t>channel9.msdn.com/Events/Visual-Studio/Visual-Studio-2019-Launch-Event/Unifying-Windows-desktop-development-with-NET-Core-30</a:t>
            </a:r>
            <a:endParaRPr lang="en-IN" sz="1100" dirty="0" smtClean="0"/>
          </a:p>
          <a:p>
            <a:r>
              <a:rPr lang="en-IN" sz="1100" dirty="0">
                <a:hlinkClick r:id="rId6"/>
              </a:rPr>
              <a:t>https://marketplace.visualstudio.com/items?itemName=BrianLagunas.ConvertProjectToNETCore3&amp;ssr=false#review-details</a:t>
            </a:r>
            <a:endParaRPr lang="en-IN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749" y="4315172"/>
            <a:ext cx="556975" cy="18898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36964" y="4325199"/>
            <a:ext cx="5825163" cy="94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674" tIns="18674" rIns="18674" bIns="18674" numCol="1" spcCol="14288" rtlCol="0" anchor="ctr">
            <a:spAutoFit/>
          </a:bodyPr>
          <a:lstStyle/>
          <a:p>
            <a:pPr defTabSz="914314"/>
            <a:r>
              <a:rPr lang="en-US" sz="1961" kern="0" dirty="0" smtClean="0">
                <a:solidFill>
                  <a:srgbClr val="404040"/>
                </a:solidFill>
                <a:cs typeface="Arial"/>
              </a:rPr>
              <a:t>Santhakumar Munuswamy</a:t>
            </a:r>
            <a:endParaRPr lang="en-US" sz="1961" kern="0" dirty="0">
              <a:solidFill>
                <a:srgbClr val="404040"/>
              </a:solidFill>
              <a:cs typeface="Arial"/>
            </a:endParaRPr>
          </a:p>
          <a:p>
            <a:pPr defTabSz="914314"/>
            <a:r>
              <a:rPr lang="en-US" sz="1961" kern="0" dirty="0" smtClean="0">
                <a:solidFill>
                  <a:srgbClr val="404040"/>
                </a:solidFill>
                <a:latin typeface="Segoe UI Light"/>
                <a:cs typeface="Arial"/>
              </a:rPr>
              <a:t>Sr. Technical Lead, </a:t>
            </a:r>
          </a:p>
          <a:p>
            <a:pPr defTabSz="914314"/>
            <a:r>
              <a:rPr lang="en-US" sz="1961" kern="0" dirty="0" smtClean="0">
                <a:solidFill>
                  <a:srgbClr val="404040"/>
                </a:solidFill>
                <a:latin typeface="Segoe UI Light"/>
                <a:cs typeface="Arial"/>
              </a:rPr>
              <a:t>Pointel Solutions</a:t>
            </a:r>
            <a:endParaRPr lang="en-US" sz="1961" kern="0" dirty="0">
              <a:solidFill>
                <a:srgbClr val="404040"/>
              </a:solidFill>
              <a:latin typeface="Segoe UI Light"/>
              <a:cs typeface="Arial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76344" y="5590386"/>
            <a:ext cx="9366000" cy="4667"/>
          </a:xfrm>
          <a:prstGeom prst="line">
            <a:avLst/>
          </a:prstGeom>
          <a:ln>
            <a:solidFill>
              <a:srgbClr val="16ACEE"/>
            </a:solidFill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01653" y="5819123"/>
            <a:ext cx="9540280" cy="784574"/>
            <a:chOff x="1735137" y="5935662"/>
            <a:chExt cx="9732963" cy="800423"/>
          </a:xfrm>
        </p:grpSpPr>
        <p:sp>
          <p:nvSpPr>
            <p:cNvPr id="21" name="TextBox 20"/>
            <p:cNvSpPr txBox="1"/>
            <p:nvPr/>
          </p:nvSpPr>
          <p:spPr>
            <a:xfrm>
              <a:off x="1735137" y="5935662"/>
              <a:ext cx="3130020" cy="447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14">
                <a:lnSpc>
                  <a:spcPct val="130000"/>
                </a:lnSpc>
              </a:pPr>
              <a:r>
                <a:rPr lang="en-US" sz="1730" kern="0" dirty="0" smtClean="0">
                  <a:solidFill>
                    <a:srgbClr val="404040"/>
                  </a:solidFill>
                  <a:latin typeface="Segoe UI Light"/>
                  <a:cs typeface="Arial"/>
                </a:rPr>
                <a:t>santhakumar@san2debug.net</a:t>
              </a: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3269" y="5935662"/>
              <a:ext cx="2124639" cy="447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14">
                <a:lnSpc>
                  <a:spcPct val="130000"/>
                </a:lnSpc>
              </a:pPr>
              <a:r>
                <a:rPr lang="en-US" sz="1730" kern="0" dirty="0" smtClean="0">
                  <a:solidFill>
                    <a:srgbClr val="404040"/>
                  </a:solidFill>
                  <a:latin typeface="Segoe UI Light"/>
                  <a:cs typeface="Arial"/>
                </a:rPr>
                <a:t>www.san2debug.net</a:t>
              </a: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78900" y="5935662"/>
              <a:ext cx="2489200" cy="80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314">
                <a:lnSpc>
                  <a:spcPct val="130000"/>
                </a:lnSpc>
              </a:pPr>
              <a:r>
                <a:rPr lang="en-US" sz="1730" kern="0" dirty="0" smtClean="0">
                  <a:solidFill>
                    <a:srgbClr val="404040"/>
                  </a:solidFill>
                  <a:latin typeface="Segoe UI Light"/>
                  <a:cs typeface="Arial"/>
                </a:rPr>
                <a:t>@san2debug</a:t>
              </a:r>
            </a:p>
            <a:p>
              <a:pPr algn="r" defTabSz="914314">
                <a:lnSpc>
                  <a:spcPct val="130000"/>
                </a:lnSpc>
              </a:pPr>
              <a:r>
                <a:rPr lang="en-US" sz="1730" kern="0" dirty="0" smtClean="0">
                  <a:solidFill>
                    <a:srgbClr val="404040"/>
                  </a:solidFill>
                  <a:latin typeface="Segoe UI Light"/>
                  <a:cs typeface="Arial"/>
                </a:rPr>
                <a:t>@msanthakumara</a:t>
              </a: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</p:grpSp>
      <p:sp>
        <p:nvSpPr>
          <p:cNvPr id="10" name="Text Placeholder 25"/>
          <p:cNvSpPr txBox="1">
            <a:spLocks/>
          </p:cNvSpPr>
          <p:nvPr/>
        </p:nvSpPr>
        <p:spPr bwMode="invGray">
          <a:xfrm>
            <a:off x="2456036" y="2074101"/>
            <a:ext cx="6525235" cy="821606"/>
          </a:xfrm>
          <a:prstGeom prst="rect">
            <a:avLst/>
          </a:prstGeom>
        </p:spPr>
        <p:txBody>
          <a:bodyPr vert="horz" wrap="square" lIns="179259" tIns="143407" rIns="179259" bIns="143407" rtlCol="0" anchor="t">
            <a:noAutofit/>
          </a:bodyPr>
          <a:lstStyle>
            <a:lvl1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6700" kern="1200" spc="-153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08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9586" indent="-282503" algn="l" defTabSz="9141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33199" indent="-293612" algn="l" defTabSz="9141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56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38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2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04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81">
              <a:lnSpc>
                <a:spcPct val="60000"/>
              </a:lnSpc>
              <a:buClr>
                <a:srgbClr val="FFFFFF"/>
              </a:buClr>
              <a:buSzPct val="90000"/>
            </a:pPr>
            <a:r>
              <a:rPr lang="en-US" sz="7645" spc="0" dirty="0">
                <a:solidFill>
                  <a:srgbClr val="404040"/>
                </a:solidFill>
              </a:rPr>
              <a:t>Thank you. </a:t>
            </a:r>
            <a:endParaRPr lang="en-US" sz="7645" spc="0" dirty="0">
              <a:solidFill>
                <a:srgbClr val="404040"/>
              </a:solidFill>
              <a:latin typeface="Segoe U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am 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Santhakumar Munuswamy</a:t>
            </a:r>
          </a:p>
          <a:p>
            <a:pPr marL="0" indent="0">
              <a:buNone/>
            </a:pPr>
            <a:r>
              <a:rPr lang="en-IN" sz="1800" dirty="0" smtClean="0"/>
              <a:t>   Sr. Technical Lead @Pointel Solutions 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Certified Scrum Master, Speaker, Blogger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 Blog: </a:t>
            </a:r>
            <a:r>
              <a:rPr lang="en-IN" sz="1600" dirty="0" smtClean="0">
                <a:hlinkClick r:id="rId2"/>
              </a:rPr>
              <a:t>http://www.san2debug.net/</a:t>
            </a:r>
            <a:endParaRPr lang="en-IN" sz="1600" dirty="0" smtClean="0"/>
          </a:p>
          <a:p>
            <a:pPr marL="0" indent="0">
              <a:buNone/>
            </a:pPr>
            <a:r>
              <a:rPr lang="en-IN" sz="1800" dirty="0" smtClean="0"/>
              <a:t>       @msanthakumara</a:t>
            </a:r>
          </a:p>
          <a:p>
            <a:pPr marL="0" indent="0">
              <a:buNone/>
            </a:pPr>
            <a:r>
              <a:rPr lang="en-US" altLang="x-none" sz="1800" dirty="0" smtClean="0"/>
              <a:t>        santhakumarmunuswamy </a:t>
            </a:r>
            <a:endParaRPr lang="en-US" altLang="x-none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40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87" y="3832314"/>
            <a:ext cx="361944" cy="337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26" y="4170274"/>
            <a:ext cx="369905" cy="339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404040"/>
                </a:solidFill>
              </a:rPr>
              <a:t>Agenda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472" y="12495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Visual Studio first release</a:t>
            </a:r>
            <a:endParaRPr lang="en-IN" dirty="0" smtClean="0"/>
          </a:p>
          <a:p>
            <a:r>
              <a:rPr lang="en-IN" dirty="0" smtClean="0"/>
              <a:t>.NET Roadmaps</a:t>
            </a:r>
          </a:p>
          <a:p>
            <a:r>
              <a:rPr lang="en-IN" dirty="0"/>
              <a:t> </a:t>
            </a:r>
            <a:r>
              <a:rPr lang="en-IN" dirty="0" smtClean="0"/>
              <a:t>Unifying .NET Platform </a:t>
            </a:r>
          </a:p>
          <a:p>
            <a:r>
              <a:rPr lang="en-IN" dirty="0" smtClean="0"/>
              <a:t>.NET Standard</a:t>
            </a:r>
          </a:p>
          <a:p>
            <a:r>
              <a:rPr lang="en-IN" dirty="0" smtClean="0"/>
              <a:t>Unifying all things</a:t>
            </a:r>
          </a:p>
          <a:p>
            <a:r>
              <a:rPr lang="en-IN" dirty="0" smtClean="0"/>
              <a:t>Ship to .NET</a:t>
            </a:r>
          </a:p>
          <a:p>
            <a:r>
              <a:rPr lang="en-IN" dirty="0" smtClean="0"/>
              <a:t>Unifying Windows apps</a:t>
            </a:r>
          </a:p>
          <a:p>
            <a:r>
              <a:rPr lang="en-IN" dirty="0" smtClean="0"/>
              <a:t>Demo</a:t>
            </a:r>
            <a:endParaRPr lang="en-IN" dirty="0" smtClean="0"/>
          </a:p>
          <a:p>
            <a:r>
              <a:rPr lang="en-IN" dirty="0" smtClean="0"/>
              <a:t>Conclusion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0"/>
            <a:ext cx="10515600" cy="1325563"/>
          </a:xfrm>
        </p:spPr>
        <p:txBody>
          <a:bodyPr/>
          <a:lstStyle/>
          <a:p>
            <a:r>
              <a:rPr lang="en-IN" sz="4800" dirty="0" smtClean="0"/>
              <a:t>Visual Studio first released -1997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912" y="1325563"/>
            <a:ext cx="11372088" cy="5142144"/>
          </a:xfrm>
        </p:spPr>
        <p:txBody>
          <a:bodyPr/>
          <a:lstStyle/>
          <a:p>
            <a:r>
              <a:rPr lang="en-US" dirty="0" smtClean="0"/>
              <a:t>First step to “</a:t>
            </a:r>
            <a:r>
              <a:rPr lang="en-US" b="1" dirty="0" smtClean="0"/>
              <a:t>unifying developer tools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Bundled all tools into one installer</a:t>
            </a:r>
          </a:p>
          <a:p>
            <a:r>
              <a:rPr lang="en-US" dirty="0" smtClean="0"/>
              <a:t>First attempt at using the same development environment for multiple products (C++, J++ &amp; InterDev)</a:t>
            </a:r>
          </a:p>
          <a:p>
            <a:r>
              <a:rPr lang="en-US" dirty="0" smtClean="0"/>
              <a:t>J++ based on Microsoft Java Virtual Machine</a:t>
            </a:r>
          </a:p>
          <a:p>
            <a:r>
              <a:rPr lang="en-US" dirty="0" smtClean="0"/>
              <a:t>Vision was to develop the best tools for JVM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04" y="3614963"/>
            <a:ext cx="4197096" cy="3243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06" y="4614687"/>
            <a:ext cx="1048215" cy="1288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48" y="4625005"/>
            <a:ext cx="1028692" cy="1293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66" y="4609736"/>
            <a:ext cx="1130866" cy="1293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19" y="4609736"/>
            <a:ext cx="1069641" cy="1293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47" y="4609736"/>
            <a:ext cx="996403" cy="1293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8229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 smtClean="0"/>
              <a:t>.NET </a:t>
            </a:r>
            <a:r>
              <a:rPr lang="en-IN" sz="4800" dirty="0" smtClean="0"/>
              <a:t>Roadmaps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191" y="1407858"/>
            <a:ext cx="6801055" cy="5029517"/>
          </a:xfrm>
        </p:spPr>
        <p:txBody>
          <a:bodyPr>
            <a:normAutofit/>
          </a:bodyPr>
          <a:lstStyle/>
          <a:p>
            <a:r>
              <a:rPr lang="en-IN" dirty="0" smtClean="0"/>
              <a:t>.NET is </a:t>
            </a:r>
            <a:r>
              <a:rPr lang="en-IN" dirty="0"/>
              <a:t>born - 2002</a:t>
            </a:r>
            <a:endParaRPr lang="en-US" dirty="0" smtClean="0"/>
          </a:p>
          <a:p>
            <a:pPr lvl="1"/>
            <a:r>
              <a:rPr lang="en-US" sz="1400" dirty="0" smtClean="0"/>
              <a:t>Core components:- CLI, CTS, CLR</a:t>
            </a:r>
          </a:p>
          <a:p>
            <a:pPr lvl="1"/>
            <a:r>
              <a:rPr lang="en-US" sz="1400" dirty="0" smtClean="0"/>
              <a:t>Supported Languages:- C#, VB.NET, C++ &amp; many more (F# in 2007)</a:t>
            </a:r>
          </a:p>
          <a:p>
            <a:pPr lvl="1"/>
            <a:r>
              <a:rPr lang="en-US" sz="1400" dirty="0" smtClean="0"/>
              <a:t>Unified IDE – Visual Studio.NET</a:t>
            </a:r>
          </a:p>
          <a:p>
            <a:r>
              <a:rPr lang="en-IN" dirty="0"/>
              <a:t>.NET </a:t>
            </a:r>
            <a:r>
              <a:rPr lang="en-IN" dirty="0" smtClean="0"/>
              <a:t>goes “Open Source” - 2014</a:t>
            </a:r>
            <a:endParaRPr lang="en-US" dirty="0"/>
          </a:p>
          <a:p>
            <a:pPr lvl="1"/>
            <a:r>
              <a:rPr lang="en-US" sz="1400" dirty="0" smtClean="0"/>
              <a:t>.NET Compiler Platform “Roslyn” released open source</a:t>
            </a:r>
          </a:p>
          <a:p>
            <a:pPr lvl="1"/>
            <a:r>
              <a:rPr lang="en-US" sz="1400" dirty="0" smtClean="0"/>
              <a:t>.NET Core project begins (CoreFx, CoreCLR repos)</a:t>
            </a:r>
          </a:p>
          <a:p>
            <a:pPr lvl="2"/>
            <a:r>
              <a:rPr lang="en-US" sz="1000" dirty="0" smtClean="0"/>
              <a:t>New Implementation of .NET geared for hyper-scale, cloud development and small device/ IoT development</a:t>
            </a:r>
          </a:p>
          <a:p>
            <a:pPr lvl="2"/>
            <a:r>
              <a:rPr lang="en-US" sz="1000" dirty="0" smtClean="0"/>
              <a:t>Cross-platform, lightweight, better performance</a:t>
            </a:r>
            <a:endParaRPr lang="en-US" sz="1400" dirty="0" smtClean="0"/>
          </a:p>
          <a:p>
            <a:r>
              <a:rPr lang="en-IN" dirty="0" smtClean="0"/>
              <a:t>Microsoft acquires “Xamarin” </a:t>
            </a:r>
            <a:r>
              <a:rPr lang="en-IN" dirty="0"/>
              <a:t>- </a:t>
            </a:r>
            <a:r>
              <a:rPr lang="en-IN" dirty="0" smtClean="0"/>
              <a:t>2016</a:t>
            </a:r>
            <a:endParaRPr lang="en-US" dirty="0"/>
          </a:p>
          <a:p>
            <a:pPr lvl="1"/>
            <a:r>
              <a:rPr lang="en-US" sz="1400" dirty="0" smtClean="0"/>
              <a:t>Cross-platform, native, mobile development with .NET</a:t>
            </a:r>
          </a:p>
          <a:p>
            <a:pPr lvl="1"/>
            <a:r>
              <a:rPr lang="en-US" sz="1400" dirty="0" smtClean="0"/>
              <a:t>Mono officially supported and contributions from Microsoft</a:t>
            </a:r>
          </a:p>
          <a:p>
            <a:pPr lvl="1"/>
            <a:r>
              <a:rPr lang="en-US" sz="1400" dirty="0" smtClean="0"/>
              <a:t>Mono project joins the .NET Foundation</a:t>
            </a:r>
          </a:p>
          <a:p>
            <a:pPr marL="457200" lvl="1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219" y="2684198"/>
            <a:ext cx="2035245" cy="1611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62" y="1407859"/>
            <a:ext cx="1098542" cy="1276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27" y="4353504"/>
            <a:ext cx="2161192" cy="1606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82297"/>
            <a:ext cx="10515600" cy="1152144"/>
          </a:xfrm>
        </p:spPr>
        <p:txBody>
          <a:bodyPr>
            <a:normAutofit/>
          </a:bodyPr>
          <a:lstStyle/>
          <a:p>
            <a:r>
              <a:rPr lang="en-IN" sz="4800" dirty="0" smtClean="0"/>
              <a:t>Unifying .NET Platform - 2017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192" y="1407859"/>
            <a:ext cx="5864352" cy="4351338"/>
          </a:xfrm>
        </p:spPr>
        <p:txBody>
          <a:bodyPr/>
          <a:lstStyle/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 smtClean="0"/>
          </a:p>
          <a:p>
            <a:pPr marL="457200" lvl="1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92" y="1577138"/>
            <a:ext cx="8554644" cy="4182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82297"/>
            <a:ext cx="10515600" cy="1152144"/>
          </a:xfrm>
        </p:spPr>
        <p:txBody>
          <a:bodyPr>
            <a:normAutofit/>
          </a:bodyPr>
          <a:lstStyle/>
          <a:p>
            <a:r>
              <a:rPr lang="en-IN" sz="4800" dirty="0" smtClean="0"/>
              <a:t>.NET Standard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192" y="1234441"/>
            <a:ext cx="10177272" cy="5358864"/>
          </a:xfrm>
        </p:spPr>
        <p:txBody>
          <a:bodyPr/>
          <a:lstStyle/>
          <a:p>
            <a:r>
              <a:rPr lang="en-IN" dirty="0" smtClean="0"/>
              <a:t>It allows sharing code, binaries and skills between .NET implementations</a:t>
            </a:r>
            <a:endParaRPr lang="en-US" dirty="0"/>
          </a:p>
          <a:p>
            <a:pPr lvl="1"/>
            <a:r>
              <a:rPr lang="en-US" sz="1400" dirty="0" smtClean="0"/>
              <a:t>It’s provides a specification for any platform to implement</a:t>
            </a:r>
          </a:p>
          <a:p>
            <a:pPr lvl="1"/>
            <a:r>
              <a:rPr lang="en-US" sz="1400" dirty="0" smtClean="0"/>
              <a:t>All .NET runtimes provided by Microsoft implement the standard</a:t>
            </a:r>
            <a:endParaRPr lang="en-US" sz="14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98" y="2822155"/>
            <a:ext cx="8545118" cy="3620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82297"/>
            <a:ext cx="10515600" cy="1152144"/>
          </a:xfrm>
        </p:spPr>
        <p:txBody>
          <a:bodyPr>
            <a:normAutofit/>
          </a:bodyPr>
          <a:lstStyle/>
          <a:p>
            <a:r>
              <a:rPr lang="en-IN" sz="4800" dirty="0" smtClean="0"/>
              <a:t>Unifying .NET Platform - 2020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192" y="1407859"/>
            <a:ext cx="5864352" cy="4351338"/>
          </a:xfrm>
        </p:spPr>
        <p:txBody>
          <a:bodyPr/>
          <a:lstStyle/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 smtClean="0"/>
          </a:p>
          <a:p>
            <a:pPr marL="457200" lvl="1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773668"/>
            <a:ext cx="9024360" cy="4288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7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82297"/>
            <a:ext cx="10515600" cy="1152144"/>
          </a:xfrm>
        </p:spPr>
        <p:txBody>
          <a:bodyPr>
            <a:normAutofit/>
          </a:bodyPr>
          <a:lstStyle/>
          <a:p>
            <a:r>
              <a:rPr lang="en-IN" sz="4800" dirty="0" smtClean="0"/>
              <a:t>.NET – Unifying all the “things”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191" y="1234441"/>
            <a:ext cx="10462219" cy="52405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Produce a single .NET runtime and framework that can be used everywhere and that has uniform runtime behavior and developer experience.</a:t>
            </a:r>
          </a:p>
          <a:p>
            <a:r>
              <a:rPr lang="en-IN" dirty="0" smtClean="0"/>
              <a:t>Expand the capabilities of .NET by taking the best of .NET Core, .NET Framework, Xamarin and Mono.</a:t>
            </a:r>
          </a:p>
          <a:p>
            <a:r>
              <a:rPr lang="en-IN" dirty="0" smtClean="0"/>
              <a:t>Build that product out of a single code-base that developers (Microsoft and the community) can work on and expand together and that improves all scenarios.</a:t>
            </a:r>
          </a:p>
          <a:p>
            <a:r>
              <a:rPr lang="en-IN" dirty="0" smtClean="0"/>
              <a:t>Additionally</a:t>
            </a:r>
          </a:p>
          <a:p>
            <a:pPr lvl="1"/>
            <a:r>
              <a:rPr lang="en-IN" dirty="0" smtClean="0"/>
              <a:t>You will have more choice on runtime experiences (more on that below)</a:t>
            </a:r>
          </a:p>
          <a:p>
            <a:pPr lvl="1"/>
            <a:r>
              <a:rPr lang="en-IN" dirty="0" smtClean="0"/>
              <a:t>Java interoperability will be available on all platforms.</a:t>
            </a:r>
          </a:p>
          <a:p>
            <a:pPr lvl="1"/>
            <a:r>
              <a:rPr lang="en-IN" dirty="0" smtClean="0"/>
              <a:t>Objective-C and Swift Interoperability will be supported on multiple operating</a:t>
            </a:r>
          </a:p>
          <a:p>
            <a:pPr lvl="1"/>
            <a:r>
              <a:rPr lang="en-IN" dirty="0" smtClean="0"/>
              <a:t>CoreFx will be extended to support static compilation of .NET, smaller footprints and support for more operating systems.</a:t>
            </a:r>
          </a:p>
          <a:p>
            <a:pPr lvl="1"/>
            <a:endParaRPr lang="en-IN" dirty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0" y="15771"/>
            <a:ext cx="2182806" cy="1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538</Words>
  <Application>Microsoft Office PowerPoint</Application>
  <PresentationFormat>Widescreen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Who am I?</vt:lpstr>
      <vt:lpstr>Agenda</vt:lpstr>
      <vt:lpstr>Visual Studio first released -1997</vt:lpstr>
      <vt:lpstr>.NET Roadmaps</vt:lpstr>
      <vt:lpstr>Unifying .NET Platform - 2017 </vt:lpstr>
      <vt:lpstr>.NET Standard</vt:lpstr>
      <vt:lpstr>Unifying .NET Platform - 2020 </vt:lpstr>
      <vt:lpstr>.NET – Unifying all the “things”</vt:lpstr>
      <vt:lpstr>Ship .NET Core 3.0 &amp; .NET 5</vt:lpstr>
      <vt:lpstr>Unifying Windows Apps </vt:lpstr>
      <vt:lpstr>Windows Apps</vt:lpstr>
      <vt:lpstr>Reference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 Mani</dc:creator>
  <cp:lastModifiedBy>Santhakumar M</cp:lastModifiedBy>
  <cp:revision>67</cp:revision>
  <dcterms:created xsi:type="dcterms:W3CDTF">2019-04-25T07:35:20Z</dcterms:created>
  <dcterms:modified xsi:type="dcterms:W3CDTF">2019-05-11T03:50:58Z</dcterms:modified>
</cp:coreProperties>
</file>