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1" r:id="rId2"/>
  </p:sldMasterIdLst>
  <p:notesMasterIdLst>
    <p:notesMasterId r:id="rId30"/>
  </p:notesMasterIdLst>
  <p:sldIdLst>
    <p:sldId id="256" r:id="rId3"/>
    <p:sldId id="296" r:id="rId4"/>
    <p:sldId id="297" r:id="rId5"/>
    <p:sldId id="298" r:id="rId6"/>
    <p:sldId id="299" r:id="rId7"/>
    <p:sldId id="1339" r:id="rId8"/>
    <p:sldId id="320" r:id="rId9"/>
    <p:sldId id="309" r:id="rId10"/>
    <p:sldId id="310" r:id="rId11"/>
    <p:sldId id="384" r:id="rId12"/>
    <p:sldId id="1340" r:id="rId13"/>
    <p:sldId id="386" r:id="rId14"/>
    <p:sldId id="311" r:id="rId15"/>
    <p:sldId id="300" r:id="rId16"/>
    <p:sldId id="260" r:id="rId17"/>
    <p:sldId id="261" r:id="rId18"/>
    <p:sldId id="262" r:id="rId19"/>
    <p:sldId id="263" r:id="rId20"/>
    <p:sldId id="272" r:id="rId21"/>
    <p:sldId id="392" r:id="rId22"/>
    <p:sldId id="359" r:id="rId23"/>
    <p:sldId id="394" r:id="rId24"/>
    <p:sldId id="396" r:id="rId25"/>
    <p:sldId id="397" r:id="rId26"/>
    <p:sldId id="399" r:id="rId27"/>
    <p:sldId id="398" r:id="rId28"/>
    <p:sldId id="133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A53"/>
    <a:srgbClr val="2B8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07" autoAdjust="0"/>
    <p:restoredTop sz="76936"/>
  </p:normalViewPr>
  <p:slideViewPr>
    <p:cSldViewPr snapToGrid="0" snapToObjects="1">
      <p:cViewPr varScale="1">
        <p:scale>
          <a:sx n="59" d="100"/>
          <a:sy n="59"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Speaker Notes:</a:t>
            </a:r>
          </a:p>
          <a:p>
            <a:pPr lvl="0">
              <a:spcBef>
                <a:spcPts val="0"/>
              </a:spcBef>
              <a:buNone/>
            </a:pPr>
            <a:r>
              <a:rPr lang="en-US" dirty="0"/>
              <a:t>Explain that this is conventional approach and many of us had been doing this since early days</a:t>
            </a:r>
            <a:r>
              <a:rPr lang="en-US" baseline="0" dirty="0"/>
              <a:t> of software engineering.</a:t>
            </a:r>
            <a:endParaRPr dirty="0"/>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66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think of iOS and Android development</a:t>
            </a:r>
            <a:r>
              <a:rPr lang="en-US" baseline="0" dirty="0"/>
              <a:t> the same with Xamarin. You can see we have all of our .NET namespaces and libraries, but Xamarin give us 100% </a:t>
            </a:r>
            <a:r>
              <a:rPr lang="en-US" baseline="0" dirty="0" err="1"/>
              <a:t>api</a:t>
            </a:r>
            <a:r>
              <a:rPr lang="en-US" baseline="0" dirty="0"/>
              <a:t> coverage of each iOS API in it’s SDK that we access view C#.</a:t>
            </a: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3/15/2019 11:26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62627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same is true for Android as well.</a:t>
            </a:r>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3/15/2019 11:26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13079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3/15/2019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8466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no compromise</a:t>
            </a:r>
            <a:r>
              <a:rPr lang="en-US" baseline="0" dirty="0"/>
              <a:t> on performance.</a:t>
            </a:r>
          </a:p>
          <a:p>
            <a:pPr marL="171450" indent="-171450">
              <a:buFont typeface="Arial" panose="020B0604020202020204" pitchFamily="34" charset="0"/>
              <a:buChar char="•"/>
            </a:pPr>
            <a:r>
              <a:rPr lang="en-US" baseline="0" dirty="0"/>
              <a:t>Xamarin apps look and feel native because they are native.</a:t>
            </a:r>
            <a:endParaRPr lang="en-US" dirty="0"/>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19</a:t>
            </a:fld>
            <a:endParaRPr lang="en-US"/>
          </a:p>
        </p:txBody>
      </p:sp>
    </p:spTree>
    <p:extLst>
      <p:ext uri="{BB962C8B-B14F-4D97-AF65-F5344CB8AC3E}">
        <p14:creationId xmlns:p14="http://schemas.microsoft.com/office/powerpoint/2010/main" val="198543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help to design application.</a:t>
            </a:r>
          </a:p>
        </p:txBody>
      </p:sp>
      <p:sp>
        <p:nvSpPr>
          <p:cNvPr id="4" name="Slide Number Placeholder 3"/>
          <p:cNvSpPr>
            <a:spLocks noGrp="1"/>
          </p:cNvSpPr>
          <p:nvPr>
            <p:ph type="sldNum" sz="quarter" idx="5"/>
          </p:nvPr>
        </p:nvSpPr>
        <p:spPr/>
        <p:txBody>
          <a:bodyPr/>
          <a:lstStyle/>
          <a:p>
            <a:fld id="{65097B6B-FF96-F443-AED4-FFB28983C4F8}" type="slidenum">
              <a:rPr lang="en-US" smtClean="0"/>
              <a:t>20</a:t>
            </a:fld>
            <a:endParaRPr lang="en-US"/>
          </a:p>
        </p:txBody>
      </p:sp>
    </p:spTree>
    <p:extLst>
      <p:ext uri="{BB962C8B-B14F-4D97-AF65-F5344CB8AC3E}">
        <p14:creationId xmlns:p14="http://schemas.microsoft.com/office/powerpoint/2010/main" val="3141477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84F94A3-45DD-4FB2-9BC4-F3607A68E93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algn="r"/>
            <a:fld id="{B5BD1163-DA63-41CF-92F6-C2527F43A2F8}" type="slidenum">
              <a:rPr lang="en-US" altLang="en-US" sz="1200" b="0">
                <a:latin typeface="Times" panose="02020603050405020304" pitchFamily="18" charset="0"/>
              </a:rPr>
              <a:pPr algn="r"/>
              <a:t>21</a:t>
            </a:fld>
            <a:endParaRPr lang="en-US" altLang="en-US" sz="1200" b="0">
              <a:latin typeface="Times" panose="02020603050405020304" pitchFamily="18" charset="0"/>
            </a:endParaRPr>
          </a:p>
        </p:txBody>
      </p:sp>
      <p:sp>
        <p:nvSpPr>
          <p:cNvPr id="52227" name="Rectangle 2">
            <a:extLst>
              <a:ext uri="{FF2B5EF4-FFF2-40B4-BE49-F238E27FC236}">
                <a16:creationId xmlns:a16="http://schemas.microsoft.com/office/drawing/2014/main" id="{5EFD0974-EBFA-446F-A8A6-C2BD49FCFB3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4379B12-C57F-471C-B979-5A3EDF7A9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Explain </a:t>
            </a:r>
            <a:r>
              <a:rPr lang="en-US" altLang="en-US" dirty="0" err="1"/>
              <a:t>aobut</a:t>
            </a:r>
            <a:r>
              <a:rPr lang="en-US" altLang="en-US" dirty="0"/>
              <a:t> how it 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help to design application.</a:t>
            </a:r>
          </a:p>
        </p:txBody>
      </p:sp>
      <p:sp>
        <p:nvSpPr>
          <p:cNvPr id="4" name="Slide Number Placeholder 3"/>
          <p:cNvSpPr>
            <a:spLocks noGrp="1"/>
          </p:cNvSpPr>
          <p:nvPr>
            <p:ph type="sldNum" sz="quarter" idx="5"/>
          </p:nvPr>
        </p:nvSpPr>
        <p:spPr/>
        <p:txBody>
          <a:bodyPr/>
          <a:lstStyle/>
          <a:p>
            <a:fld id="{65097B6B-FF96-F443-AED4-FFB28983C4F8}" type="slidenum">
              <a:rPr lang="en-US" smtClean="0"/>
              <a:t>22</a:t>
            </a:fld>
            <a:endParaRPr lang="en-US"/>
          </a:p>
        </p:txBody>
      </p:sp>
    </p:spTree>
    <p:extLst>
      <p:ext uri="{BB962C8B-B14F-4D97-AF65-F5344CB8AC3E}">
        <p14:creationId xmlns:p14="http://schemas.microsoft.com/office/powerpoint/2010/main" val="2793344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help to design application.</a:t>
            </a:r>
          </a:p>
        </p:txBody>
      </p:sp>
      <p:sp>
        <p:nvSpPr>
          <p:cNvPr id="4" name="Slide Number Placeholder 3"/>
          <p:cNvSpPr>
            <a:spLocks noGrp="1"/>
          </p:cNvSpPr>
          <p:nvPr>
            <p:ph type="sldNum" sz="quarter" idx="5"/>
          </p:nvPr>
        </p:nvSpPr>
        <p:spPr/>
        <p:txBody>
          <a:bodyPr/>
          <a:lstStyle/>
          <a:p>
            <a:fld id="{65097B6B-FF96-F443-AED4-FFB28983C4F8}" type="slidenum">
              <a:rPr lang="en-US" smtClean="0"/>
              <a:t>23</a:t>
            </a:fld>
            <a:endParaRPr lang="en-US"/>
          </a:p>
        </p:txBody>
      </p:sp>
    </p:spTree>
    <p:extLst>
      <p:ext uri="{BB962C8B-B14F-4D97-AF65-F5344CB8AC3E}">
        <p14:creationId xmlns:p14="http://schemas.microsoft.com/office/powerpoint/2010/main" val="3923666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help to design application.</a:t>
            </a:r>
          </a:p>
        </p:txBody>
      </p:sp>
      <p:sp>
        <p:nvSpPr>
          <p:cNvPr id="4" name="Slide Number Placeholder 3"/>
          <p:cNvSpPr>
            <a:spLocks noGrp="1"/>
          </p:cNvSpPr>
          <p:nvPr>
            <p:ph type="sldNum" sz="quarter" idx="5"/>
          </p:nvPr>
        </p:nvSpPr>
        <p:spPr/>
        <p:txBody>
          <a:bodyPr/>
          <a:lstStyle/>
          <a:p>
            <a:fld id="{65097B6B-FF96-F443-AED4-FFB28983C4F8}" type="slidenum">
              <a:rPr lang="en-US" smtClean="0"/>
              <a:t>24</a:t>
            </a:fld>
            <a:endParaRPr lang="en-US"/>
          </a:p>
        </p:txBody>
      </p:sp>
    </p:spTree>
    <p:extLst>
      <p:ext uri="{BB962C8B-B14F-4D97-AF65-F5344CB8AC3E}">
        <p14:creationId xmlns:p14="http://schemas.microsoft.com/office/powerpoint/2010/main" val="1281141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097B6B-FF96-F443-AED4-FFB28983C4F8}" type="slidenum">
              <a:rPr lang="en-US" smtClean="0"/>
              <a:t>25</a:t>
            </a:fld>
            <a:endParaRPr lang="en-US"/>
          </a:p>
        </p:txBody>
      </p:sp>
    </p:spTree>
    <p:extLst>
      <p:ext uri="{BB962C8B-B14F-4D97-AF65-F5344CB8AC3E}">
        <p14:creationId xmlns:p14="http://schemas.microsoft.com/office/powerpoint/2010/main" val="348028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282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help to design application.</a:t>
            </a:r>
          </a:p>
        </p:txBody>
      </p:sp>
      <p:sp>
        <p:nvSpPr>
          <p:cNvPr id="4" name="Slide Number Placeholder 3"/>
          <p:cNvSpPr>
            <a:spLocks noGrp="1"/>
          </p:cNvSpPr>
          <p:nvPr>
            <p:ph type="sldNum" sz="quarter" idx="5"/>
          </p:nvPr>
        </p:nvSpPr>
        <p:spPr/>
        <p:txBody>
          <a:bodyPr/>
          <a:lstStyle/>
          <a:p>
            <a:fld id="{65097B6B-FF96-F443-AED4-FFB28983C4F8}" type="slidenum">
              <a:rPr lang="en-US" smtClean="0"/>
              <a:t>26</a:t>
            </a:fld>
            <a:endParaRPr lang="en-US"/>
          </a:p>
        </p:txBody>
      </p:sp>
    </p:spTree>
    <p:extLst>
      <p:ext uri="{BB962C8B-B14F-4D97-AF65-F5344CB8AC3E}">
        <p14:creationId xmlns:p14="http://schemas.microsoft.com/office/powerpoint/2010/main" val="207190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9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60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6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96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142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092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have ever developed for a Windows Platform before these .NET namespaces might look familiar.</a:t>
            </a:r>
          </a:p>
          <a:p>
            <a:endParaRPr lang="en-US" baseline="0" dirty="0"/>
          </a:p>
          <a:p>
            <a:r>
              <a:rPr lang="en-US" baseline="0" dirty="0"/>
              <a:t>However, if we go to a new platform such as Windows Phone or Store we have a new SDK to use and a new set of namespaces.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15</a:t>
            </a:fld>
            <a:endParaRPr lang="en-US"/>
          </a:p>
        </p:txBody>
      </p:sp>
    </p:spTree>
    <p:extLst>
      <p:ext uri="{BB962C8B-B14F-4D97-AF65-F5344CB8AC3E}">
        <p14:creationId xmlns:p14="http://schemas.microsoft.com/office/powerpoint/2010/main" val="154332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1240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08211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53805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0F3833-8485-44B4-94C0-6ABF325D2E88}"/>
              </a:ext>
            </a:extLst>
          </p:cNvPr>
          <p:cNvSpPr/>
          <p:nvPr userDrawn="1"/>
        </p:nvSpPr>
        <p:spPr>
          <a:xfrm>
            <a:off x="2740851" y="2177919"/>
            <a:ext cx="4508589" cy="525767"/>
          </a:xfrm>
          <a:prstGeom prst="rect">
            <a:avLst/>
          </a:prstGeom>
          <a:solidFill>
            <a:srgbClr val="1E73BE"/>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8" name="Flowchart: Card 25">
            <a:extLst>
              <a:ext uri="{FF2B5EF4-FFF2-40B4-BE49-F238E27FC236}">
                <a16:creationId xmlns:a16="http://schemas.microsoft.com/office/drawing/2014/main" id="{2BA91CD7-C2B2-409E-9D0D-F5BC80412842}"/>
              </a:ext>
            </a:extLst>
          </p:cNvPr>
          <p:cNvSpPr/>
          <p:nvPr userDrawn="1"/>
        </p:nvSpPr>
        <p:spPr>
          <a:xfrm rot="10800000" flipH="1">
            <a:off x="7002090" y="2177909"/>
            <a:ext cx="2328483" cy="52576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2B2A29"/>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B7A3477-D6FE-43B3-BC51-3F4BD8E1996E}"/>
              </a:ext>
            </a:extLst>
          </p:cNvPr>
          <p:cNvSpPr txBox="1"/>
          <p:nvPr userDrawn="1"/>
        </p:nvSpPr>
        <p:spPr>
          <a:xfrm>
            <a:off x="2837518" y="2265328"/>
            <a:ext cx="4164572" cy="369332"/>
          </a:xfrm>
          <a:prstGeom prst="rect">
            <a:avLst/>
          </a:prstGeom>
          <a:noFill/>
        </p:spPr>
        <p:txBody>
          <a:bodyPr wrap="square" rtlCol="0">
            <a:spAutoFit/>
          </a:bodyPr>
          <a:lstStyle/>
          <a:p>
            <a:pPr algn="ctr"/>
            <a:r>
              <a:rPr lang="en-IN" sz="1800" b="1" dirty="0">
                <a:solidFill>
                  <a:schemeClr val="bg1"/>
                </a:solidFill>
                <a:latin typeface="Square721 BT" panose="020B0504020202060204" pitchFamily="34" charset="0"/>
                <a:ea typeface="Lato" panose="020F0502020204030203" pitchFamily="34" charset="0"/>
                <a:cs typeface="Segoe UI" panose="020B0502040204020203" pitchFamily="34" charset="0"/>
              </a:rPr>
              <a:t>Chennai, Tamil Nadu, India</a:t>
            </a:r>
          </a:p>
        </p:txBody>
      </p:sp>
      <p:sp>
        <p:nvSpPr>
          <p:cNvPr id="10" name="TextBox 9">
            <a:extLst>
              <a:ext uri="{FF2B5EF4-FFF2-40B4-BE49-F238E27FC236}">
                <a16:creationId xmlns:a16="http://schemas.microsoft.com/office/drawing/2014/main" id="{CE957253-6A38-43D8-A7D0-D4FD586CA7E0}"/>
              </a:ext>
            </a:extLst>
          </p:cNvPr>
          <p:cNvSpPr txBox="1"/>
          <p:nvPr userDrawn="1"/>
        </p:nvSpPr>
        <p:spPr>
          <a:xfrm>
            <a:off x="7246089" y="2265328"/>
            <a:ext cx="2084483" cy="369332"/>
          </a:xfrm>
          <a:prstGeom prst="rect">
            <a:avLst/>
          </a:prstGeom>
          <a:noFill/>
        </p:spPr>
        <p:txBody>
          <a:bodyPr wrap="square" rtlCol="0">
            <a:spAutoFit/>
          </a:bodyPr>
          <a:lstStyle/>
          <a:p>
            <a:pPr algn="ctr"/>
            <a:r>
              <a:rPr lang="en-IN" b="1" dirty="0">
                <a:solidFill>
                  <a:schemeClr val="bg1"/>
                </a:solidFill>
                <a:latin typeface="Square721 BT" panose="020B0504020202060204" pitchFamily="34" charset="0"/>
                <a:ea typeface="Lato" panose="020F0502020204030203" pitchFamily="34" charset="0"/>
                <a:cs typeface="Segoe UI" panose="020B0502040204020203" pitchFamily="34" charset="0"/>
              </a:rPr>
              <a:t>Mar 16, 2019</a:t>
            </a:r>
          </a:p>
        </p:txBody>
      </p:sp>
      <p:sp>
        <p:nvSpPr>
          <p:cNvPr id="11" name="TextBox 10">
            <a:extLst>
              <a:ext uri="{FF2B5EF4-FFF2-40B4-BE49-F238E27FC236}">
                <a16:creationId xmlns:a16="http://schemas.microsoft.com/office/drawing/2014/main" id="{E0C4F074-9262-4EE6-A27B-B1B5E033CBD9}"/>
              </a:ext>
            </a:extLst>
          </p:cNvPr>
          <p:cNvSpPr txBox="1"/>
          <p:nvPr userDrawn="1"/>
        </p:nvSpPr>
        <p:spPr>
          <a:xfrm>
            <a:off x="10638055" y="5900499"/>
            <a:ext cx="1021762" cy="276999"/>
          </a:xfrm>
          <a:prstGeom prst="rect">
            <a:avLst/>
          </a:prstGeom>
          <a:noFill/>
        </p:spPr>
        <p:txBody>
          <a:bodyPr wrap="square" rtlCol="0">
            <a:spAutoFit/>
          </a:bodyPr>
          <a:lstStyle/>
          <a:p>
            <a:r>
              <a:rPr lang="en-IN" sz="1200" dirty="0"/>
              <a:t>Powered by</a:t>
            </a:r>
          </a:p>
        </p:txBody>
      </p:sp>
      <p:pic>
        <p:nvPicPr>
          <p:cNvPr id="12" name="Picture 2" descr="https://upload.wikimedia.org/wikipedia/commons/thumb/9/96/Microsoft_logo_(2012).svg/2000px-Microsoft_logo_(2012).svg.png">
            <a:extLst>
              <a:ext uri="{FF2B5EF4-FFF2-40B4-BE49-F238E27FC236}">
                <a16:creationId xmlns:a16="http://schemas.microsoft.com/office/drawing/2014/main" id="{82D31ABC-C6BB-412B-B86D-3A425C25D6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59368" y="6224371"/>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C38FFF4-60B9-4F2C-9B48-3AB87EAD75C2}"/>
              </a:ext>
            </a:extLst>
          </p:cNvPr>
          <p:cNvSpPr txBox="1"/>
          <p:nvPr userDrawn="1"/>
        </p:nvSpPr>
        <p:spPr>
          <a:xfrm>
            <a:off x="3015082" y="1047808"/>
            <a:ext cx="6161837"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7200" b="1" kern="1200" dirty="0">
                <a:solidFill>
                  <a:srgbClr val="666666"/>
                </a:solidFill>
                <a:latin typeface="Segoe UI" panose="020B0502040204020203" pitchFamily="34" charset="0"/>
                <a:ea typeface="+mn-ea"/>
                <a:cs typeface="Segoe UI" panose="020B0502040204020203" pitchFamily="34" charset="0"/>
              </a:rPr>
              <a:t>X</a:t>
            </a:r>
            <a:r>
              <a:rPr lang="en-IN" sz="6600" b="1" kern="1200" dirty="0">
                <a:solidFill>
                  <a:srgbClr val="666666"/>
                </a:solidFill>
                <a:latin typeface="Old English Text MT" panose="03040902040508030806" pitchFamily="66" charset="0"/>
                <a:ea typeface="+mn-ea"/>
                <a:cs typeface="Arial" panose="020B0604020202020204" pitchFamily="34" charset="0"/>
              </a:rPr>
              <a:t>amarin </a:t>
            </a:r>
            <a:r>
              <a:rPr lang="en-IN" sz="7200" b="1" kern="1200" dirty="0">
                <a:solidFill>
                  <a:srgbClr val="666666"/>
                </a:solidFill>
                <a:latin typeface="Times New Roman" panose="02020603050405020304" pitchFamily="18" charset="0"/>
                <a:ea typeface="+mn-ea"/>
                <a:cs typeface="Times New Roman" panose="02020603050405020304" pitchFamily="18" charset="0"/>
              </a:rPr>
              <a:t>G</a:t>
            </a:r>
            <a:r>
              <a:rPr lang="en-IN" sz="6600" b="1" kern="1200" dirty="0">
                <a:solidFill>
                  <a:srgbClr val="666666"/>
                </a:solidFill>
                <a:latin typeface="Old English Text MT" panose="03040902040508030806" pitchFamily="66" charset="0"/>
                <a:ea typeface="+mn-ea"/>
                <a:cs typeface="Arial" panose="020B0604020202020204" pitchFamily="34" charset="0"/>
              </a:rPr>
              <a:t>eek</a:t>
            </a:r>
            <a:endParaRPr lang="en-IN" sz="5400" b="1" kern="1200" dirty="0">
              <a:solidFill>
                <a:srgbClr val="666666"/>
              </a:solidFill>
              <a:latin typeface="Old English Text MT" panose="03040902040508030806" pitchFamily="66" charset="0"/>
              <a:ea typeface="+mn-ea"/>
              <a:cs typeface="Arial" panose="020B0604020202020204" pitchFamily="34" charset="0"/>
            </a:endParaRPr>
          </a:p>
        </p:txBody>
      </p:sp>
      <p:sp>
        <p:nvSpPr>
          <p:cNvPr id="19" name="TextBox 18">
            <a:extLst>
              <a:ext uri="{FF2B5EF4-FFF2-40B4-BE49-F238E27FC236}">
                <a16:creationId xmlns:a16="http://schemas.microsoft.com/office/drawing/2014/main" id="{CC042BE3-5F69-430D-AB9A-903FA1E6C064}"/>
              </a:ext>
            </a:extLst>
          </p:cNvPr>
          <p:cNvSpPr txBox="1"/>
          <p:nvPr userDrawn="1"/>
        </p:nvSpPr>
        <p:spPr>
          <a:xfrm>
            <a:off x="4162341" y="3558503"/>
            <a:ext cx="47357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rgbClr val="505050"/>
                </a:solidFill>
                <a:latin typeface="Square721 BT" panose="020B0504020202060204" pitchFamily="34" charset="0"/>
                <a:cs typeface="Segoe UI" panose="020B0502040204020203" pitchFamily="34" charset="0"/>
              </a:rPr>
              <a:t>Abhishek Kumar</a:t>
            </a:r>
            <a:endParaRPr lang="en-IN" sz="36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E03F6C8A-54E7-42CB-AB71-6CD9D3999FDC}"/>
              </a:ext>
            </a:extLst>
          </p:cNvPr>
          <p:cNvSpPr txBox="1"/>
          <p:nvPr userDrawn="1"/>
        </p:nvSpPr>
        <p:spPr>
          <a:xfrm>
            <a:off x="4161810" y="4944165"/>
            <a:ext cx="764877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dirty="0">
                <a:solidFill>
                  <a:srgbClr val="505050"/>
                </a:solidFill>
                <a:latin typeface="Square721 BT" panose="020B0504020202060204" pitchFamily="34" charset="0"/>
                <a:ea typeface="+mn-ea"/>
                <a:cs typeface="Segoe UI" panose="020B0502040204020203" pitchFamily="34" charset="0"/>
              </a:rPr>
              <a:t>Xamarin Forms with Data Bindings to MVVM</a:t>
            </a:r>
          </a:p>
          <a:p>
            <a:endParaRPr lang="en-IN" sz="2800" b="1" kern="1200" dirty="0">
              <a:solidFill>
                <a:srgbClr val="505050"/>
              </a:solidFill>
              <a:latin typeface="Square721 BT" panose="020B0504020202060204" pitchFamily="34" charset="0"/>
              <a:ea typeface="+mn-ea"/>
              <a:cs typeface="Segoe UI" panose="020B0502040204020203" pitchFamily="34" charset="0"/>
            </a:endParaRPr>
          </a:p>
        </p:txBody>
      </p:sp>
      <p:grpSp>
        <p:nvGrpSpPr>
          <p:cNvPr id="21" name="Group 20">
            <a:extLst>
              <a:ext uri="{FF2B5EF4-FFF2-40B4-BE49-F238E27FC236}">
                <a16:creationId xmlns:a16="http://schemas.microsoft.com/office/drawing/2014/main" id="{6A34DC2B-5011-4327-B856-366FE8F8BDC4}"/>
              </a:ext>
            </a:extLst>
          </p:cNvPr>
          <p:cNvGrpSpPr/>
          <p:nvPr userDrawn="1"/>
        </p:nvGrpSpPr>
        <p:grpSpPr>
          <a:xfrm>
            <a:off x="1141807" y="5519791"/>
            <a:ext cx="2388455" cy="704580"/>
            <a:chOff x="1126123" y="5761597"/>
            <a:chExt cx="2388455" cy="704580"/>
          </a:xfrm>
        </p:grpSpPr>
        <p:pic>
          <p:nvPicPr>
            <p:cNvPr id="22" name="Picture 21">
              <a:extLst>
                <a:ext uri="{FF2B5EF4-FFF2-40B4-BE49-F238E27FC236}">
                  <a16:creationId xmlns:a16="http://schemas.microsoft.com/office/drawing/2014/main" id="{EB9D3555-C1B6-4C88-BC6E-186B02F03F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6123" y="5761597"/>
              <a:ext cx="704580" cy="704580"/>
            </a:xfrm>
            <a:prstGeom prst="rect">
              <a:avLst/>
            </a:prstGeom>
          </p:spPr>
        </p:pic>
        <p:sp>
          <p:nvSpPr>
            <p:cNvPr id="23" name="Rectangle 22">
              <a:extLst>
                <a:ext uri="{FF2B5EF4-FFF2-40B4-BE49-F238E27FC236}">
                  <a16:creationId xmlns:a16="http://schemas.microsoft.com/office/drawing/2014/main" id="{804545A9-8B01-480D-9187-A8B1CAED3E76}"/>
                </a:ext>
              </a:extLst>
            </p:cNvPr>
            <p:cNvSpPr/>
            <p:nvPr userDrawn="1"/>
          </p:nvSpPr>
          <p:spPr>
            <a:xfrm>
              <a:off x="1701261" y="5976377"/>
              <a:ext cx="1813317"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IN" sz="1800" b="1" kern="1200" dirty="0">
                  <a:solidFill>
                    <a:srgbClr val="505050"/>
                  </a:solidFill>
                  <a:latin typeface="Square721 BT" panose="020B0504020202060204" pitchFamily="34" charset="0"/>
                  <a:cs typeface="Segoe UI" panose="020B0502040204020203" pitchFamily="34" charset="0"/>
                </a:rPr>
                <a:t> abhishabd1</a:t>
              </a:r>
              <a:endParaRPr lang="en-IN" sz="1800" b="1" dirty="0"/>
            </a:p>
          </p:txBody>
        </p:sp>
      </p:grpSp>
      <p:sp>
        <p:nvSpPr>
          <p:cNvPr id="24" name="Rectangle 23">
            <a:extLst>
              <a:ext uri="{FF2B5EF4-FFF2-40B4-BE49-F238E27FC236}">
                <a16:creationId xmlns:a16="http://schemas.microsoft.com/office/drawing/2014/main" id="{3618E5BE-B639-4622-9AAF-310F73ACAB4B}"/>
              </a:ext>
            </a:extLst>
          </p:cNvPr>
          <p:cNvSpPr/>
          <p:nvPr userDrawn="1"/>
        </p:nvSpPr>
        <p:spPr>
          <a:xfrm>
            <a:off x="4161810" y="4274952"/>
            <a:ext cx="2497800"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Software Engineer</a:t>
            </a:r>
          </a:p>
        </p:txBody>
      </p:sp>
      <p:grpSp>
        <p:nvGrpSpPr>
          <p:cNvPr id="29" name="Group 28">
            <a:extLst>
              <a:ext uri="{FF2B5EF4-FFF2-40B4-BE49-F238E27FC236}">
                <a16:creationId xmlns:a16="http://schemas.microsoft.com/office/drawing/2014/main" id="{06FEB1BB-C674-478F-B012-D239C0D8B0AA}"/>
              </a:ext>
            </a:extLst>
          </p:cNvPr>
          <p:cNvGrpSpPr/>
          <p:nvPr userDrawn="1"/>
        </p:nvGrpSpPr>
        <p:grpSpPr>
          <a:xfrm>
            <a:off x="1351044" y="3008498"/>
            <a:ext cx="2668244" cy="2666517"/>
            <a:chOff x="1351044" y="3008498"/>
            <a:chExt cx="2668244" cy="2666517"/>
          </a:xfrm>
        </p:grpSpPr>
        <p:sp>
          <p:nvSpPr>
            <p:cNvPr id="17" name="Donut 44">
              <a:extLst>
                <a:ext uri="{FF2B5EF4-FFF2-40B4-BE49-F238E27FC236}">
                  <a16:creationId xmlns:a16="http://schemas.microsoft.com/office/drawing/2014/main" id="{28E94E72-7AE2-42F3-BF08-B43FEB822312}"/>
                </a:ext>
              </a:extLst>
            </p:cNvPr>
            <p:cNvSpPr/>
            <p:nvPr userDrawn="1"/>
          </p:nvSpPr>
          <p:spPr>
            <a:xfrm>
              <a:off x="1351044" y="3008498"/>
              <a:ext cx="2668244" cy="2666517"/>
            </a:xfrm>
            <a:prstGeom prst="donut">
              <a:avLst>
                <a:gd name="adj" fmla="val 12578"/>
              </a:avLst>
            </a:prstGeom>
            <a:solidFill>
              <a:srgbClr val="1E73BE"/>
            </a:solidFill>
            <a:ln>
              <a:noFill/>
            </a:ln>
            <a:effectLst>
              <a:outerShdw blurRad="63500" sx="102000" sy="102000" algn="ctr" rotWithShape="0">
                <a:prstClr val="black">
                  <a:alpha val="40000"/>
                </a:prstClr>
              </a:outerShdw>
              <a:reflection blurRad="6350" stA="12000" endPos="35000" dir="5400000" sy="-100000" algn="bl" rotWithShape="0"/>
            </a:effectLst>
            <a:scene3d>
              <a:camera prst="orthographicFront"/>
              <a:lightRig rig="freezing" dir="t"/>
            </a:scene3d>
            <a:sp3d prstMaterial="matt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28" name="Picture 27">
              <a:extLst>
                <a:ext uri="{FF2B5EF4-FFF2-40B4-BE49-F238E27FC236}">
                  <a16:creationId xmlns:a16="http://schemas.microsoft.com/office/drawing/2014/main" id="{13621AA4-A456-4755-82D4-C922F472CE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3566" y="3150156"/>
              <a:ext cx="2383200" cy="2383200"/>
            </a:xfrm>
            <a:prstGeom prst="rect">
              <a:avLst/>
            </a:prstGeom>
          </p:spPr>
        </p:pic>
      </p:grpSp>
      <p:grpSp>
        <p:nvGrpSpPr>
          <p:cNvPr id="31" name="Group 30">
            <a:extLst>
              <a:ext uri="{FF2B5EF4-FFF2-40B4-BE49-F238E27FC236}">
                <a16:creationId xmlns:a16="http://schemas.microsoft.com/office/drawing/2014/main" id="{90441BBD-17A4-4FE6-923E-0D561C674800}"/>
              </a:ext>
            </a:extLst>
          </p:cNvPr>
          <p:cNvGrpSpPr/>
          <p:nvPr userDrawn="1"/>
        </p:nvGrpSpPr>
        <p:grpSpPr>
          <a:xfrm>
            <a:off x="-280895" y="255010"/>
            <a:ext cx="2950010" cy="1389640"/>
            <a:chOff x="-280895" y="255010"/>
            <a:chExt cx="2950010" cy="1389640"/>
          </a:xfrm>
        </p:grpSpPr>
        <p:sp>
          <p:nvSpPr>
            <p:cNvPr id="15" name="TextBox 14">
              <a:extLst>
                <a:ext uri="{FF2B5EF4-FFF2-40B4-BE49-F238E27FC236}">
                  <a16:creationId xmlns:a16="http://schemas.microsoft.com/office/drawing/2014/main" id="{0DCE4B98-7425-482C-8382-0444893C99ED}"/>
                </a:ext>
              </a:extLst>
            </p:cNvPr>
            <p:cNvSpPr txBox="1"/>
            <p:nvPr/>
          </p:nvSpPr>
          <p:spPr>
            <a:xfrm>
              <a:off x="-280895" y="1182985"/>
              <a:ext cx="2950010" cy="461665"/>
            </a:xfrm>
            <a:prstGeom prst="rect">
              <a:avLst/>
            </a:prstGeom>
            <a:noFill/>
            <a:ln>
              <a:noFill/>
            </a:ln>
          </p:spPr>
          <p:txBody>
            <a:bodyPr wrap="square" rtlCol="0">
              <a:spAutoFit/>
            </a:bodyPr>
            <a:lstStyle/>
            <a:p>
              <a:pPr algn="ctr"/>
              <a:r>
                <a:rPr lang="en-IN" sz="2400" b="1" dirty="0">
                  <a:solidFill>
                    <a:srgbClr val="1E73BE"/>
                  </a:solidFill>
                  <a:latin typeface="Square721 BT" panose="020B0504020202060204" pitchFamily="34" charset="0"/>
                  <a:cs typeface="Segoe UI" panose="020B0502040204020203" pitchFamily="34" charset="0"/>
                </a:rPr>
                <a:t>Presents</a:t>
              </a:r>
              <a:endParaRPr lang="en-IN" sz="1200" b="1" dirty="0">
                <a:solidFill>
                  <a:srgbClr val="1E73BE"/>
                </a:solidFill>
                <a:latin typeface="Square721 BT" panose="020B0504020202060204" pitchFamily="34" charset="0"/>
                <a:cs typeface="Segoe UI" panose="020B0502040204020203" pitchFamily="34" charset="0"/>
              </a:endParaRPr>
            </a:p>
          </p:txBody>
        </p:sp>
        <p:pic>
          <p:nvPicPr>
            <p:cNvPr id="30" name="Picture 29">
              <a:extLst>
                <a:ext uri="{FF2B5EF4-FFF2-40B4-BE49-F238E27FC236}">
                  <a16:creationId xmlns:a16="http://schemas.microsoft.com/office/drawing/2014/main" id="{95F24612-C031-4C57-A0AB-C0B6D5C3724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1545" y="255010"/>
              <a:ext cx="1705131" cy="898557"/>
            </a:xfrm>
            <a:prstGeom prst="rect">
              <a:avLst/>
            </a:prstGeom>
          </p:spPr>
        </p:pic>
      </p:grpSp>
    </p:spTree>
    <p:extLst>
      <p:ext uri="{BB962C8B-B14F-4D97-AF65-F5344CB8AC3E}">
        <p14:creationId xmlns:p14="http://schemas.microsoft.com/office/powerpoint/2010/main" val="275199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slide">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41351" y="719139"/>
            <a:ext cx="10966449" cy="656591"/>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266"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4266"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4266"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4266"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4266" b="1" i="0" u="none" strike="noStrike" cap="none">
                <a:solidFill>
                  <a:schemeClr val="dk2"/>
                </a:solidFill>
                <a:latin typeface="Arial"/>
                <a:ea typeface="Arial"/>
                <a:cs typeface="Arial"/>
                <a:sym typeface="Arial"/>
              </a:defRPr>
            </a:lvl5pPr>
            <a:lvl6pPr marL="609498" marR="0" lvl="5" indent="0" algn="l" rtl="0">
              <a:spcBef>
                <a:spcPts val="0"/>
              </a:spcBef>
              <a:spcAft>
                <a:spcPts val="0"/>
              </a:spcAft>
              <a:buNone/>
              <a:defRPr sz="4266" b="1" i="0" u="none" strike="noStrike" cap="none">
                <a:solidFill>
                  <a:schemeClr val="dk2"/>
                </a:solidFill>
                <a:latin typeface="Arial"/>
                <a:ea typeface="Arial"/>
                <a:cs typeface="Arial"/>
                <a:sym typeface="Arial"/>
              </a:defRPr>
            </a:lvl6pPr>
            <a:lvl7pPr marL="1218996" marR="0" lvl="6" indent="0" algn="l" rtl="0">
              <a:spcBef>
                <a:spcPts val="0"/>
              </a:spcBef>
              <a:spcAft>
                <a:spcPts val="0"/>
              </a:spcAft>
              <a:buNone/>
              <a:defRPr sz="4266" b="1" i="0" u="none" strike="noStrike" cap="none">
                <a:solidFill>
                  <a:schemeClr val="dk2"/>
                </a:solidFill>
                <a:latin typeface="Arial"/>
                <a:ea typeface="Arial"/>
                <a:cs typeface="Arial"/>
                <a:sym typeface="Arial"/>
              </a:defRPr>
            </a:lvl7pPr>
            <a:lvl8pPr marL="1828494" marR="0" lvl="7" indent="0" algn="l" rtl="0">
              <a:spcBef>
                <a:spcPts val="0"/>
              </a:spcBef>
              <a:spcAft>
                <a:spcPts val="0"/>
              </a:spcAft>
              <a:buNone/>
              <a:defRPr sz="4266" b="1" i="0" u="none" strike="noStrike" cap="none">
                <a:solidFill>
                  <a:schemeClr val="dk2"/>
                </a:solidFill>
                <a:latin typeface="Arial"/>
                <a:ea typeface="Arial"/>
                <a:cs typeface="Arial"/>
                <a:sym typeface="Arial"/>
              </a:defRPr>
            </a:lvl8pPr>
            <a:lvl9pPr marL="2437991" marR="0" lvl="8" indent="0" algn="l" rtl="0">
              <a:spcBef>
                <a:spcPts val="0"/>
              </a:spcBef>
              <a:spcAft>
                <a:spcPts val="0"/>
              </a:spcAft>
              <a:buNone/>
              <a:defRPr sz="4266" b="1"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41350" y="1971677"/>
            <a:ext cx="10966451" cy="513481"/>
          </a:xfrm>
          <a:prstGeom prst="rect">
            <a:avLst/>
          </a:prstGeom>
          <a:noFill/>
          <a:ln>
            <a:noFill/>
          </a:ln>
        </p:spPr>
        <p:txBody>
          <a:bodyPr wrap="square" lIns="91425" tIns="91425" rIns="91425" bIns="91425" anchor="t" anchorCtr="0"/>
          <a:lstStyle>
            <a:lvl1pPr marL="387286" marR="0" lvl="0" indent="-204437" algn="l" rtl="0">
              <a:spcBef>
                <a:spcPts val="0"/>
              </a:spcBef>
              <a:spcAft>
                <a:spcPts val="0"/>
              </a:spcAft>
              <a:buClr>
                <a:schemeClr val="lt2"/>
              </a:buClr>
              <a:buSzPct val="120000"/>
              <a:buFont typeface="Noto Sans Symbols"/>
              <a:buChar char="▪"/>
              <a:defRPr sz="2400" b="0" i="0" u="none" strike="noStrike" cap="none">
                <a:solidFill>
                  <a:schemeClr val="dk1"/>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913146" marR="0" lvl="5" indent="-282738" algn="l" rtl="0">
              <a:spcBef>
                <a:spcPts val="0"/>
              </a:spcBef>
              <a:spcAft>
                <a:spcPts val="0"/>
              </a:spcAft>
              <a:buClr>
                <a:schemeClr val="dk2"/>
              </a:buClr>
              <a:buSzPct val="70000"/>
              <a:buFont typeface="Noto Sans Symbols"/>
              <a:buChar char="▪"/>
              <a:defRPr sz="2400" b="0" i="0" u="none" strike="noStrike" cap="none">
                <a:solidFill>
                  <a:schemeClr val="dk1"/>
                </a:solidFill>
                <a:latin typeface="Arial"/>
                <a:ea typeface="Arial"/>
                <a:cs typeface="Arial"/>
                <a:sym typeface="Arial"/>
              </a:defRPr>
            </a:lvl6pPr>
            <a:lvl7pPr marL="2285617" marR="0" lvl="6" indent="-265807" algn="l" rtl="0">
              <a:spcBef>
                <a:spcPts val="0"/>
              </a:spcBef>
              <a:spcAft>
                <a:spcPts val="0"/>
              </a:spcAft>
              <a:buClr>
                <a:schemeClr val="dk2"/>
              </a:buClr>
              <a:buSzPct val="70000"/>
              <a:buFont typeface="Arial"/>
              <a:buChar char="–"/>
              <a:defRPr sz="2400" b="0" i="0" u="none" strike="noStrike" cap="none">
                <a:solidFill>
                  <a:schemeClr val="dk1"/>
                </a:solidFill>
                <a:latin typeface="Arial"/>
                <a:ea typeface="Arial"/>
                <a:cs typeface="Arial"/>
                <a:sym typeface="Arial"/>
              </a:defRPr>
            </a:lvl7pPr>
            <a:lvl8pPr marL="2133243" marR="0" lvl="7"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8pPr>
            <a:lvl9pPr marL="2431643" marR="0" lvl="8" indent="-191739"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2967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2">
    <p:spTree>
      <p:nvGrpSpPr>
        <p:cNvPr id="1" name="Shape 37"/>
        <p:cNvGrpSpPr/>
        <p:nvPr/>
      </p:nvGrpSpPr>
      <p:grpSpPr>
        <a:xfrm>
          <a:off x="0" y="0"/>
          <a:ext cx="0" cy="0"/>
          <a:chOff x="0" y="0"/>
          <a:chExt cx="0" cy="0"/>
        </a:xfrm>
      </p:grpSpPr>
      <p:sp>
        <p:nvSpPr>
          <p:cNvPr id="40" name="Shape 40"/>
          <p:cNvSpPr txBox="1">
            <a:spLocks noGrp="1"/>
          </p:cNvSpPr>
          <p:nvPr>
            <p:ph type="body" idx="1"/>
          </p:nvPr>
        </p:nvSpPr>
        <p:spPr>
          <a:xfrm>
            <a:off x="641352" y="2466977"/>
            <a:ext cx="5245100" cy="513481"/>
          </a:xfrm>
          <a:prstGeom prst="rect">
            <a:avLst/>
          </a:prstGeom>
          <a:noFill/>
          <a:ln>
            <a:noFill/>
          </a:ln>
        </p:spPr>
        <p:txBody>
          <a:bodyPr wrap="square" lIns="91425" tIns="91425" rIns="91425" bIns="91425" anchor="t" anchorCtr="0"/>
          <a:lstStyle>
            <a:lvl1pPr marL="387286" marR="0" lvl="0" indent="-204437" algn="l" rtl="0">
              <a:spcBef>
                <a:spcPts val="0"/>
              </a:spcBef>
              <a:spcAft>
                <a:spcPts val="0"/>
              </a:spcAft>
              <a:buClr>
                <a:schemeClr val="lt2"/>
              </a:buClr>
              <a:buSzPct val="120000"/>
              <a:buFont typeface="Noto Sans Symbols"/>
              <a:buChar char="▪"/>
              <a:defRPr sz="2400" b="0" i="0" u="none" strike="noStrike" cap="none">
                <a:solidFill>
                  <a:schemeClr val="dk1"/>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523745" marR="0" lvl="5" indent="-215016" algn="l" rtl="0">
              <a:spcBef>
                <a:spcPts val="0"/>
              </a:spcBef>
              <a:spcAft>
                <a:spcPts val="0"/>
              </a:spcAft>
              <a:buClr>
                <a:schemeClr val="lt2"/>
              </a:buClr>
              <a:buSzPct val="70000"/>
              <a:buFont typeface="Noto Sans Symbols"/>
              <a:buChar char="▪"/>
              <a:defRPr sz="2400" b="0" i="0" u="none" strike="noStrike" cap="none">
                <a:solidFill>
                  <a:schemeClr val="dk1"/>
                </a:solidFill>
                <a:latin typeface="Arial"/>
                <a:ea typeface="Arial"/>
                <a:cs typeface="Arial"/>
                <a:sym typeface="Arial"/>
              </a:defRPr>
            </a:lvl6pPr>
            <a:lvl7pPr marL="1828494" marR="0" lvl="6"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7pPr>
            <a:lvl8pPr marL="2133243" marR="0" lvl="7"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8pPr>
            <a:lvl9pPr marL="2431643" marR="0" lvl="8" indent="-191739"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6364820" y="2466977"/>
            <a:ext cx="5245100" cy="513481"/>
          </a:xfrm>
          <a:prstGeom prst="rect">
            <a:avLst/>
          </a:prstGeom>
          <a:noFill/>
          <a:ln>
            <a:noFill/>
          </a:ln>
        </p:spPr>
        <p:txBody>
          <a:bodyPr wrap="square" lIns="91425" tIns="91425" rIns="91425" bIns="91425" anchor="t" anchorCtr="0"/>
          <a:lstStyle>
            <a:lvl1pPr marL="387286" marR="0" lvl="0" indent="-204437" algn="l" rtl="0">
              <a:spcBef>
                <a:spcPts val="0"/>
              </a:spcBef>
              <a:spcAft>
                <a:spcPts val="0"/>
              </a:spcAft>
              <a:buClr>
                <a:schemeClr val="lt2"/>
              </a:buClr>
              <a:buSzPct val="120000"/>
              <a:buFont typeface="Noto Sans Symbols"/>
              <a:buChar char="▪"/>
              <a:defRPr sz="2400" b="0" i="0" u="none" strike="noStrike" cap="none">
                <a:solidFill>
                  <a:schemeClr val="dk1"/>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523745" marR="0" lvl="5" indent="-215016" algn="l" rtl="0">
              <a:spcBef>
                <a:spcPts val="0"/>
              </a:spcBef>
              <a:spcAft>
                <a:spcPts val="0"/>
              </a:spcAft>
              <a:buClr>
                <a:schemeClr val="lt2"/>
              </a:buClr>
              <a:buSzPct val="70000"/>
              <a:buFont typeface="Noto Sans Symbols"/>
              <a:buChar char="▪"/>
              <a:defRPr sz="2400" b="0" i="0" u="none" strike="noStrike" cap="none">
                <a:solidFill>
                  <a:schemeClr val="dk1"/>
                </a:solidFill>
                <a:latin typeface="Arial"/>
                <a:ea typeface="Arial"/>
                <a:cs typeface="Arial"/>
                <a:sym typeface="Arial"/>
              </a:defRPr>
            </a:lvl6pPr>
            <a:lvl7pPr marL="1828494" marR="0" lvl="6"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7pPr>
            <a:lvl8pPr marL="2133243" marR="0" lvl="7"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8pPr>
            <a:lvl9pPr marL="2431643" marR="0" lvl="8" indent="-191739"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3"/>
          </p:nvPr>
        </p:nvSpPr>
        <p:spPr>
          <a:xfrm>
            <a:off x="641352" y="1744357"/>
            <a:ext cx="5245100" cy="513481"/>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lt2"/>
              </a:buClr>
              <a:buFont typeface="Noto Sans Symbols"/>
              <a:buNone/>
              <a:defRPr sz="2400" b="1" i="0" u="none" strike="noStrike" cap="none">
                <a:solidFill>
                  <a:schemeClr val="lt2"/>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523745" marR="0" lvl="5" indent="-215016" algn="l" rtl="0">
              <a:spcBef>
                <a:spcPts val="0"/>
              </a:spcBef>
              <a:spcAft>
                <a:spcPts val="0"/>
              </a:spcAft>
              <a:buClr>
                <a:schemeClr val="lt2"/>
              </a:buClr>
              <a:buSzPct val="70000"/>
              <a:buFont typeface="Noto Sans Symbols"/>
              <a:buChar char="▪"/>
              <a:defRPr sz="2400" b="0" i="0" u="none" strike="noStrike" cap="none">
                <a:solidFill>
                  <a:schemeClr val="dk1"/>
                </a:solidFill>
                <a:latin typeface="Arial"/>
                <a:ea typeface="Arial"/>
                <a:cs typeface="Arial"/>
                <a:sym typeface="Arial"/>
              </a:defRPr>
            </a:lvl6pPr>
            <a:lvl7pPr marL="1828494" marR="0" lvl="6"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7pPr>
            <a:lvl8pPr marL="2133243" marR="0" lvl="7"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8pPr>
            <a:lvl9pPr marL="2431643" marR="0" lvl="8" indent="-191739"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4"/>
          </p:nvPr>
        </p:nvSpPr>
        <p:spPr>
          <a:xfrm>
            <a:off x="6364820" y="1744357"/>
            <a:ext cx="5245100" cy="513481"/>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lt2"/>
              </a:buClr>
              <a:buFont typeface="Noto Sans Symbols"/>
              <a:buNone/>
              <a:defRPr sz="2400" b="1" i="0" u="none" strike="noStrike" cap="none">
                <a:solidFill>
                  <a:schemeClr val="lt2"/>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523745" marR="0" lvl="5" indent="-215016" algn="l" rtl="0">
              <a:spcBef>
                <a:spcPts val="0"/>
              </a:spcBef>
              <a:spcAft>
                <a:spcPts val="0"/>
              </a:spcAft>
              <a:buClr>
                <a:schemeClr val="lt2"/>
              </a:buClr>
              <a:buSzPct val="70000"/>
              <a:buFont typeface="Noto Sans Symbols"/>
              <a:buChar char="▪"/>
              <a:defRPr sz="2400" b="0" i="0" u="none" strike="noStrike" cap="none">
                <a:solidFill>
                  <a:schemeClr val="dk1"/>
                </a:solidFill>
                <a:latin typeface="Arial"/>
                <a:ea typeface="Arial"/>
                <a:cs typeface="Arial"/>
                <a:sym typeface="Arial"/>
              </a:defRPr>
            </a:lvl6pPr>
            <a:lvl7pPr marL="1828494" marR="0" lvl="6"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7pPr>
            <a:lvl8pPr marL="2133243" marR="0" lvl="7" indent="-198085"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8pPr>
            <a:lvl9pPr marL="2431643" marR="0" lvl="8" indent="-191739" algn="l" rtl="0">
              <a:spcBef>
                <a:spcPts val="0"/>
              </a:spcBef>
              <a:spcAft>
                <a:spcPts val="0"/>
              </a:spcAft>
              <a:buClr>
                <a:schemeClr val="dk1"/>
              </a:buClr>
              <a:buSzPct val="7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title"/>
          </p:nvPr>
        </p:nvSpPr>
        <p:spPr>
          <a:xfrm>
            <a:off x="641352" y="727077"/>
            <a:ext cx="10968566" cy="656591"/>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266"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4266"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4266"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4266"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4266" b="1" i="0" u="none" strike="noStrike" cap="none">
                <a:solidFill>
                  <a:schemeClr val="dk2"/>
                </a:solidFill>
                <a:latin typeface="Arial"/>
                <a:ea typeface="Arial"/>
                <a:cs typeface="Arial"/>
                <a:sym typeface="Arial"/>
              </a:defRPr>
            </a:lvl5pPr>
            <a:lvl6pPr marL="609498" marR="0" lvl="5" indent="0" algn="l" rtl="0">
              <a:spcBef>
                <a:spcPts val="0"/>
              </a:spcBef>
              <a:spcAft>
                <a:spcPts val="0"/>
              </a:spcAft>
              <a:buNone/>
              <a:defRPr sz="4266" b="1" i="0" u="none" strike="noStrike" cap="none">
                <a:solidFill>
                  <a:schemeClr val="dk2"/>
                </a:solidFill>
                <a:latin typeface="Arial"/>
                <a:ea typeface="Arial"/>
                <a:cs typeface="Arial"/>
                <a:sym typeface="Arial"/>
              </a:defRPr>
            </a:lvl6pPr>
            <a:lvl7pPr marL="1218996" marR="0" lvl="6" indent="0" algn="l" rtl="0">
              <a:spcBef>
                <a:spcPts val="0"/>
              </a:spcBef>
              <a:spcAft>
                <a:spcPts val="0"/>
              </a:spcAft>
              <a:buNone/>
              <a:defRPr sz="4266" b="1" i="0" u="none" strike="noStrike" cap="none">
                <a:solidFill>
                  <a:schemeClr val="dk2"/>
                </a:solidFill>
                <a:latin typeface="Arial"/>
                <a:ea typeface="Arial"/>
                <a:cs typeface="Arial"/>
                <a:sym typeface="Arial"/>
              </a:defRPr>
            </a:lvl7pPr>
            <a:lvl8pPr marL="1828494" marR="0" lvl="7" indent="0" algn="l" rtl="0">
              <a:spcBef>
                <a:spcPts val="0"/>
              </a:spcBef>
              <a:spcAft>
                <a:spcPts val="0"/>
              </a:spcAft>
              <a:buNone/>
              <a:defRPr sz="4266" b="1" i="0" u="none" strike="noStrike" cap="none">
                <a:solidFill>
                  <a:schemeClr val="dk2"/>
                </a:solidFill>
                <a:latin typeface="Arial"/>
                <a:ea typeface="Arial"/>
                <a:cs typeface="Arial"/>
                <a:sym typeface="Arial"/>
              </a:defRPr>
            </a:lvl8pPr>
            <a:lvl9pPr marL="2437991" marR="0" lvl="8" indent="0" algn="l" rtl="0">
              <a:spcBef>
                <a:spcPts val="0"/>
              </a:spcBef>
              <a:spcAft>
                <a:spcPts val="0"/>
              </a:spcAft>
              <a:buNone/>
              <a:defRPr sz="4266" b="1"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body" idx="5"/>
          </p:nvPr>
        </p:nvSpPr>
        <p:spPr>
          <a:xfrm>
            <a:off x="641350" y="1270455"/>
            <a:ext cx="10966451" cy="513481"/>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lt2"/>
              </a:buClr>
              <a:buFont typeface="Noto Sans Symbols"/>
              <a:buNone/>
              <a:defRPr sz="2400" b="1" i="0" u="none" strike="noStrike" cap="none">
                <a:solidFill>
                  <a:schemeClr val="lt2"/>
                </a:solidFill>
                <a:latin typeface="Arial"/>
                <a:ea typeface="Arial"/>
                <a:cs typeface="Arial"/>
                <a:sym typeface="Arial"/>
              </a:defRPr>
            </a:lvl1pPr>
            <a:lvl2pPr marL="380936" marR="0" lvl="1" indent="-228562" algn="l" rtl="0">
              <a:spcBef>
                <a:spcPts val="0"/>
              </a:spcBef>
              <a:spcAft>
                <a:spcPts val="0"/>
              </a:spcAft>
              <a:buClr>
                <a:schemeClr val="lt2"/>
              </a:buClr>
              <a:buSzPct val="100000"/>
              <a:buFont typeface="Noto Sans Symbols"/>
              <a:buChar char="▪"/>
              <a:defRPr sz="2400" b="0" i="0" u="none" strike="noStrike" cap="none">
                <a:solidFill>
                  <a:schemeClr val="dk1"/>
                </a:solidFill>
                <a:latin typeface="Arial"/>
                <a:ea typeface="Arial"/>
                <a:cs typeface="Arial"/>
                <a:sym typeface="Arial"/>
              </a:defRPr>
            </a:lvl2pPr>
            <a:lvl3pPr marL="761872" marR="0" lvl="2" indent="-235334" algn="l" rtl="0">
              <a:spcBef>
                <a:spcPts val="0"/>
              </a:spcBef>
              <a:spcAft>
                <a:spcPts val="0"/>
              </a:spcAft>
              <a:buClr>
                <a:schemeClr val="lt2"/>
              </a:buClr>
              <a:buSzPct val="90000"/>
              <a:buFont typeface="Arial"/>
              <a:buChar char="–"/>
              <a:defRPr sz="2400" b="0" i="0" u="none" strike="noStrike" cap="none">
                <a:solidFill>
                  <a:schemeClr val="dk1"/>
                </a:solidFill>
                <a:latin typeface="Arial"/>
                <a:ea typeface="Arial"/>
                <a:cs typeface="Arial"/>
                <a:sym typeface="Arial"/>
              </a:defRPr>
            </a:lvl3pPr>
            <a:lvl4pPr marL="1134343" marR="0" lvl="3" indent="-250570" algn="l" rtl="0">
              <a:spcBef>
                <a:spcPts val="0"/>
              </a:spcBef>
              <a:spcAft>
                <a:spcPts val="0"/>
              </a:spcAft>
              <a:buClr>
                <a:schemeClr val="lt2"/>
              </a:buClr>
              <a:buSzPct val="79999"/>
              <a:buFont typeface="Noto Sans Symbols"/>
              <a:buChar char="▪"/>
              <a:defRPr sz="2400" b="0" i="0" u="none" strike="noStrike" cap="none">
                <a:solidFill>
                  <a:schemeClr val="dk1"/>
                </a:solidFill>
                <a:latin typeface="Arial"/>
                <a:ea typeface="Arial"/>
                <a:cs typeface="Arial"/>
                <a:sym typeface="Arial"/>
              </a:defRPr>
            </a:lvl4pPr>
            <a:lvl5pPr marL="1515279" marR="0" lvl="4" indent="-274272" algn="l" rtl="0">
              <a:spcBef>
                <a:spcPts val="0"/>
              </a:spcBef>
              <a:spcAft>
                <a:spcPts val="0"/>
              </a:spcAft>
              <a:buClr>
                <a:schemeClr val="lt2"/>
              </a:buClr>
              <a:buSzPct val="70000"/>
              <a:buFont typeface="Arial"/>
              <a:buChar char="–"/>
              <a:defRPr sz="2400" b="0" i="0" u="none" strike="noStrike" cap="none">
                <a:solidFill>
                  <a:schemeClr val="dk1"/>
                </a:solidFill>
                <a:latin typeface="Arial"/>
                <a:ea typeface="Arial"/>
                <a:cs typeface="Arial"/>
                <a:sym typeface="Arial"/>
              </a:defRPr>
            </a:lvl5pPr>
            <a:lvl6pPr marL="1828494" marR="0" lvl="5" indent="-220096" algn="l" rtl="0">
              <a:spcBef>
                <a:spcPts val="533"/>
              </a:spcBef>
              <a:buClr>
                <a:schemeClr val="lt2"/>
              </a:buClr>
              <a:buSzPct val="60000"/>
              <a:buFont typeface="Noto Sans Symbols"/>
              <a:buChar char="▪"/>
              <a:defRPr sz="2666" b="0" i="0" u="none" strike="noStrike" cap="none">
                <a:solidFill>
                  <a:schemeClr val="dk1"/>
                </a:solidFill>
                <a:latin typeface="Arial"/>
                <a:ea typeface="Arial"/>
                <a:cs typeface="Arial"/>
                <a:sym typeface="Arial"/>
              </a:defRPr>
            </a:lvl6pPr>
            <a:lvl7pPr marL="3961736" marR="0" lvl="6" indent="-135444" algn="l" rtl="0">
              <a:spcBef>
                <a:spcPts val="533"/>
              </a:spcBef>
              <a:buClr>
                <a:schemeClr val="dk1"/>
              </a:buClr>
              <a:buSzPct val="100000"/>
              <a:buFont typeface="Arial"/>
              <a:buChar char="•"/>
              <a:defRPr sz="2666" b="0" i="0" u="none" strike="noStrike" cap="none">
                <a:solidFill>
                  <a:schemeClr val="dk1"/>
                </a:solidFill>
                <a:latin typeface="Arial"/>
                <a:ea typeface="Arial"/>
                <a:cs typeface="Arial"/>
                <a:sym typeface="Arial"/>
              </a:defRPr>
            </a:lvl7pPr>
            <a:lvl8pPr marL="4571234" marR="0" lvl="7" indent="-135444" algn="l" rtl="0">
              <a:spcBef>
                <a:spcPts val="533"/>
              </a:spcBef>
              <a:buClr>
                <a:schemeClr val="dk1"/>
              </a:buClr>
              <a:buSzPct val="100000"/>
              <a:buFont typeface="Arial"/>
              <a:buChar char="•"/>
              <a:defRPr sz="2666" b="0" i="0" u="none" strike="noStrike" cap="none">
                <a:solidFill>
                  <a:schemeClr val="dk1"/>
                </a:solidFill>
                <a:latin typeface="Arial"/>
                <a:ea typeface="Arial"/>
                <a:cs typeface="Arial"/>
                <a:sym typeface="Arial"/>
              </a:defRPr>
            </a:lvl8pPr>
            <a:lvl9pPr marL="5180732" marR="0" lvl="8" indent="-135444" algn="l" rtl="0">
              <a:spcBef>
                <a:spcPts val="533"/>
              </a:spcBef>
              <a:buClr>
                <a:schemeClr val="dk1"/>
              </a:buClr>
              <a:buSzPct val="100000"/>
              <a:buFont typeface="Arial"/>
              <a:buChar char="•"/>
              <a:defRPr sz="2666"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3574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w/o illustration Light">
    <p:bg>
      <p:bgPr>
        <a:solidFill>
          <a:srgbClr val="2B3951"/>
        </a:solidFill>
        <a:effectLst/>
      </p:bgPr>
    </p:bg>
    <p:spTree>
      <p:nvGrpSpPr>
        <p:cNvPr id="1" name=""/>
        <p:cNvGrpSpPr/>
        <p:nvPr/>
      </p:nvGrpSpPr>
      <p:grpSpPr>
        <a:xfrm>
          <a:off x="0" y="0"/>
          <a:ext cx="0" cy="0"/>
          <a:chOff x="0" y="0"/>
          <a:chExt cx="0" cy="0"/>
        </a:xfrm>
      </p:grpSpPr>
      <p:pic>
        <p:nvPicPr>
          <p:cNvPr id="2" name="Picture 1"/>
          <p:cNvPicPr>
            <a:picLocks/>
          </p:cNvPicPr>
          <p:nvPr userDrawn="1"/>
        </p:nvPicPr>
        <p:blipFill>
          <a:blip r:embed="rId2"/>
          <a:stretch>
            <a:fillRect/>
          </a:stretch>
        </p:blipFill>
        <p:spPr>
          <a:xfrm>
            <a:off x="2820924" y="2976372"/>
            <a:ext cx="6478524" cy="873252"/>
          </a:xfrm>
          <a:prstGeom prst="rect">
            <a:avLst/>
          </a:prstGeom>
        </p:spPr>
      </p:pic>
      <p:pic>
        <p:nvPicPr>
          <p:cNvPr id="4" name="Picture 3"/>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71656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8" name="Picture 7"/>
          <p:cNvPicPr>
            <a:picLocks noChangeAspect="1"/>
          </p:cNvPicPr>
          <p:nvPr userDrawn="1"/>
        </p:nvPicPr>
        <p:blipFill>
          <a:blip r:embed="rId2"/>
          <a:stretch>
            <a:fillRect/>
          </a:stretch>
        </p:blipFill>
        <p:spPr>
          <a:xfrm>
            <a:off x="4661452" y="5117548"/>
            <a:ext cx="1784466" cy="240515"/>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1982345310"/>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6704" y="4990012"/>
            <a:ext cx="1913382" cy="430530"/>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887725091"/>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1FAECE"/>
                </a:solidFill>
                <a:latin typeface="Segoe UI Semibold" charset="0"/>
                <a:ea typeface="Segoe UI Semibold" charset="0"/>
                <a:cs typeface="Segoe UI Semibold" charset="0"/>
              </a:defRPr>
            </a:lvl1pPr>
          </a:lstStyle>
          <a:p>
            <a:pPr lvl="0" algn="ctr"/>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38672741"/>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12399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3065074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Lef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5428488"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5428456" cy="4716140"/>
          </a:xfrm>
          <a:ln w="12700">
            <a:miter lim="400000"/>
          </a:ln>
        </p:spPr>
        <p:txBody>
          <a:bodyPr lIns="0" tIns="0" rIns="0" bIns="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199622324"/>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R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1972" y="50292"/>
            <a:ext cx="5428488" cy="1143000"/>
          </a:xfrm>
          <a:ln w="12700">
            <a:miter lim="400000"/>
          </a:ln>
        </p:spPr>
        <p:txBody>
          <a:bodyPr vert="horz" lIns="0" tIns="0" rIns="0" bIns="0" rtlCol="0" anchor="ctr">
            <a:normAutofit/>
          </a:bodyPr>
          <a:lstStyle>
            <a:lvl1pPr>
              <a:defRPr lang="en-US" b="1" dirty="0">
                <a:solidFill>
                  <a:schemeClr val="bg1"/>
                </a:solidFill>
              </a:defRPr>
            </a:lvl1pPr>
          </a:lstStyle>
          <a:p>
            <a:pPr lvl="0"/>
            <a:r>
              <a:rPr lang="en-US" dirty="0"/>
              <a:t>Title text</a:t>
            </a:r>
          </a:p>
        </p:txBody>
      </p:sp>
      <p:sp>
        <p:nvSpPr>
          <p:cNvPr id="7" name="Content Placeholder 6"/>
          <p:cNvSpPr>
            <a:spLocks noGrp="1"/>
          </p:cNvSpPr>
          <p:nvPr>
            <p:ph sz="quarter" idx="10"/>
          </p:nvPr>
        </p:nvSpPr>
        <p:spPr>
          <a:xfrm>
            <a:off x="6132004" y="1377156"/>
            <a:ext cx="5428456" cy="4716140"/>
          </a:xfrm>
          <a:ln w="12700">
            <a:miter lim="400000"/>
          </a:ln>
        </p:spPr>
        <p:txBody>
          <a:bodyPr vert="horz" lIns="0" tIns="0" rIns="0" bIns="0" rtlCol="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r>
              <a:rPr lang="en-US" dirty="0"/>
              <a:t>Click to edit Master text styles</a:t>
            </a:r>
          </a:p>
          <a:p>
            <a:pPr marL="285750" lvl="1" indent="-285750">
              <a:buFont typeface="Arial" charset="0"/>
            </a:pPr>
            <a:r>
              <a:rPr lang="en-US" dirty="0"/>
              <a:t>Second level</a:t>
            </a:r>
          </a:p>
          <a:p>
            <a:pPr marL="579438" lvl="2" indent="-304007"/>
            <a:r>
              <a:rPr lang="en-US" dirty="0"/>
              <a:t>Third level</a:t>
            </a:r>
          </a:p>
          <a:p>
            <a:pPr marL="924719" lvl="3" indent="-317500">
              <a:buFont typeface="Arial" charset="0"/>
            </a:pPr>
            <a:r>
              <a:rPr lang="en-US" dirty="0"/>
              <a:t>Fourth level</a:t>
            </a:r>
          </a:p>
          <a:p>
            <a:pPr marL="1242219" lvl="4">
              <a:buFont typeface="Arial" charset="0"/>
            </a:pPr>
            <a:r>
              <a:rPr lang="en-US" dirty="0"/>
              <a:t>Fifth level</a:t>
            </a:r>
          </a:p>
        </p:txBody>
      </p:sp>
      <p:pic>
        <p:nvPicPr>
          <p:cNvPr id="5" name="Picture 4"/>
          <p:cNvPicPr>
            <a:picLocks noChangeAspect="1"/>
          </p:cNvPicPr>
          <p:nvPr userDrawn="1"/>
        </p:nvPicPr>
        <p:blipFill>
          <a:blip r:embed="rId2"/>
          <a:stretch>
            <a:fillRect/>
          </a:stretch>
        </p:blipFill>
        <p:spPr>
          <a:xfrm>
            <a:off x="0" y="6708531"/>
            <a:ext cx="12207240" cy="178396"/>
          </a:xfrm>
          <a:prstGeom prst="rect">
            <a:avLst/>
          </a:prstGeom>
        </p:spPr>
      </p:pic>
    </p:spTree>
    <p:extLst>
      <p:ext uri="{BB962C8B-B14F-4D97-AF65-F5344CB8AC3E}">
        <p14:creationId xmlns:p14="http://schemas.microsoft.com/office/powerpoint/2010/main" val="227901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345561953"/>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2B395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70287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7"/>
            <a:ext cx="2689275" cy="4931036"/>
          </a:xfrm>
        </p:spPr>
        <p:txBody>
          <a:bodyPr>
            <a:noAutofit/>
          </a:bodyPr>
          <a:lstStyle>
            <a:lvl1pPr marL="336150" indent="-336150">
              <a:buNone/>
              <a:defRPr kumimoji="0" lang="en-US" sz="2354"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69"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711192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609600" y="6356352"/>
            <a:ext cx="2844800" cy="365126"/>
          </a:xfrm>
          <a:prstGeom prst="rect">
            <a:avLst/>
          </a:prstGeom>
        </p:spPr>
        <p:txBody>
          <a:bodyPr lIns="65956" tIns="32978" rIns="65956" bIns="32978"/>
          <a:lstStyle/>
          <a:p>
            <a:pPr defTabSz="412750"/>
            <a:fld id="{06F7BCE9-3CCE-864E-A597-780EE0A2AA7F}" type="datetimeFigureOut">
              <a:rPr lang="nl-NL" sz="2250" b="1" kern="0" smtClean="0">
                <a:solidFill>
                  <a:srgbClr val="3B99D4"/>
                </a:solidFill>
                <a:sym typeface="Segoe UI"/>
              </a:rPr>
              <a:pPr defTabSz="412750"/>
              <a:t>15-3-2019</a:t>
            </a:fld>
            <a:endParaRPr lang="nl-NL" sz="2250" b="1" kern="0">
              <a:solidFill>
                <a:srgbClr val="3B99D4"/>
              </a:solidFill>
              <a:sym typeface="Segoe UI"/>
            </a:endParaRPr>
          </a:p>
        </p:txBody>
      </p:sp>
      <p:sp>
        <p:nvSpPr>
          <p:cNvPr id="3" name="Tijdelijke aanduiding voor voettekst 2"/>
          <p:cNvSpPr>
            <a:spLocks noGrp="1"/>
          </p:cNvSpPr>
          <p:nvPr>
            <p:ph type="ftr" sz="quarter" idx="11"/>
          </p:nvPr>
        </p:nvSpPr>
        <p:spPr>
          <a:xfrm>
            <a:off x="4165600" y="6356352"/>
            <a:ext cx="3860800" cy="365126"/>
          </a:xfrm>
          <a:prstGeom prst="rect">
            <a:avLst/>
          </a:prstGeom>
        </p:spPr>
        <p:txBody>
          <a:bodyPr lIns="65956" tIns="32978" rIns="65956" bIns="32978"/>
          <a:lstStyle/>
          <a:p>
            <a:pPr defTabSz="412750"/>
            <a:endParaRPr lang="nl-NL" sz="2250" b="1" kern="0">
              <a:solidFill>
                <a:srgbClr val="3B99D4"/>
              </a:solidFill>
              <a:sym typeface="Segoe UI"/>
            </a:endParaRPr>
          </a:p>
        </p:txBody>
      </p:sp>
      <p:sp>
        <p:nvSpPr>
          <p:cNvPr id="4" name="Tijdelijke aanduiding voor dianummer 3"/>
          <p:cNvSpPr>
            <a:spLocks noGrp="1"/>
          </p:cNvSpPr>
          <p:nvPr>
            <p:ph type="sldNum" sz="quarter" idx="12"/>
          </p:nvPr>
        </p:nvSpPr>
        <p:spPr>
          <a:xfrm>
            <a:off x="8737601" y="6356352"/>
            <a:ext cx="2787450" cy="365126"/>
          </a:xfrm>
          <a:prstGeom prst="rect">
            <a:avLst/>
          </a:prstGeom>
        </p:spPr>
        <p:txBody>
          <a:bodyPr/>
          <a:lstStyle/>
          <a:p>
            <a:pPr defTabSz="412750"/>
            <a:fld id="{240DB444-2262-AC4C-9DFC-5545C1C0EAAA}" type="slidenum">
              <a:rPr lang="nl-NL" sz="2250" b="1" kern="0" smtClean="0">
                <a:solidFill>
                  <a:srgbClr val="3B99D4"/>
                </a:solidFill>
                <a:sym typeface="Segoe UI"/>
              </a:rPr>
              <a:pPr defTabSz="412750"/>
              <a:t>‹#›</a:t>
            </a:fld>
            <a:endParaRPr lang="nl-NL" sz="2250" b="1" kern="0">
              <a:solidFill>
                <a:srgbClr val="3B99D4"/>
              </a:solidFill>
              <a:sym typeface="Segoe UI"/>
            </a:endParaRPr>
          </a:p>
        </p:txBody>
      </p:sp>
      <p:sp>
        <p:nvSpPr>
          <p:cNvPr id="5" name="Rectangle 2"/>
          <p:cNvSpPr/>
          <p:nvPr/>
        </p:nvSpPr>
        <p:spPr bwMode="auto">
          <a:xfrm>
            <a:off x="2" y="2"/>
            <a:ext cx="12192000" cy="6858000"/>
          </a:xfrm>
          <a:prstGeom prst="rect">
            <a:avLst/>
          </a:prstGeom>
          <a:solidFill>
            <a:srgbClr val="F0EBDB"/>
          </a:solidFill>
          <a:ln w="9525" cap="flat" cmpd="sng" algn="ctr">
            <a:solidFill>
              <a:schemeClr val="bg1"/>
            </a:solidFill>
            <a:prstDash val="solid"/>
            <a:round/>
            <a:headEnd type="none" w="med" len="med"/>
            <a:tailEnd type="none" w="med" len="med"/>
          </a:ln>
          <a:effectLst/>
        </p:spPr>
        <p:txBody>
          <a:bodyPr vert="horz" wrap="square" lIns="98931" tIns="49466" rIns="98931" bIns="49466" numCol="1" rtlCol="0" anchor="t" anchorCtr="0" compatLnSpc="1">
            <a:prstTxWarp prst="textNoShape">
              <a:avLst/>
            </a:prstTxWarp>
          </a:bodyPr>
          <a:lstStyle/>
          <a:p>
            <a:pPr defTabSz="486070" fontAlgn="base">
              <a:spcBef>
                <a:spcPct val="0"/>
              </a:spcBef>
              <a:spcAft>
                <a:spcPct val="0"/>
              </a:spcAft>
              <a:buClr>
                <a:srgbClr val="000000"/>
              </a:buClr>
              <a:buSzPct val="100000"/>
              <a:buFont typeface="Times New Roman" pitchFamily="16" charset="0"/>
              <a:buNone/>
            </a:pPr>
            <a:endParaRPr lang="en-US" sz="1867" kern="0">
              <a:solidFill>
                <a:prstClr val="white"/>
              </a:solidFill>
              <a:latin typeface="Arial" charset="0"/>
              <a:cs typeface="Arial" charset="0"/>
              <a:sym typeface="Segoe UI"/>
            </a:endParaRPr>
          </a:p>
        </p:txBody>
      </p:sp>
    </p:spTree>
    <p:extLst>
      <p:ext uri="{BB962C8B-B14F-4D97-AF65-F5344CB8AC3E}">
        <p14:creationId xmlns:p14="http://schemas.microsoft.com/office/powerpoint/2010/main" val="11773750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1440"/>
          </a:xfrm>
        </p:spPr>
        <p:txBody>
          <a:bodyPr>
            <a:spAutoFit/>
          </a:bodyPr>
          <a:lstStyle>
            <a:lvl3pPr>
              <a:defRPr sz="2354"/>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81062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3551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9954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29706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5109">
                      <a:schemeClr val="tx2"/>
                    </a:gs>
                    <a:gs pos="2500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100000">
                      <a:schemeClr val="tx2"/>
                    </a:gs>
                    <a:gs pos="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9573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29265"/>
          </a:xfrm>
        </p:spPr>
        <p:txBody>
          <a:bodyPr>
            <a:spAutoFit/>
          </a:bodyPr>
          <a:lstStyle>
            <a:lvl1pPr>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8" indent="-2365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91" indent="-3361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69" rtl="0" eaLnBrk="1" latinLnBrk="0" hangingPunct="1">
              <a:spcBef>
                <a:spcPct val="20000"/>
              </a:spcBef>
              <a:spcAft>
                <a:spcPts val="800"/>
              </a:spcAft>
              <a:buFont typeface="Arial" pitchFamily="34" charset="0"/>
              <a:buNone/>
            </a:pPr>
            <a:r>
              <a:rPr lang="en-US"/>
              <a:t>Click to edit Master text styles</a:t>
            </a:r>
          </a:p>
          <a:p>
            <a:pPr marL="0" lvl="1" indent="0" algn="l" defTabSz="896169" rtl="0" eaLnBrk="1" latinLnBrk="0" hangingPunct="1">
              <a:spcBef>
                <a:spcPct val="20000"/>
              </a:spcBef>
              <a:spcAft>
                <a:spcPts val="800"/>
              </a:spcAft>
              <a:buFont typeface="Arial" pitchFamily="34" charset="0"/>
              <a:buNone/>
            </a:pPr>
            <a:r>
              <a:rPr lang="en-US"/>
              <a:t>Second level</a:t>
            </a:r>
          </a:p>
          <a:p>
            <a:pPr marL="0" lvl="2" indent="0" algn="l" defTabSz="89616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265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9" r:id="rId12"/>
    <p:sldLayoutId id="2147483706" r:id="rId13"/>
    <p:sldLayoutId id="2147483761" r:id="rId14"/>
    <p:sldLayoutId id="2147483762" r:id="rId15"/>
    <p:sldLayoutId id="2147483763" r:id="rId16"/>
    <p:sldLayoutId id="2147483764" r:id="rId17"/>
    <p:sldLayoutId id="2147483765"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6721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p:titleStyle>
    <p:bodyStyle>
      <a:lvl1pPr marL="0" indent="0" algn="l" defTabSz="457200" rtl="0" eaLnBrk="1" latinLnBrk="0" hangingPunct="1">
        <a:lnSpc>
          <a:spcPct val="100000"/>
        </a:lnSpc>
        <a:spcBef>
          <a:spcPts val="500"/>
        </a:spcBef>
        <a:buFont typeface="Arial"/>
        <a:buNone/>
        <a:defRPr sz="2500" b="0" i="0" kern="1200">
          <a:solidFill>
            <a:srgbClr val="32414E"/>
          </a:solidFill>
          <a:latin typeface="Segoe UI" charset="0"/>
          <a:ea typeface="Segoe UI" charset="0"/>
          <a:cs typeface="Segoe UI" charset="0"/>
        </a:defRPr>
      </a:lvl1pPr>
      <a:lvl2pPr marL="346869" indent="-34686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2pPr>
      <a:lvl3pPr marL="694532" indent="-337344" algn="l" defTabSz="457200" rtl="0" eaLnBrk="1" latinLnBrk="0" hangingPunct="1">
        <a:lnSpc>
          <a:spcPct val="100000"/>
        </a:lnSpc>
        <a:spcBef>
          <a:spcPts val="250"/>
        </a:spcBef>
        <a:buFont typeface=".AppleSystemUIFont" charset="0"/>
        <a:buChar char="–"/>
        <a:tabLst/>
        <a:defRPr sz="2500" b="0" i="0" kern="1200">
          <a:solidFill>
            <a:srgbClr val="32414E"/>
          </a:solidFill>
          <a:latin typeface="Segoe UI" charset="0"/>
          <a:ea typeface="Segoe UI" charset="0"/>
          <a:cs typeface="Segoe UI" charset="0"/>
        </a:defRPr>
      </a:lvl3pPr>
      <a:lvl4pPr marL="1031875" indent="-32781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4pPr>
      <a:lvl5pPr marL="1349375" indent="-317500"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emf"/><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52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390843"/>
            <a:ext cx="10966449" cy="656591"/>
          </a:xfrm>
        </p:spPr>
        <p:txBody>
          <a:bodyPr/>
          <a:lstStyle/>
          <a:p>
            <a:r>
              <a:rPr lang="en-US" b="0" dirty="0">
                <a:latin typeface="+mj-lt"/>
              </a:rPr>
              <a:t>Shared vs PCL (Portable Class Library)</a:t>
            </a:r>
          </a:p>
        </p:txBody>
      </p:sp>
      <p:sp>
        <p:nvSpPr>
          <p:cNvPr id="4" name="Shape 286"/>
          <p:cNvSpPr txBox="1">
            <a:spLocks noGrp="1"/>
          </p:cNvSpPr>
          <p:nvPr>
            <p:ph type="body" idx="1"/>
          </p:nvPr>
        </p:nvSpPr>
        <p:spPr>
          <a:xfrm>
            <a:off x="642125" y="2058892"/>
            <a:ext cx="5244356" cy="2954235"/>
          </a:xfrm>
          <a:prstGeom prst="rect">
            <a:avLst/>
          </a:prstGeom>
          <a:noFill/>
          <a:ln>
            <a:noFill/>
          </a:ln>
        </p:spPr>
        <p:txBody>
          <a:bodyPr vert="horz" wrap="square" lIns="0" tIns="0" rIns="0" bIns="0" rtlCol="0" anchor="t" anchorCtr="0">
            <a:noAutofit/>
          </a:bodyPr>
          <a:lstStyle/>
          <a:p>
            <a:pPr indent="-387286"/>
            <a:r>
              <a:rPr lang="en-US" sz="2353" dirty="0">
                <a:latin typeface="+mj-lt"/>
              </a:rPr>
              <a:t>A Shared Project is not directly compiled (.</a:t>
            </a:r>
            <a:r>
              <a:rPr lang="en-US" sz="2353" dirty="0" err="1">
                <a:latin typeface="+mj-lt"/>
              </a:rPr>
              <a:t>dll</a:t>
            </a:r>
            <a:r>
              <a:rPr lang="en-US" sz="2353" dirty="0">
                <a:latin typeface="+mj-lt"/>
              </a:rPr>
              <a:t> is not generated), instead files are compiled into .</a:t>
            </a:r>
            <a:r>
              <a:rPr lang="en-US" sz="2353" dirty="0" err="1">
                <a:latin typeface="+mj-lt"/>
              </a:rPr>
              <a:t>dll</a:t>
            </a:r>
            <a:r>
              <a:rPr lang="en-US" sz="2353" dirty="0">
                <a:latin typeface="+mj-lt"/>
              </a:rPr>
              <a:t> of project that references it</a:t>
            </a:r>
          </a:p>
          <a:p>
            <a:pPr indent="-387286"/>
            <a:endParaRPr lang="en-US" sz="2353" dirty="0">
              <a:latin typeface="+mj-lt"/>
            </a:endParaRPr>
          </a:p>
          <a:p>
            <a:pPr indent="-387286"/>
            <a:r>
              <a:rPr lang="en-US" sz="2353" dirty="0">
                <a:latin typeface="+mj-lt"/>
              </a:rPr>
              <a:t>Can write platform specific code in a same file using compiler directives </a:t>
            </a:r>
            <a:r>
              <a:rPr lang="en-US" sz="2353" b="1" i="1" dirty="0">
                <a:latin typeface="+mj-lt"/>
              </a:rPr>
              <a:t>#</a:t>
            </a:r>
            <a:r>
              <a:rPr lang="en-US" sz="2353" b="1" i="1" dirty="0" err="1">
                <a:latin typeface="+mj-lt"/>
              </a:rPr>
              <a:t>ifdef</a:t>
            </a:r>
            <a:endParaRPr lang="en-US" sz="2353" b="1" i="1" dirty="0">
              <a:latin typeface="+mj-lt"/>
            </a:endParaRPr>
          </a:p>
          <a:p>
            <a:pPr indent="-387286"/>
            <a:endParaRPr lang="en-US" sz="2353" dirty="0">
              <a:latin typeface="+mj-lt"/>
            </a:endParaRPr>
          </a:p>
          <a:p>
            <a:pPr indent="-387286"/>
            <a:r>
              <a:rPr lang="en-US" sz="2353" dirty="0">
                <a:latin typeface="+mj-lt"/>
              </a:rPr>
              <a:t>Cluttered implementation for large projects</a:t>
            </a:r>
          </a:p>
          <a:p>
            <a:pPr indent="-387286"/>
            <a:endParaRPr lang="en-US" sz="2353" dirty="0">
              <a:latin typeface="+mj-lt"/>
            </a:endParaRPr>
          </a:p>
          <a:p>
            <a:pPr indent="-387286"/>
            <a:r>
              <a:rPr lang="en-US" sz="2353" dirty="0">
                <a:latin typeface="+mj-lt"/>
              </a:rPr>
              <a:t>Cannot be used other than </a:t>
            </a:r>
            <a:r>
              <a:rPr lang="en-US" sz="2353" dirty="0" err="1">
                <a:latin typeface="+mj-lt"/>
              </a:rPr>
              <a:t>Xamarin</a:t>
            </a:r>
            <a:r>
              <a:rPr lang="en-US" sz="2353" dirty="0">
                <a:latin typeface="+mj-lt"/>
              </a:rPr>
              <a:t> projects</a:t>
            </a:r>
            <a:endParaRPr sz="2353" dirty="0">
              <a:latin typeface="+mj-lt"/>
            </a:endParaRPr>
          </a:p>
        </p:txBody>
      </p:sp>
      <p:sp>
        <p:nvSpPr>
          <p:cNvPr id="5" name="Shape 287"/>
          <p:cNvSpPr txBox="1">
            <a:spLocks/>
          </p:cNvSpPr>
          <p:nvPr/>
        </p:nvSpPr>
        <p:spPr>
          <a:xfrm>
            <a:off x="6364781" y="2058892"/>
            <a:ext cx="5244356" cy="2215676"/>
          </a:xfrm>
          <a:prstGeom prst="rect">
            <a:avLst/>
          </a:prstGeom>
          <a:noFill/>
          <a:ln>
            <a:noFill/>
          </a:ln>
        </p:spPr>
        <p:txBody>
          <a:bodyPr vert="horz" wrap="square" lIns="0" tIns="0" rIns="0" bIns="0"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87286">
              <a:buClr>
                <a:srgbClr val="3397DA"/>
              </a:buClr>
              <a:buFont typeface="Wingdings" charset="2"/>
              <a:buChar char="§"/>
            </a:pPr>
            <a:r>
              <a:rPr lang="en-US" sz="2353" dirty="0"/>
              <a:t>PCL projects are compiled in portable assemblies that run in any .NET based runtime.</a:t>
            </a:r>
          </a:p>
          <a:p>
            <a:pPr indent="-387286">
              <a:buClr>
                <a:srgbClr val="3397DA"/>
              </a:buClr>
              <a:buFont typeface="Wingdings" charset="2"/>
              <a:buChar char="§"/>
            </a:pPr>
            <a:endParaRPr lang="en-US" sz="2353" dirty="0"/>
          </a:p>
          <a:p>
            <a:pPr indent="-387286">
              <a:buClr>
                <a:srgbClr val="3397DA"/>
              </a:buClr>
              <a:buFont typeface="Wingdings" charset="2"/>
              <a:buChar char="§"/>
            </a:pPr>
            <a:r>
              <a:rPr lang="en-US" sz="2353" dirty="0"/>
              <a:t>Platform specific code cannot be implemented inside a PCL project</a:t>
            </a:r>
          </a:p>
          <a:p>
            <a:pPr indent="-387286">
              <a:buClr>
                <a:srgbClr val="3397DA"/>
              </a:buClr>
              <a:buFont typeface="Wingdings" charset="2"/>
              <a:buChar char="§"/>
            </a:pPr>
            <a:endParaRPr lang="en-US" sz="2353" dirty="0"/>
          </a:p>
          <a:p>
            <a:pPr indent="-387286">
              <a:buClr>
                <a:srgbClr val="3397DA"/>
              </a:buClr>
              <a:buFont typeface="Wingdings" charset="2"/>
              <a:buChar char="§"/>
            </a:pPr>
            <a:r>
              <a:rPr lang="en-US" sz="2353" dirty="0"/>
              <a:t>Better manageability of code</a:t>
            </a:r>
          </a:p>
          <a:p>
            <a:pPr indent="-387286">
              <a:buClr>
                <a:srgbClr val="3397DA"/>
              </a:buClr>
              <a:buFont typeface="Wingdings" charset="2"/>
              <a:buChar char="§"/>
            </a:pPr>
            <a:endParaRPr lang="en-US" sz="2353" dirty="0"/>
          </a:p>
          <a:p>
            <a:pPr indent="-387286">
              <a:buClr>
                <a:srgbClr val="3397DA"/>
              </a:buClr>
              <a:buFont typeface="Wingdings" charset="2"/>
              <a:buChar char="§"/>
            </a:pPr>
            <a:r>
              <a:rPr lang="en-US" sz="2353" dirty="0"/>
              <a:t>Better usability and compatibility across other .NET platforms</a:t>
            </a:r>
          </a:p>
        </p:txBody>
      </p:sp>
      <p:sp>
        <p:nvSpPr>
          <p:cNvPr id="6" name="Shape 288"/>
          <p:cNvSpPr txBox="1">
            <a:spLocks/>
          </p:cNvSpPr>
          <p:nvPr/>
        </p:nvSpPr>
        <p:spPr>
          <a:xfrm>
            <a:off x="641352" y="1336375"/>
            <a:ext cx="5245100" cy="513408"/>
          </a:xfrm>
          <a:prstGeom prst="rect">
            <a:avLst/>
          </a:prstGeom>
          <a:noFill/>
          <a:ln>
            <a:noFill/>
          </a:ln>
        </p:spPr>
        <p:txBody>
          <a:bodyPr vert="horz" wrap="square" lIns="0" tIns="0" rIns="0" bIns="0" rtlCol="0" anchor="b"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25000"/>
            </a:pPr>
            <a:r>
              <a:rPr lang="en-US" sz="2402" dirty="0">
                <a:solidFill>
                  <a:schemeClr val="accent1"/>
                </a:solidFill>
              </a:rPr>
              <a:t>Shared</a:t>
            </a:r>
          </a:p>
        </p:txBody>
      </p:sp>
      <p:sp>
        <p:nvSpPr>
          <p:cNvPr id="7" name="Shape 289"/>
          <p:cNvSpPr txBox="1">
            <a:spLocks/>
          </p:cNvSpPr>
          <p:nvPr/>
        </p:nvSpPr>
        <p:spPr>
          <a:xfrm>
            <a:off x="6364820" y="1336375"/>
            <a:ext cx="5245100" cy="513408"/>
          </a:xfrm>
          <a:prstGeom prst="rect">
            <a:avLst/>
          </a:prstGeom>
          <a:noFill/>
          <a:ln>
            <a:noFill/>
          </a:ln>
        </p:spPr>
        <p:txBody>
          <a:bodyPr vert="horz" wrap="square" lIns="0" tIns="0" rIns="0" bIns="0" rtlCol="0" anchor="b"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25000"/>
            </a:pPr>
            <a:r>
              <a:rPr lang="en-US" sz="2402" dirty="0">
                <a:solidFill>
                  <a:schemeClr val="accent1"/>
                </a:solidFill>
              </a:rPr>
              <a:t>PCL (Portable Class Library)</a:t>
            </a:r>
          </a:p>
        </p:txBody>
      </p:sp>
    </p:spTree>
    <p:extLst>
      <p:ext uri="{BB962C8B-B14F-4D97-AF65-F5344CB8AC3E}">
        <p14:creationId xmlns:p14="http://schemas.microsoft.com/office/powerpoint/2010/main" val="3911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mj-lt"/>
              </a:rPr>
              <a:t>Shared code implementation</a:t>
            </a:r>
          </a:p>
        </p:txBody>
      </p:sp>
      <p:pic>
        <p:nvPicPr>
          <p:cNvPr id="9" name="Picture 8"/>
          <p:cNvPicPr>
            <a:picLocks noChangeAspect="1"/>
          </p:cNvPicPr>
          <p:nvPr/>
        </p:nvPicPr>
        <p:blipFill>
          <a:blip r:embed="rId2"/>
          <a:stretch>
            <a:fillRect/>
          </a:stretch>
        </p:blipFill>
        <p:spPr>
          <a:xfrm>
            <a:off x="641351" y="1561448"/>
            <a:ext cx="5605943" cy="5092191"/>
          </a:xfrm>
          <a:prstGeom prst="rect">
            <a:avLst/>
          </a:prstGeom>
        </p:spPr>
      </p:pic>
    </p:spTree>
    <p:extLst>
      <p:ext uri="{BB962C8B-B14F-4D97-AF65-F5344CB8AC3E}">
        <p14:creationId xmlns:p14="http://schemas.microsoft.com/office/powerpoint/2010/main" val="91907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mj-lt"/>
              </a:rPr>
              <a:t>Shared vs PCL (Portable Class Library)</a:t>
            </a:r>
          </a:p>
        </p:txBody>
      </p:sp>
      <p:sp>
        <p:nvSpPr>
          <p:cNvPr id="4" name="Shape 286"/>
          <p:cNvSpPr txBox="1">
            <a:spLocks noGrp="1"/>
          </p:cNvSpPr>
          <p:nvPr>
            <p:ph type="body" idx="1"/>
          </p:nvPr>
        </p:nvSpPr>
        <p:spPr>
          <a:xfrm>
            <a:off x="642125" y="2467113"/>
            <a:ext cx="10965674" cy="2954235"/>
          </a:xfrm>
          <a:prstGeom prst="rect">
            <a:avLst/>
          </a:prstGeom>
          <a:noFill/>
          <a:ln>
            <a:noFill/>
          </a:ln>
        </p:spPr>
        <p:txBody>
          <a:bodyPr vert="horz" wrap="square" lIns="0" tIns="0" rIns="0" bIns="0" rtlCol="0" anchor="t" anchorCtr="0">
            <a:noAutofit/>
          </a:bodyPr>
          <a:lstStyle/>
          <a:p>
            <a:pPr indent="-387286"/>
            <a:r>
              <a:rPr lang="en-US" sz="2353" dirty="0">
                <a:latin typeface="+mj-lt"/>
              </a:rPr>
              <a:t>Shared code restricted into compiling directives is more difficult to read, slowing down the development process.</a:t>
            </a:r>
          </a:p>
          <a:p>
            <a:pPr indent="-387286"/>
            <a:endParaRPr lang="en-US" sz="2353" dirty="0">
              <a:latin typeface="+mj-lt"/>
            </a:endParaRPr>
          </a:p>
          <a:p>
            <a:pPr indent="-387286"/>
            <a:r>
              <a:rPr lang="en-US" sz="2353" dirty="0">
                <a:latin typeface="+mj-lt"/>
              </a:rPr>
              <a:t>PCL code is much cleaner and </a:t>
            </a:r>
            <a:r>
              <a:rPr lang="en-US" sz="2353" dirty="0" err="1">
                <a:latin typeface="+mj-lt"/>
              </a:rPr>
              <a:t>maintanable</a:t>
            </a:r>
            <a:r>
              <a:rPr lang="en-US" sz="2353" dirty="0">
                <a:latin typeface="+mj-lt"/>
              </a:rPr>
              <a:t> but that is subjective to your development practices (you may end up writing too much boiler plate code)</a:t>
            </a:r>
          </a:p>
          <a:p>
            <a:pPr indent="-387286"/>
            <a:endParaRPr lang="en-US" sz="2353" dirty="0">
              <a:latin typeface="+mj-lt"/>
            </a:endParaRPr>
          </a:p>
          <a:p>
            <a:pPr indent="-387286"/>
            <a:r>
              <a:rPr lang="en-US" sz="2353" b="1" dirty="0">
                <a:latin typeface="+mj-lt"/>
              </a:rPr>
              <a:t>If you are starting with </a:t>
            </a:r>
            <a:r>
              <a:rPr lang="en-US" sz="2353" b="1" dirty="0" err="1">
                <a:latin typeface="+mj-lt"/>
              </a:rPr>
              <a:t>Xamarin</a:t>
            </a:r>
            <a:r>
              <a:rPr lang="en-US" sz="2353" b="1" dirty="0">
                <a:latin typeface="+mj-lt"/>
              </a:rPr>
              <a:t> PCL is a better choice for better usability and compatibility across other .NET platforms</a:t>
            </a:r>
          </a:p>
          <a:p>
            <a:pPr indent="-387286"/>
            <a:endParaRPr lang="en-US" sz="2353" dirty="0">
              <a:latin typeface="+mj-lt"/>
            </a:endParaRPr>
          </a:p>
          <a:p>
            <a:pPr indent="-387286"/>
            <a:endParaRPr sz="2353" dirty="0">
              <a:latin typeface="+mj-lt"/>
            </a:endParaRPr>
          </a:p>
        </p:txBody>
      </p:sp>
      <p:sp>
        <p:nvSpPr>
          <p:cNvPr id="6" name="Shape 288"/>
          <p:cNvSpPr txBox="1">
            <a:spLocks/>
          </p:cNvSpPr>
          <p:nvPr/>
        </p:nvSpPr>
        <p:spPr>
          <a:xfrm>
            <a:off x="792153" y="1744596"/>
            <a:ext cx="5094300" cy="513408"/>
          </a:xfrm>
          <a:prstGeom prst="rect">
            <a:avLst/>
          </a:prstGeom>
          <a:noFill/>
          <a:ln>
            <a:noFill/>
          </a:ln>
        </p:spPr>
        <p:txBody>
          <a:bodyPr vert="horz" wrap="square" lIns="0" tIns="0" rIns="0" bIns="0" rtlCol="0" anchor="b"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25000"/>
              <a:buNone/>
            </a:pPr>
            <a:r>
              <a:rPr lang="en-US" sz="3137" dirty="0">
                <a:solidFill>
                  <a:schemeClr val="accent1"/>
                </a:solidFill>
              </a:rPr>
              <a:t>Which suits better?</a:t>
            </a:r>
          </a:p>
        </p:txBody>
      </p:sp>
    </p:spTree>
    <p:extLst>
      <p:ext uri="{BB962C8B-B14F-4D97-AF65-F5344CB8AC3E}">
        <p14:creationId xmlns:p14="http://schemas.microsoft.com/office/powerpoint/2010/main" val="128035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err="1">
                <a:latin typeface="+mj-lt"/>
              </a:rPr>
              <a:t>Xamarin</a:t>
            </a:r>
            <a:r>
              <a:rPr lang="en-US" b="0" dirty="0">
                <a:latin typeface="+mj-lt"/>
              </a:rPr>
              <a:t> + </a:t>
            </a:r>
            <a:r>
              <a:rPr lang="en-US" b="0" dirty="0" err="1">
                <a:latin typeface="+mj-lt"/>
              </a:rPr>
              <a:t>Xamarin.Forms</a:t>
            </a:r>
            <a:r>
              <a:rPr lang="en-US" b="0" dirty="0">
                <a:latin typeface="+mj-lt"/>
              </a:rPr>
              <a:t> Approach</a:t>
            </a:r>
          </a:p>
        </p:txBody>
      </p:sp>
      <p:sp>
        <p:nvSpPr>
          <p:cNvPr id="368" name="Shape 368"/>
          <p:cNvSpPr txBox="1">
            <a:spLocks noGrp="1"/>
          </p:cNvSpPr>
          <p:nvPr>
            <p:ph type="body" idx="1"/>
          </p:nvPr>
        </p:nvSpPr>
        <p:spPr>
          <a:xfrm>
            <a:off x="642125" y="1971884"/>
            <a:ext cx="5731630" cy="2215676"/>
          </a:xfrm>
          <a:prstGeom prst="rect">
            <a:avLst/>
          </a:prstGeom>
          <a:noFill/>
          <a:ln>
            <a:noFill/>
          </a:ln>
        </p:spPr>
        <p:txBody>
          <a:bodyPr vert="horz" wrap="square" lIns="0" tIns="0" rIns="0" bIns="0" rtlCol="0" anchor="t" anchorCtr="0">
            <a:noAutofit/>
          </a:bodyPr>
          <a:lstStyle/>
          <a:p>
            <a:pPr indent="-387286"/>
            <a:r>
              <a:rPr lang="en-US" dirty="0">
                <a:latin typeface="+mj-lt"/>
              </a:rPr>
              <a:t>Quickly and easily build native user interfaces using shared code</a:t>
            </a:r>
          </a:p>
          <a:p>
            <a:pPr indent="-387286">
              <a:buNone/>
            </a:pPr>
            <a:endParaRPr dirty="0">
              <a:latin typeface="+mj-lt"/>
            </a:endParaRPr>
          </a:p>
          <a:p>
            <a:pPr indent="-387286"/>
            <a:r>
              <a:rPr lang="en-US" dirty="0" err="1">
                <a:latin typeface="+mj-lt"/>
              </a:rPr>
              <a:t>Xamarin.Forms</a:t>
            </a:r>
            <a:r>
              <a:rPr lang="en-US" dirty="0">
                <a:latin typeface="+mj-lt"/>
              </a:rPr>
              <a:t> elements map to native controls and behaviors</a:t>
            </a:r>
          </a:p>
          <a:p>
            <a:pPr indent="-387286">
              <a:buNone/>
            </a:pPr>
            <a:endParaRPr dirty="0">
              <a:latin typeface="+mj-lt"/>
            </a:endParaRPr>
          </a:p>
          <a:p>
            <a:pPr indent="-387286"/>
            <a:r>
              <a:rPr lang="en-US" dirty="0">
                <a:latin typeface="+mj-lt"/>
              </a:rPr>
              <a:t>Mix-and-match </a:t>
            </a:r>
            <a:r>
              <a:rPr lang="en-US" dirty="0" err="1">
                <a:latin typeface="+mj-lt"/>
              </a:rPr>
              <a:t>Xamarin.Forms</a:t>
            </a:r>
            <a:r>
              <a:rPr lang="en-US" dirty="0">
                <a:latin typeface="+mj-lt"/>
              </a:rPr>
              <a:t> with native APIs</a:t>
            </a:r>
          </a:p>
          <a:p>
            <a:pPr indent="-387286">
              <a:buNone/>
            </a:pPr>
            <a:endParaRPr dirty="0">
              <a:latin typeface="+mj-lt"/>
            </a:endParaRPr>
          </a:p>
        </p:txBody>
      </p:sp>
      <p:grpSp>
        <p:nvGrpSpPr>
          <p:cNvPr id="369" name="Shape 369"/>
          <p:cNvGrpSpPr/>
          <p:nvPr/>
        </p:nvGrpSpPr>
        <p:grpSpPr>
          <a:xfrm>
            <a:off x="7031868" y="1971884"/>
            <a:ext cx="4575149" cy="3043589"/>
            <a:chOff x="2392822" y="1783803"/>
            <a:chExt cx="7410626" cy="4929872"/>
          </a:xfrm>
        </p:grpSpPr>
        <p:pic>
          <p:nvPicPr>
            <p:cNvPr id="370" name="Shape 370" descr="unique.png"/>
            <p:cNvPicPr preferRelativeResize="0"/>
            <p:nvPr/>
          </p:nvPicPr>
          <p:blipFill rotWithShape="1">
            <a:blip r:embed="rId3">
              <a:alphaModFix/>
            </a:blip>
            <a:srcRect/>
            <a:stretch/>
          </p:blipFill>
          <p:spPr>
            <a:xfrm>
              <a:off x="2395803" y="1783803"/>
              <a:ext cx="7400395" cy="4929872"/>
            </a:xfrm>
            <a:prstGeom prst="rect">
              <a:avLst/>
            </a:prstGeom>
            <a:noFill/>
            <a:ln>
              <a:noFill/>
            </a:ln>
          </p:spPr>
        </p:pic>
        <p:sp>
          <p:nvSpPr>
            <p:cNvPr id="371" name="Shape 371"/>
            <p:cNvSpPr/>
            <p:nvPr/>
          </p:nvSpPr>
          <p:spPr>
            <a:xfrm>
              <a:off x="2392822" y="2785416"/>
              <a:ext cx="7410626" cy="134347"/>
            </a:xfrm>
            <a:prstGeom prst="rect">
              <a:avLst/>
            </a:prstGeom>
            <a:solidFill>
              <a:srgbClr val="EEF3F5"/>
            </a:solidFill>
            <a:ln>
              <a:noFill/>
            </a:ln>
          </p:spPr>
          <p:txBody>
            <a:bodyPr wrap="square" lIns="121883" tIns="60924" rIns="121883" bIns="60924" anchor="ctr" anchorCtr="0">
              <a:noAutofit/>
            </a:bodyPr>
            <a:lstStyle/>
            <a:p>
              <a:pPr algn="ctr"/>
              <a:endParaRPr sz="2400">
                <a:solidFill>
                  <a:schemeClr val="lt1"/>
                </a:solidFill>
                <a:latin typeface="Arial"/>
                <a:ea typeface="Arial"/>
                <a:cs typeface="Arial"/>
                <a:sym typeface="Arial"/>
              </a:endParaRPr>
            </a:p>
          </p:txBody>
        </p:sp>
        <p:sp>
          <p:nvSpPr>
            <p:cNvPr id="372" name="Shape 372"/>
            <p:cNvSpPr/>
            <p:nvPr/>
          </p:nvSpPr>
          <p:spPr>
            <a:xfrm>
              <a:off x="2392822" y="2853328"/>
              <a:ext cx="7410626" cy="980741"/>
            </a:xfrm>
            <a:prstGeom prst="rect">
              <a:avLst/>
            </a:prstGeom>
            <a:solidFill>
              <a:srgbClr val="216BAB"/>
            </a:solidFill>
            <a:ln>
              <a:noFill/>
            </a:ln>
          </p:spPr>
          <p:txBody>
            <a:bodyPr wrap="square" lIns="121883" tIns="60924" rIns="121883" bIns="60924" anchor="ctr" anchorCtr="0">
              <a:noAutofit/>
            </a:bodyPr>
            <a:lstStyle/>
            <a:p>
              <a:pPr algn="ctr">
                <a:buSzPct val="25000"/>
              </a:pPr>
              <a:r>
                <a:rPr lang="en-US" sz="2666" dirty="0">
                  <a:solidFill>
                    <a:schemeClr val="lt1"/>
                  </a:solidFill>
                  <a:latin typeface="+mj-lt"/>
                  <a:ea typeface="Helvetica Neue"/>
                  <a:cs typeface="Helvetica Neue"/>
                  <a:sym typeface="Helvetica Neue"/>
                </a:rPr>
                <a:t>Shared UI Code</a:t>
              </a:r>
            </a:p>
          </p:txBody>
        </p:sp>
      </p:grpSp>
    </p:spTree>
    <p:extLst>
      <p:ext uri="{BB962C8B-B14F-4D97-AF65-F5344CB8AC3E}">
        <p14:creationId xmlns:p14="http://schemas.microsoft.com/office/powerpoint/2010/main" val="146177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p:cTn id="7" dur="5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How Xamarin Works</a:t>
            </a:r>
          </a:p>
        </p:txBody>
      </p:sp>
    </p:spTree>
    <p:extLst>
      <p:ext uri="{BB962C8B-B14F-4D97-AF65-F5344CB8AC3E}">
        <p14:creationId xmlns:p14="http://schemas.microsoft.com/office/powerpoint/2010/main" val="19822758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APIs</a:t>
            </a:r>
          </a:p>
        </p:txBody>
      </p:sp>
      <p:grpSp>
        <p:nvGrpSpPr>
          <p:cNvPr id="44" name="Group 43"/>
          <p:cNvGrpSpPr/>
          <p:nvPr/>
        </p:nvGrpSpPr>
        <p:grpSpPr>
          <a:xfrm>
            <a:off x="758271" y="1785555"/>
            <a:ext cx="10716278" cy="1039823"/>
            <a:chOff x="752656" y="1820862"/>
            <a:chExt cx="10931162" cy="1060674"/>
          </a:xfrm>
        </p:grpSpPr>
        <p:sp>
          <p:nvSpPr>
            <p:cNvPr id="19" name="Rounded Rectangle 18"/>
            <p:cNvSpPr/>
            <p:nvPr/>
          </p:nvSpPr>
          <p:spPr>
            <a:xfrm>
              <a:off x="75265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Microsoft.Phone</a:t>
              </a:r>
              <a:endParaRPr lang="en-US" sz="1765" dirty="0">
                <a:solidFill>
                  <a:srgbClr val="FFFFFF"/>
                </a:solidFill>
                <a:cs typeface="Helvetica Light"/>
              </a:endParaRPr>
            </a:p>
          </p:txBody>
        </p:sp>
        <p:sp>
          <p:nvSpPr>
            <p:cNvPr id="20" name="Rounded Rectangle 19"/>
            <p:cNvSpPr/>
            <p:nvPr/>
          </p:nvSpPr>
          <p:spPr>
            <a:xfrm>
              <a:off x="296677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Microsoft.Networking</a:t>
              </a:r>
              <a:endParaRPr lang="en-US" sz="1470" dirty="0">
                <a:solidFill>
                  <a:srgbClr val="FFFFFF"/>
                </a:solidFill>
                <a:cs typeface="Helvetica Light"/>
              </a:endParaRPr>
            </a:p>
          </p:txBody>
        </p:sp>
        <p:sp>
          <p:nvSpPr>
            <p:cNvPr id="21" name="Rounded Rectangle 20"/>
            <p:cNvSpPr/>
            <p:nvPr/>
          </p:nvSpPr>
          <p:spPr>
            <a:xfrm>
              <a:off x="518089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Windows.Storage</a:t>
              </a:r>
              <a:endParaRPr lang="en-US" sz="1765" dirty="0">
                <a:solidFill>
                  <a:srgbClr val="FFFFFF"/>
                </a:solidFill>
                <a:cs typeface="Helvetica Light"/>
              </a:endParaRPr>
            </a:p>
          </p:txBody>
        </p:sp>
        <p:sp>
          <p:nvSpPr>
            <p:cNvPr id="22" name="Rounded Rectangle 21"/>
            <p:cNvSpPr/>
            <p:nvPr/>
          </p:nvSpPr>
          <p:spPr>
            <a:xfrm>
              <a:off x="7395016"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Windows.Foundation</a:t>
              </a:r>
              <a:endParaRPr lang="en-US" sz="1470" dirty="0">
                <a:solidFill>
                  <a:srgbClr val="FFFFFF"/>
                </a:solidFill>
                <a:cs typeface="Helvetica Light"/>
              </a:endParaRPr>
            </a:p>
          </p:txBody>
        </p:sp>
        <p:sp>
          <p:nvSpPr>
            <p:cNvPr id="23" name="Rounded Rectangle 22"/>
            <p:cNvSpPr/>
            <p:nvPr/>
          </p:nvSpPr>
          <p:spPr>
            <a:xfrm>
              <a:off x="9609137" y="2201862"/>
              <a:ext cx="2074681" cy="679674"/>
            </a:xfrm>
            <a:prstGeom prst="roundRect">
              <a:avLst>
                <a:gd name="adj" fmla="val 0"/>
              </a:avLst>
            </a:prstGeom>
            <a:solidFill>
              <a:srgbClr val="2DB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Microsoft.Devices</a:t>
              </a:r>
              <a:endParaRPr lang="en-US" sz="1765" dirty="0">
                <a:solidFill>
                  <a:srgbClr val="FFFFFF"/>
                </a:solidFill>
                <a:cs typeface="Helvetica Light"/>
              </a:endParaRPr>
            </a:p>
          </p:txBody>
        </p:sp>
        <p:sp>
          <p:nvSpPr>
            <p:cNvPr id="34" name="TextBox 33"/>
            <p:cNvSpPr txBox="1"/>
            <p:nvPr/>
          </p:nvSpPr>
          <p:spPr>
            <a:xfrm>
              <a:off x="6299200" y="1820862"/>
              <a:ext cx="369332" cy="634020"/>
            </a:xfrm>
            <a:prstGeom prst="rect">
              <a:avLst/>
            </a:prstGeom>
            <a:noFill/>
          </p:spPr>
          <p:txBody>
            <a:bodyPr wrap="none" lIns="179285" tIns="143428" rIns="179285" bIns="143428" rtlCol="0">
              <a:spAutoFit/>
            </a:bodyPr>
            <a:lstStyle/>
            <a:p>
              <a:pPr defTabSz="914367">
                <a:lnSpc>
                  <a:spcPct val="90000"/>
                </a:lnSpc>
                <a:spcAft>
                  <a:spcPts val="588"/>
                </a:spcAft>
              </a:pPr>
              <a:endParaRPr lang="en-US" sz="2353" dirty="0" err="1">
                <a:gradFill>
                  <a:gsLst>
                    <a:gs pos="2917">
                      <a:srgbClr val="404040"/>
                    </a:gs>
                    <a:gs pos="30000">
                      <a:srgbClr val="404040"/>
                    </a:gs>
                  </a:gsLst>
                  <a:lin ang="5400000" scaled="0"/>
                </a:gradFill>
              </a:endParaRPr>
            </a:p>
          </p:txBody>
        </p:sp>
      </p:grpSp>
      <p:sp>
        <p:nvSpPr>
          <p:cNvPr id="36" name="Left Brace 35"/>
          <p:cNvSpPr/>
          <p:nvPr/>
        </p:nvSpPr>
        <p:spPr>
          <a:xfrm rot="5400000" flipH="1">
            <a:off x="5934146" y="-393256"/>
            <a:ext cx="373510" cy="10707296"/>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ln w="38100" cmpd="sng">
                <a:solidFill>
                  <a:srgbClr val="000000"/>
                </a:solidFill>
                <a:prstDash val="dash"/>
              </a:ln>
              <a:solidFill>
                <a:srgbClr val="404040"/>
              </a:solidFill>
            </a:endParaRPr>
          </a:p>
        </p:txBody>
      </p:sp>
      <p:pic>
        <p:nvPicPr>
          <p:cNvPr id="37" name="Picture 36" descr="C_logo.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09196" y="5371254"/>
            <a:ext cx="1173609" cy="910146"/>
          </a:xfrm>
          <a:prstGeom prst="rect">
            <a:avLst/>
          </a:prstGeom>
        </p:spPr>
      </p:pic>
      <p:grpSp>
        <p:nvGrpSpPr>
          <p:cNvPr id="38" name="Group 37"/>
          <p:cNvGrpSpPr/>
          <p:nvPr/>
        </p:nvGrpSpPr>
        <p:grpSpPr>
          <a:xfrm>
            <a:off x="753780" y="3765159"/>
            <a:ext cx="10716278" cy="666313"/>
            <a:chOff x="752656" y="3014662"/>
            <a:chExt cx="10931162" cy="679674"/>
          </a:xfrm>
        </p:grpSpPr>
        <p:sp>
          <p:nvSpPr>
            <p:cNvPr id="39" name="Rounded Rectangle 38"/>
            <p:cNvSpPr/>
            <p:nvPr/>
          </p:nvSpPr>
          <p:spPr>
            <a:xfrm>
              <a:off x="7526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System.Data</a:t>
              </a:r>
              <a:endParaRPr lang="en-US" sz="1765" dirty="0">
                <a:solidFill>
                  <a:srgbClr val="FFFFFF"/>
                </a:solidFill>
                <a:cs typeface="Helvetica Light"/>
              </a:endParaRPr>
            </a:p>
          </p:txBody>
        </p:sp>
        <p:sp>
          <p:nvSpPr>
            <p:cNvPr id="40" name="Rounded Rectangle 39"/>
            <p:cNvSpPr/>
            <p:nvPr/>
          </p:nvSpPr>
          <p:spPr>
            <a:xfrm>
              <a:off x="296677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System.Windows</a:t>
              </a:r>
              <a:endParaRPr lang="en-US" sz="1765" dirty="0">
                <a:solidFill>
                  <a:srgbClr val="FFFFFF"/>
                </a:solidFill>
                <a:cs typeface="Helvetica Light"/>
              </a:endParaRPr>
            </a:p>
          </p:txBody>
        </p:sp>
        <p:sp>
          <p:nvSpPr>
            <p:cNvPr id="41" name="Rounded Rectangle 40"/>
            <p:cNvSpPr/>
            <p:nvPr/>
          </p:nvSpPr>
          <p:spPr>
            <a:xfrm>
              <a:off x="518089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System.Numerics</a:t>
              </a:r>
              <a:endParaRPr lang="en-US" sz="1765" dirty="0">
                <a:solidFill>
                  <a:srgbClr val="FFFFFF"/>
                </a:solidFill>
                <a:cs typeface="Helvetica Light"/>
              </a:endParaRPr>
            </a:p>
          </p:txBody>
        </p:sp>
        <p:sp>
          <p:nvSpPr>
            <p:cNvPr id="42" name="Rounded Rectangle 41"/>
            <p:cNvSpPr/>
            <p:nvPr/>
          </p:nvSpPr>
          <p:spPr>
            <a:xfrm>
              <a:off x="739501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System.Core</a:t>
              </a:r>
              <a:endParaRPr lang="en-US" sz="1765" dirty="0">
                <a:solidFill>
                  <a:srgbClr val="FFFFFF"/>
                </a:solidFill>
                <a:cs typeface="Helvetica Light"/>
              </a:endParaRPr>
            </a:p>
          </p:txBody>
        </p:sp>
        <p:sp>
          <p:nvSpPr>
            <p:cNvPr id="43" name="Rounded Rectangle 42"/>
            <p:cNvSpPr/>
            <p:nvPr/>
          </p:nvSpPr>
          <p:spPr>
            <a:xfrm>
              <a:off x="9609137"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System.ServiceModel</a:t>
              </a:r>
              <a:endParaRPr lang="en-US" sz="1470" dirty="0">
                <a:solidFill>
                  <a:srgbClr val="FFFFFF"/>
                </a:solidFill>
                <a:cs typeface="Helvetica Light"/>
              </a:endParaRPr>
            </a:p>
          </p:txBody>
        </p:sp>
      </p:grpSp>
      <p:sp>
        <p:nvSpPr>
          <p:cNvPr id="24" name="Rounded Rectangle 23"/>
          <p:cNvSpPr/>
          <p:nvPr/>
        </p:nvSpPr>
        <p:spPr>
          <a:xfrm>
            <a:off x="75827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System.Net</a:t>
            </a:r>
            <a:endParaRPr lang="en-US" sz="1765" dirty="0">
              <a:solidFill>
                <a:srgbClr val="FFFFFF"/>
              </a:solidFill>
              <a:cs typeface="Helvetica Light"/>
            </a:endParaRPr>
          </a:p>
        </p:txBody>
      </p:sp>
      <p:sp>
        <p:nvSpPr>
          <p:cNvPr id="25" name="Rounded Rectangle 24"/>
          <p:cNvSpPr/>
          <p:nvPr/>
        </p:nvSpPr>
        <p:spPr>
          <a:xfrm>
            <a:off x="292886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System</a:t>
            </a:r>
          </a:p>
        </p:txBody>
      </p:sp>
      <p:sp>
        <p:nvSpPr>
          <p:cNvPr id="26" name="Rounded Rectangle 25"/>
          <p:cNvSpPr/>
          <p:nvPr/>
        </p:nvSpPr>
        <p:spPr>
          <a:xfrm>
            <a:off x="509946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System.IO</a:t>
            </a:r>
            <a:endParaRPr lang="en-US" sz="1765" dirty="0">
              <a:solidFill>
                <a:srgbClr val="FFFFFF"/>
              </a:solidFill>
              <a:cs typeface="Helvetica Light"/>
            </a:endParaRPr>
          </a:p>
        </p:txBody>
      </p:sp>
      <p:sp>
        <p:nvSpPr>
          <p:cNvPr id="27" name="Rounded Rectangle 26"/>
          <p:cNvSpPr/>
          <p:nvPr/>
        </p:nvSpPr>
        <p:spPr>
          <a:xfrm>
            <a:off x="727005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System.Linq</a:t>
            </a:r>
            <a:endParaRPr lang="en-US" sz="1765" dirty="0">
              <a:solidFill>
                <a:srgbClr val="FFFFFF"/>
              </a:solidFill>
              <a:cs typeface="Helvetica Light"/>
            </a:endParaRPr>
          </a:p>
        </p:txBody>
      </p:sp>
      <p:sp>
        <p:nvSpPr>
          <p:cNvPr id="28" name="Rounded Rectangle 27"/>
          <p:cNvSpPr/>
          <p:nvPr/>
        </p:nvSpPr>
        <p:spPr>
          <a:xfrm>
            <a:off x="9440652"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System.Xml</a:t>
            </a:r>
            <a:endParaRPr lang="en-US" sz="1765" dirty="0">
              <a:solidFill>
                <a:srgbClr val="FFFFFF"/>
              </a:solidFill>
              <a:cs typeface="Helvetica Light"/>
            </a:endParaRPr>
          </a:p>
        </p:txBody>
      </p:sp>
    </p:spTree>
    <p:extLst>
      <p:ext uri="{BB962C8B-B14F-4D97-AF65-F5344CB8AC3E}">
        <p14:creationId xmlns:p14="http://schemas.microsoft.com/office/powerpoint/2010/main" val="21397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 100% API Coverage</a:t>
            </a:r>
          </a:p>
        </p:txBody>
      </p:sp>
      <p:grpSp>
        <p:nvGrpSpPr>
          <p:cNvPr id="3" name="Group 2"/>
          <p:cNvGrpSpPr/>
          <p:nvPr/>
        </p:nvGrpSpPr>
        <p:grpSpPr>
          <a:xfrm>
            <a:off x="758271" y="1930290"/>
            <a:ext cx="10716278" cy="895088"/>
            <a:chOff x="752656" y="1968500"/>
            <a:chExt cx="10931162" cy="913036"/>
          </a:xfrm>
        </p:grpSpPr>
        <p:sp>
          <p:nvSpPr>
            <p:cNvPr id="19" name="Rounded Rectangle 18"/>
            <p:cNvSpPr/>
            <p:nvPr/>
          </p:nvSpPr>
          <p:spPr>
            <a:xfrm>
              <a:off x="75265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MapKit</a:t>
              </a:r>
              <a:endParaRPr lang="en-US" sz="1765" dirty="0">
                <a:solidFill>
                  <a:srgbClr val="FFFFFF"/>
                </a:solidFill>
                <a:cs typeface="Helvetica Light"/>
              </a:endParaRPr>
            </a:p>
          </p:txBody>
        </p:sp>
        <p:sp>
          <p:nvSpPr>
            <p:cNvPr id="20" name="Rounded Rectangle 19"/>
            <p:cNvSpPr/>
            <p:nvPr/>
          </p:nvSpPr>
          <p:spPr>
            <a:xfrm>
              <a:off x="296677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UIKit</a:t>
              </a:r>
              <a:endParaRPr lang="en-US" sz="1765" dirty="0">
                <a:solidFill>
                  <a:srgbClr val="FFFFFF"/>
                </a:solidFill>
                <a:cs typeface="Helvetica Light"/>
              </a:endParaRPr>
            </a:p>
          </p:txBody>
        </p:sp>
        <p:sp>
          <p:nvSpPr>
            <p:cNvPr id="21" name="Rounded Rectangle 20"/>
            <p:cNvSpPr/>
            <p:nvPr/>
          </p:nvSpPr>
          <p:spPr>
            <a:xfrm>
              <a:off x="518089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iBeacon</a:t>
              </a:r>
              <a:endParaRPr lang="en-US" sz="1765" dirty="0">
                <a:solidFill>
                  <a:srgbClr val="FFFFFF"/>
                </a:solidFill>
                <a:cs typeface="Helvetica Light"/>
              </a:endParaRPr>
            </a:p>
          </p:txBody>
        </p:sp>
        <p:sp>
          <p:nvSpPr>
            <p:cNvPr id="22" name="Rounded Rectangle 21"/>
            <p:cNvSpPr/>
            <p:nvPr/>
          </p:nvSpPr>
          <p:spPr>
            <a:xfrm>
              <a:off x="7395016"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CoreGraphics</a:t>
              </a:r>
              <a:endParaRPr lang="en-US" sz="1765" dirty="0">
                <a:solidFill>
                  <a:srgbClr val="FFFFFF"/>
                </a:solidFill>
                <a:cs typeface="Helvetica Light"/>
              </a:endParaRPr>
            </a:p>
          </p:txBody>
        </p:sp>
        <p:sp>
          <p:nvSpPr>
            <p:cNvPr id="23" name="Rounded Rectangle 22"/>
            <p:cNvSpPr/>
            <p:nvPr/>
          </p:nvSpPr>
          <p:spPr>
            <a:xfrm>
              <a:off x="9609137" y="2201862"/>
              <a:ext cx="2074681" cy="679674"/>
            </a:xfrm>
            <a:prstGeom prst="roundRect">
              <a:avLst>
                <a:gd name="adj" fmla="val 0"/>
              </a:avLst>
            </a:prstGeom>
            <a:solidFill>
              <a:srgbClr val="9570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CoreMotion</a:t>
              </a:r>
              <a:endParaRPr lang="en-US" sz="1765" dirty="0">
                <a:solidFill>
                  <a:srgbClr val="FFFFFF"/>
                </a:solidFill>
                <a:cs typeface="Helvetica Light"/>
              </a:endParaRPr>
            </a:p>
          </p:txBody>
        </p:sp>
        <p:sp>
          <p:nvSpPr>
            <p:cNvPr id="34" name="TextBox 33"/>
            <p:cNvSpPr txBox="1"/>
            <p:nvPr/>
          </p:nvSpPr>
          <p:spPr>
            <a:xfrm>
              <a:off x="6299200" y="1968500"/>
              <a:ext cx="369332" cy="634020"/>
            </a:xfrm>
            <a:prstGeom prst="rect">
              <a:avLst/>
            </a:prstGeom>
            <a:noFill/>
          </p:spPr>
          <p:txBody>
            <a:bodyPr wrap="none" lIns="179285" tIns="143428" rIns="179285" bIns="143428" rtlCol="0">
              <a:spAutoFit/>
            </a:bodyPr>
            <a:lstStyle/>
            <a:p>
              <a:pPr defTabSz="914367">
                <a:lnSpc>
                  <a:spcPct val="90000"/>
                </a:lnSpc>
                <a:spcAft>
                  <a:spcPts val="588"/>
                </a:spcAft>
              </a:pPr>
              <a:endParaRPr lang="en-US" sz="2353" dirty="0" err="1">
                <a:gradFill>
                  <a:gsLst>
                    <a:gs pos="2917">
                      <a:srgbClr val="404040"/>
                    </a:gs>
                    <a:gs pos="30000">
                      <a:srgbClr val="404040"/>
                    </a:gs>
                  </a:gsLst>
                  <a:lin ang="5400000" scaled="0"/>
                </a:gradFill>
              </a:endParaRPr>
            </a:p>
          </p:txBody>
        </p:sp>
      </p:grpSp>
      <p:pic>
        <p:nvPicPr>
          <p:cNvPr id="26" name="Picture 25" descr="C_logo.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09196" y="5371254"/>
            <a:ext cx="1173609" cy="910146"/>
          </a:xfrm>
          <a:prstGeom prst="rect">
            <a:avLst/>
          </a:prstGeom>
        </p:spPr>
      </p:pic>
      <p:sp>
        <p:nvSpPr>
          <p:cNvPr id="37" name="Left Brace 36"/>
          <p:cNvSpPr/>
          <p:nvPr/>
        </p:nvSpPr>
        <p:spPr>
          <a:xfrm rot="5400000" flipH="1">
            <a:off x="5934146" y="-393256"/>
            <a:ext cx="373510" cy="10707296"/>
          </a:xfrm>
          <a:prstGeom prst="leftBrace">
            <a:avLst>
              <a:gd name="adj1" fmla="val 56668"/>
              <a:gd name="adj2" fmla="val 50000"/>
            </a:avLst>
          </a:prstGeom>
          <a:ln w="19050" cap="rnd">
            <a:solidFill>
              <a:srgbClr val="9570D5"/>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ln w="38100" cmpd="sng">
                <a:solidFill>
                  <a:srgbClr val="000000"/>
                </a:solidFill>
                <a:prstDash val="dash"/>
              </a:ln>
              <a:solidFill>
                <a:srgbClr val="404040"/>
              </a:solidFill>
            </a:endParaRPr>
          </a:p>
        </p:txBody>
      </p:sp>
      <p:sp>
        <p:nvSpPr>
          <p:cNvPr id="24" name="Rounded Rectangle 23"/>
          <p:cNvSpPr/>
          <p:nvPr/>
        </p:nvSpPr>
        <p:spPr>
          <a:xfrm>
            <a:off x="753780"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System.Data</a:t>
            </a:r>
            <a:endParaRPr lang="en-US" sz="1765" dirty="0">
              <a:solidFill>
                <a:srgbClr val="FFFFFF"/>
              </a:solidFill>
              <a:cs typeface="Helvetica Light"/>
            </a:endParaRPr>
          </a:p>
        </p:txBody>
      </p:sp>
      <p:sp>
        <p:nvSpPr>
          <p:cNvPr id="25" name="Rounded Rectangle 24"/>
          <p:cNvSpPr/>
          <p:nvPr/>
        </p:nvSpPr>
        <p:spPr>
          <a:xfrm>
            <a:off x="2924375"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System.Windows</a:t>
            </a:r>
            <a:endParaRPr lang="en-US" sz="1765" dirty="0">
              <a:solidFill>
                <a:srgbClr val="FFFFFF"/>
              </a:solidFill>
              <a:cs typeface="Helvetica Light"/>
            </a:endParaRPr>
          </a:p>
        </p:txBody>
      </p:sp>
      <p:sp>
        <p:nvSpPr>
          <p:cNvPr id="30" name="Rounded Rectangle 29"/>
          <p:cNvSpPr/>
          <p:nvPr/>
        </p:nvSpPr>
        <p:spPr>
          <a:xfrm>
            <a:off x="5094970"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System.Numerics</a:t>
            </a:r>
            <a:endParaRPr lang="en-US" sz="1765" dirty="0">
              <a:solidFill>
                <a:srgbClr val="FFFFFF"/>
              </a:solidFill>
              <a:cs typeface="Helvetica Light"/>
            </a:endParaRPr>
          </a:p>
        </p:txBody>
      </p:sp>
      <p:sp>
        <p:nvSpPr>
          <p:cNvPr id="31" name="Rounded Rectangle 30"/>
          <p:cNvSpPr/>
          <p:nvPr/>
        </p:nvSpPr>
        <p:spPr>
          <a:xfrm>
            <a:off x="7265565"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System.Core</a:t>
            </a:r>
            <a:endParaRPr lang="en-US" sz="1765" dirty="0">
              <a:solidFill>
                <a:srgbClr val="FFFFFF"/>
              </a:solidFill>
              <a:cs typeface="Helvetica Light"/>
            </a:endParaRPr>
          </a:p>
        </p:txBody>
      </p:sp>
      <p:sp>
        <p:nvSpPr>
          <p:cNvPr id="32" name="Rounded Rectangle 31"/>
          <p:cNvSpPr/>
          <p:nvPr/>
        </p:nvSpPr>
        <p:spPr>
          <a:xfrm>
            <a:off x="9436161"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System.ServiceModel</a:t>
            </a:r>
            <a:endParaRPr lang="en-US" sz="1470" dirty="0">
              <a:solidFill>
                <a:srgbClr val="FFFFFF"/>
              </a:solidFill>
              <a:cs typeface="Helvetica Light"/>
            </a:endParaRPr>
          </a:p>
        </p:txBody>
      </p:sp>
      <p:sp>
        <p:nvSpPr>
          <p:cNvPr id="38" name="Rounded Rectangle 37"/>
          <p:cNvSpPr/>
          <p:nvPr/>
        </p:nvSpPr>
        <p:spPr>
          <a:xfrm>
            <a:off x="75827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System.Net</a:t>
            </a:r>
            <a:endParaRPr lang="en-US" sz="1765" dirty="0">
              <a:solidFill>
                <a:srgbClr val="FFFFFF"/>
              </a:solidFill>
              <a:cs typeface="Helvetica Light"/>
            </a:endParaRPr>
          </a:p>
        </p:txBody>
      </p:sp>
      <p:sp>
        <p:nvSpPr>
          <p:cNvPr id="39" name="Rounded Rectangle 38"/>
          <p:cNvSpPr/>
          <p:nvPr/>
        </p:nvSpPr>
        <p:spPr>
          <a:xfrm>
            <a:off x="292886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System</a:t>
            </a:r>
          </a:p>
        </p:txBody>
      </p:sp>
      <p:sp>
        <p:nvSpPr>
          <p:cNvPr id="40" name="Rounded Rectangle 39"/>
          <p:cNvSpPr/>
          <p:nvPr/>
        </p:nvSpPr>
        <p:spPr>
          <a:xfrm>
            <a:off x="509946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System.IO</a:t>
            </a:r>
            <a:endParaRPr lang="en-US" sz="1765" dirty="0">
              <a:solidFill>
                <a:srgbClr val="FFFFFF"/>
              </a:solidFill>
              <a:cs typeface="Helvetica Light"/>
            </a:endParaRPr>
          </a:p>
        </p:txBody>
      </p:sp>
      <p:sp>
        <p:nvSpPr>
          <p:cNvPr id="41" name="Rounded Rectangle 40"/>
          <p:cNvSpPr/>
          <p:nvPr/>
        </p:nvSpPr>
        <p:spPr>
          <a:xfrm>
            <a:off x="727005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System.Linq</a:t>
            </a:r>
            <a:endParaRPr lang="en-US" sz="1765" dirty="0">
              <a:solidFill>
                <a:srgbClr val="FFFFFF"/>
              </a:solidFill>
              <a:cs typeface="Helvetica Light"/>
            </a:endParaRPr>
          </a:p>
        </p:txBody>
      </p:sp>
      <p:sp>
        <p:nvSpPr>
          <p:cNvPr id="42" name="Rounded Rectangle 41"/>
          <p:cNvSpPr/>
          <p:nvPr/>
        </p:nvSpPr>
        <p:spPr>
          <a:xfrm>
            <a:off x="9440652"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System.Xml</a:t>
            </a:r>
            <a:endParaRPr lang="en-US" sz="1765" dirty="0">
              <a:solidFill>
                <a:srgbClr val="FFFFFF"/>
              </a:solidFill>
              <a:cs typeface="Helvetica Light"/>
            </a:endParaRPr>
          </a:p>
        </p:txBody>
      </p:sp>
    </p:spTree>
    <p:extLst>
      <p:ext uri="{BB962C8B-B14F-4D97-AF65-F5344CB8AC3E}">
        <p14:creationId xmlns:p14="http://schemas.microsoft.com/office/powerpoint/2010/main" val="11399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 100</a:t>
            </a:r>
            <a:r>
              <a:rPr lang="en-US"/>
              <a:t>% API </a:t>
            </a:r>
            <a:r>
              <a:rPr lang="en-US" dirty="0"/>
              <a:t>Coverage</a:t>
            </a:r>
          </a:p>
        </p:txBody>
      </p:sp>
      <p:sp>
        <p:nvSpPr>
          <p:cNvPr id="19" name="Rounded Rectangle 18"/>
          <p:cNvSpPr/>
          <p:nvPr/>
        </p:nvSpPr>
        <p:spPr>
          <a:xfrm>
            <a:off x="758271" y="2159065"/>
            <a:ext cx="2033897" cy="666313"/>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Text-to-speech</a:t>
            </a:r>
          </a:p>
        </p:txBody>
      </p:sp>
      <p:sp>
        <p:nvSpPr>
          <p:cNvPr id="20" name="Rounded Rectangle 19"/>
          <p:cNvSpPr/>
          <p:nvPr/>
        </p:nvSpPr>
        <p:spPr>
          <a:xfrm>
            <a:off x="2928866" y="2159065"/>
            <a:ext cx="2033897" cy="666313"/>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ActionBar</a:t>
            </a:r>
            <a:endParaRPr lang="en-US" sz="1765" dirty="0">
              <a:solidFill>
                <a:srgbClr val="FFFFFF"/>
              </a:solidFill>
              <a:cs typeface="Helvetica Light"/>
            </a:endParaRPr>
          </a:p>
        </p:txBody>
      </p:sp>
      <p:sp>
        <p:nvSpPr>
          <p:cNvPr id="21" name="Rounded Rectangle 20"/>
          <p:cNvSpPr/>
          <p:nvPr/>
        </p:nvSpPr>
        <p:spPr>
          <a:xfrm>
            <a:off x="5099461" y="2159065"/>
            <a:ext cx="2033897" cy="666313"/>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568" dirty="0">
                <a:solidFill>
                  <a:srgbClr val="FFFFFF"/>
                </a:solidFill>
                <a:cs typeface="Helvetica Light"/>
              </a:rPr>
              <a:t>Printing Framework</a:t>
            </a:r>
          </a:p>
        </p:txBody>
      </p:sp>
      <p:sp>
        <p:nvSpPr>
          <p:cNvPr id="22" name="Rounded Rectangle 21"/>
          <p:cNvSpPr/>
          <p:nvPr/>
        </p:nvSpPr>
        <p:spPr>
          <a:xfrm>
            <a:off x="7270056" y="2159065"/>
            <a:ext cx="2033897" cy="666313"/>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Renderscript</a:t>
            </a:r>
            <a:endParaRPr lang="en-US" sz="1765" dirty="0">
              <a:solidFill>
                <a:srgbClr val="FFFFFF"/>
              </a:solidFill>
              <a:cs typeface="Helvetica Light"/>
            </a:endParaRPr>
          </a:p>
        </p:txBody>
      </p:sp>
      <p:sp>
        <p:nvSpPr>
          <p:cNvPr id="23" name="Rounded Rectangle 22"/>
          <p:cNvSpPr/>
          <p:nvPr/>
        </p:nvSpPr>
        <p:spPr>
          <a:xfrm>
            <a:off x="9440652" y="2159065"/>
            <a:ext cx="2033897" cy="666313"/>
          </a:xfrm>
          <a:prstGeom prst="roundRect">
            <a:avLst>
              <a:gd name="adj" fmla="val 0"/>
            </a:avLst>
          </a:prstGeom>
          <a:solidFill>
            <a:srgbClr val="6FBD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NFC</a:t>
            </a:r>
          </a:p>
        </p:txBody>
      </p:sp>
      <p:pic>
        <p:nvPicPr>
          <p:cNvPr id="32" name="Picture 31" descr="C_logo.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09196" y="5371254"/>
            <a:ext cx="1173609" cy="910146"/>
          </a:xfrm>
          <a:prstGeom prst="rect">
            <a:avLst/>
          </a:prstGeom>
        </p:spPr>
      </p:pic>
      <p:sp>
        <p:nvSpPr>
          <p:cNvPr id="34" name="TextBox 33"/>
          <p:cNvSpPr txBox="1"/>
          <p:nvPr/>
        </p:nvSpPr>
        <p:spPr>
          <a:xfrm>
            <a:off x="6195781" y="1785555"/>
            <a:ext cx="362072" cy="621556"/>
          </a:xfrm>
          <a:prstGeom prst="rect">
            <a:avLst/>
          </a:prstGeom>
          <a:noFill/>
        </p:spPr>
        <p:txBody>
          <a:bodyPr wrap="none" lIns="179285" tIns="143428" rIns="179285" bIns="143428" rtlCol="0">
            <a:spAutoFit/>
          </a:bodyPr>
          <a:lstStyle/>
          <a:p>
            <a:pPr defTabSz="914367">
              <a:lnSpc>
                <a:spcPct val="90000"/>
              </a:lnSpc>
              <a:spcAft>
                <a:spcPts val="588"/>
              </a:spcAft>
            </a:pPr>
            <a:endParaRPr lang="en-US" sz="2353" dirty="0" err="1">
              <a:gradFill>
                <a:gsLst>
                  <a:gs pos="2917">
                    <a:srgbClr val="404040"/>
                  </a:gs>
                  <a:gs pos="30000">
                    <a:srgbClr val="404040"/>
                  </a:gs>
                </a:gsLst>
                <a:lin ang="5400000" scaled="0"/>
              </a:gradFill>
            </a:endParaRPr>
          </a:p>
        </p:txBody>
      </p:sp>
      <p:sp>
        <p:nvSpPr>
          <p:cNvPr id="36" name="Left Brace 35"/>
          <p:cNvSpPr/>
          <p:nvPr/>
        </p:nvSpPr>
        <p:spPr>
          <a:xfrm rot="5400000" flipH="1">
            <a:off x="5934146" y="-393256"/>
            <a:ext cx="373510" cy="10707296"/>
          </a:xfrm>
          <a:prstGeom prst="leftBrace">
            <a:avLst>
              <a:gd name="adj1" fmla="val 56668"/>
              <a:gd name="adj2" fmla="val 50000"/>
            </a:avLst>
          </a:prstGeom>
          <a:ln w="19050" cap="rnd">
            <a:solidFill>
              <a:srgbClr val="6FBD23"/>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ln w="38100" cmpd="sng">
                <a:solidFill>
                  <a:srgbClr val="000000"/>
                </a:solidFill>
                <a:prstDash val="dash"/>
              </a:ln>
              <a:solidFill>
                <a:srgbClr val="404040"/>
              </a:solidFill>
            </a:endParaRPr>
          </a:p>
        </p:txBody>
      </p:sp>
      <p:sp>
        <p:nvSpPr>
          <p:cNvPr id="24" name="Rounded Rectangle 23"/>
          <p:cNvSpPr/>
          <p:nvPr/>
        </p:nvSpPr>
        <p:spPr>
          <a:xfrm>
            <a:off x="753780"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System.Data</a:t>
            </a:r>
            <a:endParaRPr lang="en-US" sz="1765" dirty="0">
              <a:solidFill>
                <a:srgbClr val="FFFFFF"/>
              </a:solidFill>
              <a:cs typeface="Helvetica Light"/>
            </a:endParaRPr>
          </a:p>
        </p:txBody>
      </p:sp>
      <p:sp>
        <p:nvSpPr>
          <p:cNvPr id="25" name="Rounded Rectangle 24"/>
          <p:cNvSpPr/>
          <p:nvPr/>
        </p:nvSpPr>
        <p:spPr>
          <a:xfrm>
            <a:off x="2924375"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System.Windows</a:t>
            </a:r>
            <a:endParaRPr lang="en-US" sz="1765" dirty="0">
              <a:solidFill>
                <a:srgbClr val="FFFFFF"/>
              </a:solidFill>
              <a:cs typeface="Helvetica Light"/>
            </a:endParaRPr>
          </a:p>
        </p:txBody>
      </p:sp>
      <p:sp>
        <p:nvSpPr>
          <p:cNvPr id="30" name="Rounded Rectangle 29"/>
          <p:cNvSpPr/>
          <p:nvPr/>
        </p:nvSpPr>
        <p:spPr>
          <a:xfrm>
            <a:off x="5094970"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System.Numerics</a:t>
            </a:r>
            <a:endParaRPr lang="en-US" sz="1765" dirty="0">
              <a:solidFill>
                <a:srgbClr val="FFFFFF"/>
              </a:solidFill>
              <a:cs typeface="Helvetica Light"/>
            </a:endParaRPr>
          </a:p>
        </p:txBody>
      </p:sp>
      <p:sp>
        <p:nvSpPr>
          <p:cNvPr id="31" name="Rounded Rectangle 30"/>
          <p:cNvSpPr/>
          <p:nvPr/>
        </p:nvSpPr>
        <p:spPr>
          <a:xfrm>
            <a:off x="7265565"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System.Core</a:t>
            </a:r>
            <a:endParaRPr lang="en-US" sz="1765" dirty="0">
              <a:solidFill>
                <a:srgbClr val="FFFFFF"/>
              </a:solidFill>
              <a:cs typeface="Helvetica Light"/>
            </a:endParaRPr>
          </a:p>
        </p:txBody>
      </p:sp>
      <p:sp>
        <p:nvSpPr>
          <p:cNvPr id="37" name="Rounded Rectangle 36"/>
          <p:cNvSpPr/>
          <p:nvPr/>
        </p:nvSpPr>
        <p:spPr>
          <a:xfrm>
            <a:off x="9436161" y="3765159"/>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System.ServiceModel</a:t>
            </a:r>
            <a:endParaRPr lang="en-US" sz="1470" dirty="0">
              <a:solidFill>
                <a:srgbClr val="FFFFFF"/>
              </a:solidFill>
              <a:cs typeface="Helvetica Light"/>
            </a:endParaRPr>
          </a:p>
        </p:txBody>
      </p:sp>
      <p:sp>
        <p:nvSpPr>
          <p:cNvPr id="38" name="Rounded Rectangle 37"/>
          <p:cNvSpPr/>
          <p:nvPr/>
        </p:nvSpPr>
        <p:spPr>
          <a:xfrm>
            <a:off x="75827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System.Net</a:t>
            </a:r>
            <a:endParaRPr lang="en-US" sz="1765" dirty="0">
              <a:solidFill>
                <a:srgbClr val="FFFFFF"/>
              </a:solidFill>
              <a:cs typeface="Helvetica Light"/>
            </a:endParaRPr>
          </a:p>
        </p:txBody>
      </p:sp>
      <p:sp>
        <p:nvSpPr>
          <p:cNvPr id="39" name="Rounded Rectangle 38"/>
          <p:cNvSpPr/>
          <p:nvPr/>
        </p:nvSpPr>
        <p:spPr>
          <a:xfrm>
            <a:off x="292886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System</a:t>
            </a:r>
          </a:p>
        </p:txBody>
      </p:sp>
      <p:sp>
        <p:nvSpPr>
          <p:cNvPr id="40" name="Rounded Rectangle 39"/>
          <p:cNvSpPr/>
          <p:nvPr/>
        </p:nvSpPr>
        <p:spPr>
          <a:xfrm>
            <a:off x="5099461"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System.IO</a:t>
            </a:r>
            <a:endParaRPr lang="en-US" sz="1765" dirty="0">
              <a:solidFill>
                <a:srgbClr val="FFFFFF"/>
              </a:solidFill>
              <a:cs typeface="Helvetica Light"/>
            </a:endParaRPr>
          </a:p>
        </p:txBody>
      </p:sp>
      <p:sp>
        <p:nvSpPr>
          <p:cNvPr id="41" name="Rounded Rectangle 40"/>
          <p:cNvSpPr/>
          <p:nvPr/>
        </p:nvSpPr>
        <p:spPr>
          <a:xfrm>
            <a:off x="7270056"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System.Linq</a:t>
            </a:r>
            <a:endParaRPr lang="en-US" sz="1765" dirty="0">
              <a:solidFill>
                <a:srgbClr val="FFFFFF"/>
              </a:solidFill>
              <a:cs typeface="Helvetica Light"/>
            </a:endParaRPr>
          </a:p>
        </p:txBody>
      </p:sp>
      <p:sp>
        <p:nvSpPr>
          <p:cNvPr id="42" name="Rounded Rectangle 41"/>
          <p:cNvSpPr/>
          <p:nvPr/>
        </p:nvSpPr>
        <p:spPr>
          <a:xfrm>
            <a:off x="9440652" y="295588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System.Xml</a:t>
            </a:r>
            <a:endParaRPr lang="en-US" sz="1765" dirty="0">
              <a:solidFill>
                <a:srgbClr val="FFFFFF"/>
              </a:solidFill>
              <a:cs typeface="Helvetica Light"/>
            </a:endParaRPr>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476712"/>
            <a:ext cx="11655840" cy="1346194"/>
          </a:xfrm>
        </p:spPr>
        <p:txBody>
          <a:bodyPr/>
          <a:lstStyle/>
          <a:p>
            <a:pPr algn="ctr">
              <a:lnSpc>
                <a:spcPct val="100000"/>
              </a:lnSpc>
            </a:pPr>
            <a:r>
              <a:rPr lang="en-US" sz="3529" dirty="0"/>
              <a:t>Anything you can do in Objective-C, Swift, or Java</a:t>
            </a:r>
            <a:br>
              <a:rPr lang="en-US" sz="3529" dirty="0"/>
            </a:br>
            <a:r>
              <a:rPr lang="en-US" sz="3529" dirty="0"/>
              <a:t>can be done </a:t>
            </a:r>
            <a:r>
              <a:rPr lang="en-US" sz="3529" dirty="0">
                <a:latin typeface="+mn-lt"/>
              </a:rPr>
              <a:t>in C# and Visual Studio with Xamarin</a:t>
            </a:r>
            <a:r>
              <a:rPr lang="en-US" sz="3529" dirty="0"/>
              <a:t>.</a:t>
            </a:r>
          </a:p>
        </p:txBody>
      </p:sp>
      <p:grpSp>
        <p:nvGrpSpPr>
          <p:cNvPr id="7" name="Group 6"/>
          <p:cNvGrpSpPr/>
          <p:nvPr/>
        </p:nvGrpSpPr>
        <p:grpSpPr>
          <a:xfrm>
            <a:off x="2281060" y="2054794"/>
            <a:ext cx="8013425" cy="4449401"/>
            <a:chOff x="2961799" y="2095500"/>
            <a:chExt cx="8174111" cy="4538621"/>
          </a:xfrm>
        </p:grpSpPr>
        <p:pic>
          <p:nvPicPr>
            <p:cNvPr id="9" name="Picture 8" descr="T-shirt Store Ap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91300" y="3158244"/>
              <a:ext cx="4544610" cy="3475877"/>
            </a:xfrm>
            <a:prstGeom prst="rect">
              <a:avLst/>
            </a:prstGeom>
          </p:spPr>
        </p:pic>
      </p:grpSp>
    </p:spTree>
    <p:extLst>
      <p:ext uri="{BB962C8B-B14F-4D97-AF65-F5344CB8AC3E}">
        <p14:creationId xmlns:p14="http://schemas.microsoft.com/office/powerpoint/2010/main" val="12390360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Performance</a:t>
            </a:r>
          </a:p>
        </p:txBody>
      </p:sp>
      <p:sp>
        <p:nvSpPr>
          <p:cNvPr id="3" name="Text Placeholder 2"/>
          <p:cNvSpPr>
            <a:spLocks noGrp="1"/>
          </p:cNvSpPr>
          <p:nvPr>
            <p:ph type="body" sz="quarter" idx="10"/>
          </p:nvPr>
        </p:nvSpPr>
        <p:spPr>
          <a:xfrm>
            <a:off x="642750" y="4577480"/>
            <a:ext cx="5378548" cy="1369838"/>
          </a:xfrm>
        </p:spPr>
        <p:txBody>
          <a:bodyPr/>
          <a:lstStyle/>
          <a:p>
            <a:pPr lvl="1">
              <a:lnSpc>
                <a:spcPct val="110000"/>
              </a:lnSpc>
              <a:spcBef>
                <a:spcPts val="1200"/>
              </a:spcBef>
            </a:pPr>
            <a:r>
              <a:rPr lang="en-US" sz="2353" dirty="0" err="1">
                <a:solidFill>
                  <a:srgbClr val="7E5DBE"/>
                </a:solidFill>
                <a:cs typeface="Segoe UI" panose="020B0502040204020203" pitchFamily="34" charset="0"/>
              </a:rPr>
              <a:t>Xamarin.iOS</a:t>
            </a:r>
            <a:r>
              <a:rPr lang="en-US" sz="2353" dirty="0">
                <a:solidFill>
                  <a:schemeClr val="tx1"/>
                </a:solidFill>
                <a:latin typeface="+mj-lt"/>
                <a:cs typeface="Segoe UI" panose="020B0502040204020203" pitchFamily="34" charset="0"/>
              </a:rPr>
              <a:t> does full Ahead Of Time (AOT) compilation to produce an ARM binary for Apple’s App Store.</a:t>
            </a:r>
          </a:p>
        </p:txBody>
      </p:sp>
      <p:sp>
        <p:nvSpPr>
          <p:cNvPr id="4" name="Text Placeholder 3"/>
          <p:cNvSpPr>
            <a:spLocks noGrp="1"/>
          </p:cNvSpPr>
          <p:nvPr>
            <p:ph type="body" sz="quarter" idx="11"/>
          </p:nvPr>
        </p:nvSpPr>
        <p:spPr>
          <a:xfrm>
            <a:off x="6245405" y="4577480"/>
            <a:ext cx="5378548" cy="1369838"/>
          </a:xfrm>
        </p:spPr>
        <p:txBody>
          <a:bodyPr/>
          <a:lstStyle/>
          <a:p>
            <a:pPr marL="225653" lvl="1" defTabSz="448008">
              <a:lnSpc>
                <a:spcPct val="110000"/>
              </a:lnSpc>
              <a:defRPr/>
            </a:pPr>
            <a:r>
              <a:rPr lang="en-US" sz="2353" dirty="0" err="1">
                <a:solidFill>
                  <a:srgbClr val="66B11F"/>
                </a:solidFill>
                <a:cs typeface="Segoe UI" panose="020B0502040204020203" pitchFamily="34" charset="0"/>
              </a:rPr>
              <a:t>Xamarin.Android</a:t>
            </a:r>
            <a:r>
              <a:rPr lang="en-US" sz="2353" dirty="0">
                <a:solidFill>
                  <a:schemeClr val="tx1"/>
                </a:solidFill>
                <a:latin typeface="+mj-lt"/>
                <a:cs typeface="Segoe UI" panose="020B0502040204020203" pitchFamily="34" charset="0"/>
              </a:rPr>
              <a:t> takes advantage of Just In Time (JIT) compilation on the Android device.</a:t>
            </a:r>
          </a:p>
        </p:txBody>
      </p:sp>
      <p:grpSp>
        <p:nvGrpSpPr>
          <p:cNvPr id="6" name="Group 5"/>
          <p:cNvGrpSpPr/>
          <p:nvPr/>
        </p:nvGrpSpPr>
        <p:grpSpPr>
          <a:xfrm>
            <a:off x="781256" y="1868038"/>
            <a:ext cx="10604465" cy="2573608"/>
            <a:chOff x="797226" y="1841500"/>
            <a:chExt cx="10869437" cy="2637914"/>
          </a:xfrm>
        </p:grpSpPr>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7226" y="1841500"/>
              <a:ext cx="4900434" cy="26379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66229" y="1841500"/>
              <a:ext cx="4900434" cy="2637914"/>
            </a:xfrm>
            <a:prstGeom prst="rect">
              <a:avLst/>
            </a:prstGeom>
          </p:spPr>
        </p:pic>
      </p:grpSp>
    </p:spTree>
    <p:extLst>
      <p:ext uri="{BB962C8B-B14F-4D97-AF65-F5344CB8AC3E}">
        <p14:creationId xmlns:p14="http://schemas.microsoft.com/office/powerpoint/2010/main" val="7659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a:latin typeface="+mj-lt"/>
              </a:rPr>
              <a:t>Silo: Build App Multiple Times</a:t>
            </a:r>
          </a:p>
        </p:txBody>
      </p:sp>
      <p:sp>
        <p:nvSpPr>
          <p:cNvPr id="233" name="Shape 233"/>
          <p:cNvSpPr txBox="1"/>
          <p:nvPr/>
        </p:nvSpPr>
        <p:spPr>
          <a:xfrm>
            <a:off x="1002182" y="5636196"/>
            <a:ext cx="10242335" cy="722090"/>
          </a:xfrm>
          <a:prstGeom prst="rect">
            <a:avLst/>
          </a:prstGeom>
          <a:noFill/>
          <a:ln>
            <a:noFill/>
          </a:ln>
        </p:spPr>
        <p:txBody>
          <a:bodyPr wrap="square" lIns="243765" tIns="195006" rIns="243765" bIns="195006" anchor="t" anchorCtr="0">
            <a:noAutofit/>
          </a:bodyPr>
          <a:lstStyle/>
          <a:p>
            <a:pPr algn="ctr">
              <a:buSzPct val="25000"/>
            </a:pPr>
            <a:r>
              <a:rPr lang="en-US" sz="2133" dirty="0">
                <a:solidFill>
                  <a:schemeClr val="dk1"/>
                </a:solidFill>
                <a:latin typeface="+mj-lt"/>
                <a:ea typeface="Arial"/>
                <a:cs typeface="Arial"/>
                <a:sym typeface="Arial"/>
              </a:rPr>
              <a:t>No shared code </a:t>
            </a:r>
            <a:r>
              <a:rPr lang="en-US" sz="2133" dirty="0">
                <a:solidFill>
                  <a:srgbClr val="710B1B"/>
                </a:solidFill>
                <a:latin typeface="+mj-lt"/>
                <a:ea typeface="Arial"/>
                <a:cs typeface="Arial"/>
                <a:sym typeface="Arial"/>
              </a:rPr>
              <a:t>•</a:t>
            </a:r>
            <a:r>
              <a:rPr lang="en-US" sz="2133" dirty="0">
                <a:solidFill>
                  <a:schemeClr val="dk1"/>
                </a:solidFill>
                <a:latin typeface="+mj-lt"/>
                <a:ea typeface="Arial"/>
                <a:cs typeface="Arial"/>
                <a:sym typeface="Arial"/>
              </a:rPr>
              <a:t> Many languages &amp; development environments </a:t>
            </a:r>
            <a:r>
              <a:rPr lang="en-US" sz="2133" dirty="0">
                <a:solidFill>
                  <a:srgbClr val="710B1B"/>
                </a:solidFill>
                <a:latin typeface="+mj-lt"/>
                <a:ea typeface="Arial"/>
                <a:cs typeface="Arial"/>
                <a:sym typeface="Arial"/>
              </a:rPr>
              <a:t>•</a:t>
            </a:r>
            <a:r>
              <a:rPr lang="en-US" sz="2133" dirty="0">
                <a:solidFill>
                  <a:schemeClr val="dk1"/>
                </a:solidFill>
                <a:latin typeface="+mj-lt"/>
                <a:ea typeface="Arial"/>
                <a:cs typeface="Arial"/>
                <a:sym typeface="Arial"/>
              </a:rPr>
              <a:t> Multiple teams</a:t>
            </a:r>
          </a:p>
        </p:txBody>
      </p:sp>
      <p:sp>
        <p:nvSpPr>
          <p:cNvPr id="234" name="Shape 234"/>
          <p:cNvSpPr/>
          <p:nvPr/>
        </p:nvSpPr>
        <p:spPr>
          <a:xfrm rot="5400000">
            <a:off x="6014559" y="2174744"/>
            <a:ext cx="315293" cy="6582982"/>
          </a:xfrm>
          <a:prstGeom prst="leftBrace">
            <a:avLst>
              <a:gd name="adj1" fmla="val 56668"/>
              <a:gd name="adj2" fmla="val 50000"/>
            </a:avLst>
          </a:prstGeom>
          <a:noFill/>
          <a:ln w="19050" cap="rnd" cmpd="sng">
            <a:solidFill>
              <a:schemeClr val="dk1"/>
            </a:solidFill>
            <a:prstDash val="solid"/>
            <a:round/>
            <a:headEnd type="none" w="med" len="med"/>
            <a:tailEnd type="none" w="med" len="med"/>
          </a:ln>
        </p:spPr>
        <p:txBody>
          <a:bodyPr wrap="square" lIns="121883" tIns="60924" rIns="121883" bIns="60924" anchor="ctr" anchorCtr="0">
            <a:noAutofit/>
          </a:bodyPr>
          <a:lstStyle/>
          <a:p>
            <a:pPr algn="ctr"/>
            <a:endParaRPr sz="2401">
              <a:solidFill>
                <a:schemeClr val="dk1"/>
              </a:solidFill>
              <a:latin typeface="Arial"/>
              <a:ea typeface="Arial"/>
              <a:cs typeface="Arial"/>
              <a:sym typeface="Arial"/>
            </a:endParaRPr>
          </a:p>
        </p:txBody>
      </p:sp>
      <p:grpSp>
        <p:nvGrpSpPr>
          <p:cNvPr id="235" name="Shape 235"/>
          <p:cNvGrpSpPr/>
          <p:nvPr/>
        </p:nvGrpSpPr>
        <p:grpSpPr>
          <a:xfrm>
            <a:off x="3140782" y="1713308"/>
            <a:ext cx="6118990" cy="3262829"/>
            <a:chOff x="3036579" y="1254604"/>
            <a:chExt cx="6319331" cy="4706259"/>
          </a:xfrm>
        </p:grpSpPr>
        <p:pic>
          <p:nvPicPr>
            <p:cNvPr id="236" name="Shape 236"/>
            <p:cNvPicPr preferRelativeResize="0"/>
            <p:nvPr/>
          </p:nvPicPr>
          <p:blipFill rotWithShape="1">
            <a:blip r:embed="rId3">
              <a:alphaModFix/>
            </a:blip>
            <a:srcRect b="85000"/>
            <a:stretch/>
          </p:blipFill>
          <p:spPr>
            <a:xfrm>
              <a:off x="3036579" y="1254604"/>
              <a:ext cx="6316833" cy="1046066"/>
            </a:xfrm>
            <a:prstGeom prst="rect">
              <a:avLst/>
            </a:prstGeom>
            <a:noFill/>
            <a:ln>
              <a:noFill/>
            </a:ln>
          </p:spPr>
        </p:pic>
        <p:sp>
          <p:nvSpPr>
            <p:cNvPr id="237" name="Shape 237"/>
            <p:cNvSpPr/>
            <p:nvPr/>
          </p:nvSpPr>
          <p:spPr>
            <a:xfrm>
              <a:off x="3050952" y="2159771"/>
              <a:ext cx="1888972" cy="3801092"/>
            </a:xfrm>
            <a:prstGeom prst="rect">
              <a:avLst/>
            </a:prstGeom>
            <a:solidFill>
              <a:srgbClr val="9277CE"/>
            </a:solidFill>
            <a:ln>
              <a:noFill/>
            </a:ln>
          </p:spPr>
          <p:txBody>
            <a:bodyPr wrap="square" lIns="121883" tIns="60924" rIns="121883" bIns="60924" anchor="ctr" anchorCtr="0">
              <a:noAutofit/>
            </a:bodyPr>
            <a:lstStyle/>
            <a:p>
              <a:pPr algn="ctr">
                <a:buSzPct val="25000"/>
              </a:pPr>
              <a:r>
                <a:rPr lang="en-US" sz="2400" dirty="0">
                  <a:solidFill>
                    <a:schemeClr val="lt1"/>
                  </a:solidFill>
                  <a:latin typeface="+mj-lt"/>
                  <a:ea typeface="Quattrocento Sans"/>
                  <a:cs typeface="Quattrocento Sans"/>
                  <a:sym typeface="Quattrocento Sans"/>
                </a:rPr>
                <a:t>Objective-C</a:t>
              </a:r>
            </a:p>
            <a:p>
              <a:pPr algn="ctr">
                <a:buSzPct val="25000"/>
              </a:pPr>
              <a:r>
                <a:rPr lang="en-US" sz="2400" dirty="0">
                  <a:solidFill>
                    <a:srgbClr val="C4B0FF"/>
                  </a:solidFill>
                  <a:latin typeface="+mj-lt"/>
                  <a:ea typeface="Quattrocento Sans"/>
                  <a:cs typeface="Quattrocento Sans"/>
                  <a:sym typeface="Quattrocento Sans"/>
                </a:rPr>
                <a:t>in</a:t>
              </a:r>
            </a:p>
            <a:p>
              <a:pPr algn="ctr">
                <a:buSzPct val="25000"/>
              </a:pPr>
              <a:r>
                <a:rPr lang="en-US" sz="2133" dirty="0" err="1">
                  <a:solidFill>
                    <a:schemeClr val="lt1"/>
                  </a:solidFill>
                  <a:latin typeface="+mj-lt"/>
                  <a:ea typeface="Quattrocento Sans"/>
                  <a:cs typeface="Quattrocento Sans"/>
                  <a:sym typeface="Quattrocento Sans"/>
                </a:rPr>
                <a:t>Xcode</a:t>
              </a:r>
              <a:endParaRPr lang="en-US" sz="2133" dirty="0">
                <a:solidFill>
                  <a:schemeClr val="lt1"/>
                </a:solidFill>
                <a:latin typeface="+mj-lt"/>
                <a:ea typeface="Quattrocento Sans"/>
                <a:cs typeface="Quattrocento Sans"/>
                <a:sym typeface="Quattrocento Sans"/>
              </a:endParaRPr>
            </a:p>
          </p:txBody>
        </p:sp>
        <p:sp>
          <p:nvSpPr>
            <p:cNvPr id="238" name="Shape 238"/>
            <p:cNvSpPr/>
            <p:nvPr/>
          </p:nvSpPr>
          <p:spPr>
            <a:xfrm>
              <a:off x="5300507" y="2159771"/>
              <a:ext cx="1888972" cy="3801092"/>
            </a:xfrm>
            <a:prstGeom prst="rect">
              <a:avLst/>
            </a:prstGeom>
            <a:solidFill>
              <a:srgbClr val="90CA47"/>
            </a:solidFill>
            <a:ln>
              <a:noFill/>
            </a:ln>
          </p:spPr>
          <p:txBody>
            <a:bodyPr wrap="square" lIns="121883" tIns="60924" rIns="121883" bIns="60924" anchor="ctr" anchorCtr="0">
              <a:noAutofit/>
            </a:bodyPr>
            <a:lstStyle/>
            <a:p>
              <a:pPr algn="ctr">
                <a:buSzPct val="25000"/>
              </a:pPr>
              <a:r>
                <a:rPr lang="en-US" sz="2400" dirty="0">
                  <a:solidFill>
                    <a:schemeClr val="lt1"/>
                  </a:solidFill>
                  <a:latin typeface="+mj-lt"/>
                  <a:ea typeface="Quattrocento Sans"/>
                  <a:cs typeface="Quattrocento Sans"/>
                  <a:sym typeface="Quattrocento Sans"/>
                </a:rPr>
                <a:t>Java</a:t>
              </a:r>
            </a:p>
            <a:p>
              <a:pPr algn="ctr">
                <a:buSzPct val="25000"/>
              </a:pPr>
              <a:r>
                <a:rPr lang="en-US" sz="2400" dirty="0">
                  <a:solidFill>
                    <a:srgbClr val="D0FC9F"/>
                  </a:solidFill>
                  <a:latin typeface="+mj-lt"/>
                  <a:ea typeface="Quattrocento Sans"/>
                  <a:cs typeface="Quattrocento Sans"/>
                  <a:sym typeface="Quattrocento Sans"/>
                </a:rPr>
                <a:t>in</a:t>
              </a:r>
            </a:p>
            <a:p>
              <a:pPr algn="ctr">
                <a:buSzPct val="25000"/>
              </a:pPr>
              <a:r>
                <a:rPr lang="en-US" sz="2133" dirty="0">
                  <a:solidFill>
                    <a:schemeClr val="lt1"/>
                  </a:solidFill>
                  <a:latin typeface="+mj-lt"/>
                  <a:ea typeface="Quattrocento Sans"/>
                  <a:cs typeface="Quattrocento Sans"/>
                  <a:sym typeface="Quattrocento Sans"/>
                </a:rPr>
                <a:t>Android Studio</a:t>
              </a:r>
            </a:p>
          </p:txBody>
        </p:sp>
        <p:sp>
          <p:nvSpPr>
            <p:cNvPr id="239" name="Shape 239"/>
            <p:cNvSpPr/>
            <p:nvPr/>
          </p:nvSpPr>
          <p:spPr>
            <a:xfrm>
              <a:off x="7466938" y="2159771"/>
              <a:ext cx="1888972" cy="3801092"/>
            </a:xfrm>
            <a:prstGeom prst="rect">
              <a:avLst/>
            </a:prstGeom>
            <a:solidFill>
              <a:srgbClr val="1FAECE"/>
            </a:solidFill>
            <a:ln>
              <a:noFill/>
            </a:ln>
          </p:spPr>
          <p:txBody>
            <a:bodyPr wrap="square" lIns="121883" tIns="60924" rIns="121883" bIns="60924" anchor="ctr" anchorCtr="0">
              <a:noAutofit/>
            </a:bodyPr>
            <a:lstStyle/>
            <a:p>
              <a:pPr algn="ctr">
                <a:buSzPct val="25000"/>
              </a:pPr>
              <a:r>
                <a:rPr lang="en-US" sz="2400" dirty="0">
                  <a:solidFill>
                    <a:schemeClr val="lt1"/>
                  </a:solidFill>
                  <a:latin typeface="+mj-lt"/>
                  <a:ea typeface="Quattrocento Sans"/>
                  <a:cs typeface="Quattrocento Sans"/>
                  <a:sym typeface="Quattrocento Sans"/>
                </a:rPr>
                <a:t>C#</a:t>
              </a:r>
            </a:p>
            <a:p>
              <a:pPr algn="ctr">
                <a:buSzPct val="25000"/>
              </a:pPr>
              <a:r>
                <a:rPr lang="en-US" sz="2400" dirty="0">
                  <a:solidFill>
                    <a:srgbClr val="99DBFF"/>
                  </a:solidFill>
                  <a:latin typeface="+mj-lt"/>
                  <a:ea typeface="Quattrocento Sans"/>
                  <a:cs typeface="Quattrocento Sans"/>
                  <a:sym typeface="Quattrocento Sans"/>
                </a:rPr>
                <a:t>in</a:t>
              </a:r>
            </a:p>
            <a:p>
              <a:pPr algn="ctr">
                <a:buSzPct val="25000"/>
              </a:pPr>
              <a:r>
                <a:rPr lang="en-US" sz="2133" dirty="0">
                  <a:solidFill>
                    <a:schemeClr val="lt1"/>
                  </a:solidFill>
                  <a:latin typeface="+mj-lt"/>
                  <a:ea typeface="Quattrocento Sans"/>
                  <a:cs typeface="Quattrocento Sans"/>
                  <a:sym typeface="Quattrocento Sans"/>
                </a:rPr>
                <a:t>Visual Studio</a:t>
              </a:r>
            </a:p>
          </p:txBody>
        </p:sp>
      </p:grpSp>
    </p:spTree>
    <p:extLst>
      <p:ext uri="{BB962C8B-B14F-4D97-AF65-F5344CB8AC3E}">
        <p14:creationId xmlns:p14="http://schemas.microsoft.com/office/powerpoint/2010/main" val="15855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500"/>
                                        <p:tgtEl>
                                          <p:spTgt spid="2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3084-C3A7-43A2-8778-524F4EF3BFDD}"/>
              </a:ext>
            </a:extLst>
          </p:cNvPr>
          <p:cNvSpPr>
            <a:spLocks noGrp="1"/>
          </p:cNvSpPr>
          <p:nvPr>
            <p:ph type="title"/>
          </p:nvPr>
        </p:nvSpPr>
        <p:spPr>
          <a:xfrm>
            <a:off x="269240" y="1421366"/>
            <a:ext cx="11655840" cy="899665"/>
          </a:xfrm>
        </p:spPr>
        <p:txBody>
          <a:bodyPr/>
          <a:lstStyle/>
          <a:p>
            <a:pPr algn="ctr"/>
            <a:r>
              <a:rPr lang="en-IN" b="1" dirty="0"/>
              <a:t>MVVM </a:t>
            </a:r>
          </a:p>
        </p:txBody>
      </p:sp>
      <p:sp>
        <p:nvSpPr>
          <p:cNvPr id="5" name="Title 1">
            <a:extLst>
              <a:ext uri="{FF2B5EF4-FFF2-40B4-BE49-F238E27FC236}">
                <a16:creationId xmlns:a16="http://schemas.microsoft.com/office/drawing/2014/main" id="{82A44FDB-6F4B-4B8F-9251-197E5B54E676}"/>
              </a:ext>
            </a:extLst>
          </p:cNvPr>
          <p:cNvSpPr txBox="1">
            <a:spLocks/>
          </p:cNvSpPr>
          <p:nvPr/>
        </p:nvSpPr>
        <p:spPr>
          <a:xfrm>
            <a:off x="269240" y="252933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IN" b="1" dirty="0"/>
              <a:t>Design Pattern </a:t>
            </a:r>
          </a:p>
        </p:txBody>
      </p:sp>
    </p:spTree>
    <p:extLst>
      <p:ext uri="{BB962C8B-B14F-4D97-AF65-F5344CB8AC3E}">
        <p14:creationId xmlns:p14="http://schemas.microsoft.com/office/powerpoint/2010/main" val="33424182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9987B8E-F0FF-431C-AB6B-37DD23A06010}"/>
              </a:ext>
            </a:extLst>
          </p:cNvPr>
          <p:cNvSpPr>
            <a:spLocks noGrp="1" noChangeArrowheads="1"/>
          </p:cNvSpPr>
          <p:nvPr>
            <p:ph type="title" idx="4294967295"/>
          </p:nvPr>
        </p:nvSpPr>
        <p:spPr/>
        <p:txBody>
          <a:bodyPr/>
          <a:lstStyle/>
          <a:p>
            <a:pPr eaLnBrk="1" hangingPunct="1"/>
            <a:r>
              <a:rPr lang="en-US" altLang="en-US" dirty="0"/>
              <a:t>Relation of MVVM</a:t>
            </a:r>
          </a:p>
        </p:txBody>
      </p:sp>
      <p:sp>
        <p:nvSpPr>
          <p:cNvPr id="10243" name="Text Box 3">
            <a:extLst>
              <a:ext uri="{FF2B5EF4-FFF2-40B4-BE49-F238E27FC236}">
                <a16:creationId xmlns:a16="http://schemas.microsoft.com/office/drawing/2014/main" id="{8141654B-0D89-495F-B346-EDF9C6FADFAB}"/>
              </a:ext>
            </a:extLst>
          </p:cNvPr>
          <p:cNvSpPr txBox="1">
            <a:spLocks noChangeArrowheads="1"/>
          </p:cNvSpPr>
          <p:nvPr/>
        </p:nvSpPr>
        <p:spPr bwMode="auto">
          <a:xfrm>
            <a:off x="2514601" y="1917700"/>
            <a:ext cx="2449513" cy="1016000"/>
          </a:xfrm>
          <a:prstGeom prst="rect">
            <a:avLst/>
          </a:prstGeom>
          <a:solidFill>
            <a:schemeClr val="bg2"/>
          </a:solidFill>
          <a:ln w="9525">
            <a:solidFill>
              <a:schemeClr val="tx1"/>
            </a:solidFill>
            <a:miter lim="800000"/>
            <a:headEnd/>
            <a:tailEnd/>
          </a:ln>
        </p:spPr>
        <p:txBody>
          <a:bodyPr wrap="none">
            <a:spAutoFit/>
          </a:bodyPr>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t>Model</a:t>
            </a:r>
          </a:p>
          <a:p>
            <a:pPr algn="ctr" eaLnBrk="1" hangingPunct="1"/>
            <a:r>
              <a:rPr lang="en-US" altLang="en-US" sz="2400" b="0" dirty="0"/>
              <a:t>(domain objects)</a:t>
            </a:r>
          </a:p>
        </p:txBody>
      </p:sp>
      <p:sp>
        <p:nvSpPr>
          <p:cNvPr id="10244" name="Text Box 4">
            <a:extLst>
              <a:ext uri="{FF2B5EF4-FFF2-40B4-BE49-F238E27FC236}">
                <a16:creationId xmlns:a16="http://schemas.microsoft.com/office/drawing/2014/main" id="{7D7EB7D3-1B37-475D-9CCD-5FFDA398E8B6}"/>
              </a:ext>
            </a:extLst>
          </p:cNvPr>
          <p:cNvSpPr txBox="1">
            <a:spLocks noChangeArrowheads="1"/>
          </p:cNvSpPr>
          <p:nvPr/>
        </p:nvSpPr>
        <p:spPr bwMode="auto">
          <a:xfrm>
            <a:off x="7299326" y="1905001"/>
            <a:ext cx="2392363" cy="1077913"/>
          </a:xfrm>
          <a:prstGeom prst="rect">
            <a:avLst/>
          </a:prstGeom>
          <a:solidFill>
            <a:schemeClr val="bg1"/>
          </a:solidFill>
          <a:ln w="9525">
            <a:solidFill>
              <a:schemeClr val="tx1"/>
            </a:solidFill>
            <a:miter lim="800000"/>
            <a:headEnd/>
            <a:tailEnd/>
          </a:ln>
        </p:spPr>
        <p:txBody>
          <a:bodyPr wrap="none">
            <a:spAutoFit/>
          </a:bodyPr>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t>View</a:t>
            </a:r>
          </a:p>
          <a:p>
            <a:pPr algn="ctr" eaLnBrk="1" hangingPunct="1"/>
            <a:r>
              <a:rPr lang="en-US" altLang="en-US" sz="2800" b="0" dirty="0"/>
              <a:t>(input, output)</a:t>
            </a:r>
          </a:p>
        </p:txBody>
      </p:sp>
      <p:sp>
        <p:nvSpPr>
          <p:cNvPr id="10245" name="Text Box 5">
            <a:extLst>
              <a:ext uri="{FF2B5EF4-FFF2-40B4-BE49-F238E27FC236}">
                <a16:creationId xmlns:a16="http://schemas.microsoft.com/office/drawing/2014/main" id="{A2E5F00D-DFD5-4099-BF47-8D2AB27579A2}"/>
              </a:ext>
            </a:extLst>
          </p:cNvPr>
          <p:cNvSpPr txBox="1">
            <a:spLocks noChangeArrowheads="1"/>
          </p:cNvSpPr>
          <p:nvPr/>
        </p:nvSpPr>
        <p:spPr bwMode="auto">
          <a:xfrm>
            <a:off x="5154182" y="5345592"/>
            <a:ext cx="2844048" cy="1077218"/>
          </a:xfrm>
          <a:prstGeom prst="rect">
            <a:avLst/>
          </a:prstGeom>
          <a:solidFill>
            <a:schemeClr val="bg1"/>
          </a:solidFill>
          <a:ln w="9525">
            <a:solidFill>
              <a:schemeClr val="tx1"/>
            </a:solidFill>
            <a:miter lim="800000"/>
            <a:headEnd/>
            <a:tailEnd/>
          </a:ln>
        </p:spPr>
        <p:txBody>
          <a:bodyPr wrap="none">
            <a:spAutoFit/>
          </a:bodyPr>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err="1"/>
              <a:t>ViewModel</a:t>
            </a:r>
            <a:endParaRPr lang="en-US" altLang="en-US" sz="3600" dirty="0"/>
          </a:p>
          <a:p>
            <a:pPr algn="ctr" eaLnBrk="1" hangingPunct="1"/>
            <a:r>
              <a:rPr lang="en-US" altLang="en-US" sz="2800" b="0" dirty="0"/>
              <a:t>(Business Logic)</a:t>
            </a:r>
            <a:endParaRPr lang="en-US" altLang="en-US" sz="3600" dirty="0"/>
          </a:p>
        </p:txBody>
      </p:sp>
      <p:sp>
        <p:nvSpPr>
          <p:cNvPr id="10246" name="Text Box 6">
            <a:extLst>
              <a:ext uri="{FF2B5EF4-FFF2-40B4-BE49-F238E27FC236}">
                <a16:creationId xmlns:a16="http://schemas.microsoft.com/office/drawing/2014/main" id="{3E4AEA52-FC5B-4628-9DEF-31E82F6397B7}"/>
              </a:ext>
            </a:extLst>
          </p:cNvPr>
          <p:cNvSpPr txBox="1">
            <a:spLocks noChangeArrowheads="1"/>
          </p:cNvSpPr>
          <p:nvPr/>
        </p:nvSpPr>
        <p:spPr bwMode="auto">
          <a:xfrm>
            <a:off x="1828800" y="1095375"/>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eaLnBrk="1" hangingPunct="1"/>
            <a:r>
              <a:rPr lang="en-US" altLang="en-US" sz="2400" b="0"/>
              <a:t>Model-View-ViewModel</a:t>
            </a:r>
          </a:p>
        </p:txBody>
      </p:sp>
      <p:sp>
        <p:nvSpPr>
          <p:cNvPr id="10250" name="Text Box 10">
            <a:extLst>
              <a:ext uri="{FF2B5EF4-FFF2-40B4-BE49-F238E27FC236}">
                <a16:creationId xmlns:a16="http://schemas.microsoft.com/office/drawing/2014/main" id="{3520A152-F7A5-48C8-B91B-DC14B2D492FD}"/>
              </a:ext>
            </a:extLst>
          </p:cNvPr>
          <p:cNvSpPr txBox="1">
            <a:spLocks noChangeArrowheads="1"/>
          </p:cNvSpPr>
          <p:nvPr/>
        </p:nvSpPr>
        <p:spPr bwMode="auto">
          <a:xfrm>
            <a:off x="8357447" y="3505755"/>
            <a:ext cx="15055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cs typeface="Arial" panose="020B0604020202020204" pitchFamily="34" charset="0"/>
              </a:defRPr>
            </a:lvl1pPr>
            <a:lvl2pPr marL="742950" indent="-285750" eaLnBrk="0" hangingPunct="0">
              <a:defRPr sz="2000" b="1">
                <a:solidFill>
                  <a:schemeClr val="tx1"/>
                </a:solidFill>
                <a:latin typeface="Arial" panose="020B0604020202020204" pitchFamily="34" charset="0"/>
                <a:cs typeface="Arial" panose="020B0604020202020204" pitchFamily="34" charset="0"/>
              </a:defRPr>
            </a:lvl2pPr>
            <a:lvl3pPr marL="1143000" indent="-228600" eaLnBrk="0" hangingPunct="0">
              <a:defRPr sz="2000" b="1">
                <a:solidFill>
                  <a:schemeClr val="tx1"/>
                </a:solidFill>
                <a:latin typeface="Arial" panose="020B0604020202020204" pitchFamily="34" charset="0"/>
                <a:cs typeface="Arial" panose="020B0604020202020204" pitchFamily="34" charset="0"/>
              </a:defRPr>
            </a:lvl3pPr>
            <a:lvl4pPr marL="1600200" indent="-228600" eaLnBrk="0" hangingPunct="0">
              <a:defRPr sz="2000" b="1">
                <a:solidFill>
                  <a:schemeClr val="tx1"/>
                </a:solidFill>
                <a:latin typeface="Arial" panose="020B0604020202020204" pitchFamily="34" charset="0"/>
                <a:cs typeface="Arial" panose="020B0604020202020204" pitchFamily="34" charset="0"/>
              </a:defRPr>
            </a:lvl4pPr>
            <a:lvl5pPr marL="2057400" indent="-228600" eaLnBrk="0" hangingPunct="0">
              <a:defRPr sz="2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cs typeface="Arial" panose="020B0604020202020204" pitchFamily="34" charset="0"/>
              </a:defRPr>
            </a:lvl9pPr>
          </a:lstStyle>
          <a:p>
            <a:pPr eaLnBrk="1" hangingPunct="1"/>
            <a:r>
              <a:rPr lang="en-US" altLang="en-US" sz="1800" b="0" dirty="0"/>
              <a:t>Data Binding</a:t>
            </a:r>
          </a:p>
          <a:p>
            <a:pPr eaLnBrk="1" hangingPunct="1"/>
            <a:r>
              <a:rPr lang="en-US" altLang="en-US" sz="1800" b="0" dirty="0"/>
              <a:t>Command</a:t>
            </a:r>
          </a:p>
        </p:txBody>
      </p:sp>
      <p:sp>
        <p:nvSpPr>
          <p:cNvPr id="6" name="Arrow: Up-Down 5">
            <a:extLst>
              <a:ext uri="{FF2B5EF4-FFF2-40B4-BE49-F238E27FC236}">
                <a16:creationId xmlns:a16="http://schemas.microsoft.com/office/drawing/2014/main" id="{398184EB-CC90-402F-9B1B-30AF05D04C1B}"/>
              </a:ext>
            </a:extLst>
          </p:cNvPr>
          <p:cNvSpPr/>
          <p:nvPr/>
        </p:nvSpPr>
        <p:spPr bwMode="auto">
          <a:xfrm rot="2365379">
            <a:off x="7305275" y="2989961"/>
            <a:ext cx="323103" cy="2411892"/>
          </a:xfrm>
          <a:prstGeom prst="upDownArrow">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Up 6">
            <a:extLst>
              <a:ext uri="{FF2B5EF4-FFF2-40B4-BE49-F238E27FC236}">
                <a16:creationId xmlns:a16="http://schemas.microsoft.com/office/drawing/2014/main" id="{7192BFE2-2F90-4C98-BE5F-79D84EECA7FB}"/>
              </a:ext>
            </a:extLst>
          </p:cNvPr>
          <p:cNvSpPr/>
          <p:nvPr/>
        </p:nvSpPr>
        <p:spPr bwMode="auto">
          <a:xfrm rot="19210218">
            <a:off x="5067917" y="2967487"/>
            <a:ext cx="332218" cy="2417856"/>
          </a:xfrm>
          <a:prstGeom prst="upArrow">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highlight>
                <a:srgbClr val="C0C0C0"/>
              </a:highlight>
              <a:ea typeface="Segoe UI" pitchFamily="34" charset="0"/>
              <a:cs typeface="Segoe UI" pitchFamily="34"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3084-C3A7-43A2-8778-524F4EF3BFDD}"/>
              </a:ext>
            </a:extLst>
          </p:cNvPr>
          <p:cNvSpPr>
            <a:spLocks noGrp="1"/>
          </p:cNvSpPr>
          <p:nvPr>
            <p:ph type="title"/>
          </p:nvPr>
        </p:nvSpPr>
        <p:spPr>
          <a:xfrm>
            <a:off x="269240" y="1421366"/>
            <a:ext cx="11655840" cy="899665"/>
          </a:xfrm>
        </p:spPr>
        <p:txBody>
          <a:bodyPr/>
          <a:lstStyle/>
          <a:p>
            <a:pPr algn="ctr"/>
            <a:r>
              <a:rPr lang="en-IN" b="1" dirty="0"/>
              <a:t>MODEL</a:t>
            </a:r>
          </a:p>
        </p:txBody>
      </p:sp>
      <p:sp>
        <p:nvSpPr>
          <p:cNvPr id="5" name="Title 1">
            <a:extLst>
              <a:ext uri="{FF2B5EF4-FFF2-40B4-BE49-F238E27FC236}">
                <a16:creationId xmlns:a16="http://schemas.microsoft.com/office/drawing/2014/main" id="{82A44FDB-6F4B-4B8F-9251-197E5B54E676}"/>
              </a:ext>
            </a:extLst>
          </p:cNvPr>
          <p:cNvSpPr txBox="1">
            <a:spLocks/>
          </p:cNvSpPr>
          <p:nvPr/>
        </p:nvSpPr>
        <p:spPr>
          <a:xfrm>
            <a:off x="269240" y="2529335"/>
            <a:ext cx="11655840" cy="337113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IN" dirty="0"/>
              <a:t>It take care about data or classes that is related to you </a:t>
            </a:r>
            <a:r>
              <a:rPr lang="en-IN" dirty="0" err="1"/>
              <a:t>db</a:t>
            </a:r>
            <a:r>
              <a:rPr lang="en-IN" dirty="0"/>
              <a:t> or entities in your application.</a:t>
            </a:r>
          </a:p>
        </p:txBody>
      </p:sp>
    </p:spTree>
    <p:extLst>
      <p:ext uri="{BB962C8B-B14F-4D97-AF65-F5344CB8AC3E}">
        <p14:creationId xmlns:p14="http://schemas.microsoft.com/office/powerpoint/2010/main" val="25686377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3084-C3A7-43A2-8778-524F4EF3BFDD}"/>
              </a:ext>
            </a:extLst>
          </p:cNvPr>
          <p:cNvSpPr>
            <a:spLocks noGrp="1"/>
          </p:cNvSpPr>
          <p:nvPr>
            <p:ph type="title"/>
          </p:nvPr>
        </p:nvSpPr>
        <p:spPr>
          <a:xfrm>
            <a:off x="269240" y="1421366"/>
            <a:ext cx="11655840" cy="899665"/>
          </a:xfrm>
        </p:spPr>
        <p:txBody>
          <a:bodyPr/>
          <a:lstStyle/>
          <a:p>
            <a:pPr algn="ctr"/>
            <a:r>
              <a:rPr lang="en-IN" b="1" dirty="0"/>
              <a:t>VIEW</a:t>
            </a:r>
          </a:p>
        </p:txBody>
      </p:sp>
      <p:sp>
        <p:nvSpPr>
          <p:cNvPr id="5" name="Title 1">
            <a:extLst>
              <a:ext uri="{FF2B5EF4-FFF2-40B4-BE49-F238E27FC236}">
                <a16:creationId xmlns:a16="http://schemas.microsoft.com/office/drawing/2014/main" id="{82A44FDB-6F4B-4B8F-9251-197E5B54E676}"/>
              </a:ext>
            </a:extLst>
          </p:cNvPr>
          <p:cNvSpPr txBox="1">
            <a:spLocks/>
          </p:cNvSpPr>
          <p:nvPr/>
        </p:nvSpPr>
        <p:spPr>
          <a:xfrm>
            <a:off x="269240" y="2529335"/>
            <a:ext cx="11655840" cy="337113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IN" dirty="0"/>
              <a:t>It take care about user interface which is visible to user.</a:t>
            </a:r>
          </a:p>
          <a:p>
            <a:pPr algn="ctr"/>
            <a:r>
              <a:rPr lang="en-IN" dirty="0"/>
              <a:t>Created with the help of </a:t>
            </a:r>
            <a:r>
              <a:rPr lang="en-IN" dirty="0" err="1"/>
              <a:t>xaml</a:t>
            </a:r>
            <a:r>
              <a:rPr lang="en-IN" dirty="0"/>
              <a:t>.</a:t>
            </a:r>
          </a:p>
        </p:txBody>
      </p:sp>
    </p:spTree>
    <p:extLst>
      <p:ext uri="{BB962C8B-B14F-4D97-AF65-F5344CB8AC3E}">
        <p14:creationId xmlns:p14="http://schemas.microsoft.com/office/powerpoint/2010/main" val="2532471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3084-C3A7-43A2-8778-524F4EF3BFDD}"/>
              </a:ext>
            </a:extLst>
          </p:cNvPr>
          <p:cNvSpPr>
            <a:spLocks noGrp="1"/>
          </p:cNvSpPr>
          <p:nvPr>
            <p:ph type="title"/>
          </p:nvPr>
        </p:nvSpPr>
        <p:spPr>
          <a:xfrm>
            <a:off x="269240" y="1421366"/>
            <a:ext cx="11655840" cy="899665"/>
          </a:xfrm>
        </p:spPr>
        <p:txBody>
          <a:bodyPr/>
          <a:lstStyle/>
          <a:p>
            <a:pPr algn="ctr"/>
            <a:r>
              <a:rPr lang="en-IN" b="1" dirty="0"/>
              <a:t>VIEWMODEL</a:t>
            </a:r>
          </a:p>
        </p:txBody>
      </p:sp>
      <p:sp>
        <p:nvSpPr>
          <p:cNvPr id="5" name="Title 1">
            <a:extLst>
              <a:ext uri="{FF2B5EF4-FFF2-40B4-BE49-F238E27FC236}">
                <a16:creationId xmlns:a16="http://schemas.microsoft.com/office/drawing/2014/main" id="{82A44FDB-6F4B-4B8F-9251-197E5B54E676}"/>
              </a:ext>
            </a:extLst>
          </p:cNvPr>
          <p:cNvSpPr txBox="1">
            <a:spLocks/>
          </p:cNvSpPr>
          <p:nvPr/>
        </p:nvSpPr>
        <p:spPr>
          <a:xfrm>
            <a:off x="269240" y="2529335"/>
            <a:ext cx="11655840" cy="337113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IN" dirty="0"/>
              <a:t>It contains all the data that needs to be displayed, binding property and business logic</a:t>
            </a:r>
          </a:p>
        </p:txBody>
      </p:sp>
    </p:spTree>
    <p:extLst>
      <p:ext uri="{BB962C8B-B14F-4D97-AF65-F5344CB8AC3E}">
        <p14:creationId xmlns:p14="http://schemas.microsoft.com/office/powerpoint/2010/main" val="30244967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6A3759-2B58-41EE-A3AA-CA344CAEB35C}"/>
              </a:ext>
            </a:extLst>
          </p:cNvPr>
          <p:cNvSpPr>
            <a:spLocks noGrp="1"/>
          </p:cNvSpPr>
          <p:nvPr>
            <p:ph type="body" sz="quarter" idx="10"/>
          </p:nvPr>
        </p:nvSpPr>
        <p:spPr>
          <a:xfrm>
            <a:off x="271557" y="1377418"/>
            <a:ext cx="11653523" cy="2718821"/>
          </a:xfrm>
        </p:spPr>
        <p:txBody>
          <a:bodyPr/>
          <a:lstStyle/>
          <a:p>
            <a:r>
              <a:rPr lang="en-IN" dirty="0"/>
              <a:t>Separation of concern.</a:t>
            </a:r>
          </a:p>
          <a:p>
            <a:r>
              <a:rPr lang="en-IN" dirty="0"/>
              <a:t>Increased UI Reusability.</a:t>
            </a:r>
          </a:p>
          <a:p>
            <a:r>
              <a:rPr lang="en-IN" dirty="0"/>
              <a:t>Automated UI or Unit testing.</a:t>
            </a:r>
          </a:p>
          <a:p>
            <a:r>
              <a:rPr lang="en-IN" dirty="0"/>
              <a:t>Easy to debug.</a:t>
            </a:r>
          </a:p>
        </p:txBody>
      </p:sp>
      <p:sp>
        <p:nvSpPr>
          <p:cNvPr id="5" name="Title 4">
            <a:extLst>
              <a:ext uri="{FF2B5EF4-FFF2-40B4-BE49-F238E27FC236}">
                <a16:creationId xmlns:a16="http://schemas.microsoft.com/office/drawing/2014/main" id="{0601F94B-CFBB-4AA7-9844-D988BAA43E1E}"/>
              </a:ext>
            </a:extLst>
          </p:cNvPr>
          <p:cNvSpPr>
            <a:spLocks noGrp="1"/>
          </p:cNvSpPr>
          <p:nvPr>
            <p:ph type="title"/>
          </p:nvPr>
        </p:nvSpPr>
        <p:spPr/>
        <p:txBody>
          <a:bodyPr/>
          <a:lstStyle/>
          <a:p>
            <a:r>
              <a:rPr lang="en-IN" dirty="0"/>
              <a:t>Benefits of MVVM</a:t>
            </a:r>
          </a:p>
        </p:txBody>
      </p:sp>
    </p:spTree>
    <p:extLst>
      <p:ext uri="{BB962C8B-B14F-4D97-AF65-F5344CB8AC3E}">
        <p14:creationId xmlns:p14="http://schemas.microsoft.com/office/powerpoint/2010/main" val="25264937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3084-C3A7-43A2-8778-524F4EF3BFDD}"/>
              </a:ext>
            </a:extLst>
          </p:cNvPr>
          <p:cNvSpPr>
            <a:spLocks noGrp="1"/>
          </p:cNvSpPr>
          <p:nvPr>
            <p:ph type="title"/>
          </p:nvPr>
        </p:nvSpPr>
        <p:spPr>
          <a:xfrm>
            <a:off x="269240" y="1421366"/>
            <a:ext cx="11655840" cy="899665"/>
          </a:xfrm>
        </p:spPr>
        <p:txBody>
          <a:bodyPr/>
          <a:lstStyle/>
          <a:p>
            <a:pPr algn="ctr"/>
            <a:r>
              <a:rPr lang="en-IN" b="1" dirty="0"/>
              <a:t>TIME TO HOL</a:t>
            </a:r>
          </a:p>
        </p:txBody>
      </p:sp>
    </p:spTree>
    <p:extLst>
      <p:ext uri="{BB962C8B-B14F-4D97-AF65-F5344CB8AC3E}">
        <p14:creationId xmlns:p14="http://schemas.microsoft.com/office/powerpoint/2010/main" val="27067923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9"/>
          <p:cNvSpPr txBox="1">
            <a:spLocks noChangeArrowheads="1"/>
          </p:cNvSpPr>
          <p:nvPr/>
        </p:nvSpPr>
        <p:spPr bwMode="auto">
          <a:xfrm>
            <a:off x="3829373" y="2702029"/>
            <a:ext cx="4253152" cy="101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eaLnBrk="1" hangingPunct="1"/>
            <a:r>
              <a:rPr lang="en-GB" altLang="en-US" sz="5998" dirty="0">
                <a:solidFill>
                  <a:schemeClr val="bg1">
                    <a:lumMod val="75000"/>
                  </a:schemeClr>
                </a:solidFill>
                <a:latin typeface="Footlight MT Light" panose="0204060206030A020304" pitchFamily="18" charset="0"/>
              </a:rPr>
              <a:t>THANK YOU</a:t>
            </a:r>
            <a:endParaRPr lang="en-IN" altLang="en-US" sz="5998" dirty="0">
              <a:solidFill>
                <a:schemeClr val="bg1">
                  <a:lumMod val="75000"/>
                </a:schemeClr>
              </a:solidFill>
              <a:latin typeface="Footlight MT Light" panose="0204060206030A020304" pitchFamily="18" charset="0"/>
            </a:endParaRPr>
          </a:p>
        </p:txBody>
      </p:sp>
      <p:sp>
        <p:nvSpPr>
          <p:cNvPr id="12" name="Text Placeholder 1"/>
          <p:cNvSpPr txBox="1">
            <a:spLocks/>
          </p:cNvSpPr>
          <p:nvPr/>
        </p:nvSpPr>
        <p:spPr>
          <a:xfrm>
            <a:off x="1773743" y="4217531"/>
            <a:ext cx="3160566" cy="43318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defRPr/>
            </a:pPr>
            <a:r>
              <a:rPr lang="en-GB" sz="2745" b="1" dirty="0"/>
              <a:t>Abhishek </a:t>
            </a:r>
            <a:r>
              <a:rPr lang="en-GB" sz="2745" b="1" dirty="0" err="1"/>
              <a:t>kumar</a:t>
            </a:r>
            <a:endParaRPr lang="en-GB" sz="2745" b="1" dirty="0"/>
          </a:p>
        </p:txBody>
      </p:sp>
      <p:sp>
        <p:nvSpPr>
          <p:cNvPr id="59399" name="Rectangle 18"/>
          <p:cNvSpPr>
            <a:spLocks noChangeArrowheads="1"/>
          </p:cNvSpPr>
          <p:nvPr/>
        </p:nvSpPr>
        <p:spPr bwMode="auto">
          <a:xfrm>
            <a:off x="1486188" y="4634634"/>
            <a:ext cx="184731"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fontAlgn="base">
              <a:spcBef>
                <a:spcPct val="0"/>
              </a:spcBef>
              <a:spcAft>
                <a:spcPct val="0"/>
              </a:spcAft>
              <a:defRPr>
                <a:solidFill>
                  <a:schemeClr val="tx1"/>
                </a:solidFill>
                <a:latin typeface="Segoe UI" panose="020B0502040204020203" pitchFamily="34" charset="0"/>
              </a:defRPr>
            </a:lvl6pPr>
            <a:lvl7pPr marL="2971800" indent="-228600" fontAlgn="base">
              <a:spcBef>
                <a:spcPct val="0"/>
              </a:spcBef>
              <a:spcAft>
                <a:spcPct val="0"/>
              </a:spcAft>
              <a:defRPr>
                <a:solidFill>
                  <a:schemeClr val="tx1"/>
                </a:solidFill>
                <a:latin typeface="Segoe UI" panose="020B0502040204020203" pitchFamily="34" charset="0"/>
              </a:defRPr>
            </a:lvl7pPr>
            <a:lvl8pPr marL="3429000" indent="-228600" fontAlgn="base">
              <a:spcBef>
                <a:spcPct val="0"/>
              </a:spcBef>
              <a:spcAft>
                <a:spcPct val="0"/>
              </a:spcAft>
              <a:defRPr>
                <a:solidFill>
                  <a:schemeClr val="tx1"/>
                </a:solidFill>
                <a:latin typeface="Segoe UI" panose="020B0502040204020203" pitchFamily="34" charset="0"/>
              </a:defRPr>
            </a:lvl8pPr>
            <a:lvl9pPr marL="3886200" indent="-228600" fontAlgn="base">
              <a:spcBef>
                <a:spcPct val="0"/>
              </a:spcBef>
              <a:spcAft>
                <a:spcPct val="0"/>
              </a:spcAft>
              <a:defRPr>
                <a:solidFill>
                  <a:schemeClr val="tx1"/>
                </a:solidFill>
                <a:latin typeface="Segoe UI" panose="020B0502040204020203" pitchFamily="34" charset="0"/>
              </a:defRPr>
            </a:lvl9pPr>
          </a:lstStyle>
          <a:p>
            <a:pPr eaLnBrk="1" hangingPunct="1"/>
            <a:br>
              <a:rPr lang="en-IN" sz="1568" dirty="0">
                <a:solidFill>
                  <a:schemeClr val="tx1">
                    <a:lumMod val="50000"/>
                  </a:schemeClr>
                </a:solidFill>
                <a:latin typeface="Times New Roman" panose="02020603050405020304" pitchFamily="18" charset="0"/>
                <a:cs typeface="Times New Roman" panose="02020603050405020304" pitchFamily="18" charset="0"/>
              </a:rPr>
            </a:br>
            <a:endParaRPr lang="en-IN" sz="1568" dirty="0">
              <a:solidFill>
                <a:schemeClr val="tx1">
                  <a:lumMod val="50000"/>
                </a:schemeClr>
              </a:solidFill>
            </a:endParaRPr>
          </a:p>
          <a:p>
            <a:pPr eaLnBrk="1" hangingPunct="1"/>
            <a:endParaRPr lang="en-IN" altLang="en-US" sz="1400" dirty="0">
              <a:latin typeface="Times New Roman" panose="02020603050405020304" pitchFamily="18" charset="0"/>
              <a:cs typeface="Times New Roman" panose="02020603050405020304" pitchFamily="18" charset="0"/>
            </a:endParaRPr>
          </a:p>
          <a:p>
            <a:pPr eaLnBrk="1" hangingPunct="1"/>
            <a:endParaRPr lang="en-IN" altLang="en-US" sz="1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47435C74-8E71-406C-BA5E-776611C266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1076" y="2307489"/>
            <a:ext cx="1034143" cy="3508933"/>
          </a:xfrm>
          <a:prstGeom prst="rect">
            <a:avLst/>
          </a:prstGeom>
        </p:spPr>
      </p:pic>
      <p:cxnSp>
        <p:nvCxnSpPr>
          <p:cNvPr id="18" name="Straight Connector 17">
            <a:extLst>
              <a:ext uri="{FF2B5EF4-FFF2-40B4-BE49-F238E27FC236}">
                <a16:creationId xmlns:a16="http://schemas.microsoft.com/office/drawing/2014/main" id="{1E1E3AA0-8636-4E53-8301-F38951ECB6B1}"/>
              </a:ext>
            </a:extLst>
          </p:cNvPr>
          <p:cNvCxnSpPr/>
          <p:nvPr/>
        </p:nvCxnSpPr>
        <p:spPr>
          <a:xfrm flipV="1">
            <a:off x="1613876" y="5729092"/>
            <a:ext cx="9183187" cy="4576"/>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21" name="Group 24">
            <a:extLst>
              <a:ext uri="{FF2B5EF4-FFF2-40B4-BE49-F238E27FC236}">
                <a16:creationId xmlns:a16="http://schemas.microsoft.com/office/drawing/2014/main" id="{13897E23-236B-4969-A281-6431232CBAA5}"/>
              </a:ext>
            </a:extLst>
          </p:cNvPr>
          <p:cNvGrpSpPr>
            <a:grpSpLocks/>
          </p:cNvGrpSpPr>
          <p:nvPr/>
        </p:nvGrpSpPr>
        <p:grpSpPr bwMode="auto">
          <a:xfrm>
            <a:off x="1613876" y="5882946"/>
            <a:ext cx="8341574" cy="429537"/>
            <a:chOff x="3094037" y="5478543"/>
            <a:chExt cx="8508476" cy="438089"/>
          </a:xfrm>
        </p:grpSpPr>
        <p:sp>
          <p:nvSpPr>
            <p:cNvPr id="22" name="Rectangle 14">
              <a:extLst>
                <a:ext uri="{FF2B5EF4-FFF2-40B4-BE49-F238E27FC236}">
                  <a16:creationId xmlns:a16="http://schemas.microsoft.com/office/drawing/2014/main" id="{A81BA06D-F597-45F6-A6B1-AB4D156A2995}"/>
                </a:ext>
              </a:extLst>
            </p:cNvPr>
            <p:cNvSpPr>
              <a:spLocks noChangeArrowheads="1"/>
            </p:cNvSpPr>
            <p:nvPr/>
          </p:nvSpPr>
          <p:spPr bwMode="auto">
            <a:xfrm>
              <a:off x="5750158" y="5513035"/>
              <a:ext cx="1457180" cy="37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eaLnBrk="1" hangingPunct="1">
                <a:lnSpc>
                  <a:spcPct val="100000"/>
                </a:lnSpc>
                <a:spcBef>
                  <a:spcPct val="0"/>
                </a:spcBef>
                <a:buFontTx/>
                <a:buNone/>
              </a:pPr>
              <a:r>
                <a:rPr lang="en-IN" altLang="en-US" sz="1765" dirty="0">
                  <a:solidFill>
                    <a:srgbClr val="0078D7"/>
                  </a:solidFill>
                  <a:latin typeface="Times New Roman" panose="02020603050405020304" pitchFamily="18" charset="0"/>
                  <a:cs typeface="Times New Roman" panose="02020603050405020304" pitchFamily="18" charset="0"/>
                </a:rPr>
                <a:t>@abhishabd1</a:t>
              </a:r>
            </a:p>
          </p:txBody>
        </p:sp>
        <p:sp>
          <p:nvSpPr>
            <p:cNvPr id="23" name="Rectangle 17">
              <a:extLst>
                <a:ext uri="{FF2B5EF4-FFF2-40B4-BE49-F238E27FC236}">
                  <a16:creationId xmlns:a16="http://schemas.microsoft.com/office/drawing/2014/main" id="{6509E100-462B-44F1-B7E4-D381BCBE10F5}"/>
                </a:ext>
              </a:extLst>
            </p:cNvPr>
            <p:cNvSpPr>
              <a:spLocks noChangeArrowheads="1"/>
            </p:cNvSpPr>
            <p:nvPr/>
          </p:nvSpPr>
          <p:spPr bwMode="auto">
            <a:xfrm>
              <a:off x="3475037" y="5513543"/>
              <a:ext cx="1457180" cy="37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eaLnBrk="1" hangingPunct="1">
                <a:lnSpc>
                  <a:spcPct val="100000"/>
                </a:lnSpc>
                <a:spcBef>
                  <a:spcPct val="0"/>
                </a:spcBef>
                <a:buFontTx/>
                <a:buNone/>
              </a:pPr>
              <a:r>
                <a:rPr lang="en-IN" altLang="en-US" sz="1765" dirty="0">
                  <a:solidFill>
                    <a:srgbClr val="0078D7"/>
                  </a:solidFill>
                  <a:latin typeface="Times New Roman" panose="02020603050405020304" pitchFamily="18" charset="0"/>
                  <a:cs typeface="Times New Roman" panose="02020603050405020304" pitchFamily="18" charset="0"/>
                </a:rPr>
                <a:t>@abhishabd1</a:t>
              </a:r>
            </a:p>
          </p:txBody>
        </p:sp>
        <p:sp>
          <p:nvSpPr>
            <p:cNvPr id="24" name="Rectangle 38">
              <a:extLst>
                <a:ext uri="{FF2B5EF4-FFF2-40B4-BE49-F238E27FC236}">
                  <a16:creationId xmlns:a16="http://schemas.microsoft.com/office/drawing/2014/main" id="{969653AA-BBE8-4F01-B247-20157E0864B7}"/>
                </a:ext>
              </a:extLst>
            </p:cNvPr>
            <p:cNvSpPr>
              <a:spLocks noChangeArrowheads="1"/>
            </p:cNvSpPr>
            <p:nvPr/>
          </p:nvSpPr>
          <p:spPr bwMode="auto">
            <a:xfrm>
              <a:off x="7864799" y="5512644"/>
              <a:ext cx="1514409" cy="37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a:lnSpc>
                  <a:spcPct val="100000"/>
                </a:lnSpc>
                <a:spcBef>
                  <a:spcPct val="0"/>
                </a:spcBef>
                <a:buNone/>
              </a:pPr>
              <a:r>
                <a:rPr lang="en-IN" altLang="en-US" sz="1765" dirty="0">
                  <a:solidFill>
                    <a:srgbClr val="0078D7"/>
                  </a:solidFill>
                  <a:latin typeface="Times New Roman" panose="02020603050405020304" pitchFamily="18" charset="0"/>
                  <a:cs typeface="Times New Roman" panose="02020603050405020304" pitchFamily="18" charset="0"/>
                </a:rPr>
                <a:t>@ abhishabd1</a:t>
              </a:r>
            </a:p>
          </p:txBody>
        </p:sp>
        <p:sp>
          <p:nvSpPr>
            <p:cNvPr id="25" name="Rectangle 43">
              <a:extLst>
                <a:ext uri="{FF2B5EF4-FFF2-40B4-BE49-F238E27FC236}">
                  <a16:creationId xmlns:a16="http://schemas.microsoft.com/office/drawing/2014/main" id="{B4F797C7-6E04-4E3D-B6C1-4EBFEA1878FE}"/>
                </a:ext>
              </a:extLst>
            </p:cNvPr>
            <p:cNvSpPr>
              <a:spLocks noChangeArrowheads="1"/>
            </p:cNvSpPr>
            <p:nvPr/>
          </p:nvSpPr>
          <p:spPr bwMode="auto">
            <a:xfrm>
              <a:off x="10145333" y="5512643"/>
              <a:ext cx="1457180" cy="37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eaLnBrk="1" hangingPunct="1">
                <a:lnSpc>
                  <a:spcPct val="100000"/>
                </a:lnSpc>
                <a:spcBef>
                  <a:spcPct val="0"/>
                </a:spcBef>
                <a:buFontTx/>
                <a:buNone/>
              </a:pPr>
              <a:r>
                <a:rPr lang="en-IN" altLang="en-US" sz="1765" dirty="0">
                  <a:solidFill>
                    <a:srgbClr val="0078D7"/>
                  </a:solidFill>
                  <a:latin typeface="Times New Roman" panose="02020603050405020304" pitchFamily="18" charset="0"/>
                  <a:cs typeface="Times New Roman" panose="02020603050405020304" pitchFamily="18" charset="0"/>
                </a:rPr>
                <a:t>@abhishabd1</a:t>
              </a:r>
            </a:p>
          </p:txBody>
        </p:sp>
        <p:pic>
          <p:nvPicPr>
            <p:cNvPr id="26" name="Picture 20" descr="C:\Users\Admin\Desktop\social_twitter.png">
              <a:extLst>
                <a:ext uri="{FF2B5EF4-FFF2-40B4-BE49-F238E27FC236}">
                  <a16:creationId xmlns:a16="http://schemas.microsoft.com/office/drawing/2014/main" id="{F60C4FD1-BC77-4C7F-985C-0639D8F9C8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037" y="5481587"/>
              <a:ext cx="43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1" descr="C:\Users\Admin\Desktop\fb-icon-6957.png">
              <a:extLst>
                <a:ext uri="{FF2B5EF4-FFF2-40B4-BE49-F238E27FC236}">
                  <a16:creationId xmlns:a16="http://schemas.microsoft.com/office/drawing/2014/main" id="{5CF4D5DE-BAC0-41DD-A607-C27D6E3884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9158" y="5478543"/>
              <a:ext cx="432000" cy="43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2" descr="C:\Users\Admin\Desktop\Github-Free-PNG-Image.png">
              <a:extLst>
                <a:ext uri="{FF2B5EF4-FFF2-40B4-BE49-F238E27FC236}">
                  <a16:creationId xmlns:a16="http://schemas.microsoft.com/office/drawing/2014/main" id="{3B75271D-45C7-4B39-BB82-09E1786F12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66994" y="5481587"/>
              <a:ext cx="43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3" descr="C:\Users\Admin\Desktop\linkedin_circle_ltblue.png">
              <a:extLst>
                <a:ext uri="{FF2B5EF4-FFF2-40B4-BE49-F238E27FC236}">
                  <a16:creationId xmlns:a16="http://schemas.microsoft.com/office/drawing/2014/main" id="{93BA1041-1E16-4DA2-A250-51C73B3189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8342" y="5481587"/>
              <a:ext cx="43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Picture 29">
            <a:extLst>
              <a:ext uri="{FF2B5EF4-FFF2-40B4-BE49-F238E27FC236}">
                <a16:creationId xmlns:a16="http://schemas.microsoft.com/office/drawing/2014/main" id="{10845157-B0E9-491E-845E-38C0033D05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9381" y="3098679"/>
            <a:ext cx="2237704" cy="2237704"/>
          </a:xfrm>
          <a:prstGeom prst="rect">
            <a:avLst/>
          </a:prstGeom>
        </p:spPr>
      </p:pic>
    </p:spTree>
    <p:extLst>
      <p:ext uri="{BB962C8B-B14F-4D97-AF65-F5344CB8AC3E}">
        <p14:creationId xmlns:p14="http://schemas.microsoft.com/office/powerpoint/2010/main" val="248075301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387286"/>
            <a:r>
              <a:rPr lang="en-US">
                <a:latin typeface="+mj-lt"/>
              </a:rPr>
              <a:t>Full native experience</a:t>
            </a:r>
          </a:p>
          <a:p>
            <a:pPr indent="-387286"/>
            <a:r>
              <a:rPr lang="en-US">
                <a:latin typeface="+mj-lt"/>
              </a:rPr>
              <a:t>Total access to the device as provided by SDK</a:t>
            </a:r>
          </a:p>
          <a:p>
            <a:pPr indent="-387286"/>
            <a:r>
              <a:rPr lang="en-US">
                <a:latin typeface="+mj-lt"/>
              </a:rPr>
              <a:t>Share Web API</a:t>
            </a:r>
          </a:p>
          <a:p>
            <a:pPr indent="-387286">
              <a:buNone/>
            </a:pPr>
            <a:endParaRPr>
              <a:latin typeface="+mj-lt"/>
            </a:endParaRPr>
          </a:p>
        </p:txBody>
      </p:sp>
      <p:sp>
        <p:nvSpPr>
          <p:cNvPr id="245" name="Shape 245"/>
          <p:cNvSpPr txBox="1">
            <a:spLocks noGrp="1"/>
          </p:cNvSpPr>
          <p:nvPr>
            <p:ph type="body" idx="2"/>
          </p:nvPr>
        </p:nvSpPr>
        <p:spPr>
          <a:xfrm>
            <a:off x="6364781" y="2467113"/>
            <a:ext cx="5244356" cy="3692795"/>
          </a:xfrm>
          <a:prstGeom prst="rect">
            <a:avLst/>
          </a:prstGeom>
          <a:noFill/>
          <a:ln>
            <a:noFill/>
          </a:ln>
        </p:spPr>
        <p:txBody>
          <a:bodyPr vert="horz" wrap="square" lIns="0" tIns="0" rIns="0" bIns="0" rtlCol="0" anchor="t" anchorCtr="0">
            <a:noAutofit/>
          </a:bodyPr>
          <a:lstStyle/>
          <a:p>
            <a:pPr indent="-387286"/>
            <a:r>
              <a:rPr lang="en-US">
                <a:latin typeface="+mj-lt"/>
              </a:rPr>
              <a:t>Minimal re-use mostly on back end Web API</a:t>
            </a:r>
          </a:p>
          <a:p>
            <a:pPr indent="-387286"/>
            <a:r>
              <a:rPr lang="en-US">
                <a:latin typeface="+mj-lt"/>
              </a:rPr>
              <a:t>Higher development cost from multiple teams (silo teams) or expensive multi-device developers</a:t>
            </a:r>
          </a:p>
          <a:p>
            <a:pPr indent="-387286"/>
            <a:r>
              <a:rPr lang="en-US">
                <a:latin typeface="+mj-lt"/>
              </a:rPr>
              <a:t>Multiple codebases to maintain and extend</a:t>
            </a:r>
          </a:p>
          <a:p>
            <a:pPr indent="-387286"/>
            <a:r>
              <a:rPr lang="en-US">
                <a:latin typeface="+mj-lt"/>
              </a:rPr>
              <a:t>One platform rules the others are subservient</a:t>
            </a:r>
          </a:p>
          <a:p>
            <a:pPr indent="-387286">
              <a:buNone/>
            </a:pPr>
            <a:endParaRPr>
              <a:latin typeface="+mj-lt"/>
            </a:endParaRPr>
          </a:p>
        </p:txBody>
      </p:sp>
      <p:sp>
        <p:nvSpPr>
          <p:cNvPr id="246" name="Shape 246"/>
          <p:cNvSpPr txBox="1">
            <a:spLocks noGrp="1"/>
          </p:cNvSpPr>
          <p:nvPr>
            <p:ph type="body" idx="3"/>
          </p:nvPr>
        </p:nvSpPr>
        <p:spPr>
          <a:prstGeom prst="rect">
            <a:avLst/>
          </a:prstGeom>
          <a:noFill/>
          <a:ln>
            <a:noFill/>
          </a:ln>
        </p:spPr>
        <p:txBody>
          <a:bodyPr vert="horz" wrap="square" lIns="0" tIns="0" rIns="0" bIns="0" rtlCol="0" anchor="b" anchorCtr="0">
            <a:noAutofit/>
          </a:bodyPr>
          <a:lstStyle/>
          <a:p>
            <a:pPr>
              <a:buSzPct val="25000"/>
            </a:pPr>
            <a:r>
              <a:rPr lang="en-US" dirty="0">
                <a:solidFill>
                  <a:schemeClr val="accent1"/>
                </a:solidFill>
                <a:latin typeface="+mj-lt"/>
              </a:rPr>
              <a:t>Benefits</a:t>
            </a:r>
          </a:p>
        </p:txBody>
      </p:sp>
      <p:sp>
        <p:nvSpPr>
          <p:cNvPr id="247" name="Shape 247"/>
          <p:cNvSpPr txBox="1">
            <a:spLocks noGrp="1"/>
          </p:cNvSpPr>
          <p:nvPr>
            <p:ph type="body" idx="4"/>
          </p:nvPr>
        </p:nvSpPr>
        <p:spPr>
          <a:prstGeom prst="rect">
            <a:avLst/>
          </a:prstGeom>
          <a:noFill/>
          <a:ln>
            <a:noFill/>
          </a:ln>
        </p:spPr>
        <p:txBody>
          <a:bodyPr vert="horz" wrap="square" lIns="0" tIns="0" rIns="0" bIns="0" rtlCol="0" anchor="b" anchorCtr="0">
            <a:noAutofit/>
          </a:bodyPr>
          <a:lstStyle/>
          <a:p>
            <a:pPr>
              <a:buSzPct val="25000"/>
            </a:pPr>
            <a:r>
              <a:rPr lang="en-US" dirty="0">
                <a:solidFill>
                  <a:schemeClr val="accent1"/>
                </a:solidFill>
                <a:latin typeface="+mj-lt"/>
              </a:rPr>
              <a:t>Challenges</a:t>
            </a:r>
          </a:p>
        </p:txBody>
      </p:sp>
      <p:sp>
        <p:nvSpPr>
          <p:cNvPr id="248" name="Shape 248"/>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a:latin typeface="+mj-lt"/>
              </a:rPr>
              <a:t>Silo: Build App Multiple Times</a:t>
            </a:r>
          </a:p>
        </p:txBody>
      </p:sp>
    </p:spTree>
    <p:extLst>
      <p:ext uri="{BB962C8B-B14F-4D97-AF65-F5344CB8AC3E}">
        <p14:creationId xmlns:p14="http://schemas.microsoft.com/office/powerpoint/2010/main" val="476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a:latin typeface="+mj-lt"/>
              </a:rPr>
              <a:t>HTML: Write Once, Run Everywhere</a:t>
            </a:r>
          </a:p>
        </p:txBody>
      </p:sp>
      <p:grpSp>
        <p:nvGrpSpPr>
          <p:cNvPr id="254" name="Shape 254"/>
          <p:cNvGrpSpPr/>
          <p:nvPr/>
        </p:nvGrpSpPr>
        <p:grpSpPr>
          <a:xfrm>
            <a:off x="1998319" y="2182331"/>
            <a:ext cx="8252500" cy="2655826"/>
            <a:chOff x="1685962" y="1981416"/>
            <a:chExt cx="8399142" cy="2703018"/>
          </a:xfrm>
        </p:grpSpPr>
        <p:grpSp>
          <p:nvGrpSpPr>
            <p:cNvPr id="255" name="Shape 255"/>
            <p:cNvGrpSpPr/>
            <p:nvPr/>
          </p:nvGrpSpPr>
          <p:grpSpPr>
            <a:xfrm>
              <a:off x="5335778" y="1981416"/>
              <a:ext cx="2679320" cy="2679320"/>
              <a:chOff x="5344586" y="1981200"/>
              <a:chExt cx="2679700" cy="2679700"/>
            </a:xfrm>
          </p:grpSpPr>
          <p:sp>
            <p:nvSpPr>
              <p:cNvPr id="256" name="Shape 256"/>
              <p:cNvSpPr/>
              <p:nvPr/>
            </p:nvSpPr>
            <p:spPr>
              <a:xfrm>
                <a:off x="5344586" y="1981200"/>
                <a:ext cx="2679700" cy="2679700"/>
              </a:xfrm>
              <a:prstGeom prst="ellipse">
                <a:avLst/>
              </a:prstGeom>
              <a:solidFill>
                <a:srgbClr val="6D6E71"/>
              </a:solidFill>
              <a:ln>
                <a:noFill/>
              </a:ln>
            </p:spPr>
            <p:txBody>
              <a:bodyPr wrap="square" lIns="121883" tIns="121883" rIns="45694" bIns="45694" anchor="b" anchorCtr="0">
                <a:noAutofit/>
              </a:bodyPr>
              <a:lstStyle/>
              <a:p>
                <a:pPr algn="ctr"/>
                <a:endParaRPr sz="1067">
                  <a:solidFill>
                    <a:srgbClr val="6D6E71"/>
                  </a:solidFill>
                  <a:latin typeface="+mj-lt"/>
                  <a:ea typeface="Arial"/>
                  <a:cs typeface="Arial"/>
                  <a:sym typeface="Arial"/>
                </a:endParaRPr>
              </a:p>
            </p:txBody>
          </p:sp>
          <p:sp>
            <p:nvSpPr>
              <p:cNvPr id="257" name="Shape 257"/>
              <p:cNvSpPr txBox="1"/>
              <p:nvPr/>
            </p:nvSpPr>
            <p:spPr>
              <a:xfrm>
                <a:off x="5738286" y="3569063"/>
                <a:ext cx="1879600" cy="985621"/>
              </a:xfrm>
              <a:prstGeom prst="rect">
                <a:avLst/>
              </a:prstGeom>
              <a:noFill/>
              <a:ln>
                <a:noFill/>
              </a:ln>
            </p:spPr>
            <p:txBody>
              <a:bodyPr wrap="square" lIns="243765" tIns="195006" rIns="243765" bIns="195006" anchor="t" anchorCtr="0">
                <a:noAutofit/>
              </a:bodyPr>
              <a:lstStyle/>
              <a:p>
                <a:pPr algn="ctr">
                  <a:buSzPct val="25000"/>
                </a:pPr>
                <a:r>
                  <a:rPr lang="en-US" sz="1866">
                    <a:solidFill>
                      <a:schemeClr val="lt1"/>
                    </a:solidFill>
                    <a:latin typeface="+mj-lt"/>
                    <a:ea typeface="Arial"/>
                    <a:cs typeface="Arial"/>
                    <a:sym typeface="Arial"/>
                  </a:rPr>
                  <a:t>App Generator</a:t>
                </a:r>
              </a:p>
            </p:txBody>
          </p:sp>
          <p:pic>
            <p:nvPicPr>
              <p:cNvPr id="258" name="Shape 258" descr="gears_icon.pdf"/>
              <p:cNvPicPr preferRelativeResize="0"/>
              <p:nvPr/>
            </p:nvPicPr>
            <p:blipFill rotWithShape="1">
              <a:blip r:embed="rId3">
                <a:alphaModFix/>
              </a:blip>
              <a:srcRect/>
              <a:stretch/>
            </p:blipFill>
            <p:spPr>
              <a:xfrm>
                <a:off x="6067187" y="2594314"/>
                <a:ext cx="1207799" cy="948985"/>
              </a:xfrm>
              <a:prstGeom prst="rect">
                <a:avLst/>
              </a:prstGeom>
              <a:noFill/>
              <a:ln>
                <a:noFill/>
              </a:ln>
            </p:spPr>
          </p:pic>
        </p:grpSp>
        <p:sp>
          <p:nvSpPr>
            <p:cNvPr id="259" name="Shape 259"/>
            <p:cNvSpPr txBox="1"/>
            <p:nvPr/>
          </p:nvSpPr>
          <p:spPr>
            <a:xfrm>
              <a:off x="1685962" y="2121462"/>
              <a:ext cx="2758973" cy="2562972"/>
            </a:xfrm>
            <a:prstGeom prst="rect">
              <a:avLst/>
            </a:prstGeom>
            <a:noFill/>
            <a:ln>
              <a:noFill/>
            </a:ln>
          </p:spPr>
          <p:txBody>
            <a:bodyPr wrap="square" lIns="243765" tIns="195006" rIns="243765" bIns="195006" anchor="t" anchorCtr="0">
              <a:noAutofit/>
            </a:bodyPr>
            <a:lstStyle/>
            <a:p>
              <a:pPr algn="r">
                <a:lnSpc>
                  <a:spcPct val="110000"/>
                </a:lnSpc>
                <a:buSzPct val="25000"/>
              </a:pPr>
              <a:r>
                <a:rPr lang="en-US" sz="3200">
                  <a:solidFill>
                    <a:schemeClr val="dk1"/>
                  </a:solidFill>
                  <a:latin typeface="+mj-lt"/>
                  <a:ea typeface="Arial"/>
                  <a:cs typeface="Arial"/>
                  <a:sym typeface="Arial"/>
                </a:rPr>
                <a:t>Lua</a:t>
              </a:r>
            </a:p>
            <a:p>
              <a:pPr algn="r">
                <a:lnSpc>
                  <a:spcPct val="110000"/>
                </a:lnSpc>
                <a:buSzPct val="25000"/>
              </a:pPr>
              <a:r>
                <a:rPr lang="en-US" sz="3200">
                  <a:solidFill>
                    <a:schemeClr val="dk1"/>
                  </a:solidFill>
                  <a:latin typeface="+mj-lt"/>
                  <a:ea typeface="Arial"/>
                  <a:cs typeface="Arial"/>
                  <a:sym typeface="Arial"/>
                </a:rPr>
                <a:t>Javascript</a:t>
              </a:r>
            </a:p>
            <a:p>
              <a:pPr algn="r">
                <a:lnSpc>
                  <a:spcPct val="110000"/>
                </a:lnSpc>
                <a:buSzPct val="25000"/>
              </a:pPr>
              <a:r>
                <a:rPr lang="en-US" sz="3200">
                  <a:solidFill>
                    <a:schemeClr val="dk1"/>
                  </a:solidFill>
                  <a:latin typeface="+mj-lt"/>
                  <a:ea typeface="Arial"/>
                  <a:cs typeface="Arial"/>
                  <a:sym typeface="Arial"/>
                </a:rPr>
                <a:t>Actionscript</a:t>
              </a:r>
            </a:p>
            <a:p>
              <a:pPr algn="r">
                <a:lnSpc>
                  <a:spcPct val="110000"/>
                </a:lnSpc>
                <a:buSzPct val="25000"/>
              </a:pPr>
              <a:r>
                <a:rPr lang="en-US" sz="3200">
                  <a:solidFill>
                    <a:schemeClr val="dk1"/>
                  </a:solidFill>
                  <a:latin typeface="+mj-lt"/>
                  <a:ea typeface="Arial"/>
                  <a:cs typeface="Arial"/>
                  <a:sym typeface="Arial"/>
                </a:rPr>
                <a:t>HTML+CSS</a:t>
              </a:r>
            </a:p>
          </p:txBody>
        </p:sp>
        <p:cxnSp>
          <p:nvCxnSpPr>
            <p:cNvPr id="260" name="Shape 260"/>
            <p:cNvCxnSpPr/>
            <p:nvPr/>
          </p:nvCxnSpPr>
          <p:spPr>
            <a:xfrm>
              <a:off x="4468599" y="2552835"/>
              <a:ext cx="878290" cy="0"/>
            </a:xfrm>
            <a:prstGeom prst="straightConnector1">
              <a:avLst/>
            </a:prstGeom>
            <a:noFill/>
            <a:ln w="28575" cap="flat" cmpd="sng">
              <a:solidFill>
                <a:schemeClr val="dk1"/>
              </a:solidFill>
              <a:prstDash val="solid"/>
              <a:round/>
              <a:headEnd type="none" w="med" len="med"/>
              <a:tailEnd type="stealth" w="lg" len="lg"/>
            </a:ln>
          </p:spPr>
        </p:cxnSp>
        <p:cxnSp>
          <p:nvCxnSpPr>
            <p:cNvPr id="261" name="Shape 261"/>
            <p:cNvCxnSpPr/>
            <p:nvPr/>
          </p:nvCxnSpPr>
          <p:spPr>
            <a:xfrm>
              <a:off x="4468600" y="3073461"/>
              <a:ext cx="776703" cy="0"/>
            </a:xfrm>
            <a:prstGeom prst="straightConnector1">
              <a:avLst/>
            </a:prstGeom>
            <a:noFill/>
            <a:ln w="28575" cap="flat" cmpd="sng">
              <a:solidFill>
                <a:schemeClr val="dk1"/>
              </a:solidFill>
              <a:prstDash val="solid"/>
              <a:round/>
              <a:headEnd type="none" w="med" len="med"/>
              <a:tailEnd type="stealth" w="lg" len="lg"/>
            </a:ln>
          </p:spPr>
        </p:cxnSp>
        <p:cxnSp>
          <p:nvCxnSpPr>
            <p:cNvPr id="262" name="Shape 262"/>
            <p:cNvCxnSpPr/>
            <p:nvPr/>
          </p:nvCxnSpPr>
          <p:spPr>
            <a:xfrm>
              <a:off x="4468600" y="3594087"/>
              <a:ext cx="776703" cy="0"/>
            </a:xfrm>
            <a:prstGeom prst="straightConnector1">
              <a:avLst/>
            </a:prstGeom>
            <a:noFill/>
            <a:ln w="28575" cap="flat" cmpd="sng">
              <a:solidFill>
                <a:schemeClr val="dk1"/>
              </a:solidFill>
              <a:prstDash val="solid"/>
              <a:round/>
              <a:headEnd type="none" w="med" len="med"/>
              <a:tailEnd type="stealth" w="lg" len="lg"/>
            </a:ln>
          </p:spPr>
        </p:cxnSp>
        <p:cxnSp>
          <p:nvCxnSpPr>
            <p:cNvPr id="263" name="Shape 263"/>
            <p:cNvCxnSpPr/>
            <p:nvPr/>
          </p:nvCxnSpPr>
          <p:spPr>
            <a:xfrm>
              <a:off x="4468600" y="4114713"/>
              <a:ext cx="865591" cy="0"/>
            </a:xfrm>
            <a:prstGeom prst="straightConnector1">
              <a:avLst/>
            </a:prstGeom>
            <a:noFill/>
            <a:ln w="28575" cap="flat" cmpd="sng">
              <a:solidFill>
                <a:schemeClr val="dk1"/>
              </a:solidFill>
              <a:prstDash val="solid"/>
              <a:round/>
              <a:headEnd type="none" w="med" len="med"/>
              <a:tailEnd type="stealth" w="lg" len="lg"/>
            </a:ln>
          </p:spPr>
        </p:cxnSp>
        <p:grpSp>
          <p:nvGrpSpPr>
            <p:cNvPr id="264" name="Shape 264"/>
            <p:cNvGrpSpPr/>
            <p:nvPr/>
          </p:nvGrpSpPr>
          <p:grpSpPr>
            <a:xfrm>
              <a:off x="8163776" y="2413154"/>
              <a:ext cx="1168234" cy="1803144"/>
              <a:chOff x="7744886" y="2413000"/>
              <a:chExt cx="1168400" cy="1803400"/>
            </a:xfrm>
          </p:grpSpPr>
          <p:cxnSp>
            <p:nvCxnSpPr>
              <p:cNvPr id="265" name="Shape 265"/>
              <p:cNvCxnSpPr/>
              <p:nvPr/>
            </p:nvCxnSpPr>
            <p:spPr>
              <a:xfrm rot="10800000" flipH="1">
                <a:off x="7744886" y="2413000"/>
                <a:ext cx="1168400" cy="901700"/>
              </a:xfrm>
              <a:prstGeom prst="straightConnector1">
                <a:avLst/>
              </a:prstGeom>
              <a:noFill/>
              <a:ln w="28575" cap="flat" cmpd="sng">
                <a:solidFill>
                  <a:schemeClr val="dk1"/>
                </a:solidFill>
                <a:prstDash val="solid"/>
                <a:round/>
                <a:headEnd type="none" w="med" len="med"/>
                <a:tailEnd type="stealth" w="lg" len="lg"/>
              </a:ln>
            </p:spPr>
          </p:cxnSp>
          <p:cxnSp>
            <p:nvCxnSpPr>
              <p:cNvPr id="266" name="Shape 266"/>
              <p:cNvCxnSpPr/>
              <p:nvPr/>
            </p:nvCxnSpPr>
            <p:spPr>
              <a:xfrm>
                <a:off x="7744886" y="3314700"/>
                <a:ext cx="1168400" cy="0"/>
              </a:xfrm>
              <a:prstGeom prst="straightConnector1">
                <a:avLst/>
              </a:prstGeom>
              <a:noFill/>
              <a:ln w="28575" cap="flat" cmpd="sng">
                <a:solidFill>
                  <a:schemeClr val="dk1"/>
                </a:solidFill>
                <a:prstDash val="solid"/>
                <a:round/>
                <a:headEnd type="none" w="med" len="med"/>
                <a:tailEnd type="stealth" w="lg" len="lg"/>
              </a:ln>
            </p:spPr>
          </p:cxnSp>
          <p:cxnSp>
            <p:nvCxnSpPr>
              <p:cNvPr id="267" name="Shape 267"/>
              <p:cNvCxnSpPr/>
              <p:nvPr/>
            </p:nvCxnSpPr>
            <p:spPr>
              <a:xfrm>
                <a:off x="7744886" y="3302000"/>
                <a:ext cx="1168400" cy="914400"/>
              </a:xfrm>
              <a:prstGeom prst="straightConnector1">
                <a:avLst/>
              </a:prstGeom>
              <a:noFill/>
              <a:ln w="28575" cap="flat" cmpd="sng">
                <a:solidFill>
                  <a:schemeClr val="dk1"/>
                </a:solidFill>
                <a:prstDash val="solid"/>
                <a:round/>
                <a:headEnd type="none" w="med" len="med"/>
                <a:tailEnd type="stealth" w="lg" len="lg"/>
              </a:ln>
            </p:spPr>
          </p:cxnSp>
        </p:grpSp>
        <p:pic>
          <p:nvPicPr>
            <p:cNvPr id="268" name="Shape 268"/>
            <p:cNvPicPr preferRelativeResize="0"/>
            <p:nvPr/>
          </p:nvPicPr>
          <p:blipFill rotWithShape="1">
            <a:blip r:embed="rId4">
              <a:alphaModFix/>
            </a:blip>
            <a:srcRect l="77592" r="6786" b="85000"/>
            <a:stretch/>
          </p:blipFill>
          <p:spPr>
            <a:xfrm>
              <a:off x="9197999" y="3954463"/>
              <a:ext cx="887105" cy="651445"/>
            </a:xfrm>
            <a:prstGeom prst="rect">
              <a:avLst/>
            </a:prstGeom>
            <a:noFill/>
            <a:ln>
              <a:noFill/>
            </a:ln>
          </p:spPr>
        </p:pic>
        <p:pic>
          <p:nvPicPr>
            <p:cNvPr id="269" name="Shape 269"/>
            <p:cNvPicPr preferRelativeResize="0"/>
            <p:nvPr/>
          </p:nvPicPr>
          <p:blipFill rotWithShape="1">
            <a:blip r:embed="rId5">
              <a:alphaModFix/>
            </a:blip>
            <a:srcRect l="43818" r="42724" b="85000"/>
            <a:stretch/>
          </p:blipFill>
          <p:spPr>
            <a:xfrm>
              <a:off x="9207098" y="3036675"/>
              <a:ext cx="764276" cy="651445"/>
            </a:xfrm>
            <a:prstGeom prst="rect">
              <a:avLst/>
            </a:prstGeom>
            <a:noFill/>
            <a:ln>
              <a:noFill/>
            </a:ln>
          </p:spPr>
        </p:pic>
        <p:pic>
          <p:nvPicPr>
            <p:cNvPr id="270" name="Shape 270"/>
            <p:cNvPicPr preferRelativeResize="0"/>
            <p:nvPr/>
          </p:nvPicPr>
          <p:blipFill rotWithShape="1">
            <a:blip r:embed="rId6">
              <a:alphaModFix/>
            </a:blip>
            <a:srcRect l="7730" r="78091" b="85000"/>
            <a:stretch/>
          </p:blipFill>
          <p:spPr>
            <a:xfrm>
              <a:off x="9138859" y="2015082"/>
              <a:ext cx="914400" cy="739777"/>
            </a:xfrm>
            <a:prstGeom prst="rect">
              <a:avLst/>
            </a:prstGeom>
            <a:noFill/>
            <a:ln>
              <a:noFill/>
            </a:ln>
          </p:spPr>
        </p:pic>
      </p:grpSp>
      <p:sp>
        <p:nvSpPr>
          <p:cNvPr id="271" name="Shape 271"/>
          <p:cNvSpPr txBox="1"/>
          <p:nvPr/>
        </p:nvSpPr>
        <p:spPr>
          <a:xfrm>
            <a:off x="1002182" y="5636196"/>
            <a:ext cx="10242335" cy="722090"/>
          </a:xfrm>
          <a:prstGeom prst="rect">
            <a:avLst/>
          </a:prstGeom>
          <a:noFill/>
          <a:ln>
            <a:noFill/>
          </a:ln>
        </p:spPr>
        <p:txBody>
          <a:bodyPr wrap="square" lIns="243765" tIns="195006" rIns="243765" bIns="195006" anchor="t" anchorCtr="0">
            <a:noAutofit/>
          </a:bodyPr>
          <a:lstStyle/>
          <a:p>
            <a:pPr algn="ctr">
              <a:buSzPct val="25000"/>
            </a:pPr>
            <a:r>
              <a:rPr lang="en-US" sz="2133">
                <a:solidFill>
                  <a:schemeClr val="dk1"/>
                </a:solidFill>
                <a:latin typeface="+mj-lt"/>
                <a:ea typeface="Arial"/>
                <a:cs typeface="Arial"/>
                <a:sym typeface="Arial"/>
              </a:rPr>
              <a:t>Limited native API access </a:t>
            </a:r>
            <a:r>
              <a:rPr lang="en-US" sz="2133">
                <a:solidFill>
                  <a:srgbClr val="710B1B"/>
                </a:solidFill>
                <a:latin typeface="+mj-lt"/>
                <a:ea typeface="Arial"/>
                <a:cs typeface="Arial"/>
                <a:sym typeface="Arial"/>
              </a:rPr>
              <a:t>•</a:t>
            </a:r>
            <a:r>
              <a:rPr lang="en-US" sz="2133">
                <a:solidFill>
                  <a:schemeClr val="dk1"/>
                </a:solidFill>
                <a:latin typeface="+mj-lt"/>
                <a:ea typeface="Arial"/>
                <a:cs typeface="Arial"/>
                <a:sym typeface="Arial"/>
              </a:rPr>
              <a:t> Slow performance  </a:t>
            </a:r>
            <a:r>
              <a:rPr lang="en-US" sz="2133">
                <a:solidFill>
                  <a:srgbClr val="710B1B"/>
                </a:solidFill>
                <a:latin typeface="+mj-lt"/>
                <a:ea typeface="Arial"/>
                <a:cs typeface="Arial"/>
                <a:sym typeface="Arial"/>
              </a:rPr>
              <a:t>•</a:t>
            </a:r>
            <a:r>
              <a:rPr lang="en-US" sz="2133">
                <a:solidFill>
                  <a:schemeClr val="dk1"/>
                </a:solidFill>
                <a:latin typeface="+mj-lt"/>
                <a:ea typeface="Arial"/>
                <a:cs typeface="Arial"/>
                <a:sym typeface="Arial"/>
              </a:rPr>
              <a:t>  Poor user experience</a:t>
            </a:r>
          </a:p>
        </p:txBody>
      </p:sp>
      <p:sp>
        <p:nvSpPr>
          <p:cNvPr id="272" name="Shape 272"/>
          <p:cNvSpPr/>
          <p:nvPr/>
        </p:nvSpPr>
        <p:spPr>
          <a:xfrm rot="5400000">
            <a:off x="6014559" y="2174744"/>
            <a:ext cx="315293" cy="6582982"/>
          </a:xfrm>
          <a:prstGeom prst="leftBrace">
            <a:avLst>
              <a:gd name="adj1" fmla="val 56668"/>
              <a:gd name="adj2" fmla="val 50000"/>
            </a:avLst>
          </a:prstGeom>
          <a:noFill/>
          <a:ln w="19050" cap="rnd" cmpd="sng">
            <a:solidFill>
              <a:schemeClr val="dk1"/>
            </a:solidFill>
            <a:prstDash val="solid"/>
            <a:round/>
            <a:headEnd type="none" w="med" len="med"/>
            <a:tailEnd type="none" w="med" len="med"/>
          </a:ln>
        </p:spPr>
        <p:txBody>
          <a:bodyPr wrap="square" lIns="121883" tIns="60924" rIns="121883" bIns="60924" anchor="ctr" anchorCtr="0">
            <a:noAutofit/>
          </a:bodyPr>
          <a:lstStyle/>
          <a:p>
            <a:pPr algn="ctr"/>
            <a:endParaRPr sz="2401">
              <a:solidFill>
                <a:schemeClr val="dk1"/>
              </a:solidFill>
              <a:latin typeface="Arial"/>
              <a:ea typeface="Arial"/>
              <a:cs typeface="Arial"/>
              <a:sym typeface="Arial"/>
            </a:endParaRPr>
          </a:p>
        </p:txBody>
      </p:sp>
    </p:spTree>
    <p:extLst>
      <p:ext uri="{BB962C8B-B14F-4D97-AF65-F5344CB8AC3E}">
        <p14:creationId xmlns:p14="http://schemas.microsoft.com/office/powerpoint/2010/main" val="26517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a:latin typeface="+mj-lt"/>
              </a:rPr>
              <a:t>Target Browser Not OS</a:t>
            </a:r>
          </a:p>
        </p:txBody>
      </p:sp>
      <p:grpSp>
        <p:nvGrpSpPr>
          <p:cNvPr id="278" name="Shape 278"/>
          <p:cNvGrpSpPr/>
          <p:nvPr/>
        </p:nvGrpSpPr>
        <p:grpSpPr>
          <a:xfrm>
            <a:off x="3456006" y="2531971"/>
            <a:ext cx="5337128" cy="3199946"/>
            <a:chOff x="2535244" y="2026204"/>
            <a:chExt cx="7588655" cy="4549879"/>
          </a:xfrm>
        </p:grpSpPr>
        <p:pic>
          <p:nvPicPr>
            <p:cNvPr id="279" name="Shape 279" descr="Siloed Approach.png"/>
            <p:cNvPicPr preferRelativeResize="0"/>
            <p:nvPr/>
          </p:nvPicPr>
          <p:blipFill rotWithShape="1">
            <a:blip r:embed="rId3">
              <a:alphaModFix/>
            </a:blip>
            <a:srcRect/>
            <a:stretch/>
          </p:blipFill>
          <p:spPr>
            <a:xfrm>
              <a:off x="2542356" y="2026204"/>
              <a:ext cx="7555444" cy="4538133"/>
            </a:xfrm>
            <a:prstGeom prst="rect">
              <a:avLst/>
            </a:prstGeom>
            <a:noFill/>
            <a:ln>
              <a:noFill/>
            </a:ln>
          </p:spPr>
        </p:pic>
        <p:sp>
          <p:nvSpPr>
            <p:cNvPr id="280" name="Shape 280"/>
            <p:cNvSpPr/>
            <p:nvPr/>
          </p:nvSpPr>
          <p:spPr>
            <a:xfrm>
              <a:off x="2535244" y="3853733"/>
              <a:ext cx="7588655" cy="363619"/>
            </a:xfrm>
            <a:prstGeom prst="rect">
              <a:avLst/>
            </a:prstGeom>
            <a:solidFill>
              <a:srgbClr val="EEF3F5"/>
            </a:solidFill>
            <a:ln>
              <a:noFill/>
            </a:ln>
          </p:spPr>
          <p:txBody>
            <a:bodyPr wrap="square" lIns="121883" tIns="60924" rIns="121883" bIns="60924" anchor="ctr" anchorCtr="0">
              <a:noAutofit/>
            </a:bodyPr>
            <a:lstStyle/>
            <a:p>
              <a:pPr algn="ctr"/>
              <a:endParaRPr sz="2400">
                <a:solidFill>
                  <a:schemeClr val="lt1"/>
                </a:solidFill>
                <a:latin typeface="+mj-lt"/>
                <a:ea typeface="Arial"/>
                <a:cs typeface="Arial"/>
                <a:sym typeface="Arial"/>
              </a:endParaRPr>
            </a:p>
          </p:txBody>
        </p:sp>
        <p:sp>
          <p:nvSpPr>
            <p:cNvPr id="281" name="Shape 281"/>
            <p:cNvSpPr/>
            <p:nvPr/>
          </p:nvSpPr>
          <p:spPr>
            <a:xfrm>
              <a:off x="2535244" y="3921645"/>
              <a:ext cx="7588655" cy="2654438"/>
            </a:xfrm>
            <a:prstGeom prst="rect">
              <a:avLst/>
            </a:prstGeom>
            <a:solidFill>
              <a:srgbClr val="216BAB"/>
            </a:solidFill>
            <a:ln>
              <a:noFill/>
            </a:ln>
          </p:spPr>
          <p:txBody>
            <a:bodyPr wrap="square" lIns="121883" tIns="60924" rIns="121883" bIns="60924" anchor="ctr" anchorCtr="0">
              <a:noAutofit/>
            </a:bodyPr>
            <a:lstStyle/>
            <a:p>
              <a:pPr algn="ctr">
                <a:buSzPct val="25000"/>
              </a:pPr>
              <a:r>
                <a:rPr lang="en-US" sz="2666">
                  <a:solidFill>
                    <a:schemeClr val="lt1"/>
                  </a:solidFill>
                  <a:latin typeface="+mj-lt"/>
                  <a:ea typeface="Helvetica Neue"/>
                  <a:cs typeface="Helvetica Neue"/>
                  <a:sym typeface="Helvetica Neue"/>
                </a:rPr>
                <a:t>Web Site</a:t>
              </a:r>
            </a:p>
          </p:txBody>
        </p:sp>
      </p:grpSp>
    </p:spTree>
    <p:extLst>
      <p:ext uri="{BB962C8B-B14F-4D97-AF65-F5344CB8AC3E}">
        <p14:creationId xmlns:p14="http://schemas.microsoft.com/office/powerpoint/2010/main" val="16442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42125" y="2467113"/>
            <a:ext cx="5244356" cy="2954235"/>
          </a:xfrm>
          <a:prstGeom prst="rect">
            <a:avLst/>
          </a:prstGeom>
          <a:noFill/>
          <a:ln>
            <a:noFill/>
          </a:ln>
        </p:spPr>
        <p:txBody>
          <a:bodyPr vert="horz" wrap="square" lIns="0" tIns="0" rIns="0" bIns="0" rtlCol="0" anchor="t" anchorCtr="0">
            <a:noAutofit/>
          </a:bodyPr>
          <a:lstStyle/>
          <a:p>
            <a:pPr indent="-387286"/>
            <a:r>
              <a:rPr lang="en-US">
                <a:latin typeface="+mj-lt"/>
              </a:rPr>
              <a:t>Provide consist experience regardless of target</a:t>
            </a:r>
          </a:p>
          <a:p>
            <a:pPr indent="-387286"/>
            <a:r>
              <a:rPr lang="en-US">
                <a:latin typeface="+mj-lt"/>
              </a:rPr>
              <a:t>Cheap as it is just HTML</a:t>
            </a:r>
          </a:p>
          <a:p>
            <a:pPr indent="-387286"/>
            <a:r>
              <a:rPr lang="en-US">
                <a:latin typeface="+mj-lt"/>
              </a:rPr>
              <a:t>Single codebase to maintain and extend</a:t>
            </a:r>
          </a:p>
          <a:p>
            <a:pPr indent="-387286"/>
            <a:r>
              <a:rPr lang="en-US">
                <a:latin typeface="+mj-lt"/>
              </a:rPr>
              <a:t>No need for revenue sharing as no need to be in app stores</a:t>
            </a:r>
          </a:p>
          <a:p>
            <a:pPr indent="-387286">
              <a:buNone/>
            </a:pPr>
            <a:endParaRPr>
              <a:latin typeface="+mj-lt"/>
            </a:endParaRPr>
          </a:p>
        </p:txBody>
      </p:sp>
      <p:sp>
        <p:nvSpPr>
          <p:cNvPr id="287" name="Shape 287"/>
          <p:cNvSpPr txBox="1">
            <a:spLocks noGrp="1"/>
          </p:cNvSpPr>
          <p:nvPr>
            <p:ph type="body" idx="2"/>
          </p:nvPr>
        </p:nvSpPr>
        <p:spPr>
          <a:xfrm>
            <a:off x="6364781" y="2467113"/>
            <a:ext cx="5244356" cy="2215676"/>
          </a:xfrm>
          <a:prstGeom prst="rect">
            <a:avLst/>
          </a:prstGeom>
          <a:noFill/>
          <a:ln>
            <a:noFill/>
          </a:ln>
        </p:spPr>
        <p:txBody>
          <a:bodyPr vert="horz" wrap="square" lIns="0" tIns="0" rIns="0" bIns="0" rtlCol="0" anchor="t" anchorCtr="0">
            <a:noAutofit/>
          </a:bodyPr>
          <a:lstStyle/>
          <a:p>
            <a:pPr indent="-387286"/>
            <a:r>
              <a:rPr lang="en-US">
                <a:latin typeface="+mj-lt"/>
              </a:rPr>
              <a:t>User experience tends to be webish and not native</a:t>
            </a:r>
          </a:p>
          <a:p>
            <a:pPr indent="-387286"/>
            <a:r>
              <a:rPr lang="en-US">
                <a:latin typeface="+mj-lt"/>
              </a:rPr>
              <a:t>Need to still test and debug multiple targets</a:t>
            </a:r>
          </a:p>
          <a:p>
            <a:pPr indent="-387286"/>
            <a:r>
              <a:rPr lang="en-US">
                <a:latin typeface="+mj-lt"/>
              </a:rPr>
              <a:t>Features tend to be a subset common to all targets</a:t>
            </a:r>
          </a:p>
        </p:txBody>
      </p:sp>
      <p:sp>
        <p:nvSpPr>
          <p:cNvPr id="288" name="Shape 288"/>
          <p:cNvSpPr txBox="1">
            <a:spLocks noGrp="1"/>
          </p:cNvSpPr>
          <p:nvPr>
            <p:ph type="body" idx="3"/>
          </p:nvPr>
        </p:nvSpPr>
        <p:spPr>
          <a:prstGeom prst="rect">
            <a:avLst/>
          </a:prstGeom>
          <a:noFill/>
          <a:ln>
            <a:noFill/>
          </a:ln>
        </p:spPr>
        <p:txBody>
          <a:bodyPr vert="horz" wrap="square" lIns="0" tIns="0" rIns="0" bIns="0" rtlCol="0" anchor="b" anchorCtr="0">
            <a:noAutofit/>
          </a:bodyPr>
          <a:lstStyle/>
          <a:p>
            <a:pPr>
              <a:buSzPct val="25000"/>
            </a:pPr>
            <a:r>
              <a:rPr lang="en-US" dirty="0">
                <a:solidFill>
                  <a:schemeClr val="accent1"/>
                </a:solidFill>
                <a:latin typeface="+mj-lt"/>
              </a:rPr>
              <a:t>Benefits</a:t>
            </a:r>
          </a:p>
        </p:txBody>
      </p:sp>
      <p:sp>
        <p:nvSpPr>
          <p:cNvPr id="289" name="Shape 289"/>
          <p:cNvSpPr txBox="1">
            <a:spLocks noGrp="1"/>
          </p:cNvSpPr>
          <p:nvPr>
            <p:ph type="body" idx="4"/>
          </p:nvPr>
        </p:nvSpPr>
        <p:spPr>
          <a:prstGeom prst="rect">
            <a:avLst/>
          </a:prstGeom>
          <a:noFill/>
          <a:ln>
            <a:noFill/>
          </a:ln>
        </p:spPr>
        <p:txBody>
          <a:bodyPr vert="horz" wrap="square" lIns="0" tIns="0" rIns="0" bIns="0" rtlCol="0" anchor="b" anchorCtr="0">
            <a:noAutofit/>
          </a:bodyPr>
          <a:lstStyle/>
          <a:p>
            <a:pPr>
              <a:buSzPct val="25000"/>
            </a:pPr>
            <a:r>
              <a:rPr lang="en-US" dirty="0">
                <a:solidFill>
                  <a:schemeClr val="accent1"/>
                </a:solidFill>
                <a:latin typeface="+mj-lt"/>
              </a:rPr>
              <a:t>Challenges</a:t>
            </a:r>
          </a:p>
        </p:txBody>
      </p:sp>
      <p:sp>
        <p:nvSpPr>
          <p:cNvPr id="290" name="Shape 290"/>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a:latin typeface="+mj-lt"/>
              </a:rPr>
              <a:t>HTML: Write App using Mobile Web</a:t>
            </a:r>
          </a:p>
        </p:txBody>
      </p:sp>
    </p:spTree>
    <p:extLst>
      <p:ext uri="{BB962C8B-B14F-4D97-AF65-F5344CB8AC3E}">
        <p14:creationId xmlns:p14="http://schemas.microsoft.com/office/powerpoint/2010/main" val="204744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062089" y="2906086"/>
            <a:ext cx="9029754" cy="1022871"/>
            <a:chOff x="1951037" y="2735262"/>
            <a:chExt cx="9210819" cy="1043382"/>
          </a:xfrm>
        </p:grpSpPr>
        <p:sp>
          <p:nvSpPr>
            <p:cNvPr id="8" name="TextBox 7"/>
            <p:cNvSpPr txBox="1"/>
            <p:nvPr/>
          </p:nvSpPr>
          <p:spPr>
            <a:xfrm>
              <a:off x="1951037" y="2735262"/>
              <a:ext cx="3269102" cy="1043382"/>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rPr>
                <a:t>Microsoft</a:t>
              </a:r>
            </a:p>
          </p:txBody>
        </p:sp>
        <p:sp>
          <p:nvSpPr>
            <p:cNvPr id="9" name="Heart 8"/>
            <p:cNvSpPr/>
            <p:nvPr/>
          </p:nvSpPr>
          <p:spPr bwMode="auto">
            <a:xfrm>
              <a:off x="5227637" y="2837843"/>
              <a:ext cx="838200" cy="838200"/>
            </a:xfrm>
            <a:prstGeom prst="hear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6260617" y="2735262"/>
              <a:ext cx="4901239" cy="1043382"/>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rPr>
                <a:t>Cross-Platform</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113" y="5595361"/>
            <a:ext cx="2345334" cy="982566"/>
          </a:xfrm>
          <a:prstGeom prst="rect">
            <a:avLst/>
          </a:prstGeom>
        </p:spPr>
      </p:pic>
    </p:spTree>
    <p:extLst>
      <p:ext uri="{BB962C8B-B14F-4D97-AF65-F5344CB8AC3E}">
        <p14:creationId xmlns:p14="http://schemas.microsoft.com/office/powerpoint/2010/main" val="45256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err="1">
                <a:latin typeface="+mj-lt"/>
              </a:rPr>
              <a:t>Xamarin</a:t>
            </a:r>
            <a:r>
              <a:rPr lang="en-US" b="0" dirty="0">
                <a:latin typeface="+mj-lt"/>
              </a:rPr>
              <a:t> Approach</a:t>
            </a:r>
          </a:p>
        </p:txBody>
      </p:sp>
      <p:pic>
        <p:nvPicPr>
          <p:cNvPr id="353" name="Shape 353" descr="unique.png"/>
          <p:cNvPicPr preferRelativeResize="0"/>
          <p:nvPr/>
        </p:nvPicPr>
        <p:blipFill rotWithShape="1">
          <a:blip r:embed="rId3">
            <a:alphaModFix/>
          </a:blip>
          <a:srcRect/>
          <a:stretch/>
        </p:blipFill>
        <p:spPr>
          <a:xfrm>
            <a:off x="3098329" y="2008219"/>
            <a:ext cx="6052481" cy="4031941"/>
          </a:xfrm>
          <a:prstGeom prst="rect">
            <a:avLst/>
          </a:prstGeom>
          <a:noFill/>
          <a:ln>
            <a:noFill/>
          </a:ln>
        </p:spPr>
      </p:pic>
    </p:spTree>
    <p:extLst>
      <p:ext uri="{BB962C8B-B14F-4D97-AF65-F5344CB8AC3E}">
        <p14:creationId xmlns:p14="http://schemas.microsoft.com/office/powerpoint/2010/main" val="5200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prstGeom prst="rect">
            <a:avLst/>
          </a:prstGeom>
          <a:noFill/>
          <a:ln>
            <a:noFill/>
          </a:ln>
        </p:spPr>
        <p:txBody>
          <a:bodyPr vert="horz" wrap="square" lIns="0" tIns="0" rIns="0" bIns="0" rtlCol="0" anchor="t" anchorCtr="0">
            <a:noAutofit/>
          </a:bodyPr>
          <a:lstStyle/>
          <a:p>
            <a:pPr>
              <a:buSzPct val="25000"/>
            </a:pPr>
            <a:r>
              <a:rPr lang="en-US" b="0" dirty="0" err="1">
                <a:latin typeface="+mj-lt"/>
              </a:rPr>
              <a:t>Xamarin</a:t>
            </a:r>
            <a:r>
              <a:rPr lang="en-US" b="0" dirty="0">
                <a:latin typeface="+mj-lt"/>
              </a:rPr>
              <a:t> Forms Approach</a:t>
            </a:r>
          </a:p>
        </p:txBody>
      </p:sp>
      <p:grpSp>
        <p:nvGrpSpPr>
          <p:cNvPr id="359" name="Shape 359"/>
          <p:cNvGrpSpPr/>
          <p:nvPr/>
        </p:nvGrpSpPr>
        <p:grpSpPr>
          <a:xfrm>
            <a:off x="3040654" y="2008217"/>
            <a:ext cx="6167830" cy="4103110"/>
            <a:chOff x="2392822" y="1783803"/>
            <a:chExt cx="7410626" cy="4929872"/>
          </a:xfrm>
        </p:grpSpPr>
        <p:pic>
          <p:nvPicPr>
            <p:cNvPr id="360" name="Shape 360" descr="unique.png"/>
            <p:cNvPicPr preferRelativeResize="0"/>
            <p:nvPr/>
          </p:nvPicPr>
          <p:blipFill rotWithShape="1">
            <a:blip r:embed="rId3">
              <a:alphaModFix/>
            </a:blip>
            <a:srcRect/>
            <a:stretch/>
          </p:blipFill>
          <p:spPr>
            <a:xfrm>
              <a:off x="2395803" y="1783803"/>
              <a:ext cx="7400395" cy="4929872"/>
            </a:xfrm>
            <a:prstGeom prst="rect">
              <a:avLst/>
            </a:prstGeom>
            <a:noFill/>
            <a:ln>
              <a:noFill/>
            </a:ln>
          </p:spPr>
        </p:pic>
        <p:sp>
          <p:nvSpPr>
            <p:cNvPr id="361" name="Shape 361"/>
            <p:cNvSpPr/>
            <p:nvPr/>
          </p:nvSpPr>
          <p:spPr>
            <a:xfrm>
              <a:off x="2392822" y="2785416"/>
              <a:ext cx="7410626" cy="134347"/>
            </a:xfrm>
            <a:prstGeom prst="rect">
              <a:avLst/>
            </a:prstGeom>
            <a:solidFill>
              <a:srgbClr val="EEF3F5"/>
            </a:solidFill>
            <a:ln>
              <a:noFill/>
            </a:ln>
          </p:spPr>
          <p:txBody>
            <a:bodyPr wrap="square" lIns="121883" tIns="60924" rIns="121883" bIns="60924" anchor="ctr" anchorCtr="0">
              <a:noAutofit/>
            </a:bodyPr>
            <a:lstStyle/>
            <a:p>
              <a:pPr algn="ctr"/>
              <a:endParaRPr sz="2400">
                <a:solidFill>
                  <a:schemeClr val="lt1"/>
                </a:solidFill>
                <a:latin typeface="+mj-lt"/>
                <a:ea typeface="Arial"/>
                <a:cs typeface="Arial"/>
                <a:sym typeface="Arial"/>
              </a:endParaRPr>
            </a:p>
          </p:txBody>
        </p:sp>
        <p:sp>
          <p:nvSpPr>
            <p:cNvPr id="362" name="Shape 362"/>
            <p:cNvSpPr/>
            <p:nvPr/>
          </p:nvSpPr>
          <p:spPr>
            <a:xfrm>
              <a:off x="2392822" y="2853328"/>
              <a:ext cx="7410626" cy="980741"/>
            </a:xfrm>
            <a:prstGeom prst="rect">
              <a:avLst/>
            </a:prstGeom>
            <a:solidFill>
              <a:srgbClr val="216BAB"/>
            </a:solidFill>
            <a:ln>
              <a:noFill/>
            </a:ln>
          </p:spPr>
          <p:txBody>
            <a:bodyPr wrap="square" lIns="121883" tIns="60924" rIns="121883" bIns="60924" anchor="ctr" anchorCtr="0">
              <a:noAutofit/>
            </a:bodyPr>
            <a:lstStyle/>
            <a:p>
              <a:pPr algn="ctr">
                <a:buSzPct val="25000"/>
              </a:pPr>
              <a:r>
                <a:rPr lang="en-US" sz="2666">
                  <a:solidFill>
                    <a:schemeClr val="lt1"/>
                  </a:solidFill>
                  <a:latin typeface="+mj-lt"/>
                  <a:ea typeface="Helvetica Neue"/>
                  <a:cs typeface="Helvetica Neue"/>
                  <a:sym typeface="Helvetica Neue"/>
                </a:rPr>
                <a:t>Shared UI Code</a:t>
              </a:r>
            </a:p>
          </p:txBody>
        </p:sp>
      </p:grpSp>
    </p:spTree>
    <p:extLst>
      <p:ext uri="{BB962C8B-B14F-4D97-AF65-F5344CB8AC3E}">
        <p14:creationId xmlns:p14="http://schemas.microsoft.com/office/powerpoint/2010/main" val="93386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1069</Words>
  <Application>Microsoft Office PowerPoint</Application>
  <PresentationFormat>Widescreen</PresentationFormat>
  <Paragraphs>197</Paragraphs>
  <Slides>27</Slides>
  <Notes>20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27</vt:i4>
      </vt:variant>
    </vt:vector>
  </HeadingPairs>
  <TitlesOfParts>
    <vt:vector size="46" baseType="lpstr">
      <vt:lpstr>.AppleSystemUIFont</vt:lpstr>
      <vt:lpstr>Arial</vt:lpstr>
      <vt:lpstr>Avenir LT Pro 45 Book</vt:lpstr>
      <vt:lpstr>Calibri</vt:lpstr>
      <vt:lpstr>Consolas</vt:lpstr>
      <vt:lpstr>Footlight MT Light</vt:lpstr>
      <vt:lpstr>Lato</vt:lpstr>
      <vt:lpstr>Menlo</vt:lpstr>
      <vt:lpstr>Noto Sans Symbols</vt:lpstr>
      <vt:lpstr>Old English Text MT</vt:lpstr>
      <vt:lpstr>Segoe UI</vt:lpstr>
      <vt:lpstr>Segoe UI Light</vt:lpstr>
      <vt:lpstr>Segoe UI Semibold</vt:lpstr>
      <vt:lpstr>Square721 BT</vt:lpstr>
      <vt:lpstr>Times</vt:lpstr>
      <vt:lpstr>Times New Roman</vt:lpstr>
      <vt:lpstr>Wingdings</vt:lpstr>
      <vt:lpstr>XamarinTemplate</vt:lpstr>
      <vt:lpstr>Custom Design</vt:lpstr>
      <vt:lpstr>PowerPoint Presentation</vt:lpstr>
      <vt:lpstr>Silo: Build App Multiple Times</vt:lpstr>
      <vt:lpstr>Silo: Build App Multiple Times</vt:lpstr>
      <vt:lpstr>HTML: Write Once, Run Everywhere</vt:lpstr>
      <vt:lpstr>Target Browser Not OS</vt:lpstr>
      <vt:lpstr>HTML: Write App using Mobile Web</vt:lpstr>
      <vt:lpstr>PowerPoint Presentation</vt:lpstr>
      <vt:lpstr>Xamarin Approach</vt:lpstr>
      <vt:lpstr>Xamarin Forms Approach</vt:lpstr>
      <vt:lpstr>Shared vs PCL (Portable Class Library)</vt:lpstr>
      <vt:lpstr>Shared code implementation</vt:lpstr>
      <vt:lpstr>Shared vs PCL (Portable Class Library)</vt:lpstr>
      <vt:lpstr>Xamarin + Xamarin.Forms Approach</vt:lpstr>
      <vt:lpstr>PowerPoint Presentation</vt:lpstr>
      <vt:lpstr>Windows APIs</vt:lpstr>
      <vt:lpstr>iOS – 100% API Coverage</vt:lpstr>
      <vt:lpstr>Android – 100% API Coverage</vt:lpstr>
      <vt:lpstr>Anything you can do in Objective-C, Swift, or Java can be done in C# and Visual Studio with Xamarin.</vt:lpstr>
      <vt:lpstr>Native Performance</vt:lpstr>
      <vt:lpstr>MVVM </vt:lpstr>
      <vt:lpstr>Relation of MVVM</vt:lpstr>
      <vt:lpstr>MODEL</vt:lpstr>
      <vt:lpstr>VIEW</vt:lpstr>
      <vt:lpstr>VIEWMODEL</vt:lpstr>
      <vt:lpstr>Benefits of MVVM</vt:lpstr>
      <vt:lpstr>TIME TO HOL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Anbu Mani</cp:lastModifiedBy>
  <cp:revision>170</cp:revision>
  <dcterms:created xsi:type="dcterms:W3CDTF">2015-05-05T21:43:30Z</dcterms:created>
  <dcterms:modified xsi:type="dcterms:W3CDTF">2019-03-15T18:07:50Z</dcterms:modified>
</cp:coreProperties>
</file>