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336" r:id="rId2"/>
    <p:sldId id="1357" r:id="rId3"/>
    <p:sldId id="337" r:id="rId4"/>
    <p:sldId id="1375" r:id="rId5"/>
    <p:sldId id="1383" r:id="rId6"/>
    <p:sldId id="1387" r:id="rId7"/>
    <p:sldId id="1343" r:id="rId8"/>
    <p:sldId id="1406" r:id="rId9"/>
    <p:sldId id="1405" r:id="rId10"/>
    <p:sldId id="1403" r:id="rId11"/>
    <p:sldId id="1407" r:id="rId12"/>
    <p:sldId id="1408" r:id="rId13"/>
    <p:sldId id="1409" r:id="rId14"/>
    <p:sldId id="1404" r:id="rId15"/>
    <p:sldId id="1410" r:id="rId16"/>
    <p:sldId id="13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4D2"/>
    <a:srgbClr val="737373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8" autoAdjust="0"/>
    <p:restoredTop sz="95232" autoAdjust="0"/>
  </p:normalViewPr>
  <p:slideViewPr>
    <p:cSldViewPr snapToGrid="0" snapToObjects="1">
      <p:cViewPr varScale="1">
        <p:scale>
          <a:sx n="90" d="100"/>
          <a:sy n="90" d="100"/>
        </p:scale>
        <p:origin x="57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0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1B0BD91-A332-4638-9D55-E1550E13BA63}" type="datetime8">
              <a:rPr lang="en-US" smtClean="0"/>
              <a:t>8/9/2019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32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1B0BD91-A332-4638-9D55-E1550E13BA63}" type="datetime8">
              <a:rPr lang="en-US" smtClean="0"/>
              <a:t>8/9/2019 12:13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4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E9B84EE-31BC-44B9-A566-60A72A7CB1D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AC6942A-2AB8-40AE-9BF8-BEE67754D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439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0" r:id="rId7"/>
    <p:sldLayoutId id="2147483671" r:id="rId8"/>
    <p:sldLayoutId id="2147483679" r:id="rId9"/>
    <p:sldLayoutId id="2147483745" r:id="rId10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essentials/" TargetMode="External"/><Relationship Id="rId2" Type="http://schemas.openxmlformats.org/officeDocument/2006/relationships/hyperlink" Target="https://docs.microsoft.com/e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xamarin/Essentials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hyperlink" Target="mailto:cnharishkrish@gmail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hari-krishnan-304a0272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twitter.com/cn_harikrishnan?s=08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hyperlink" Target="mailto:cnharishkrish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hari-krishnan-304a0272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twitter.com/cn_harikrishnan?s=0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nuget.org/packages/Xamarin.Essentials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xamari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65" y="2261820"/>
            <a:ext cx="7801304" cy="207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73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3C5BF7-0D49-4D4F-A4B3-D48950CEF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BC913B-31A8-42CB-921E-C723324D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pPr defTabSz="932742"/>
            <a:r>
              <a:rPr lang="en-US" sz="4600" b="1" spc="-102" dirty="0">
                <a:solidFill>
                  <a:schemeClr val="bg1"/>
                </a:solidFill>
                <a:latin typeface="+mn-lt"/>
              </a:rPr>
              <a:t>Feature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3876D-EF87-4DC0-89CF-EBB11C95D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60" y="1189176"/>
            <a:ext cx="8939491" cy="53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6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BC913B-31A8-42CB-921E-C723324D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pPr defTabSz="932742"/>
            <a:r>
              <a:rPr lang="en-US" sz="4600" b="1" spc="-102" dirty="0">
                <a:solidFill>
                  <a:schemeClr val="bg1"/>
                </a:solidFill>
                <a:latin typeface="+mn-lt"/>
              </a:rPr>
              <a:t>Feature Support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E68BCD-F8BD-429B-9FB0-53D4A4174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49" y="1257624"/>
            <a:ext cx="93630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4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BC913B-31A8-42CB-921E-C723324D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pPr defTabSz="932742"/>
            <a:r>
              <a:rPr lang="en-US" sz="4600" b="1" spc="-102" dirty="0">
                <a:solidFill>
                  <a:schemeClr val="bg1"/>
                </a:solidFill>
                <a:latin typeface="+mn-lt"/>
              </a:rPr>
              <a:t>Feature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4A6E0-488E-4387-8B3B-8FC2F20FE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94" y="1189176"/>
            <a:ext cx="8348571" cy="552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6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16675F-28DC-40D7-87BD-E91C0745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92" y="2612276"/>
            <a:ext cx="12120880" cy="1031429"/>
          </a:xfrm>
        </p:spPr>
        <p:txBody>
          <a:bodyPr/>
          <a:lstStyle/>
          <a:p>
            <a:pPr defTabSz="932742"/>
            <a:r>
              <a:rPr lang="en-US" sz="4600" b="1" spc="-102" dirty="0">
                <a:solidFill>
                  <a:schemeClr val="bg1"/>
                </a:solidFill>
                <a:latin typeface="+mn-lt"/>
              </a:rPr>
              <a:t>Let's code an Application</a:t>
            </a:r>
            <a:endParaRPr lang="en-IN" sz="4600" b="1" spc="-102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40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D393D8-375F-4D85-A6D2-153B3A3DE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935" y="1517796"/>
            <a:ext cx="11922762" cy="1514261"/>
          </a:xfrm>
        </p:spPr>
        <p:txBody>
          <a:bodyPr/>
          <a:lstStyle/>
          <a:p>
            <a:pPr marL="0" indent="0">
              <a:buNone/>
            </a:pPr>
            <a:r>
              <a:rPr lang="en-US" sz="4800" dirty="0">
                <a:latin typeface="+mn-lt"/>
                <a:hlinkClick r:id="rId2"/>
              </a:rPr>
              <a:t>https://docs.microsoft.com/en</a:t>
            </a:r>
            <a:r>
              <a:rPr lang="en-US" sz="4800" dirty="0">
                <a:latin typeface="+mn-lt"/>
                <a:hlinkClick r:id="rId3"/>
              </a:rPr>
              <a:t>-us/xamarin/essentials/</a:t>
            </a:r>
            <a:endParaRPr lang="en-US" sz="48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95C142-ABBD-42E6-99D1-8E170747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46304" tIns="91440" rIns="146304" bIns="91440" rtlCol="0" anchor="t">
            <a:noAutofit/>
          </a:bodyPr>
          <a:lstStyle/>
          <a:p>
            <a:pPr defTabSz="932742"/>
            <a:r>
              <a:rPr lang="en-US" sz="4600" b="1" spc="-102" dirty="0">
                <a:solidFill>
                  <a:schemeClr val="bg1"/>
                </a:solidFill>
                <a:latin typeface="+mn-lt"/>
              </a:rPr>
              <a:t>Documentation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35AB3-F4A6-4A8C-BECD-72B86202FD3B}"/>
              </a:ext>
            </a:extLst>
          </p:cNvPr>
          <p:cNvSpPr/>
          <p:nvPr/>
        </p:nvSpPr>
        <p:spPr>
          <a:xfrm>
            <a:off x="508935" y="5017503"/>
            <a:ext cx="10628231" cy="84946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defTabSz="91436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IN" sz="48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https://github.com/</a:t>
            </a:r>
            <a:r>
              <a:rPr lang="en-IN" sz="480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hlinkClick r:id="rId4"/>
              </a:rPr>
              <a:t>xamarin/Essentials</a:t>
            </a:r>
            <a:r>
              <a:rPr lang="en-IN" sz="480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rPr>
              <a:t> </a:t>
            </a:r>
            <a:endParaRPr lang="en-IN" sz="4800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ECAB102-B785-4A08-9A7F-61D2FCC1CFA1}"/>
              </a:ext>
            </a:extLst>
          </p:cNvPr>
          <p:cNvSpPr txBox="1">
            <a:spLocks/>
          </p:cNvSpPr>
          <p:nvPr/>
        </p:nvSpPr>
        <p:spPr>
          <a:xfrm>
            <a:off x="268080" y="385567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742"/>
            <a:r>
              <a:rPr lang="en-US" sz="4600" b="1" spc="-102" dirty="0">
                <a:solidFill>
                  <a:schemeClr val="bg1"/>
                </a:solidFill>
                <a:latin typeface="+mn-lt"/>
              </a:rPr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373100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7FED5745-B5FC-4BEA-B9FF-E1332D279881}"/>
              </a:ext>
            </a:extLst>
          </p:cNvPr>
          <p:cNvSpPr txBox="1">
            <a:spLocks/>
          </p:cNvSpPr>
          <p:nvPr/>
        </p:nvSpPr>
        <p:spPr bwMode="invGray">
          <a:xfrm>
            <a:off x="2555822" y="1835289"/>
            <a:ext cx="6684522" cy="821723"/>
          </a:xfrm>
          <a:prstGeom prst="rect">
            <a:avLst/>
          </a:prstGeom>
        </p:spPr>
        <p:txBody>
          <a:bodyPr vert="horz" wrap="square" lIns="179285" tIns="143428" rIns="179285" bIns="143428" rtlCol="0" anchor="t">
            <a:noAutofit/>
          </a:bodyPr>
          <a:lstStyle>
            <a:lvl1pPr mar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  <a:defRPr sz="6700" kern="1200" spc="-153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082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9586" indent="-282503" algn="l" defTabSz="9141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33199" indent="-293612" algn="l" defTabSz="9141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3956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38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22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04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60000"/>
              </a:lnSpc>
              <a:buClr>
                <a:srgbClr val="FFFFFF"/>
              </a:buClr>
              <a:buSzPct val="90000"/>
            </a:pPr>
            <a:r>
              <a:rPr lang="en-IN" sz="8800" b="1" spc="0" dirty="0">
                <a:solidFill>
                  <a:schemeClr val="bg1"/>
                </a:solidFill>
                <a:sym typeface="Wingdings" panose="05000000000000000000" pitchFamily="2" charset="2"/>
              </a:rPr>
              <a:t>Any Queries?</a:t>
            </a:r>
            <a:endParaRPr lang="en-US" sz="8800" b="1" spc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90B75-F6E2-4A3B-831F-EAFA597926BB}"/>
              </a:ext>
            </a:extLst>
          </p:cNvPr>
          <p:cNvSpPr/>
          <p:nvPr/>
        </p:nvSpPr>
        <p:spPr>
          <a:xfrm>
            <a:off x="4775860" y="4200988"/>
            <a:ext cx="668452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r>
              <a:rPr lang="en-US" sz="4800" b="1" spc="-102" dirty="0">
                <a:ln w="3175">
                  <a:noFill/>
                </a:ln>
                <a:solidFill>
                  <a:schemeClr val="bg1"/>
                </a:solidFill>
                <a:cs typeface="Segoe UI" pitchFamily="34" charset="0"/>
              </a:rPr>
              <a:t>Harikrishnan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0001EE-2A3E-4BA8-8EB0-03DBB5C6697A}"/>
              </a:ext>
            </a:extLst>
          </p:cNvPr>
          <p:cNvCxnSpPr>
            <a:cxnSpLocks/>
          </p:cNvCxnSpPr>
          <p:nvPr/>
        </p:nvCxnSpPr>
        <p:spPr>
          <a:xfrm>
            <a:off x="4827958" y="5039676"/>
            <a:ext cx="6632425" cy="1715"/>
          </a:xfrm>
          <a:prstGeom prst="line">
            <a:avLst/>
          </a:prstGeom>
          <a:ln>
            <a:solidFill>
              <a:srgbClr val="16ACEE"/>
            </a:solidFill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6689C62-D157-4296-BEAE-F0414350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838" y="5658902"/>
            <a:ext cx="342900" cy="342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2ED5BB-F4A8-4E13-9C27-4A06EB988AFB}"/>
              </a:ext>
            </a:extLst>
          </p:cNvPr>
          <p:cNvSpPr txBox="1"/>
          <p:nvPr/>
        </p:nvSpPr>
        <p:spPr>
          <a:xfrm>
            <a:off x="5201189" y="5177925"/>
            <a:ext cx="628718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50" dirty="0">
                <a:solidFill>
                  <a:schemeClr val="bg1"/>
                </a:solidFill>
                <a:hlinkClick r:id="rId4"/>
              </a:rPr>
              <a:t>@cn_harikrishnan</a:t>
            </a:r>
            <a:r>
              <a:rPr lang="en-US" sz="1650" dirty="0">
                <a:solidFill>
                  <a:schemeClr val="bg1"/>
                </a:solidFill>
              </a:rPr>
              <a:t> (</a:t>
            </a:r>
            <a:r>
              <a:rPr lang="en-US" sz="1650" dirty="0">
                <a:solidFill>
                  <a:schemeClr val="bg1"/>
                </a:solidFill>
                <a:hlinkClick r:id="rId4"/>
              </a:rPr>
              <a:t>https://twitter.com/cn_harikrishnan?s=08</a:t>
            </a:r>
            <a:r>
              <a:rPr lang="en-US" sz="1650" dirty="0">
                <a:solidFill>
                  <a:schemeClr val="bg1"/>
                </a:solidFill>
              </a:rPr>
              <a:t>)</a:t>
            </a:r>
            <a:endParaRPr lang="en-US" sz="1650" dirty="0">
              <a:solidFill>
                <a:schemeClr val="tx2"/>
              </a:solidFill>
              <a:latin typeface="+mj-lt"/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54D487-E107-467A-9CB2-5561C8ADF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221" y="5224192"/>
            <a:ext cx="342900" cy="342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73E595-6078-40CA-B94A-57F63C3C839A}"/>
              </a:ext>
            </a:extLst>
          </p:cNvPr>
          <p:cNvSpPr txBox="1"/>
          <p:nvPr/>
        </p:nvSpPr>
        <p:spPr>
          <a:xfrm>
            <a:off x="5195121" y="5611990"/>
            <a:ext cx="628718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50" dirty="0">
                <a:solidFill>
                  <a:schemeClr val="tx2"/>
                </a:solidFill>
                <a:cs typeface="Arial"/>
                <a:hlinkClick r:id="rId6"/>
              </a:rPr>
              <a:t>https://www.linkedin.com/in/hari-krishnan-304a0272</a:t>
            </a:r>
            <a:endParaRPr lang="en-US" sz="1650" dirty="0">
              <a:solidFill>
                <a:schemeClr val="tx2"/>
              </a:solidFill>
              <a:latin typeface="+mj-lt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E2DAA6-5035-4FAA-B323-393D35A59799}"/>
              </a:ext>
            </a:extLst>
          </p:cNvPr>
          <p:cNvSpPr txBox="1"/>
          <p:nvPr/>
        </p:nvSpPr>
        <p:spPr>
          <a:xfrm>
            <a:off x="5202738" y="6041139"/>
            <a:ext cx="628718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50" dirty="0">
                <a:solidFill>
                  <a:schemeClr val="tx2"/>
                </a:solidFill>
                <a:cs typeface="Arial"/>
                <a:hlinkClick r:id="rId7"/>
              </a:rPr>
              <a:t>cnharishkrish@gmail.com</a:t>
            </a:r>
            <a:endParaRPr lang="en-US" sz="1650" dirty="0">
              <a:solidFill>
                <a:schemeClr val="tx2"/>
              </a:solidFill>
              <a:cs typeface="Arial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470D9BF-13C0-482C-A225-EB4BBF692D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4860" y="6063374"/>
            <a:ext cx="346329" cy="3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8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8" grpId="0"/>
      <p:bldP spid="20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9C89C6-C6E7-4CF7-90FD-5E8E2E5D9996}"/>
              </a:ext>
            </a:extLst>
          </p:cNvPr>
          <p:cNvSpPr txBox="1">
            <a:spLocks/>
          </p:cNvSpPr>
          <p:nvPr/>
        </p:nvSpPr>
        <p:spPr>
          <a:xfrm>
            <a:off x="493345" y="418610"/>
            <a:ext cx="11252250" cy="951731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Who’s this guy?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0731B8-79EE-4113-AF26-D8977CD8DC54}"/>
              </a:ext>
            </a:extLst>
          </p:cNvPr>
          <p:cNvSpPr/>
          <p:nvPr/>
        </p:nvSpPr>
        <p:spPr>
          <a:xfrm>
            <a:off x="3848247" y="3474824"/>
            <a:ext cx="668452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2742">
              <a:lnSpc>
                <a:spcPct val="90000"/>
              </a:lnSpc>
              <a:spcBef>
                <a:spcPct val="0"/>
              </a:spcBef>
            </a:pPr>
            <a:r>
              <a:rPr lang="en-US" sz="4800" b="1" spc="-102" dirty="0">
                <a:ln w="3175">
                  <a:noFill/>
                </a:ln>
                <a:solidFill>
                  <a:schemeClr val="bg1"/>
                </a:solidFill>
                <a:cs typeface="Segoe UI" pitchFamily="34" charset="0"/>
              </a:rPr>
              <a:t>Harikrishnan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15F958-9968-4F70-9E89-07CE1315A93B}"/>
              </a:ext>
            </a:extLst>
          </p:cNvPr>
          <p:cNvCxnSpPr>
            <a:cxnSpLocks/>
          </p:cNvCxnSpPr>
          <p:nvPr/>
        </p:nvCxnSpPr>
        <p:spPr>
          <a:xfrm>
            <a:off x="3872352" y="4313512"/>
            <a:ext cx="7406029" cy="1715"/>
          </a:xfrm>
          <a:prstGeom prst="line">
            <a:avLst/>
          </a:prstGeom>
          <a:ln>
            <a:solidFill>
              <a:srgbClr val="16ACEE"/>
            </a:solidFill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E79C82D3-A501-4BF5-B4D3-087A30A45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232" y="4932738"/>
            <a:ext cx="342900" cy="3429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2E93A8-8AEE-4A6C-B2C3-91BD91D5CBF9}"/>
              </a:ext>
            </a:extLst>
          </p:cNvPr>
          <p:cNvSpPr txBox="1"/>
          <p:nvPr/>
        </p:nvSpPr>
        <p:spPr>
          <a:xfrm>
            <a:off x="4245583" y="4451761"/>
            <a:ext cx="697526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50" dirty="0">
                <a:solidFill>
                  <a:schemeClr val="bg1"/>
                </a:solidFill>
                <a:hlinkClick r:id="rId4"/>
              </a:rPr>
              <a:t>@</a:t>
            </a:r>
            <a:r>
              <a:rPr lang="en-US" sz="1650" dirty="0" err="1">
                <a:solidFill>
                  <a:schemeClr val="bg1"/>
                </a:solidFill>
                <a:hlinkClick r:id="rId4"/>
              </a:rPr>
              <a:t>cn_harikrishnan</a:t>
            </a:r>
            <a:r>
              <a:rPr lang="en-US" sz="1650" dirty="0">
                <a:solidFill>
                  <a:schemeClr val="bg1"/>
                </a:solidFill>
              </a:rPr>
              <a:t> (</a:t>
            </a:r>
            <a:r>
              <a:rPr lang="en-US" sz="1650" dirty="0">
                <a:solidFill>
                  <a:schemeClr val="bg1"/>
                </a:solidFill>
                <a:hlinkClick r:id="rId4"/>
              </a:rPr>
              <a:t>https://twitter.com/cn_harikrishnan?s=08</a:t>
            </a:r>
            <a:r>
              <a:rPr lang="en-US" sz="1650" dirty="0">
                <a:solidFill>
                  <a:schemeClr val="bg1"/>
                </a:solidFill>
              </a:rPr>
              <a:t>)</a:t>
            </a:r>
            <a:endParaRPr lang="en-US" sz="1650" dirty="0">
              <a:solidFill>
                <a:schemeClr val="tx2"/>
              </a:solidFill>
              <a:latin typeface="+mj-lt"/>
              <a:cs typeface="Arial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6C00CBE-1DB6-4EFB-B875-E84754701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615" y="4498028"/>
            <a:ext cx="342900" cy="3429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921F0D6-C05C-4B55-9F6C-FDF5CDC89FA7}"/>
              </a:ext>
            </a:extLst>
          </p:cNvPr>
          <p:cNvSpPr txBox="1"/>
          <p:nvPr/>
        </p:nvSpPr>
        <p:spPr>
          <a:xfrm>
            <a:off x="4239515" y="4885826"/>
            <a:ext cx="697526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50" dirty="0">
                <a:solidFill>
                  <a:schemeClr val="tx2"/>
                </a:solidFill>
                <a:cs typeface="Arial"/>
                <a:hlinkClick r:id="rId6"/>
              </a:rPr>
              <a:t>https://www.linkedin.com/in/hari-krishnan-304a0272</a:t>
            </a:r>
            <a:endParaRPr lang="en-US" sz="1650" dirty="0">
              <a:solidFill>
                <a:schemeClr val="tx2"/>
              </a:solidFill>
              <a:latin typeface="+mj-lt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972209-B5A7-4ACE-BD21-D53FF8AB80EF}"/>
              </a:ext>
            </a:extLst>
          </p:cNvPr>
          <p:cNvSpPr txBox="1"/>
          <p:nvPr/>
        </p:nvSpPr>
        <p:spPr>
          <a:xfrm>
            <a:off x="4247132" y="5314975"/>
            <a:ext cx="697526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50" dirty="0">
                <a:solidFill>
                  <a:schemeClr val="tx2"/>
                </a:solidFill>
                <a:cs typeface="Arial"/>
                <a:hlinkClick r:id="rId7"/>
              </a:rPr>
              <a:t>cnharishkrish@gmail.com</a:t>
            </a:r>
            <a:endParaRPr lang="en-US" sz="1650" dirty="0">
              <a:solidFill>
                <a:schemeClr val="tx2"/>
              </a:solidFill>
              <a:cs typeface="Arial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0BC28C1-2E83-4DB6-84CF-8FF544C25F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9254" y="5337210"/>
            <a:ext cx="346329" cy="3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5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39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660" y="1649979"/>
            <a:ext cx="11213540" cy="4519081"/>
          </a:xfrm>
        </p:spPr>
        <p:txBody>
          <a:bodyPr/>
          <a:lstStyle/>
          <a:p>
            <a:pPr marL="560241" indent="-560241">
              <a:lnSpc>
                <a:spcPct val="150000"/>
              </a:lnSpc>
              <a:buFont typeface="Arial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Why Xamarin?</a:t>
            </a:r>
          </a:p>
          <a:p>
            <a:pPr marL="560241" indent="-560241">
              <a:lnSpc>
                <a:spcPct val="150000"/>
              </a:lnSpc>
              <a:buFont typeface="Arial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Xamarin – Growing with you </a:t>
            </a:r>
          </a:p>
          <a:p>
            <a:pPr marL="560241" indent="-560241">
              <a:lnSpc>
                <a:spcPct val="150000"/>
              </a:lnSpc>
              <a:buFont typeface="Arial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Xamarin Essentials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715" y="307964"/>
            <a:ext cx="7642652" cy="899665"/>
          </a:xfrm>
        </p:spPr>
        <p:txBody>
          <a:bodyPr/>
          <a:lstStyle/>
          <a:p>
            <a:r>
              <a:rPr lang="en-US" sz="8000" b="1" dirty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6" name="Picture 4" descr="Image result for xamarin logo">
            <a:extLst>
              <a:ext uri="{FF2B5EF4-FFF2-40B4-BE49-F238E27FC236}">
                <a16:creationId xmlns:a16="http://schemas.microsoft.com/office/drawing/2014/main" id="{6A80D9C5-18AD-4F52-B7DD-D6A4DD204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3"/>
          <a:stretch/>
        </p:blipFill>
        <p:spPr bwMode="auto">
          <a:xfrm>
            <a:off x="419661" y="405805"/>
            <a:ext cx="1069054" cy="10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59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Related image">
            <a:extLst>
              <a:ext uri="{FF2B5EF4-FFF2-40B4-BE49-F238E27FC236}">
                <a16:creationId xmlns:a16="http://schemas.microsoft.com/office/drawing/2014/main" id="{DBAD47F8-3CE0-408C-B165-092C6F2B9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" y="995419"/>
            <a:ext cx="12158083" cy="47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1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221F85-C20F-405F-A2ED-C3FC3189A9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937" y="1661574"/>
            <a:ext cx="7338923" cy="4931036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Native API support:</a:t>
            </a:r>
          </a:p>
          <a:p>
            <a:pPr lvl="2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iOS: 97,749 (from 3,386)</a:t>
            </a:r>
          </a:p>
          <a:p>
            <a:pPr lvl="2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Android 152,632</a:t>
            </a: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 Sharing via .NET Standard 2</a:t>
            </a: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frameworks:</a:t>
            </a:r>
          </a:p>
          <a:p>
            <a:pPr lvl="2"/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Xamarin.Forms</a:t>
            </a:r>
            <a:endParaRPr lang="en-US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2"/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Essentials</a:t>
            </a: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 same tools you know and love</a:t>
            </a: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Learn (previously Xamarin University)</a:t>
            </a: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Reflection Emit, Dynamic, </a:t>
            </a:r>
            <a:r>
              <a:rPr lang="en-US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Assembly.Load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 iOS</a:t>
            </a: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A063A-59B5-46D1-AD10-13D9579F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32742"/>
            <a:r>
              <a:rPr lang="en-US" sz="4800" b="1" spc="-102" dirty="0">
                <a:solidFill>
                  <a:schemeClr val="bg1"/>
                </a:solidFill>
                <a:latin typeface="+mn-lt"/>
              </a:rPr>
              <a:t>Today : Visual Studio 2019 and Xamarin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07F0F-BBF1-4383-899A-AEAC01ECE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834" y="1648735"/>
            <a:ext cx="2274999" cy="44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4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76109E-BB40-47DE-ABB4-F65D404C6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90" y="-67111"/>
            <a:ext cx="12423328" cy="69880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D62127-C9DB-4FC3-916F-13B7B4503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" y="0"/>
            <a:ext cx="12183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8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52F3A9-58E7-4B95-A150-B8F1788DA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3180" y="2062321"/>
            <a:ext cx="10685745" cy="26852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Xamarin.Essentials 1.2.0 is now available.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Easier than ever to access non-UI platform APIs from shared code. </a:t>
            </a:r>
            <a:endParaRPr lang="en-IN" sz="3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16675F-28DC-40D7-87BD-E91C0745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508269"/>
            <a:ext cx="12120880" cy="1031429"/>
          </a:xfrm>
        </p:spPr>
        <p:txBody>
          <a:bodyPr/>
          <a:lstStyle/>
          <a:p>
            <a:pPr defTabSz="932742"/>
            <a:r>
              <a:rPr lang="en-US" sz="4600" b="1" spc="-102" dirty="0">
                <a:solidFill>
                  <a:schemeClr val="bg1"/>
                </a:solidFill>
                <a:latin typeface="+mn-lt"/>
              </a:rPr>
              <a:t>Cross-Platform Access to Platform Services </a:t>
            </a:r>
            <a:endParaRPr lang="en-IN" sz="4600" b="1" spc="-102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17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90700A-6228-4BD1-9C76-CE7CA453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99" y="1590674"/>
            <a:ext cx="5711351" cy="40376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ED2072-44AB-4D80-AFCE-76BEB051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27367"/>
            <a:ext cx="11655840" cy="899665"/>
          </a:xfrm>
        </p:spPr>
        <p:txBody>
          <a:bodyPr/>
          <a:lstStyle/>
          <a:p>
            <a:r>
              <a:rPr lang="en-IN" sz="4800" b="1" dirty="0">
                <a:solidFill>
                  <a:schemeClr val="bg1"/>
                </a:solidFill>
                <a:latin typeface="Segoe UI" panose="020B0502040204020203" pitchFamily="34" charset="0"/>
              </a:rPr>
              <a:t>Supported Platforms</a:t>
            </a:r>
            <a:br>
              <a:rPr lang="en-IN" sz="4800" b="1" dirty="0">
                <a:solidFill>
                  <a:schemeClr val="bg1"/>
                </a:solidFill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08A3918-7A86-4511-847C-63198DD8E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0024" y="1885972"/>
            <a:ext cx="5078077" cy="3447098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</a:t>
            </a:r>
            <a:b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Tizen is officially supported by the Samsung development team.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tvOS &amp; watchOS have limited API coverage, please see the feature guide for more information.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Tizen, tvOS, &amp; watchOS are currently in preview and available in </a:t>
            </a:r>
            <a:r>
              <a:rPr lang="en-US" sz="20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Xamarin.Essentials</a:t>
            </a: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1.3-pre</a:t>
            </a:r>
          </a:p>
        </p:txBody>
      </p:sp>
    </p:spTree>
    <p:extLst>
      <p:ext uri="{BB962C8B-B14F-4D97-AF65-F5344CB8AC3E}">
        <p14:creationId xmlns:p14="http://schemas.microsoft.com/office/powerpoint/2010/main" val="339286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A8CDE-F749-44FA-8E16-6ACF3E5B0F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25592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the 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Xamarin.Essentials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NuGet package to each project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a reference to Xamarin.Essentials in any C# class to reference the APIs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Android Initialization: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4EEA53-FCBE-4F31-94FF-BB782349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 vert="horz" wrap="square" lIns="146304" tIns="91440" rIns="146304" bIns="91440" rtlCol="0" anchor="t">
            <a:noAutofit/>
          </a:bodyPr>
          <a:lstStyle/>
          <a:p>
            <a:pPr defTabSz="932742"/>
            <a:r>
              <a:rPr lang="en-US" sz="4600" b="1" spc="-102" dirty="0">
                <a:solidFill>
                  <a:schemeClr val="bg1"/>
                </a:solidFill>
                <a:latin typeface="+mn-lt"/>
              </a:rPr>
              <a:t>Get Started with </a:t>
            </a:r>
            <a:r>
              <a:rPr lang="en-US" sz="4600" b="1" spc="-102" dirty="0" err="1">
                <a:solidFill>
                  <a:schemeClr val="bg1"/>
                </a:solidFill>
                <a:latin typeface="+mn-lt"/>
              </a:rPr>
              <a:t>Xamarin.Essentials</a:t>
            </a:r>
            <a:endParaRPr lang="en-US" sz="4600" b="1" spc="-102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67EAB-87A5-4CF0-9B10-3ABC82E34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23" y="3362233"/>
            <a:ext cx="108013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46351</TotalTime>
  <Words>231</Words>
  <Application>Microsoft Office PowerPoint</Application>
  <PresentationFormat>Widescreen</PresentationFormat>
  <Paragraphs>55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5-30629_Build_Template_WHITE</vt:lpstr>
      <vt:lpstr>PowerPoint Presentation</vt:lpstr>
      <vt:lpstr>PowerPoint Presentation</vt:lpstr>
      <vt:lpstr>Agenda</vt:lpstr>
      <vt:lpstr>PowerPoint Presentation</vt:lpstr>
      <vt:lpstr>Today : Visual Studio 2019 and Xamarin</vt:lpstr>
      <vt:lpstr>PowerPoint Presentation</vt:lpstr>
      <vt:lpstr>Cross-Platform Access to Platform Services </vt:lpstr>
      <vt:lpstr>Supported Platforms </vt:lpstr>
      <vt:lpstr>Get Started with Xamarin.Essentials</vt:lpstr>
      <vt:lpstr>PowerPoint Presentation</vt:lpstr>
      <vt:lpstr>Feature Support</vt:lpstr>
      <vt:lpstr>Feature Support</vt:lpstr>
      <vt:lpstr>Feature Support</vt:lpstr>
      <vt:lpstr>Let's code an Application</vt:lpstr>
      <vt:lpstr>Documentation</vt:lpstr>
      <vt:lpstr>PowerPoint Presentation</vt:lpstr>
    </vt:vector>
  </TitlesOfParts>
  <Manager>Harikrishnan.N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Introduction</dc:title>
  <dc:subject>Introduction to Xamarin Android and Xamarin Forms</dc:subject>
  <dc:creator>Harikrishnan.N</dc:creator>
  <cp:keywords>Xamarin</cp:keywords>
  <cp:lastModifiedBy>Harikrishnan N</cp:lastModifiedBy>
  <cp:revision>339</cp:revision>
  <dcterms:created xsi:type="dcterms:W3CDTF">2015-05-05T21:43:30Z</dcterms:created>
  <dcterms:modified xsi:type="dcterms:W3CDTF">2019-08-09T06:44:32Z</dcterms:modified>
  <cp:category>Training</cp:category>
  <cp:version>1</cp:version>
</cp:coreProperties>
</file>