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8" r:id="rId5"/>
    <p:sldId id="269" r:id="rId6"/>
    <p:sldId id="267" r:id="rId7"/>
    <p:sldId id="270" r:id="rId8"/>
    <p:sldId id="271" r:id="rId9"/>
    <p:sldId id="258" r:id="rId10"/>
    <p:sldId id="272" r:id="rId11"/>
    <p:sldId id="274" r:id="rId12"/>
    <p:sldId id="273" r:id="rId13"/>
    <p:sldId id="275" r:id="rId14"/>
    <p:sldId id="276" r:id="rId15"/>
    <p:sldId id="277" r:id="rId16"/>
    <p:sldId id="264"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42C"/>
    <a:srgbClr val="4E863A"/>
    <a:srgbClr val="EE8E00"/>
    <a:srgbClr val="DE7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100" d="100"/>
          <a:sy n="100" d="100"/>
        </p:scale>
        <p:origin x="1872" y="2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t>4/6/2016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t>‹#›</a:t>
            </a:fld>
            <a:endParaRPr lang="en-US"/>
          </a:p>
        </p:txBody>
      </p:sp>
    </p:spTree>
    <p:extLst>
      <p:ext uri="{BB962C8B-B14F-4D97-AF65-F5344CB8AC3E}">
        <p14:creationId xmlns:p14="http://schemas.microsoft.com/office/powerpoint/2010/main"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AC6CA-E053-4EC7-B801-A64BBB9841B3}" type="slidenum">
              <a:rPr lang="en-US" smtClean="0"/>
              <a:t>3</a:t>
            </a:fld>
            <a:endParaRPr lang="en-US"/>
          </a:p>
        </p:txBody>
      </p:sp>
    </p:spTree>
    <p:extLst>
      <p:ext uri="{BB962C8B-B14F-4D97-AF65-F5344CB8AC3E}">
        <p14:creationId xmlns:p14="http://schemas.microsoft.com/office/powerpoint/2010/main" val="2863297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86200" y="2362200"/>
            <a:ext cx="5105400" cy="1066800"/>
          </a:xfrm>
        </p:spPr>
        <p:txBody>
          <a:bodyPr>
            <a:normAutofit/>
          </a:bodyPr>
          <a:lstStyle>
            <a:lvl1pPr algn="ctr">
              <a:defRPr sz="4400" baseline="0">
                <a:solidFill>
                  <a:schemeClr val="tx1">
                    <a:lumMod val="85000"/>
                    <a:lumOff val="15000"/>
                  </a:schemeClr>
                </a:solidFill>
              </a:defRPr>
            </a:lvl1pPr>
          </a:lstStyle>
          <a:p>
            <a:r>
              <a:rPr lang="en-US" dirty="0"/>
              <a:t>Your Master Title</a:t>
            </a:r>
          </a:p>
        </p:txBody>
      </p:sp>
      <p:sp>
        <p:nvSpPr>
          <p:cNvPr id="3" name="Subtitle 2"/>
          <p:cNvSpPr>
            <a:spLocks noGrp="1"/>
          </p:cNvSpPr>
          <p:nvPr>
            <p:ph type="subTitle" idx="1"/>
          </p:nvPr>
        </p:nvSpPr>
        <p:spPr>
          <a:xfrm>
            <a:off x="3962400" y="3429000"/>
            <a:ext cx="4953000" cy="914400"/>
          </a:xfrm>
        </p:spPr>
        <p:txBody>
          <a:bodyPr>
            <a:normAutofit/>
          </a:bodyPr>
          <a:lstStyle>
            <a:lvl1pPr marL="0" indent="0" algn="ctr">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1752600" y="2849092"/>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1443835"/>
            <a:ext cx="8229600" cy="4525963"/>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0" y="1295400"/>
            <a:ext cx="6710784" cy="1143000"/>
          </a:xfrm>
        </p:spPr>
        <p:txBody>
          <a:bodyPr>
            <a:normAutofit/>
          </a:bodyPr>
          <a:lstStyle>
            <a:lvl1pPr algn="l">
              <a:defRPr sz="360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438400" y="2464598"/>
            <a:ext cx="6710784" cy="4275740"/>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30"/>
            <a:ext cx="8229600" cy="1143000"/>
          </a:xfrm>
        </p:spPr>
        <p:txBody>
          <a:bodyPr>
            <a:normAutofit/>
          </a:bodyPr>
          <a:lstStyle>
            <a:lvl1pPr algn="l">
              <a:defRPr sz="360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443835"/>
            <a:ext cx="4040188"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073697"/>
            <a:ext cx="4040188" cy="379858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43835"/>
            <a:ext cx="4041775" cy="639762"/>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073697"/>
            <a:ext cx="4041775" cy="379858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4/6/2016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tx1">
              <a:lumMod val="85000"/>
              <a:lumOff val="15000"/>
            </a:schemeClr>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75000"/>
              <a:lumOff val="25000"/>
            </a:schemeClr>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75000"/>
              <a:lumOff val="25000"/>
            </a:schemeClr>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free-power-point-templates.com/free-3d-cubes-powerpoint-template/" TargetMode="External"/><Relationship Id="rId2" Type="http://schemas.openxmlformats.org/officeDocument/2006/relationships/hyperlink" Target="mailto:xmontero@dsitelecom.com" TargetMode="External"/><Relationship Id="rId1" Type="http://schemas.openxmlformats.org/officeDocument/2006/relationships/slideLayout" Target="../slideLayouts/slideLayout8.xml"/><Relationship Id="rId5" Type="http://schemas.openxmlformats.org/officeDocument/2006/relationships/hyperlink" Target="http://www.androidcentral.com/another-android-fragmentation-report-misses-point" TargetMode="External"/><Relationship Id="rId4" Type="http://schemas.openxmlformats.org/officeDocument/2006/relationships/hyperlink" Target="https://www.flickr.com/photos/mockupbuil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14.jpe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5" Type="http://schemas.openxmlformats.org/officeDocument/2006/relationships/image" Target="../media/image1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OpenMockup</a:t>
            </a:r>
            <a:endParaRPr lang="en-US" dirty="0"/>
          </a:p>
        </p:txBody>
      </p:sp>
      <p:sp>
        <p:nvSpPr>
          <p:cNvPr id="3" name="Subtitle 2"/>
          <p:cNvSpPr>
            <a:spLocks noGrp="1"/>
          </p:cNvSpPr>
          <p:nvPr>
            <p:ph type="subTitle" idx="1"/>
          </p:nvPr>
        </p:nvSpPr>
        <p:spPr/>
        <p:txBody>
          <a:bodyPr>
            <a:normAutofit/>
          </a:bodyPr>
          <a:lstStyle/>
          <a:p>
            <a:r>
              <a:rPr lang="en-US" dirty="0"/>
              <a:t>A standard interchange file format and domain model for mockups</a:t>
            </a:r>
          </a:p>
        </p:txBody>
      </p:sp>
      <p:sp>
        <p:nvSpPr>
          <p:cNvPr id="6" name="Subtitle 2"/>
          <p:cNvSpPr txBox="1">
            <a:spLocks/>
          </p:cNvSpPr>
          <p:nvPr/>
        </p:nvSpPr>
        <p:spPr>
          <a:xfrm>
            <a:off x="3947611" y="4653136"/>
            <a:ext cx="4953000" cy="457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chemeClr val="tx1">
                    <a:lumMod val="75000"/>
                    <a:lumOff val="25000"/>
                  </a:schemeClr>
                </a:solidFill>
                <a:latin typeface="Microsoft New Tai Lue" pitchFamily="34" charset="0"/>
                <a:ea typeface="+mn-ea"/>
                <a:cs typeface="Microsoft New Tai Lue"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icrosoft New Tai Lue" pitchFamily="34" charset="0"/>
                <a:ea typeface="+mn-ea"/>
                <a:cs typeface="Microsoft New Tai Lue"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icrosoft New Tai Lue" pitchFamily="34" charset="0"/>
                <a:ea typeface="+mn-ea"/>
                <a:cs typeface="Microsoft New Tai Lue"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icrosoft New Tai Lue" pitchFamily="34" charset="0"/>
                <a:ea typeface="+mn-ea"/>
                <a:cs typeface="Microsoft New Tai Lue"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icrosoft New Tai Lue" pitchFamily="34" charset="0"/>
                <a:ea typeface="+mn-ea"/>
                <a:cs typeface="Microsoft New Tai Lue"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b="1" dirty="0">
                <a:solidFill>
                  <a:srgbClr val="DE7400"/>
                </a:solidFill>
              </a:rPr>
              <a:t>By Xavi Montero - </a:t>
            </a:r>
            <a:r>
              <a:rPr lang="en-US" sz="1600" b="1" dirty="0" err="1">
                <a:solidFill>
                  <a:srgbClr val="DE7400"/>
                </a:solidFill>
              </a:rPr>
              <a:t>april</a:t>
            </a:r>
            <a:r>
              <a:rPr lang="en-US" sz="1600" b="1" dirty="0">
                <a:solidFill>
                  <a:srgbClr val="DE7400"/>
                </a:solidFill>
              </a:rPr>
              <a:t>/2016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err="1"/>
              <a:t>OpenMockup</a:t>
            </a:r>
            <a:r>
              <a:rPr lang="en-US" dirty="0"/>
              <a:t> features (II)</a:t>
            </a:r>
          </a:p>
        </p:txBody>
      </p:sp>
      <p:sp>
        <p:nvSpPr>
          <p:cNvPr id="6" name="Content Placeholder 5"/>
          <p:cNvSpPr>
            <a:spLocks noGrp="1"/>
          </p:cNvSpPr>
          <p:nvPr>
            <p:ph sz="half" idx="2"/>
          </p:nvPr>
        </p:nvSpPr>
        <p:spPr>
          <a:xfrm>
            <a:off x="457200" y="1196753"/>
            <a:ext cx="8291264" cy="4675528"/>
          </a:xfrm>
        </p:spPr>
        <p:txBody>
          <a:bodyPr/>
          <a:lstStyle/>
          <a:p>
            <a:r>
              <a:rPr lang="en-US" dirty="0"/>
              <a:t>Double definition: </a:t>
            </a:r>
            <a:r>
              <a:rPr lang="en-US" b="1" dirty="0">
                <a:solidFill>
                  <a:srgbClr val="6BA42C"/>
                </a:solidFill>
              </a:rPr>
              <a:t>File-format + Domain Model.</a:t>
            </a:r>
          </a:p>
          <a:p>
            <a:r>
              <a:rPr lang="en-US" dirty="0"/>
              <a:t>Some aggregate concepts within a Project:</a:t>
            </a:r>
          </a:p>
          <a:p>
            <a:pPr lvl="1"/>
            <a:r>
              <a:rPr lang="en-US" dirty="0"/>
              <a:t>Pages		Each instance of something the user views.</a:t>
            </a:r>
          </a:p>
          <a:p>
            <a:pPr lvl="1"/>
            <a:r>
              <a:rPr lang="en-US" dirty="0"/>
              <a:t>Widgets		Reusable components. Can be nested.</a:t>
            </a:r>
          </a:p>
          <a:p>
            <a:pPr lvl="1"/>
            <a:r>
              <a:rPr lang="en-US" dirty="0"/>
              <a:t>Templates	Layouts that act as decorator containers.</a:t>
            </a:r>
          </a:p>
          <a:p>
            <a:pPr lvl="1"/>
            <a:r>
              <a:rPr lang="en-US" dirty="0"/>
              <a:t>Modals/Popups	Reusable catch-all windows.</a:t>
            </a:r>
          </a:p>
          <a:p>
            <a:pPr lvl="1"/>
            <a:r>
              <a:rPr lang="en-US" dirty="0"/>
              <a:t>Styles		Same page architecture, different outputs.</a:t>
            </a:r>
          </a:p>
          <a:p>
            <a:pPr lvl="1"/>
            <a:r>
              <a:rPr lang="en-US" dirty="0"/>
              <a:t>Palettes		Coded colors “primary color”, “link color”, …</a:t>
            </a:r>
          </a:p>
          <a:p>
            <a:pPr lvl="1"/>
            <a:r>
              <a:rPr lang="en-US" dirty="0"/>
              <a:t>Scripts		In-project standardized scripting (C#).</a:t>
            </a:r>
          </a:p>
        </p:txBody>
      </p:sp>
    </p:spTree>
    <p:extLst>
      <p:ext uri="{BB962C8B-B14F-4D97-AF65-F5344CB8AC3E}">
        <p14:creationId xmlns:p14="http://schemas.microsoft.com/office/powerpoint/2010/main" val="196412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err="1"/>
              <a:t>OpenMockup</a:t>
            </a:r>
            <a:r>
              <a:rPr lang="en-US" dirty="0"/>
              <a:t> features (III)</a:t>
            </a:r>
          </a:p>
        </p:txBody>
      </p:sp>
      <p:sp>
        <p:nvSpPr>
          <p:cNvPr id="6" name="Content Placeholder 5"/>
          <p:cNvSpPr>
            <a:spLocks noGrp="1"/>
          </p:cNvSpPr>
          <p:nvPr>
            <p:ph sz="half" idx="2"/>
          </p:nvPr>
        </p:nvSpPr>
        <p:spPr>
          <a:xfrm>
            <a:off x="457200" y="1196753"/>
            <a:ext cx="8291264" cy="3744415"/>
          </a:xfrm>
        </p:spPr>
        <p:txBody>
          <a:bodyPr>
            <a:normAutofit lnSpcReduction="10000"/>
          </a:bodyPr>
          <a:lstStyle/>
          <a:p>
            <a:r>
              <a:rPr lang="en-US" b="1" dirty="0">
                <a:solidFill>
                  <a:srgbClr val="6BA42C"/>
                </a:solidFill>
              </a:rPr>
              <a:t>CVS friendly</a:t>
            </a:r>
            <a:r>
              <a:rPr lang="en-US" dirty="0"/>
              <a:t> (</a:t>
            </a:r>
            <a:r>
              <a:rPr lang="en-US" dirty="0" err="1"/>
              <a:t>git</a:t>
            </a:r>
            <a:r>
              <a:rPr lang="en-US" dirty="0"/>
              <a:t>, subversion, mercurial…)</a:t>
            </a:r>
          </a:p>
          <a:p>
            <a:pPr lvl="1"/>
            <a:r>
              <a:rPr lang="en-US" dirty="0"/>
              <a:t>Multiple </a:t>
            </a:r>
            <a:r>
              <a:rPr lang="en-US" b="1" dirty="0">
                <a:solidFill>
                  <a:srgbClr val="6BA42C"/>
                </a:solidFill>
              </a:rPr>
              <a:t>.</a:t>
            </a:r>
            <a:r>
              <a:rPr lang="en-US" b="1" dirty="0" err="1">
                <a:solidFill>
                  <a:srgbClr val="6BA42C"/>
                </a:solidFill>
              </a:rPr>
              <a:t>yml</a:t>
            </a:r>
            <a:r>
              <a:rPr lang="en-US" dirty="0"/>
              <a:t> files with domain objects (pages, widgets, etc.)</a:t>
            </a:r>
          </a:p>
          <a:p>
            <a:pPr lvl="1"/>
            <a:r>
              <a:rPr lang="en-US" dirty="0"/>
              <a:t>Each file is human-readable. At each commit we know what we change.</a:t>
            </a:r>
          </a:p>
          <a:p>
            <a:r>
              <a:rPr lang="en-US" dirty="0"/>
              <a:t>Project </a:t>
            </a:r>
            <a:r>
              <a:rPr lang="en-US" b="1" dirty="0">
                <a:solidFill>
                  <a:srgbClr val="6BA42C"/>
                </a:solidFill>
              </a:rPr>
              <a:t>dependencies</a:t>
            </a:r>
            <a:r>
              <a:rPr lang="en-US" dirty="0"/>
              <a:t> (like in composer, bower, etc.)</a:t>
            </a:r>
          </a:p>
          <a:p>
            <a:pPr lvl="1"/>
            <a:r>
              <a:rPr lang="en-US" dirty="0"/>
              <a:t>Third party widgets, version-proof, does not break.</a:t>
            </a:r>
          </a:p>
          <a:p>
            <a:pPr lvl="1"/>
            <a:r>
              <a:rPr lang="en-US" dirty="0"/>
              <a:t>Fonts, assets, etc.</a:t>
            </a:r>
          </a:p>
          <a:p>
            <a:r>
              <a:rPr lang="en-US" dirty="0"/>
              <a:t>Export to single </a:t>
            </a:r>
            <a:r>
              <a:rPr lang="en-US" b="1" dirty="0">
                <a:solidFill>
                  <a:srgbClr val="6BA42C"/>
                </a:solidFill>
              </a:rPr>
              <a:t>“.mockup” file </a:t>
            </a:r>
            <a:r>
              <a:rPr lang="en-US" dirty="0"/>
              <a:t>for sending/sharing.</a:t>
            </a:r>
          </a:p>
          <a:p>
            <a:pPr lvl="1"/>
            <a:r>
              <a:rPr lang="en-US" dirty="0"/>
              <a:t>Contains all the dependencies, for easy sending over e-mail, </a:t>
            </a:r>
            <a:r>
              <a:rPr lang="en-US" dirty="0" err="1"/>
              <a:t>dropbox</a:t>
            </a:r>
            <a:r>
              <a:rPr lang="en-US" dirty="0"/>
              <a:t>, etc.</a:t>
            </a:r>
          </a:p>
          <a:p>
            <a:endParaRPr lang="en-US" dirty="0"/>
          </a:p>
        </p:txBody>
      </p:sp>
    </p:spTree>
    <p:extLst>
      <p:ext uri="{BB962C8B-B14F-4D97-AF65-F5344CB8AC3E}">
        <p14:creationId xmlns:p14="http://schemas.microsoft.com/office/powerpoint/2010/main" val="38475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err="1"/>
              <a:t>OpenMockup</a:t>
            </a:r>
            <a:r>
              <a:rPr lang="en-US" dirty="0"/>
              <a:t> features (IV)</a:t>
            </a:r>
          </a:p>
        </p:txBody>
      </p:sp>
      <p:sp>
        <p:nvSpPr>
          <p:cNvPr id="6" name="Content Placeholder 5"/>
          <p:cNvSpPr>
            <a:spLocks noGrp="1"/>
          </p:cNvSpPr>
          <p:nvPr>
            <p:ph sz="half" idx="2"/>
          </p:nvPr>
        </p:nvSpPr>
        <p:spPr>
          <a:xfrm>
            <a:off x="457200" y="1196753"/>
            <a:ext cx="8291264" cy="4675528"/>
          </a:xfrm>
        </p:spPr>
        <p:txBody>
          <a:bodyPr/>
          <a:lstStyle/>
          <a:p>
            <a:r>
              <a:rPr lang="en-US" b="1" dirty="0">
                <a:solidFill>
                  <a:srgbClr val="6BA42C"/>
                </a:solidFill>
              </a:rPr>
              <a:t>Event-Driven. </a:t>
            </a:r>
            <a:r>
              <a:rPr lang="en-US" dirty="0"/>
              <a:t>Click, DoubleClick, Rotate, Resize, etc.</a:t>
            </a:r>
          </a:p>
          <a:p>
            <a:r>
              <a:rPr lang="en-US" dirty="0"/>
              <a:t>Multi-language domain bindings. </a:t>
            </a:r>
            <a:r>
              <a:rPr lang="en-US" b="1" dirty="0">
                <a:solidFill>
                  <a:srgbClr val="6BA42C"/>
                </a:solidFill>
              </a:rPr>
              <a:t>Scriptable.</a:t>
            </a:r>
          </a:p>
          <a:p>
            <a:r>
              <a:rPr lang="en-US" b="1" dirty="0">
                <a:solidFill>
                  <a:srgbClr val="6BA42C"/>
                </a:solidFill>
              </a:rPr>
              <a:t>Dependency Injection.</a:t>
            </a:r>
          </a:p>
          <a:p>
            <a:pPr lvl="1"/>
            <a:r>
              <a:rPr lang="en-US" dirty="0"/>
              <a:t>Change mockup test data without altering the source files of the mockup.</a:t>
            </a:r>
          </a:p>
          <a:p>
            <a:pPr lvl="1"/>
            <a:r>
              <a:rPr lang="en-US" dirty="0"/>
              <a:t>Testing a 1024-long-email in a field can’t break “the project” as the source of the project is untouched.</a:t>
            </a:r>
          </a:p>
        </p:txBody>
      </p:sp>
    </p:spTree>
    <p:extLst>
      <p:ext uri="{BB962C8B-B14F-4D97-AF65-F5344CB8AC3E}">
        <p14:creationId xmlns:p14="http://schemas.microsoft.com/office/powerpoint/2010/main" val="293246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err="1"/>
              <a:t>OpenMockup</a:t>
            </a:r>
            <a:r>
              <a:rPr lang="en-US" dirty="0"/>
              <a:t> features (V)</a:t>
            </a:r>
          </a:p>
        </p:txBody>
      </p:sp>
      <p:sp>
        <p:nvSpPr>
          <p:cNvPr id="6" name="Content Placeholder 5"/>
          <p:cNvSpPr>
            <a:spLocks noGrp="1"/>
          </p:cNvSpPr>
          <p:nvPr>
            <p:ph sz="half" idx="2"/>
          </p:nvPr>
        </p:nvSpPr>
        <p:spPr>
          <a:xfrm>
            <a:off x="457200" y="1196753"/>
            <a:ext cx="8291264" cy="3456383"/>
          </a:xfrm>
        </p:spPr>
        <p:txBody>
          <a:bodyPr>
            <a:normAutofit fontScale="85000" lnSpcReduction="20000"/>
          </a:bodyPr>
          <a:lstStyle/>
          <a:p>
            <a:r>
              <a:rPr lang="en-US" dirty="0"/>
              <a:t>Scriptable + Dependency-Injection =&gt; </a:t>
            </a:r>
            <a:r>
              <a:rPr lang="en-US" b="1" dirty="0">
                <a:solidFill>
                  <a:srgbClr val="6BA42C"/>
                </a:solidFill>
              </a:rPr>
              <a:t>Testable!!!</a:t>
            </a:r>
          </a:p>
          <a:p>
            <a:pPr lvl="1"/>
            <a:r>
              <a:rPr lang="en-US" dirty="0"/>
              <a:t>Automated tests on the Mockups.</a:t>
            </a:r>
          </a:p>
          <a:p>
            <a:pPr lvl="2"/>
            <a:r>
              <a:rPr lang="en-US" dirty="0"/>
              <a:t>Functional =&gt; tests pages</a:t>
            </a:r>
          </a:p>
          <a:p>
            <a:pPr lvl="2"/>
            <a:r>
              <a:rPr lang="en-US" dirty="0"/>
              <a:t>Unit =&gt; tests widgets</a:t>
            </a:r>
          </a:p>
          <a:p>
            <a:pPr lvl="1"/>
            <a:r>
              <a:rPr lang="en-US" dirty="0"/>
              <a:t>If some designer leaves a page as “non-reachable” it can be “</a:t>
            </a:r>
            <a:r>
              <a:rPr lang="en-US" dirty="0" err="1"/>
              <a:t>catched</a:t>
            </a:r>
            <a:r>
              <a:rPr lang="en-US" dirty="0"/>
              <a:t>” in an automatic manner.</a:t>
            </a:r>
          </a:p>
          <a:p>
            <a:r>
              <a:rPr lang="en-US" b="1" dirty="0">
                <a:solidFill>
                  <a:srgbClr val="6BA42C"/>
                </a:solidFill>
              </a:rPr>
              <a:t>NEW WORKFLOW IN THE WORLD!!! Stop the “We have the rule that if it is not designed, it does not enter in the sprint, but for this time, we’ll make an exception”.</a:t>
            </a:r>
          </a:p>
          <a:p>
            <a:pPr lvl="1"/>
            <a:r>
              <a:rPr lang="en-US" dirty="0"/>
              <a:t>Boolean QA for the design team before inserting a </a:t>
            </a:r>
            <a:r>
              <a:rPr lang="en-US" dirty="0" err="1"/>
              <a:t>UserStory</a:t>
            </a:r>
            <a:r>
              <a:rPr lang="en-US" dirty="0"/>
              <a:t> in the Backlog the same manner now we do QA in code before deploy.</a:t>
            </a:r>
          </a:p>
          <a:p>
            <a:pPr lvl="1"/>
            <a:r>
              <a:rPr lang="en-US" dirty="0"/>
              <a:t>The QA runs the functional-tests and says if the “mockup” is “ready to be passed to developers”. Green Light =&gt; Story can enter. Red Light =&gt; No.</a:t>
            </a:r>
          </a:p>
        </p:txBody>
      </p:sp>
    </p:spTree>
    <p:extLst>
      <p:ext uri="{BB962C8B-B14F-4D97-AF65-F5344CB8AC3E}">
        <p14:creationId xmlns:p14="http://schemas.microsoft.com/office/powerpoint/2010/main" val="50007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err="1"/>
              <a:t>OpenMockup</a:t>
            </a:r>
            <a:r>
              <a:rPr lang="en-US" dirty="0"/>
              <a:t> features (VI)</a:t>
            </a:r>
          </a:p>
        </p:txBody>
      </p:sp>
      <p:sp>
        <p:nvSpPr>
          <p:cNvPr id="6" name="Content Placeholder 5"/>
          <p:cNvSpPr>
            <a:spLocks noGrp="1"/>
          </p:cNvSpPr>
          <p:nvPr>
            <p:ph sz="half" idx="2"/>
          </p:nvPr>
        </p:nvSpPr>
        <p:spPr>
          <a:xfrm>
            <a:off x="457200" y="1196753"/>
            <a:ext cx="8291264" cy="3456383"/>
          </a:xfrm>
        </p:spPr>
        <p:txBody>
          <a:bodyPr>
            <a:normAutofit/>
          </a:bodyPr>
          <a:lstStyle/>
          <a:p>
            <a:r>
              <a:rPr lang="en-US" dirty="0"/>
              <a:t>Same project, </a:t>
            </a:r>
            <a:r>
              <a:rPr lang="en-US" b="1" dirty="0">
                <a:solidFill>
                  <a:srgbClr val="6BA42C"/>
                </a:solidFill>
              </a:rPr>
              <a:t>multiple view modes:</a:t>
            </a:r>
          </a:p>
          <a:p>
            <a:pPr lvl="1"/>
            <a:r>
              <a:rPr lang="en-US" dirty="0"/>
              <a:t>Hi-Res style A, Hi-Res style B for </a:t>
            </a:r>
            <a:r>
              <a:rPr lang="en-US" b="1" dirty="0">
                <a:solidFill>
                  <a:srgbClr val="6BA42C"/>
                </a:solidFill>
              </a:rPr>
              <a:t>user A/B testing,</a:t>
            </a:r>
            <a:r>
              <a:rPr lang="en-US" dirty="0"/>
              <a:t> etc.</a:t>
            </a:r>
          </a:p>
          <a:p>
            <a:pPr lvl="1"/>
            <a:r>
              <a:rPr lang="en-US" dirty="0"/>
              <a:t>Wireframe for </a:t>
            </a:r>
            <a:r>
              <a:rPr lang="en-US" b="1" dirty="0">
                <a:solidFill>
                  <a:srgbClr val="6BA42C"/>
                </a:solidFill>
              </a:rPr>
              <a:t>communicating concepts, </a:t>
            </a:r>
            <a:r>
              <a:rPr lang="en-US" dirty="0"/>
              <a:t>etc.</a:t>
            </a:r>
          </a:p>
          <a:p>
            <a:r>
              <a:rPr lang="en-US" dirty="0"/>
              <a:t>Support for </a:t>
            </a:r>
            <a:r>
              <a:rPr lang="en-US" b="1" dirty="0">
                <a:solidFill>
                  <a:srgbClr val="6BA42C"/>
                </a:solidFill>
              </a:rPr>
              <a:t>transparent hot-spots</a:t>
            </a:r>
            <a:r>
              <a:rPr lang="en-US" dirty="0"/>
              <a:t> for high-res images.</a:t>
            </a:r>
          </a:p>
          <a:p>
            <a:r>
              <a:rPr lang="en-US" dirty="0"/>
              <a:t>Bundled with </a:t>
            </a:r>
            <a:r>
              <a:rPr lang="en-US" b="1" dirty="0">
                <a:solidFill>
                  <a:srgbClr val="6BA42C"/>
                </a:solidFill>
              </a:rPr>
              <a:t>basic standardized </a:t>
            </a:r>
            <a:r>
              <a:rPr lang="en-US" dirty="0"/>
              <a:t>widgets:</a:t>
            </a:r>
          </a:p>
          <a:p>
            <a:pPr lvl="1"/>
            <a:r>
              <a:rPr lang="en-US" dirty="0"/>
              <a:t>Line, label, text-input, button, scrollbar, etc.</a:t>
            </a:r>
          </a:p>
        </p:txBody>
      </p:sp>
    </p:spTree>
    <p:extLst>
      <p:ext uri="{BB962C8B-B14F-4D97-AF65-F5344CB8AC3E}">
        <p14:creationId xmlns:p14="http://schemas.microsoft.com/office/powerpoint/2010/main" val="147856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err="1"/>
              <a:t>OpenMockup</a:t>
            </a:r>
            <a:r>
              <a:rPr lang="en-US" dirty="0"/>
              <a:t> features (VII)</a:t>
            </a:r>
          </a:p>
        </p:txBody>
      </p:sp>
      <p:sp>
        <p:nvSpPr>
          <p:cNvPr id="6" name="Content Placeholder 5"/>
          <p:cNvSpPr>
            <a:spLocks noGrp="1"/>
          </p:cNvSpPr>
          <p:nvPr>
            <p:ph sz="half" idx="2"/>
          </p:nvPr>
        </p:nvSpPr>
        <p:spPr>
          <a:xfrm>
            <a:off x="457200" y="1196753"/>
            <a:ext cx="8291264" cy="3456383"/>
          </a:xfrm>
        </p:spPr>
        <p:txBody>
          <a:bodyPr>
            <a:normAutofit fontScale="92500" lnSpcReduction="20000"/>
          </a:bodyPr>
          <a:lstStyle/>
          <a:p>
            <a:r>
              <a:rPr lang="en-US" b="1" dirty="0">
                <a:solidFill>
                  <a:srgbClr val="6BA42C"/>
                </a:solidFill>
              </a:rPr>
              <a:t>Community </a:t>
            </a:r>
            <a:r>
              <a:rPr lang="en-US" dirty="0"/>
              <a:t>of free and open projects</a:t>
            </a:r>
          </a:p>
          <a:p>
            <a:pPr lvl="1"/>
            <a:r>
              <a:rPr lang="en-US" dirty="0"/>
              <a:t>Reusable complex widgets</a:t>
            </a:r>
          </a:p>
          <a:p>
            <a:pPr lvl="1"/>
            <a:r>
              <a:rPr lang="en-US" dirty="0"/>
              <a:t>Templates for different devices</a:t>
            </a:r>
          </a:p>
          <a:p>
            <a:pPr lvl="1"/>
            <a:r>
              <a:rPr lang="en-US" dirty="0"/>
              <a:t>Presentation styles, and many more…</a:t>
            </a:r>
          </a:p>
          <a:p>
            <a:r>
              <a:rPr lang="en-US" b="1" dirty="0">
                <a:solidFill>
                  <a:srgbClr val="6BA42C"/>
                </a:solidFill>
              </a:rPr>
              <a:t>Roles:</a:t>
            </a:r>
          </a:p>
          <a:p>
            <a:pPr lvl="1"/>
            <a:r>
              <a:rPr lang="en-US" dirty="0"/>
              <a:t>Communicators	Active in forums, groups, communities.</a:t>
            </a:r>
          </a:p>
          <a:p>
            <a:pPr lvl="1"/>
            <a:r>
              <a:rPr lang="en-US" dirty="0"/>
              <a:t>Domain modelers	Help in creating the domain-model.</a:t>
            </a:r>
          </a:p>
          <a:p>
            <a:pPr lvl="1"/>
            <a:r>
              <a:rPr lang="en-US" dirty="0"/>
              <a:t>Thinkers		Contributors to the standard.</a:t>
            </a:r>
          </a:p>
          <a:p>
            <a:pPr lvl="1"/>
            <a:r>
              <a:rPr lang="en-US" dirty="0"/>
              <a:t>Validators		Check your current design is supported.</a:t>
            </a:r>
          </a:p>
          <a:p>
            <a:pPr lvl="1"/>
            <a:r>
              <a:rPr lang="en-US" dirty="0"/>
              <a:t>Advocates	</a:t>
            </a:r>
            <a:r>
              <a:rPr lang="en-US" b="1" dirty="0">
                <a:solidFill>
                  <a:srgbClr val="6BA42C"/>
                </a:solidFill>
              </a:rPr>
              <a:t>Just spread the word if you love the idea!!!</a:t>
            </a:r>
          </a:p>
          <a:p>
            <a:pPr lvl="1"/>
            <a:r>
              <a:rPr lang="en-US" dirty="0"/>
              <a:t>Many more.</a:t>
            </a:r>
          </a:p>
        </p:txBody>
      </p:sp>
      <p:sp>
        <p:nvSpPr>
          <p:cNvPr id="5" name="Rounded Rectangle 4"/>
          <p:cNvSpPr/>
          <p:nvPr/>
        </p:nvSpPr>
        <p:spPr>
          <a:xfrm>
            <a:off x="4139952" y="4293096"/>
            <a:ext cx="4824536" cy="2376264"/>
          </a:xfrm>
          <a:prstGeom prst="roundRect">
            <a:avLst/>
          </a:prstGeom>
          <a:solidFill>
            <a:srgbClr val="6BA42C"/>
          </a:solidFill>
          <a:ln>
            <a:solidFill>
              <a:srgbClr val="4E86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3600" dirty="0"/>
              <a:t>I need </a:t>
            </a:r>
            <a:r>
              <a:rPr lang="en-US" sz="3600" b="1" dirty="0">
                <a:solidFill>
                  <a:srgbClr val="FFFF00"/>
                </a:solidFill>
              </a:rPr>
              <a:t>help</a:t>
            </a:r>
          </a:p>
          <a:p>
            <a:pPr marL="0" lvl="1" algn="ctr"/>
            <a:r>
              <a:rPr lang="en-US" sz="3600" dirty="0"/>
              <a:t>to </a:t>
            </a:r>
            <a:r>
              <a:rPr lang="en-US" sz="3600" b="1" dirty="0">
                <a:solidFill>
                  <a:srgbClr val="FFFF00"/>
                </a:solidFill>
              </a:rPr>
              <a:t>build</a:t>
            </a:r>
          </a:p>
          <a:p>
            <a:pPr marL="0" lvl="1" algn="ctr"/>
            <a:r>
              <a:rPr lang="en-US" sz="3600" dirty="0"/>
              <a:t>the </a:t>
            </a:r>
            <a:r>
              <a:rPr lang="en-US" sz="3600" b="1" dirty="0">
                <a:solidFill>
                  <a:srgbClr val="FFFF00"/>
                </a:solidFill>
              </a:rPr>
              <a:t>community!!!</a:t>
            </a:r>
          </a:p>
        </p:txBody>
      </p:sp>
    </p:spTree>
    <p:extLst>
      <p:ext uri="{BB962C8B-B14F-4D97-AF65-F5344CB8AC3E}">
        <p14:creationId xmlns:p14="http://schemas.microsoft.com/office/powerpoint/2010/main" val="333180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7150" y="4941168"/>
            <a:ext cx="3024336" cy="774030"/>
          </a:xfrm>
        </p:spPr>
        <p:txBody>
          <a:bodyPr/>
          <a:lstStyle/>
          <a:p>
            <a:r>
              <a:rPr lang="en-US" dirty="0"/>
              <a:t>Thanks!!!</a:t>
            </a:r>
          </a:p>
        </p:txBody>
      </p:sp>
      <p:sp>
        <p:nvSpPr>
          <p:cNvPr id="2" name="Text Placeholder 1"/>
          <p:cNvSpPr>
            <a:spLocks noGrp="1"/>
          </p:cNvSpPr>
          <p:nvPr>
            <p:ph type="body" idx="1"/>
          </p:nvPr>
        </p:nvSpPr>
        <p:spPr>
          <a:xfrm>
            <a:off x="722313" y="764703"/>
            <a:ext cx="7772400" cy="2683771"/>
          </a:xfrm>
        </p:spPr>
        <p:txBody>
          <a:bodyPr>
            <a:normAutofit/>
          </a:bodyPr>
          <a:lstStyle/>
          <a:p>
            <a:r>
              <a:rPr lang="en-US" dirty="0"/>
              <a:t>If you like the idea, even if just “a little bit”…</a:t>
            </a:r>
            <a:endParaRPr lang="en-US" b="1" dirty="0"/>
          </a:p>
          <a:p>
            <a:endParaRPr lang="en-US" b="1" dirty="0">
              <a:solidFill>
                <a:srgbClr val="DE7400"/>
              </a:solidFill>
            </a:endParaRPr>
          </a:p>
          <a:p>
            <a:r>
              <a:rPr lang="en-US" dirty="0"/>
              <a:t>Please, help me to </a:t>
            </a:r>
            <a:r>
              <a:rPr lang="en-US" b="1" u="sng" dirty="0">
                <a:solidFill>
                  <a:srgbClr val="DE7400"/>
                </a:solidFill>
              </a:rPr>
              <a:t>create the community! – Spread the word!</a:t>
            </a:r>
          </a:p>
          <a:p>
            <a:endParaRPr lang="en-US" dirty="0"/>
          </a:p>
          <a:p>
            <a:r>
              <a:rPr lang="en-US" b="1" dirty="0">
                <a:solidFill>
                  <a:srgbClr val="4E863A"/>
                </a:solidFill>
              </a:rPr>
              <a:t>	                        Share</a:t>
            </a:r>
            <a:r>
              <a:rPr lang="en-US" dirty="0">
                <a:solidFill>
                  <a:srgbClr val="4E863A"/>
                </a:solidFill>
              </a:rPr>
              <a:t> this	</a:t>
            </a:r>
            <a:r>
              <a:rPr lang="en-US" b="1" dirty="0">
                <a:solidFill>
                  <a:srgbClr val="6BA42C"/>
                </a:solidFill>
              </a:rPr>
              <a:t>OpenMockup.net	</a:t>
            </a:r>
          </a:p>
          <a:p>
            <a:endParaRPr lang="en-US" dirty="0"/>
          </a:p>
          <a:p>
            <a:r>
              <a:rPr lang="en-US" b="1" dirty="0">
                <a:solidFill>
                  <a:srgbClr val="4E863A"/>
                </a:solidFill>
              </a:rPr>
              <a:t>	   Follow</a:t>
            </a:r>
            <a:r>
              <a:rPr lang="en-US" dirty="0">
                <a:solidFill>
                  <a:srgbClr val="4E863A"/>
                </a:solidFill>
              </a:rPr>
              <a:t> this (low traffic)	</a:t>
            </a:r>
            <a:r>
              <a:rPr lang="en-US" b="1" dirty="0">
                <a:solidFill>
                  <a:srgbClr val="6BA42C"/>
                </a:solidFill>
              </a:rPr>
              <a:t>@</a:t>
            </a:r>
            <a:r>
              <a:rPr lang="en-US" b="1" dirty="0" err="1">
                <a:solidFill>
                  <a:srgbClr val="6BA42C"/>
                </a:solidFill>
              </a:rPr>
              <a:t>OpenMockup</a:t>
            </a:r>
            <a:endParaRPr lang="en-US" dirty="0">
              <a:solidFill>
                <a:srgbClr val="4E863A"/>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3038950"/>
            <a:ext cx="478090" cy="3886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5792" y="2204864"/>
            <a:ext cx="571279" cy="571279"/>
          </a:xfrm>
          <a:prstGeom prst="rect">
            <a:avLst/>
          </a:prstGeom>
        </p:spPr>
      </p:pic>
    </p:spTree>
    <p:extLst>
      <p:ext uri="{BB962C8B-B14F-4D97-AF65-F5344CB8AC3E}">
        <p14:creationId xmlns:p14="http://schemas.microsoft.com/office/powerpoint/2010/main" val="85258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5811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extBox 1"/>
          <p:cNvSpPr txBox="1"/>
          <p:nvPr/>
        </p:nvSpPr>
        <p:spPr>
          <a:xfrm>
            <a:off x="228600" y="188640"/>
            <a:ext cx="7543800" cy="2554545"/>
          </a:xfrm>
          <a:prstGeom prst="rect">
            <a:avLst/>
          </a:prstGeom>
          <a:noFill/>
        </p:spPr>
        <p:txBody>
          <a:bodyPr wrap="square" rtlCol="0">
            <a:spAutoFit/>
          </a:bodyPr>
          <a:lstStyle/>
          <a:p>
            <a:r>
              <a:rPr lang="en-US" sz="1000" dirty="0">
                <a:solidFill>
                  <a:srgbClr val="EE8E00"/>
                </a:solidFill>
              </a:rPr>
              <a:t>Credits:</a:t>
            </a:r>
          </a:p>
          <a:p>
            <a:endParaRPr lang="en-US" sz="1000" dirty="0">
              <a:solidFill>
                <a:srgbClr val="6BA42C"/>
              </a:solidFill>
            </a:endParaRPr>
          </a:p>
          <a:p>
            <a:pPr marL="285750" indent="-285750">
              <a:buFont typeface="Arial" panose="020B0604020202020204" pitchFamily="34" charset="0"/>
              <a:buChar char="•"/>
            </a:pPr>
            <a:r>
              <a:rPr lang="en-US" sz="1000" dirty="0">
                <a:solidFill>
                  <a:srgbClr val="6BA42C"/>
                </a:solidFill>
              </a:rPr>
              <a:t>Original </a:t>
            </a:r>
            <a:r>
              <a:rPr lang="en-US" sz="1000" dirty="0" err="1">
                <a:solidFill>
                  <a:srgbClr val="6BA42C"/>
                </a:solidFill>
              </a:rPr>
              <a:t>OpenMockup</a:t>
            </a:r>
            <a:r>
              <a:rPr lang="en-US" sz="1000" dirty="0">
                <a:solidFill>
                  <a:srgbClr val="6BA42C"/>
                </a:solidFill>
              </a:rPr>
              <a:t> idea and presentation content:</a:t>
            </a:r>
          </a:p>
          <a:p>
            <a:pPr marL="742950" lvl="1" indent="-285750">
              <a:buFont typeface="Arial" panose="020B0604020202020204" pitchFamily="34" charset="0"/>
              <a:buChar char="•"/>
            </a:pPr>
            <a:r>
              <a:rPr lang="en-US" sz="1000" dirty="0">
                <a:solidFill>
                  <a:srgbClr val="6BA42C"/>
                </a:solidFill>
              </a:rPr>
              <a:t>Xavi Montero – </a:t>
            </a:r>
            <a:r>
              <a:rPr lang="en-US" sz="1000" dirty="0">
                <a:solidFill>
                  <a:srgbClr val="6BA42C"/>
                </a:solidFill>
                <a:hlinkClick r:id="rId2"/>
              </a:rPr>
              <a:t>xmontero@dsitelecom.com</a:t>
            </a:r>
            <a:endParaRPr lang="en-US" sz="1000" dirty="0">
              <a:solidFill>
                <a:srgbClr val="6BA42C"/>
              </a:solidFill>
            </a:endParaRPr>
          </a:p>
          <a:p>
            <a:pPr marL="742950" lvl="1" indent="-285750">
              <a:buFont typeface="Arial" panose="020B0604020202020204" pitchFamily="34" charset="0"/>
              <a:buChar char="•"/>
            </a:pPr>
            <a:endParaRPr lang="en-US" sz="1000" dirty="0">
              <a:solidFill>
                <a:srgbClr val="6BA42C"/>
              </a:solidFill>
            </a:endParaRPr>
          </a:p>
          <a:p>
            <a:r>
              <a:rPr lang="en-US" sz="1000" dirty="0">
                <a:solidFill>
                  <a:srgbClr val="EE8E00"/>
                </a:solidFill>
              </a:rPr>
              <a:t>Acknowledgements:</a:t>
            </a:r>
          </a:p>
          <a:p>
            <a:endParaRPr lang="en-US" sz="1000" dirty="0">
              <a:solidFill>
                <a:srgbClr val="6BA42C"/>
              </a:solidFill>
            </a:endParaRPr>
          </a:p>
          <a:p>
            <a:pPr marL="285750" indent="-285750">
              <a:buFont typeface="Arial" panose="020B0604020202020204" pitchFamily="34" charset="0"/>
              <a:buChar char="•"/>
            </a:pPr>
            <a:r>
              <a:rPr lang="en-US" sz="1000" dirty="0">
                <a:solidFill>
                  <a:srgbClr val="6BA42C"/>
                </a:solidFill>
              </a:rPr>
              <a:t>Presentation template from: </a:t>
            </a:r>
          </a:p>
          <a:p>
            <a:pPr marL="742950" lvl="1" indent="-285750">
              <a:buFont typeface="Arial" panose="020B0604020202020204" pitchFamily="34" charset="0"/>
              <a:buChar char="•"/>
            </a:pPr>
            <a:r>
              <a:rPr lang="en-US" sz="1000" dirty="0">
                <a:solidFill>
                  <a:srgbClr val="6BA42C"/>
                </a:solidFill>
                <a:hlinkClick r:id="rId3"/>
              </a:rPr>
              <a:t>http://www.free-power-point-templates.com/free-3d-cubes-powerpoint-template/</a:t>
            </a:r>
            <a:endParaRPr lang="en-US" sz="1000" dirty="0">
              <a:solidFill>
                <a:srgbClr val="6BA42C"/>
              </a:solidFill>
            </a:endParaRPr>
          </a:p>
          <a:p>
            <a:pPr marL="285750" indent="-285750">
              <a:buFont typeface="Arial" panose="020B0604020202020204" pitchFamily="34" charset="0"/>
              <a:buChar char="•"/>
            </a:pPr>
            <a:r>
              <a:rPr lang="en-US" sz="1000" dirty="0">
                <a:solidFill>
                  <a:srgbClr val="6BA42C"/>
                </a:solidFill>
              </a:rPr>
              <a:t>Logos and Trade Marks:</a:t>
            </a:r>
          </a:p>
          <a:p>
            <a:pPr marL="742950" lvl="1" indent="-285750">
              <a:buFont typeface="Arial" panose="020B0604020202020204" pitchFamily="34" charset="0"/>
              <a:buChar char="•"/>
            </a:pPr>
            <a:r>
              <a:rPr lang="en-US" sz="1000" dirty="0">
                <a:solidFill>
                  <a:srgbClr val="6BA42C"/>
                </a:solidFill>
              </a:rPr>
              <a:t>Obtained via Google Images.</a:t>
            </a:r>
          </a:p>
          <a:p>
            <a:pPr marL="285750" indent="-285750">
              <a:buFont typeface="Arial" panose="020B0604020202020204" pitchFamily="34" charset="0"/>
              <a:buChar char="•"/>
            </a:pPr>
            <a:r>
              <a:rPr lang="en-US" sz="1000" dirty="0" err="1">
                <a:solidFill>
                  <a:srgbClr val="6BA42C"/>
                </a:solidFill>
              </a:rPr>
              <a:t>CreativeCommons</a:t>
            </a:r>
            <a:r>
              <a:rPr lang="en-US" sz="1000" dirty="0">
                <a:solidFill>
                  <a:srgbClr val="6BA42C"/>
                </a:solidFill>
              </a:rPr>
              <a:t> Mockup from here:</a:t>
            </a:r>
          </a:p>
          <a:p>
            <a:pPr marL="742950" lvl="1" indent="-285750">
              <a:buFont typeface="Arial" panose="020B0604020202020204" pitchFamily="34" charset="0"/>
              <a:buChar char="•"/>
            </a:pPr>
            <a:r>
              <a:rPr lang="en-US" sz="1000" dirty="0">
                <a:solidFill>
                  <a:srgbClr val="6BA42C"/>
                </a:solidFill>
                <a:hlinkClick r:id="rId4"/>
              </a:rPr>
              <a:t>https://www.flickr.com/photos/mockupbuilder</a:t>
            </a:r>
            <a:endParaRPr lang="en-US" sz="1000" dirty="0">
              <a:solidFill>
                <a:srgbClr val="6BA42C"/>
              </a:solidFill>
            </a:endParaRPr>
          </a:p>
          <a:p>
            <a:pPr marL="285750" indent="-285750">
              <a:buFont typeface="Arial" panose="020B0604020202020204" pitchFamily="34" charset="0"/>
              <a:buChar char="•"/>
            </a:pPr>
            <a:r>
              <a:rPr lang="en-US" sz="1000" dirty="0">
                <a:solidFill>
                  <a:srgbClr val="6BA42C"/>
                </a:solidFill>
              </a:rPr>
              <a:t>Fragmentation image from:</a:t>
            </a:r>
          </a:p>
          <a:p>
            <a:pPr marL="742950" lvl="1" indent="-285750">
              <a:buFont typeface="Arial" panose="020B0604020202020204" pitchFamily="34" charset="0"/>
              <a:buChar char="•"/>
            </a:pPr>
            <a:r>
              <a:rPr lang="en-US" sz="1000" dirty="0">
                <a:solidFill>
                  <a:srgbClr val="6BA42C"/>
                </a:solidFill>
                <a:hlinkClick r:id="rId5"/>
              </a:rPr>
              <a:t>http://www.androidcentral.com/another-android-fragmentation-report-misses-point</a:t>
            </a:r>
            <a:endParaRPr lang="en-US" sz="1000" dirty="0">
              <a:solidFill>
                <a:srgbClr val="6BA42C"/>
              </a:solidFill>
            </a:endParaRPr>
          </a:p>
          <a:p>
            <a:pPr marL="742950" lvl="1" indent="-285750">
              <a:buFont typeface="Arial" panose="020B0604020202020204" pitchFamily="34" charset="0"/>
              <a:buChar char="•"/>
            </a:pPr>
            <a:endParaRPr lang="en-US" sz="1000" dirty="0">
              <a:solidFill>
                <a:srgbClr val="6BA42C"/>
              </a:solidFill>
            </a:endParaRPr>
          </a:p>
        </p:txBody>
      </p:sp>
    </p:spTree>
    <p:extLst>
      <p:ext uri="{BB962C8B-B14F-4D97-AF65-F5344CB8AC3E}">
        <p14:creationId xmlns:p14="http://schemas.microsoft.com/office/powerpoint/2010/main" val="375724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Think about PNG… JPG…</a:t>
            </a:r>
          </a:p>
        </p:txBody>
      </p:sp>
      <p:sp>
        <p:nvSpPr>
          <p:cNvPr id="3" name="Content Placeholder 2"/>
          <p:cNvSpPr>
            <a:spLocks noGrp="1"/>
          </p:cNvSpPr>
          <p:nvPr>
            <p:ph idx="1"/>
          </p:nvPr>
        </p:nvSpPr>
        <p:spPr>
          <a:xfrm>
            <a:off x="323528" y="1321631"/>
            <a:ext cx="8695035" cy="3259497"/>
          </a:xfrm>
        </p:spPr>
        <p:txBody>
          <a:bodyPr/>
          <a:lstStyle/>
          <a:p>
            <a:r>
              <a:rPr lang="en-US" dirty="0"/>
              <a:t>When we receive an </a:t>
            </a:r>
            <a:r>
              <a:rPr lang="en-US" b="1" dirty="0">
                <a:solidFill>
                  <a:srgbClr val="6BA42C"/>
                </a:solidFill>
              </a:rPr>
              <a:t>image,</a:t>
            </a:r>
            <a:r>
              <a:rPr lang="en-US" dirty="0"/>
              <a:t> we don’t care the program it was made it with.</a:t>
            </a:r>
          </a:p>
          <a:p>
            <a:endParaRPr lang="en-US" dirty="0"/>
          </a:p>
          <a:p>
            <a:r>
              <a:rPr lang="en-US" dirty="0"/>
              <a:t>A </a:t>
            </a:r>
            <a:r>
              <a:rPr lang="en-US" b="1" dirty="0">
                <a:solidFill>
                  <a:srgbClr val="6BA42C"/>
                </a:solidFill>
              </a:rPr>
              <a:t>standard exists.</a:t>
            </a:r>
          </a:p>
          <a:p>
            <a:endParaRPr lang="en-US" dirty="0"/>
          </a:p>
          <a:p>
            <a:r>
              <a:rPr lang="en-US" dirty="0"/>
              <a:t>This allows for </a:t>
            </a:r>
            <a:r>
              <a:rPr lang="en-US" b="1" dirty="0">
                <a:solidFill>
                  <a:srgbClr val="6BA42C"/>
                </a:solidFill>
              </a:rPr>
              <a:t>interop, </a:t>
            </a:r>
            <a:r>
              <a:rPr lang="en-US" dirty="0"/>
              <a:t>which means </a:t>
            </a:r>
            <a:r>
              <a:rPr lang="en-US" b="1" dirty="0">
                <a:solidFill>
                  <a:srgbClr val="6BA42C"/>
                </a:solidFill>
              </a:rPr>
              <a:t>productivity.</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rot="5400000">
            <a:off x="3267245" y="3688691"/>
            <a:ext cx="2376264" cy="1440160"/>
          </a:xfrm>
          <a:prstGeom prst="roundRect">
            <a:avLst/>
          </a:prstGeom>
          <a:noFill/>
          <a:ln>
            <a:solidFill>
              <a:srgbClr val="6BA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angle 29"/>
          <p:cNvSpPr/>
          <p:nvPr/>
        </p:nvSpPr>
        <p:spPr>
          <a:xfrm>
            <a:off x="5036263" y="2878374"/>
            <a:ext cx="647531" cy="667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ounded Rectangle 14"/>
          <p:cNvSpPr/>
          <p:nvPr/>
        </p:nvSpPr>
        <p:spPr>
          <a:xfrm>
            <a:off x="6482606" y="2780928"/>
            <a:ext cx="2376264" cy="1440160"/>
          </a:xfrm>
          <a:prstGeom prst="roundRect">
            <a:avLst/>
          </a:prstGeom>
          <a:noFill/>
          <a:ln>
            <a:solidFill>
              <a:srgbClr val="6BA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angle 30"/>
          <p:cNvSpPr/>
          <p:nvPr/>
        </p:nvSpPr>
        <p:spPr>
          <a:xfrm>
            <a:off x="8446320" y="2438400"/>
            <a:ext cx="647531" cy="610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ounded Rectangle 12"/>
          <p:cNvSpPr/>
          <p:nvPr/>
        </p:nvSpPr>
        <p:spPr>
          <a:xfrm>
            <a:off x="773242" y="2826004"/>
            <a:ext cx="2376264" cy="1440160"/>
          </a:xfrm>
          <a:prstGeom prst="roundRect">
            <a:avLst/>
          </a:prstGeom>
          <a:noFill/>
          <a:ln>
            <a:solidFill>
              <a:srgbClr val="6BA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angle 28"/>
          <p:cNvSpPr/>
          <p:nvPr/>
        </p:nvSpPr>
        <p:spPr>
          <a:xfrm>
            <a:off x="2772341" y="2567145"/>
            <a:ext cx="647531" cy="462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itle 3"/>
          <p:cNvSpPr>
            <a:spLocks noGrp="1"/>
          </p:cNvSpPr>
          <p:nvPr>
            <p:ph type="title"/>
          </p:nvPr>
        </p:nvSpPr>
        <p:spPr/>
        <p:txBody>
          <a:bodyPr>
            <a:normAutofit fontScale="90000"/>
          </a:bodyPr>
          <a:lstStyle/>
          <a:p>
            <a:pPr algn="l"/>
            <a:r>
              <a:rPr lang="en-US" dirty="0"/>
              <a:t>Workflow with </a:t>
            </a:r>
            <a:r>
              <a:rPr lang="en-US" dirty="0">
                <a:solidFill>
                  <a:srgbClr val="6BA42C"/>
                </a:solidFill>
              </a:rPr>
              <a:t>standard</a:t>
            </a:r>
            <a:r>
              <a:rPr lang="en-US" dirty="0"/>
              <a:t> images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942" y="3103541"/>
            <a:ext cx="1134140" cy="237035"/>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t="26157" b="28908"/>
          <a:stretch/>
        </p:blipFill>
        <p:spPr>
          <a:xfrm>
            <a:off x="6230263" y="5510275"/>
            <a:ext cx="1259632" cy="42126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3944" y="5250532"/>
            <a:ext cx="1011188" cy="398370"/>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34537" r="34785"/>
          <a:stretch/>
        </p:blipFill>
        <p:spPr>
          <a:xfrm>
            <a:off x="7129578" y="4839611"/>
            <a:ext cx="563986" cy="668489"/>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1764" y="3568553"/>
            <a:ext cx="742700" cy="74270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254" y="5720909"/>
            <a:ext cx="620688" cy="620688"/>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8265" y="3546084"/>
            <a:ext cx="1656184" cy="608891"/>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03190" y="3566759"/>
            <a:ext cx="1134139" cy="451349"/>
          </a:xfrm>
          <a:prstGeom prst="rect">
            <a:avLst/>
          </a:prstGeom>
        </p:spPr>
      </p:pic>
      <p:pic>
        <p:nvPicPr>
          <p:cNvPr id="11" name="Picture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62512" y="4623888"/>
            <a:ext cx="743587" cy="743587"/>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3294" y="3007113"/>
            <a:ext cx="1288296" cy="455433"/>
          </a:xfrm>
          <a:prstGeom prst="rect">
            <a:avLst/>
          </a:prstGeom>
        </p:spPr>
      </p:pic>
      <p:sp>
        <p:nvSpPr>
          <p:cNvPr id="14" name="Rounded Rectangle 13"/>
          <p:cNvSpPr/>
          <p:nvPr/>
        </p:nvSpPr>
        <p:spPr>
          <a:xfrm>
            <a:off x="359673" y="5047624"/>
            <a:ext cx="2376264" cy="1440160"/>
          </a:xfrm>
          <a:prstGeom prst="roundRect">
            <a:avLst/>
          </a:prstGeom>
          <a:noFill/>
          <a:ln>
            <a:solidFill>
              <a:srgbClr val="6BA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ounded Rectangle 15"/>
          <p:cNvSpPr/>
          <p:nvPr/>
        </p:nvSpPr>
        <p:spPr>
          <a:xfrm>
            <a:off x="5942561" y="4626138"/>
            <a:ext cx="2376264" cy="1440160"/>
          </a:xfrm>
          <a:prstGeom prst="roundRect">
            <a:avLst/>
          </a:prstGeom>
          <a:noFill/>
          <a:ln>
            <a:solidFill>
              <a:srgbClr val="6BA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ounded Rectangle 17"/>
          <p:cNvSpPr/>
          <p:nvPr/>
        </p:nvSpPr>
        <p:spPr>
          <a:xfrm>
            <a:off x="1008541" y="2697259"/>
            <a:ext cx="932327" cy="240793"/>
          </a:xfrm>
          <a:prstGeom prst="roundRect">
            <a:avLst>
              <a:gd name="adj" fmla="val 50000"/>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Camera</a:t>
            </a:r>
          </a:p>
        </p:txBody>
      </p:sp>
      <p:sp>
        <p:nvSpPr>
          <p:cNvPr id="19" name="Rounded Rectangle 18"/>
          <p:cNvSpPr/>
          <p:nvPr/>
        </p:nvSpPr>
        <p:spPr>
          <a:xfrm>
            <a:off x="547147" y="4916252"/>
            <a:ext cx="882391" cy="240793"/>
          </a:xfrm>
          <a:prstGeom prst="roundRect">
            <a:avLst>
              <a:gd name="adj" fmla="val 50000"/>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Scanner</a:t>
            </a:r>
          </a:p>
        </p:txBody>
      </p:sp>
      <p:sp>
        <p:nvSpPr>
          <p:cNvPr id="20" name="Rounded Rectangle 19"/>
          <p:cNvSpPr/>
          <p:nvPr/>
        </p:nvSpPr>
        <p:spPr>
          <a:xfrm>
            <a:off x="3923279" y="3115764"/>
            <a:ext cx="1021185" cy="240793"/>
          </a:xfrm>
          <a:prstGeom prst="roundRect">
            <a:avLst>
              <a:gd name="adj" fmla="val 50000"/>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t>Processing</a:t>
            </a:r>
            <a:endParaRPr lang="es-ES" sz="1200" dirty="0"/>
          </a:p>
        </p:txBody>
      </p:sp>
      <p:sp>
        <p:nvSpPr>
          <p:cNvPr id="21" name="Rounded Rectangle 20"/>
          <p:cNvSpPr/>
          <p:nvPr/>
        </p:nvSpPr>
        <p:spPr>
          <a:xfrm>
            <a:off x="6678766" y="2665339"/>
            <a:ext cx="1133594" cy="240793"/>
          </a:xfrm>
          <a:prstGeom prst="roundRect">
            <a:avLst>
              <a:gd name="adj" fmla="val 50000"/>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t>Presentation</a:t>
            </a:r>
            <a:endParaRPr lang="es-ES" sz="1200" dirty="0"/>
          </a:p>
        </p:txBody>
      </p:sp>
      <p:sp>
        <p:nvSpPr>
          <p:cNvPr id="22" name="Rounded Rectangle 21"/>
          <p:cNvSpPr/>
          <p:nvPr/>
        </p:nvSpPr>
        <p:spPr>
          <a:xfrm>
            <a:off x="6160989" y="4503492"/>
            <a:ext cx="1184611" cy="240793"/>
          </a:xfrm>
          <a:prstGeom prst="roundRect">
            <a:avLst>
              <a:gd name="adj" fmla="val 50000"/>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t>User</a:t>
            </a:r>
            <a:r>
              <a:rPr lang="es-ES" sz="1200" dirty="0"/>
              <a:t> </a:t>
            </a:r>
            <a:r>
              <a:rPr lang="es-ES" sz="1200" dirty="0" err="1"/>
              <a:t>screen</a:t>
            </a:r>
            <a:endParaRPr lang="es-ES" sz="1200" dirty="0"/>
          </a:p>
        </p:txBody>
      </p:sp>
      <p:pic>
        <p:nvPicPr>
          <p:cNvPr id="23" name="Picture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08087" y="4311253"/>
            <a:ext cx="507124" cy="507124"/>
          </a:xfrm>
          <a:prstGeom prst="rect">
            <a:avLst/>
          </a:prstGeom>
        </p:spPr>
      </p:pic>
      <p:pic>
        <p:nvPicPr>
          <p:cNvPr id="24" name="Picture 2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11562" y="2567145"/>
            <a:ext cx="462202" cy="462202"/>
          </a:xfrm>
          <a:prstGeom prst="rect">
            <a:avLst/>
          </a:prstGeom>
        </p:spPr>
      </p:pic>
      <p:pic>
        <p:nvPicPr>
          <p:cNvPr id="25" name="Picture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330496" y="4694825"/>
            <a:ext cx="587495" cy="587495"/>
          </a:xfrm>
          <a:prstGeom prst="rect">
            <a:avLst/>
          </a:prstGeom>
        </p:spPr>
      </p:pic>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027831" y="3015772"/>
            <a:ext cx="522871" cy="522871"/>
          </a:xfrm>
          <a:prstGeom prst="rect">
            <a:avLst/>
          </a:prstGeom>
        </p:spPr>
      </p:pic>
      <p:pic>
        <p:nvPicPr>
          <p:cNvPr id="27" name="Picture 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113" y="2448563"/>
            <a:ext cx="606383" cy="606383"/>
          </a:xfrm>
          <a:prstGeom prst="rect">
            <a:avLst/>
          </a:prstGeom>
        </p:spPr>
      </p:pic>
      <p:sp>
        <p:nvSpPr>
          <p:cNvPr id="32" name="Right Arrow 31"/>
          <p:cNvSpPr/>
          <p:nvPr/>
        </p:nvSpPr>
        <p:spPr>
          <a:xfrm rot="1007107">
            <a:off x="3215396" y="3338683"/>
            <a:ext cx="504057" cy="530696"/>
          </a:xfrm>
          <a:prstGeom prst="rightArrow">
            <a:avLst/>
          </a:prstGeom>
          <a:solidFill>
            <a:srgbClr val="6BA42C"/>
          </a:solidFill>
          <a:ln>
            <a:solidFill>
              <a:srgbClr val="4E86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ight Arrow 32"/>
          <p:cNvSpPr/>
          <p:nvPr/>
        </p:nvSpPr>
        <p:spPr>
          <a:xfrm rot="20662537">
            <a:off x="2828241" y="5167421"/>
            <a:ext cx="842526" cy="530696"/>
          </a:xfrm>
          <a:prstGeom prst="rightArrow">
            <a:avLst/>
          </a:prstGeom>
          <a:solidFill>
            <a:srgbClr val="6BA42C"/>
          </a:solidFill>
          <a:ln>
            <a:solidFill>
              <a:srgbClr val="4E86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ight Arrow 34"/>
          <p:cNvSpPr/>
          <p:nvPr/>
        </p:nvSpPr>
        <p:spPr>
          <a:xfrm rot="1663418">
            <a:off x="5297864" y="4832236"/>
            <a:ext cx="504057" cy="530696"/>
          </a:xfrm>
          <a:prstGeom prst="rightArrow">
            <a:avLst/>
          </a:prstGeom>
          <a:solidFill>
            <a:srgbClr val="6BA42C"/>
          </a:solidFill>
          <a:ln>
            <a:solidFill>
              <a:srgbClr val="4E86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ight Arrow 35"/>
          <p:cNvSpPr/>
          <p:nvPr/>
        </p:nvSpPr>
        <p:spPr>
          <a:xfrm rot="20034534">
            <a:off x="5258627" y="3527085"/>
            <a:ext cx="1205586" cy="530696"/>
          </a:xfrm>
          <a:prstGeom prst="rightArrow">
            <a:avLst/>
          </a:prstGeom>
          <a:solidFill>
            <a:srgbClr val="6BA42C"/>
          </a:solidFill>
          <a:ln>
            <a:solidFill>
              <a:srgbClr val="4E86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Content Placeholder 2"/>
          <p:cNvSpPr>
            <a:spLocks noGrp="1"/>
          </p:cNvSpPr>
          <p:nvPr>
            <p:ph idx="1"/>
          </p:nvPr>
        </p:nvSpPr>
        <p:spPr>
          <a:xfrm>
            <a:off x="3016497" y="6232943"/>
            <a:ext cx="3690987" cy="565912"/>
          </a:xfrm>
        </p:spPr>
        <p:txBody>
          <a:bodyPr/>
          <a:lstStyle/>
          <a:p>
            <a:r>
              <a:rPr lang="en-US" dirty="0"/>
              <a:t>Everything </a:t>
            </a:r>
            <a:r>
              <a:rPr lang="en-US" b="1" dirty="0" err="1">
                <a:solidFill>
                  <a:srgbClr val="6BA42C"/>
                </a:solidFill>
              </a:rPr>
              <a:t>interops</a:t>
            </a:r>
            <a:endParaRPr lang="en-US" b="1" dirty="0">
              <a:solidFill>
                <a:srgbClr val="6BA42C"/>
              </a:solidFill>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When we talk about…</a:t>
            </a:r>
          </a:p>
        </p:txBody>
      </p:sp>
      <p:sp>
        <p:nvSpPr>
          <p:cNvPr id="3" name="Content Placeholder 2"/>
          <p:cNvSpPr>
            <a:spLocks noGrp="1"/>
          </p:cNvSpPr>
          <p:nvPr>
            <p:ph idx="1"/>
          </p:nvPr>
        </p:nvSpPr>
        <p:spPr>
          <a:xfrm>
            <a:off x="448965" y="1052736"/>
            <a:ext cx="8229600" cy="3888431"/>
          </a:xfrm>
        </p:spPr>
        <p:txBody>
          <a:bodyPr>
            <a:normAutofit fontScale="92500"/>
          </a:bodyPr>
          <a:lstStyle/>
          <a:p>
            <a:r>
              <a:rPr lang="en-US" b="1" dirty="0">
                <a:solidFill>
                  <a:srgbClr val="6BA42C"/>
                </a:solidFill>
              </a:rPr>
              <a:t>Image,</a:t>
            </a:r>
            <a:r>
              <a:rPr lang="en-US" dirty="0"/>
              <a:t>	PNG (</a:t>
            </a:r>
            <a:r>
              <a:rPr lang="en-US" dirty="0" err="1"/>
              <a:t>looseless</a:t>
            </a:r>
            <a:r>
              <a:rPr lang="en-US" dirty="0"/>
              <a:t>), JPG (</a:t>
            </a:r>
            <a:r>
              <a:rPr lang="en-US" dirty="0" err="1"/>
              <a:t>loosy</a:t>
            </a:r>
            <a:r>
              <a:rPr lang="en-US" dirty="0"/>
              <a:t>).</a:t>
            </a:r>
          </a:p>
          <a:p>
            <a:r>
              <a:rPr lang="en-US" b="1" dirty="0">
                <a:solidFill>
                  <a:srgbClr val="6BA42C"/>
                </a:solidFill>
              </a:rPr>
              <a:t>Audio,</a:t>
            </a:r>
            <a:r>
              <a:rPr lang="en-US" dirty="0"/>
              <a:t>	AIFF/WAV (</a:t>
            </a:r>
            <a:r>
              <a:rPr lang="en-US" dirty="0" err="1"/>
              <a:t>looseless</a:t>
            </a:r>
            <a:r>
              <a:rPr lang="en-US" dirty="0"/>
              <a:t>), MP3 (</a:t>
            </a:r>
            <a:r>
              <a:rPr lang="en-US" dirty="0" err="1"/>
              <a:t>loosy</a:t>
            </a:r>
            <a:r>
              <a:rPr lang="en-US" dirty="0"/>
              <a:t>).</a:t>
            </a:r>
          </a:p>
          <a:p>
            <a:r>
              <a:rPr lang="en-US" b="1" dirty="0">
                <a:solidFill>
                  <a:srgbClr val="6BA42C"/>
                </a:solidFill>
              </a:rPr>
              <a:t>Web,</a:t>
            </a:r>
            <a:r>
              <a:rPr lang="en-US" dirty="0"/>
              <a:t>	HTML/XML (data), ECMA/</a:t>
            </a:r>
            <a:r>
              <a:rPr lang="en-US" dirty="0" err="1"/>
              <a:t>Javascript</a:t>
            </a:r>
            <a:r>
              <a:rPr lang="en-US" dirty="0"/>
              <a:t> (scripting), CSS (styles).</a:t>
            </a:r>
          </a:p>
          <a:p>
            <a:r>
              <a:rPr lang="en-US" b="1" dirty="0">
                <a:solidFill>
                  <a:srgbClr val="6BA42C"/>
                </a:solidFill>
              </a:rPr>
              <a:t>API,</a:t>
            </a:r>
            <a:r>
              <a:rPr lang="en-US" dirty="0"/>
              <a:t>	REST/SOAP (protocol), JSON/XML (data).</a:t>
            </a:r>
          </a:p>
          <a:p>
            <a:r>
              <a:rPr lang="en-US" b="1" dirty="0">
                <a:solidFill>
                  <a:srgbClr val="6BA42C"/>
                </a:solidFill>
              </a:rPr>
              <a:t>Virtual machines,</a:t>
            </a:r>
            <a:r>
              <a:rPr lang="en-US" dirty="0"/>
              <a:t> VMDK (virtual disk).</a:t>
            </a:r>
          </a:p>
          <a:p>
            <a:r>
              <a:rPr lang="en-US" b="1" dirty="0">
                <a:solidFill>
                  <a:srgbClr val="6BA42C"/>
                </a:solidFill>
              </a:rPr>
              <a:t>Geo,</a:t>
            </a:r>
            <a:r>
              <a:rPr lang="en-US" dirty="0"/>
              <a:t>	KML (keyhole markup).</a:t>
            </a:r>
          </a:p>
          <a:p>
            <a:r>
              <a:rPr lang="en-US" dirty="0"/>
              <a:t>…</a:t>
            </a:r>
          </a:p>
        </p:txBody>
      </p:sp>
    </p:spTree>
    <p:extLst>
      <p:ext uri="{BB962C8B-B14F-4D97-AF65-F5344CB8AC3E}">
        <p14:creationId xmlns:p14="http://schemas.microsoft.com/office/powerpoint/2010/main" val="201751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tretch>
            <a:fillRect/>
          </a:stretch>
        </p:blipFill>
        <p:spPr>
          <a:xfrm>
            <a:off x="3995936" y="188640"/>
            <a:ext cx="4965146" cy="6453336"/>
          </a:xfrm>
          <a:prstGeom prst="rect">
            <a:avLst/>
          </a:prstGeom>
        </p:spPr>
      </p:pic>
      <p:sp>
        <p:nvSpPr>
          <p:cNvPr id="3" name="Rectangle 2"/>
          <p:cNvSpPr/>
          <p:nvPr/>
        </p:nvSpPr>
        <p:spPr>
          <a:xfrm>
            <a:off x="3347864" y="2204864"/>
            <a:ext cx="2088232"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itle 3"/>
          <p:cNvSpPr>
            <a:spLocks noGrp="1"/>
          </p:cNvSpPr>
          <p:nvPr>
            <p:ph type="title"/>
          </p:nvPr>
        </p:nvSpPr>
        <p:spPr>
          <a:xfrm>
            <a:off x="722313" y="3068960"/>
            <a:ext cx="7772400" cy="1362075"/>
          </a:xfrm>
        </p:spPr>
        <p:txBody>
          <a:bodyPr/>
          <a:lstStyle/>
          <a:p>
            <a:r>
              <a:rPr lang="es-ES" dirty="0" err="1"/>
              <a:t>There</a:t>
            </a:r>
            <a:r>
              <a:rPr lang="es-ES" dirty="0"/>
              <a:t> </a:t>
            </a:r>
            <a:r>
              <a:rPr lang="es-ES" dirty="0" err="1"/>
              <a:t>is</a:t>
            </a:r>
            <a:r>
              <a:rPr lang="es-ES" dirty="0"/>
              <a:t> a Gap!!!</a:t>
            </a:r>
          </a:p>
        </p:txBody>
      </p:sp>
      <p:sp>
        <p:nvSpPr>
          <p:cNvPr id="5" name="Text Placeholder 4"/>
          <p:cNvSpPr>
            <a:spLocks noGrp="1"/>
          </p:cNvSpPr>
          <p:nvPr>
            <p:ph type="body" idx="1"/>
          </p:nvPr>
        </p:nvSpPr>
        <p:spPr>
          <a:xfrm>
            <a:off x="722313" y="1340768"/>
            <a:ext cx="7772400" cy="1500187"/>
          </a:xfrm>
        </p:spPr>
        <p:txBody>
          <a:bodyPr/>
          <a:lstStyle/>
          <a:p>
            <a:r>
              <a:rPr lang="es-ES" dirty="0" err="1"/>
              <a:t>What</a:t>
            </a:r>
            <a:r>
              <a:rPr lang="es-ES" dirty="0"/>
              <a:t> </a:t>
            </a:r>
            <a:r>
              <a:rPr lang="es-ES" dirty="0" err="1"/>
              <a:t>about</a:t>
            </a:r>
            <a:r>
              <a:rPr lang="es-ES" dirty="0"/>
              <a:t> </a:t>
            </a:r>
            <a:r>
              <a:rPr lang="es-ES" b="1" dirty="0" err="1">
                <a:solidFill>
                  <a:srgbClr val="DE7400"/>
                </a:solidFill>
              </a:rPr>
              <a:t>Mockups</a:t>
            </a:r>
            <a:r>
              <a:rPr lang="es-ES" dirty="0"/>
              <a:t> and </a:t>
            </a:r>
            <a:r>
              <a:rPr lang="es-ES" b="1" dirty="0" err="1">
                <a:solidFill>
                  <a:srgbClr val="DE7400"/>
                </a:solidFill>
              </a:rPr>
              <a:t>Wireframes</a:t>
            </a:r>
            <a:r>
              <a:rPr lang="es-ES" b="1" dirty="0">
                <a:solidFill>
                  <a:srgbClr val="DE7400"/>
                </a:solidFill>
              </a:rPr>
              <a:t>?</a:t>
            </a:r>
          </a:p>
        </p:txBody>
      </p:sp>
    </p:spTree>
    <p:extLst>
      <p:ext uri="{BB962C8B-B14F-4D97-AF65-F5344CB8AC3E}">
        <p14:creationId xmlns:p14="http://schemas.microsoft.com/office/powerpoint/2010/main" val="258453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7200" y="4128117"/>
            <a:ext cx="2170584" cy="4530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ounded Rectangle 12"/>
          <p:cNvSpPr/>
          <p:nvPr/>
        </p:nvSpPr>
        <p:spPr>
          <a:xfrm>
            <a:off x="907827" y="2058412"/>
            <a:ext cx="7778973" cy="1874643"/>
          </a:xfrm>
          <a:prstGeom prst="roundRect">
            <a:avLst/>
          </a:prstGeom>
          <a:noFill/>
          <a:ln>
            <a:solidFill>
              <a:srgbClr val="6BA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itle 3"/>
          <p:cNvSpPr>
            <a:spLocks noGrp="1"/>
          </p:cNvSpPr>
          <p:nvPr>
            <p:ph type="title"/>
          </p:nvPr>
        </p:nvSpPr>
        <p:spPr/>
        <p:txBody>
          <a:bodyPr/>
          <a:lstStyle/>
          <a:p>
            <a:r>
              <a:rPr lang="es-ES" dirty="0"/>
              <a:t>Macro-</a:t>
            </a:r>
            <a:r>
              <a:rPr lang="es-ES" dirty="0" err="1"/>
              <a:t>Trends</a:t>
            </a:r>
            <a:r>
              <a:rPr lang="es-ES" dirty="0"/>
              <a:t>…</a:t>
            </a:r>
          </a:p>
        </p:txBody>
      </p:sp>
      <p:sp>
        <p:nvSpPr>
          <p:cNvPr id="5" name="Text Placeholder 4"/>
          <p:cNvSpPr>
            <a:spLocks noGrp="1"/>
          </p:cNvSpPr>
          <p:nvPr>
            <p:ph idx="1"/>
          </p:nvPr>
        </p:nvSpPr>
        <p:spPr>
          <a:xfrm>
            <a:off x="448965" y="1052737"/>
            <a:ext cx="8229600" cy="3744416"/>
          </a:xfrm>
        </p:spPr>
        <p:txBody>
          <a:bodyPr>
            <a:normAutofit/>
          </a:bodyPr>
          <a:lstStyle/>
          <a:p>
            <a:r>
              <a:rPr lang="es-ES" dirty="0" err="1"/>
              <a:t>Increasing</a:t>
            </a:r>
            <a:r>
              <a:rPr lang="es-ES" dirty="0"/>
              <a:t> </a:t>
            </a:r>
            <a:r>
              <a:rPr lang="es-ES" b="1" dirty="0" err="1">
                <a:solidFill>
                  <a:srgbClr val="EE8E00"/>
                </a:solidFill>
              </a:rPr>
              <a:t>habit</a:t>
            </a:r>
            <a:r>
              <a:rPr lang="es-ES" b="1" dirty="0">
                <a:solidFill>
                  <a:srgbClr val="EE8E00"/>
                </a:solidFill>
              </a:rPr>
              <a:t> </a:t>
            </a:r>
            <a:r>
              <a:rPr lang="es-ES" dirty="0"/>
              <a:t>of </a:t>
            </a:r>
            <a:r>
              <a:rPr lang="es-ES" dirty="0" err="1"/>
              <a:t>using</a:t>
            </a:r>
            <a:r>
              <a:rPr lang="es-ES" dirty="0"/>
              <a:t> </a:t>
            </a:r>
            <a:r>
              <a:rPr lang="es-ES" dirty="0" err="1"/>
              <a:t>mockups</a:t>
            </a:r>
            <a:r>
              <a:rPr lang="es-ES" dirty="0"/>
              <a:t> in </a:t>
            </a:r>
            <a:r>
              <a:rPr lang="es-ES" dirty="0" err="1"/>
              <a:t>companies</a:t>
            </a:r>
            <a:r>
              <a:rPr lang="es-ES" dirty="0"/>
              <a:t>.</a:t>
            </a:r>
          </a:p>
          <a:p>
            <a:r>
              <a:rPr lang="es-ES" dirty="0" err="1"/>
              <a:t>Increasing</a:t>
            </a:r>
            <a:r>
              <a:rPr lang="es-ES" dirty="0"/>
              <a:t> </a:t>
            </a:r>
            <a:r>
              <a:rPr lang="es-ES" b="1" dirty="0" err="1">
                <a:solidFill>
                  <a:srgbClr val="EE8E00"/>
                </a:solidFill>
              </a:rPr>
              <a:t>number</a:t>
            </a:r>
            <a:r>
              <a:rPr lang="es-ES" dirty="0"/>
              <a:t> of software </a:t>
            </a:r>
            <a:r>
              <a:rPr lang="es-ES" dirty="0" err="1"/>
              <a:t>solutions</a:t>
            </a:r>
            <a:r>
              <a:rPr lang="es-ES" dirty="0"/>
              <a:t>.</a:t>
            </a:r>
          </a:p>
          <a:p>
            <a:endParaRPr lang="es-ES" dirty="0"/>
          </a:p>
          <a:p>
            <a:endParaRPr lang="es-ES" dirty="0"/>
          </a:p>
          <a:p>
            <a:endParaRPr lang="es-ES" dirty="0"/>
          </a:p>
          <a:p>
            <a:endParaRPr lang="es-ES" dirty="0"/>
          </a:p>
          <a:p>
            <a:r>
              <a:rPr lang="es-ES" b="1" dirty="0" err="1">
                <a:solidFill>
                  <a:schemeClr val="bg1"/>
                </a:solidFill>
              </a:rPr>
              <a:t>Problem</a:t>
            </a:r>
            <a:r>
              <a:rPr lang="es-ES" b="1" dirty="0">
                <a:solidFill>
                  <a:schemeClr val="bg1"/>
                </a:solidFill>
              </a:rPr>
              <a:t>!!  </a:t>
            </a:r>
            <a:r>
              <a:rPr lang="es-ES" dirty="0" err="1"/>
              <a:t>Evolving</a:t>
            </a:r>
            <a:r>
              <a:rPr lang="es-ES" dirty="0"/>
              <a:t> to </a:t>
            </a:r>
            <a:r>
              <a:rPr lang="es-ES" b="1" dirty="0" err="1">
                <a:solidFill>
                  <a:srgbClr val="EE8E00"/>
                </a:solidFill>
              </a:rPr>
              <a:t>fragmentation</a:t>
            </a:r>
            <a:r>
              <a:rPr lang="es-ES" b="1" dirty="0">
                <a:solidFill>
                  <a:srgbClr val="EE8E00"/>
                </a:solidFill>
              </a:rPr>
              <a: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764" b="7619"/>
          <a:stretch/>
        </p:blipFill>
        <p:spPr>
          <a:xfrm rot="10800000">
            <a:off x="5360670" y="4642443"/>
            <a:ext cx="3563887" cy="1983052"/>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194" t="38047" r="8194" b="35060"/>
          <a:stretch/>
        </p:blipFill>
        <p:spPr>
          <a:xfrm>
            <a:off x="1076371" y="2374359"/>
            <a:ext cx="2706774" cy="507520"/>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5901" t="30328" r="5901" b="26417"/>
          <a:stretch/>
        </p:blipFill>
        <p:spPr>
          <a:xfrm>
            <a:off x="6373108" y="2218537"/>
            <a:ext cx="2066103" cy="67874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9853" y="2855189"/>
            <a:ext cx="1474824" cy="531468"/>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r="15814"/>
          <a:stretch/>
        </p:blipFill>
        <p:spPr>
          <a:xfrm>
            <a:off x="1205956" y="3057684"/>
            <a:ext cx="2232247" cy="512488"/>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1017" y="3262547"/>
            <a:ext cx="2224400" cy="619163"/>
          </a:xfrm>
          <a:prstGeom prst="rect">
            <a:avLst/>
          </a:prstGeom>
        </p:spPr>
      </p:pic>
      <p:sp>
        <p:nvSpPr>
          <p:cNvPr id="12" name="Circular Arrow 11"/>
          <p:cNvSpPr/>
          <p:nvPr/>
        </p:nvSpPr>
        <p:spPr>
          <a:xfrm rot="2864726" flipV="1">
            <a:off x="4661922" y="3617387"/>
            <a:ext cx="1224135" cy="2024758"/>
          </a:xfrm>
          <a:prstGeom prst="circularArrow">
            <a:avLst>
              <a:gd name="adj1" fmla="val 15531"/>
              <a:gd name="adj2" fmla="val 1617955"/>
              <a:gd name="adj3" fmla="val 17548070"/>
              <a:gd name="adj4" fmla="val 13246546"/>
              <a:gd name="adj5" fmla="val 17834"/>
            </a:avLst>
          </a:prstGeom>
          <a:solidFill>
            <a:srgbClr val="EE8E00"/>
          </a:solidFill>
          <a:ln>
            <a:solidFill>
              <a:srgbClr val="DE7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 name="Rectangle 14"/>
          <p:cNvSpPr/>
          <p:nvPr/>
        </p:nvSpPr>
        <p:spPr>
          <a:xfrm>
            <a:off x="6876256" y="3478588"/>
            <a:ext cx="1824832" cy="467143"/>
          </a:xfrm>
          <a:prstGeom prst="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a:t>To </a:t>
            </a:r>
            <a:r>
              <a:rPr lang="es-ES" sz="800" dirty="0" err="1"/>
              <a:t>name</a:t>
            </a:r>
            <a:r>
              <a:rPr lang="es-ES" sz="800" dirty="0"/>
              <a:t> </a:t>
            </a:r>
            <a:r>
              <a:rPr lang="es-ES" sz="800" dirty="0" err="1"/>
              <a:t>just</a:t>
            </a:r>
            <a:r>
              <a:rPr lang="es-ES" sz="800" dirty="0"/>
              <a:t> a </a:t>
            </a:r>
            <a:r>
              <a:rPr lang="es-ES" sz="800" dirty="0" err="1"/>
              <a:t>few</a:t>
            </a:r>
            <a:r>
              <a:rPr lang="es-ES" sz="800" dirty="0"/>
              <a:t>. </a:t>
            </a:r>
            <a:r>
              <a:rPr lang="es-ES" sz="800" dirty="0" err="1"/>
              <a:t>There</a:t>
            </a:r>
            <a:r>
              <a:rPr lang="es-ES" sz="800" dirty="0"/>
              <a:t> are </a:t>
            </a:r>
            <a:r>
              <a:rPr lang="es-ES" sz="800" dirty="0" err="1"/>
              <a:t>tons</a:t>
            </a:r>
            <a:r>
              <a:rPr lang="es-ES" sz="800" dirty="0"/>
              <a:t> of </a:t>
            </a:r>
            <a:r>
              <a:rPr lang="es-ES" sz="800" dirty="0" err="1"/>
              <a:t>them</a:t>
            </a:r>
            <a:r>
              <a:rPr lang="es-ES" sz="800" dirty="0"/>
              <a:t> and </a:t>
            </a:r>
            <a:r>
              <a:rPr lang="es-ES" sz="800" dirty="0" err="1"/>
              <a:t>very</a:t>
            </a:r>
            <a:r>
              <a:rPr lang="es-ES" sz="800" dirty="0"/>
              <a:t>, </a:t>
            </a:r>
            <a:r>
              <a:rPr lang="es-ES" sz="800" dirty="0" err="1"/>
              <a:t>very</a:t>
            </a:r>
            <a:r>
              <a:rPr lang="es-ES" sz="800" dirty="0"/>
              <a:t> </a:t>
            </a:r>
            <a:r>
              <a:rPr lang="es-ES" sz="800" dirty="0" err="1"/>
              <a:t>good</a:t>
            </a:r>
            <a:r>
              <a:rPr lang="es-ES" sz="800" dirty="0"/>
              <a:t> </a:t>
            </a:r>
            <a:r>
              <a:rPr lang="es-ES" sz="800" dirty="0" err="1"/>
              <a:t>all</a:t>
            </a:r>
            <a:r>
              <a:rPr lang="es-ES" sz="800" dirty="0"/>
              <a:t> of </a:t>
            </a:r>
            <a:r>
              <a:rPr lang="es-ES" sz="800" dirty="0" err="1"/>
              <a:t>them</a:t>
            </a:r>
            <a:r>
              <a:rPr lang="es-ES" sz="800" dirty="0"/>
              <a:t>. </a:t>
            </a:r>
            <a:r>
              <a:rPr lang="es-ES" sz="800" dirty="0" err="1"/>
              <a:t>We</a:t>
            </a:r>
            <a:r>
              <a:rPr lang="es-ES" sz="800" dirty="0"/>
              <a:t> are </a:t>
            </a:r>
            <a:r>
              <a:rPr lang="es-ES" sz="800" dirty="0" err="1"/>
              <a:t>not</a:t>
            </a:r>
            <a:r>
              <a:rPr lang="es-ES" sz="800" dirty="0"/>
              <a:t> </a:t>
            </a:r>
            <a:r>
              <a:rPr lang="es-ES" sz="800" dirty="0" err="1"/>
              <a:t>engaged</a:t>
            </a:r>
            <a:r>
              <a:rPr lang="es-ES" sz="800" dirty="0"/>
              <a:t> </a:t>
            </a:r>
            <a:r>
              <a:rPr lang="es-ES" sz="800" dirty="0" err="1"/>
              <a:t>with</a:t>
            </a:r>
            <a:r>
              <a:rPr lang="es-ES" sz="800" dirty="0"/>
              <a:t> </a:t>
            </a:r>
            <a:r>
              <a:rPr lang="es-ES" sz="800" dirty="0" err="1"/>
              <a:t>anyone</a:t>
            </a:r>
            <a:r>
              <a:rPr lang="es-ES" sz="800" dirty="0"/>
              <a:t>.</a:t>
            </a:r>
          </a:p>
        </p:txBody>
      </p:sp>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21420" t="11404" r="26182" b="18907"/>
          <a:stretch/>
        </p:blipFill>
        <p:spPr>
          <a:xfrm>
            <a:off x="4500304" y="2177477"/>
            <a:ext cx="910309" cy="836764"/>
          </a:xfrm>
          <a:prstGeom prst="rect">
            <a:avLst/>
          </a:prstGeom>
        </p:spPr>
      </p:pic>
    </p:spTree>
    <p:extLst>
      <p:ext uri="{BB962C8B-B14F-4D97-AF65-F5344CB8AC3E}">
        <p14:creationId xmlns:p14="http://schemas.microsoft.com/office/powerpoint/2010/main" val="231689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err="1"/>
              <a:t>Solution</a:t>
            </a:r>
            <a:endParaRPr lang="es-ES" dirty="0"/>
          </a:p>
        </p:txBody>
      </p:sp>
      <p:sp>
        <p:nvSpPr>
          <p:cNvPr id="5" name="Content Placeholder 4"/>
          <p:cNvSpPr>
            <a:spLocks noGrp="1"/>
          </p:cNvSpPr>
          <p:nvPr>
            <p:ph idx="1"/>
          </p:nvPr>
        </p:nvSpPr>
        <p:spPr/>
        <p:txBody>
          <a:bodyPr/>
          <a:lstStyle/>
          <a:p>
            <a:r>
              <a:rPr lang="es-ES" dirty="0" err="1"/>
              <a:t>It’s</a:t>
            </a:r>
            <a:r>
              <a:rPr lang="es-ES" dirty="0"/>
              <a:t> time to </a:t>
            </a:r>
            <a:r>
              <a:rPr lang="es-ES" dirty="0" err="1"/>
              <a:t>create</a:t>
            </a:r>
            <a:r>
              <a:rPr lang="es-ES" dirty="0"/>
              <a:t> </a:t>
            </a:r>
            <a:r>
              <a:rPr lang="es-ES" dirty="0" err="1"/>
              <a:t>an</a:t>
            </a:r>
            <a:r>
              <a:rPr lang="es-ES" dirty="0"/>
              <a:t> </a:t>
            </a:r>
            <a:r>
              <a:rPr lang="es-ES" b="1" dirty="0">
                <a:solidFill>
                  <a:srgbClr val="4E863A"/>
                </a:solidFill>
              </a:rPr>
              <a:t>Standard</a:t>
            </a:r>
          </a:p>
        </p:txBody>
      </p:sp>
      <p:sp>
        <p:nvSpPr>
          <p:cNvPr id="6" name="Rounded Rectangle 5"/>
          <p:cNvSpPr/>
          <p:nvPr/>
        </p:nvSpPr>
        <p:spPr>
          <a:xfrm>
            <a:off x="2195736" y="3212976"/>
            <a:ext cx="4824536" cy="3240360"/>
          </a:xfrm>
          <a:prstGeom prst="roundRect">
            <a:avLst/>
          </a:prstGeom>
          <a:solidFill>
            <a:srgbClr val="6BA42C"/>
          </a:solidFill>
          <a:ln>
            <a:solidFill>
              <a:srgbClr val="4E86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solidFill>
                <a:schemeClr val="bg1"/>
              </a:solidFill>
            </a:endParaRPr>
          </a:p>
        </p:txBody>
      </p:sp>
      <p:sp>
        <p:nvSpPr>
          <p:cNvPr id="7" name="Rounded Rectangle 6"/>
          <p:cNvSpPr/>
          <p:nvPr/>
        </p:nvSpPr>
        <p:spPr>
          <a:xfrm>
            <a:off x="2195736" y="3212976"/>
            <a:ext cx="4824536" cy="1080120"/>
          </a:xfrm>
          <a:prstGeom prst="roundRect">
            <a:avLst>
              <a:gd name="adj" fmla="val 50000"/>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angle 7"/>
          <p:cNvSpPr/>
          <p:nvPr/>
        </p:nvSpPr>
        <p:spPr>
          <a:xfrm>
            <a:off x="2195736" y="3717032"/>
            <a:ext cx="4824536" cy="576064"/>
          </a:xfrm>
          <a:prstGeom prst="rect">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7615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dirty="0" err="1"/>
              <a:t>Solution</a:t>
            </a:r>
            <a:endParaRPr lang="es-ES" dirty="0"/>
          </a:p>
        </p:txBody>
      </p:sp>
      <p:sp>
        <p:nvSpPr>
          <p:cNvPr id="5" name="Content Placeholder 4"/>
          <p:cNvSpPr>
            <a:spLocks noGrp="1"/>
          </p:cNvSpPr>
          <p:nvPr>
            <p:ph idx="1"/>
          </p:nvPr>
        </p:nvSpPr>
        <p:spPr/>
        <p:txBody>
          <a:bodyPr/>
          <a:lstStyle/>
          <a:p>
            <a:r>
              <a:rPr lang="es-ES" dirty="0" err="1"/>
              <a:t>It’s</a:t>
            </a:r>
            <a:r>
              <a:rPr lang="es-ES" dirty="0"/>
              <a:t> time to </a:t>
            </a:r>
            <a:r>
              <a:rPr lang="es-ES" dirty="0" err="1"/>
              <a:t>create</a:t>
            </a:r>
            <a:r>
              <a:rPr lang="es-ES" dirty="0"/>
              <a:t> </a:t>
            </a:r>
            <a:r>
              <a:rPr lang="es-ES" dirty="0" err="1"/>
              <a:t>an</a:t>
            </a:r>
            <a:r>
              <a:rPr lang="es-ES" dirty="0"/>
              <a:t> </a:t>
            </a:r>
            <a:r>
              <a:rPr lang="es-ES" b="1" dirty="0">
                <a:solidFill>
                  <a:srgbClr val="4E863A"/>
                </a:solidFill>
              </a:rPr>
              <a:t>Standard</a:t>
            </a:r>
          </a:p>
        </p:txBody>
      </p:sp>
      <p:sp>
        <p:nvSpPr>
          <p:cNvPr id="6" name="Rounded Rectangle 5"/>
          <p:cNvSpPr/>
          <p:nvPr/>
        </p:nvSpPr>
        <p:spPr>
          <a:xfrm>
            <a:off x="2195736" y="3212976"/>
            <a:ext cx="4824536" cy="3240360"/>
          </a:xfrm>
          <a:prstGeom prst="roundRect">
            <a:avLst/>
          </a:prstGeom>
          <a:solidFill>
            <a:srgbClr val="6BA42C"/>
          </a:solidFill>
          <a:ln>
            <a:solidFill>
              <a:srgbClr val="4E86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solidFill>
                <a:schemeClr val="bg1"/>
              </a:solidFill>
            </a:endParaRPr>
          </a:p>
        </p:txBody>
      </p:sp>
      <p:sp>
        <p:nvSpPr>
          <p:cNvPr id="7" name="Rounded Rectangle 6"/>
          <p:cNvSpPr/>
          <p:nvPr/>
        </p:nvSpPr>
        <p:spPr>
          <a:xfrm>
            <a:off x="2195736" y="3212976"/>
            <a:ext cx="4824536" cy="1080120"/>
          </a:xfrm>
          <a:prstGeom prst="roundRect">
            <a:avLst>
              <a:gd name="adj" fmla="val 50000"/>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angle 7"/>
          <p:cNvSpPr/>
          <p:nvPr/>
        </p:nvSpPr>
        <p:spPr>
          <a:xfrm>
            <a:off x="2195736" y="3717032"/>
            <a:ext cx="4824536" cy="576064"/>
          </a:xfrm>
          <a:prstGeom prst="rect">
            <a:avLst/>
          </a:prstGeom>
          <a:solidFill>
            <a:srgbClr val="4E8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ounded Rectangle 8"/>
          <p:cNvSpPr/>
          <p:nvPr/>
        </p:nvSpPr>
        <p:spPr>
          <a:xfrm>
            <a:off x="2195736" y="3212976"/>
            <a:ext cx="4824536" cy="10801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b="1" dirty="0" err="1">
                <a:solidFill>
                  <a:schemeClr val="bg1"/>
                </a:solidFill>
              </a:rPr>
              <a:t>OpenMockup</a:t>
            </a:r>
            <a:endParaRPr lang="es-ES" sz="2400" dirty="0">
              <a:solidFill>
                <a:schemeClr val="bg1"/>
              </a:solidFill>
            </a:endParaRPr>
          </a:p>
        </p:txBody>
      </p:sp>
      <p:sp>
        <p:nvSpPr>
          <p:cNvPr id="10" name="TextBox 9"/>
          <p:cNvSpPr txBox="1"/>
          <p:nvPr/>
        </p:nvSpPr>
        <p:spPr>
          <a:xfrm>
            <a:off x="2700686" y="4403720"/>
            <a:ext cx="3814635" cy="1938992"/>
          </a:xfrm>
          <a:prstGeom prst="rect">
            <a:avLst/>
          </a:prstGeom>
          <a:noFill/>
        </p:spPr>
        <p:txBody>
          <a:bodyPr wrap="none" rtlCol="0">
            <a:spAutoFit/>
          </a:bodyPr>
          <a:lstStyle/>
          <a:p>
            <a:pPr algn="ctr"/>
            <a:r>
              <a:rPr lang="es-ES" sz="2400" strike="sngStrike" dirty="0">
                <a:solidFill>
                  <a:schemeClr val="bg1"/>
                </a:solidFill>
              </a:rPr>
              <a:t> </a:t>
            </a:r>
            <a:r>
              <a:rPr lang="es-ES" sz="2400" strike="sngStrike" dirty="0" err="1">
                <a:solidFill>
                  <a:schemeClr val="bg1"/>
                </a:solidFill>
              </a:rPr>
              <a:t>is</a:t>
            </a:r>
            <a:r>
              <a:rPr lang="es-ES" sz="2400" strike="sngStrike" dirty="0">
                <a:solidFill>
                  <a:schemeClr val="bg1"/>
                </a:solidFill>
              </a:rPr>
              <a:t> </a:t>
            </a:r>
            <a:r>
              <a:rPr lang="es-ES" sz="2400" dirty="0">
                <a:solidFill>
                  <a:schemeClr val="bg1"/>
                </a:solidFill>
              </a:rPr>
              <a:t> </a:t>
            </a:r>
            <a:r>
              <a:rPr lang="es-ES" sz="2400" dirty="0" err="1">
                <a:solidFill>
                  <a:schemeClr val="bg1"/>
                </a:solidFill>
              </a:rPr>
              <a:t>wants</a:t>
            </a:r>
            <a:r>
              <a:rPr lang="es-ES" sz="2400" dirty="0">
                <a:solidFill>
                  <a:schemeClr val="bg1"/>
                </a:solidFill>
              </a:rPr>
              <a:t> to be</a:t>
            </a:r>
          </a:p>
          <a:p>
            <a:pPr algn="ctr"/>
            <a:r>
              <a:rPr lang="es-ES" sz="2400" dirty="0">
                <a:solidFill>
                  <a:schemeClr val="bg1"/>
                </a:solidFill>
              </a:rPr>
              <a:t>a Standard</a:t>
            </a:r>
          </a:p>
          <a:p>
            <a:pPr algn="ctr"/>
            <a:r>
              <a:rPr lang="es-ES" sz="2400" dirty="0" err="1">
                <a:solidFill>
                  <a:schemeClr val="bg1"/>
                </a:solidFill>
              </a:rPr>
              <a:t>Interchange</a:t>
            </a:r>
            <a:r>
              <a:rPr lang="es-ES" sz="2400" dirty="0">
                <a:solidFill>
                  <a:schemeClr val="bg1"/>
                </a:solidFill>
              </a:rPr>
              <a:t> File </a:t>
            </a:r>
            <a:r>
              <a:rPr lang="es-ES" sz="2400" dirty="0" err="1">
                <a:solidFill>
                  <a:schemeClr val="bg1"/>
                </a:solidFill>
              </a:rPr>
              <a:t>Format</a:t>
            </a:r>
            <a:endParaRPr lang="es-ES" sz="2400" dirty="0">
              <a:solidFill>
                <a:schemeClr val="bg1"/>
              </a:solidFill>
            </a:endParaRPr>
          </a:p>
          <a:p>
            <a:pPr algn="ctr"/>
            <a:r>
              <a:rPr lang="es-ES" sz="2400" dirty="0">
                <a:solidFill>
                  <a:schemeClr val="bg1"/>
                </a:solidFill>
              </a:rPr>
              <a:t>and </a:t>
            </a:r>
            <a:r>
              <a:rPr lang="es-ES" sz="2400" dirty="0" err="1">
                <a:solidFill>
                  <a:schemeClr val="bg1"/>
                </a:solidFill>
              </a:rPr>
              <a:t>Domain</a:t>
            </a:r>
            <a:r>
              <a:rPr lang="es-ES" sz="2400" dirty="0">
                <a:solidFill>
                  <a:schemeClr val="bg1"/>
                </a:solidFill>
              </a:rPr>
              <a:t> </a:t>
            </a:r>
            <a:r>
              <a:rPr lang="es-ES" sz="2400" dirty="0" err="1">
                <a:solidFill>
                  <a:schemeClr val="bg1"/>
                </a:solidFill>
              </a:rPr>
              <a:t>Model</a:t>
            </a:r>
            <a:endParaRPr lang="es-ES" sz="2400" dirty="0">
              <a:solidFill>
                <a:schemeClr val="bg1"/>
              </a:solidFill>
            </a:endParaRPr>
          </a:p>
          <a:p>
            <a:pPr algn="ctr"/>
            <a:r>
              <a:rPr lang="es-ES" sz="2400" dirty="0" err="1">
                <a:solidFill>
                  <a:schemeClr val="bg1"/>
                </a:solidFill>
              </a:rPr>
              <a:t>for</a:t>
            </a:r>
            <a:r>
              <a:rPr lang="es-ES" sz="2400" dirty="0">
                <a:solidFill>
                  <a:schemeClr val="bg1"/>
                </a:solidFill>
              </a:rPr>
              <a:t> </a:t>
            </a:r>
            <a:r>
              <a:rPr lang="es-ES" sz="2400" dirty="0" err="1">
                <a:solidFill>
                  <a:schemeClr val="bg1"/>
                </a:solidFill>
              </a:rPr>
              <a:t>Mockups</a:t>
            </a:r>
            <a:r>
              <a:rPr lang="es-ES" sz="2400" dirty="0">
                <a:solidFill>
                  <a:schemeClr val="bg1"/>
                </a:solidFill>
              </a:rPr>
              <a:t> and </a:t>
            </a:r>
            <a:r>
              <a:rPr lang="es-ES" sz="2400" dirty="0" err="1">
                <a:solidFill>
                  <a:schemeClr val="bg1"/>
                </a:solidFill>
              </a:rPr>
              <a:t>Wireframes</a:t>
            </a:r>
            <a:endParaRPr lang="es-ES" sz="2400" dirty="0">
              <a:solidFill>
                <a:schemeClr val="bg1"/>
              </a:solidFill>
            </a:endParaRPr>
          </a:p>
        </p:txBody>
      </p:sp>
    </p:spTree>
    <p:extLst>
      <p:ext uri="{BB962C8B-B14F-4D97-AF65-F5344CB8AC3E}">
        <p14:creationId xmlns:p14="http://schemas.microsoft.com/office/powerpoint/2010/main" val="369333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err="1"/>
              <a:t>OpenMockup</a:t>
            </a:r>
            <a:r>
              <a:rPr lang="en-US" dirty="0"/>
              <a:t> features (I)</a:t>
            </a:r>
          </a:p>
        </p:txBody>
      </p:sp>
      <p:sp>
        <p:nvSpPr>
          <p:cNvPr id="6" name="Content Placeholder 5"/>
          <p:cNvSpPr>
            <a:spLocks noGrp="1"/>
          </p:cNvSpPr>
          <p:nvPr>
            <p:ph sz="half" idx="2"/>
          </p:nvPr>
        </p:nvSpPr>
        <p:spPr>
          <a:xfrm>
            <a:off x="457200" y="1196753"/>
            <a:ext cx="8291264" cy="3600399"/>
          </a:xfrm>
        </p:spPr>
        <p:txBody>
          <a:bodyPr>
            <a:normAutofit fontScale="92500" lnSpcReduction="10000"/>
          </a:bodyPr>
          <a:lstStyle/>
          <a:p>
            <a:r>
              <a:rPr lang="en-US" dirty="0"/>
              <a:t>It will be the </a:t>
            </a:r>
            <a:r>
              <a:rPr lang="en-US" b="1" dirty="0">
                <a:solidFill>
                  <a:srgbClr val="6BA42C"/>
                </a:solidFill>
              </a:rPr>
              <a:t>first standard. </a:t>
            </a:r>
            <a:r>
              <a:rPr lang="en-US" dirty="0"/>
              <a:t>There is no standard now.</a:t>
            </a:r>
            <a:endParaRPr lang="en-US" b="1" dirty="0">
              <a:solidFill>
                <a:srgbClr val="6BA42C"/>
              </a:solidFill>
            </a:endParaRPr>
          </a:p>
          <a:p>
            <a:r>
              <a:rPr lang="en-US" b="1" dirty="0">
                <a:solidFill>
                  <a:srgbClr val="6BA42C"/>
                </a:solidFill>
              </a:rPr>
              <a:t>Open</a:t>
            </a:r>
            <a:r>
              <a:rPr lang="en-US" dirty="0"/>
              <a:t> – No commercial restrictions. </a:t>
            </a:r>
            <a:r>
              <a:rPr lang="en-US" b="1" dirty="0" err="1">
                <a:solidFill>
                  <a:srgbClr val="6BA42C"/>
                </a:solidFill>
              </a:rPr>
              <a:t>OpenSource</a:t>
            </a:r>
            <a:r>
              <a:rPr lang="en-US" b="1" dirty="0">
                <a:solidFill>
                  <a:srgbClr val="6BA42C"/>
                </a:solidFill>
              </a:rPr>
              <a:t> </a:t>
            </a:r>
            <a:r>
              <a:rPr lang="en-US" dirty="0"/>
              <a:t>definition.</a:t>
            </a:r>
          </a:p>
          <a:p>
            <a:r>
              <a:rPr lang="en-US" dirty="0"/>
              <a:t>Not bound commercially to any party. </a:t>
            </a:r>
            <a:r>
              <a:rPr lang="en-US" b="1" dirty="0">
                <a:solidFill>
                  <a:srgbClr val="6BA42C"/>
                </a:solidFill>
              </a:rPr>
              <a:t>Slave of nobody.</a:t>
            </a:r>
          </a:p>
          <a:p>
            <a:r>
              <a:rPr lang="en-US" dirty="0">
                <a:solidFill>
                  <a:schemeClr val="tx1"/>
                </a:solidFill>
              </a:rPr>
              <a:t>Friend o</a:t>
            </a:r>
            <a:r>
              <a:rPr lang="en-US" dirty="0"/>
              <a:t>f all </a:t>
            </a:r>
            <a:r>
              <a:rPr lang="en-US" b="1" dirty="0">
                <a:solidFill>
                  <a:srgbClr val="6BA42C"/>
                </a:solidFill>
              </a:rPr>
              <a:t>market players </a:t>
            </a:r>
            <a:r>
              <a:rPr lang="en-US" dirty="0"/>
              <a:t>and companies.</a:t>
            </a:r>
          </a:p>
          <a:p>
            <a:pPr lvl="1"/>
            <a:r>
              <a:rPr lang="en-US" dirty="0"/>
              <a:t>Developers of mockup and </a:t>
            </a:r>
            <a:r>
              <a:rPr lang="en-US" dirty="0" err="1"/>
              <a:t>wireframing</a:t>
            </a:r>
            <a:r>
              <a:rPr lang="en-US" dirty="0"/>
              <a:t> software.</a:t>
            </a:r>
          </a:p>
          <a:p>
            <a:pPr lvl="1"/>
            <a:r>
              <a:rPr lang="en-US" dirty="0"/>
              <a:t>Companies using mockup software to make their prototypes.</a:t>
            </a:r>
          </a:p>
          <a:p>
            <a:r>
              <a:rPr lang="en-US" dirty="0"/>
              <a:t>Friend of all </a:t>
            </a:r>
            <a:r>
              <a:rPr lang="en-US" b="1" dirty="0">
                <a:solidFill>
                  <a:srgbClr val="6BA42C"/>
                </a:solidFill>
              </a:rPr>
              <a:t>users.</a:t>
            </a:r>
          </a:p>
          <a:p>
            <a:pPr lvl="1"/>
            <a:r>
              <a:rPr lang="en-US" dirty="0"/>
              <a:t>Tech-sided guys.</a:t>
            </a:r>
          </a:p>
          <a:p>
            <a:pPr lvl="1"/>
            <a:r>
              <a:rPr lang="en-US" dirty="0"/>
              <a:t>Design-sided guys.</a:t>
            </a:r>
          </a:p>
          <a:p>
            <a:pPr lvl="1"/>
            <a:r>
              <a:rPr lang="en-US" dirty="0"/>
              <a:t>Business-sided guys.</a:t>
            </a:r>
          </a:p>
        </p:txBody>
      </p:sp>
    </p:spTree>
    <p:extLst>
      <p:ext uri="{BB962C8B-B14F-4D97-AF65-F5344CB8AC3E}">
        <p14:creationId xmlns:p14="http://schemas.microsoft.com/office/powerpoint/2010/main" val="4170783713"/>
      </p:ext>
    </p:extLst>
  </p:cSld>
  <p:clrMapOvr>
    <a:masterClrMapping/>
  </p:clrMapOvr>
</p:sld>
</file>

<file path=ppt/theme/theme1.xml><?xml version="1.0" encoding="utf-8"?>
<a:theme xmlns:a="http://schemas.openxmlformats.org/drawingml/2006/main" name="20058-cub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028-3d-cubes-powerpoint-template.potx" id="{31EC4B10-1AC8-4272-9787-5C7F5B142AAC}" vid="{C9938D3F-E61D-44C8-8929-DB1180B8F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3028-3d-cubes-powerpoint-template</Template>
  <TotalTime>218</TotalTime>
  <Words>730</Words>
  <Application>Microsoft Office PowerPoint</Application>
  <PresentationFormat>On-screen Show (4:3)</PresentationFormat>
  <Paragraphs>136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Microsoft Himalaya</vt:lpstr>
      <vt:lpstr>Microsoft New Tai Lue</vt:lpstr>
      <vt:lpstr>20058-cubes</vt:lpstr>
      <vt:lpstr>OpenMockup</vt:lpstr>
      <vt:lpstr>Think about PNG… JPG…</vt:lpstr>
      <vt:lpstr>Workflow with standard images</vt:lpstr>
      <vt:lpstr>When we talk about…</vt:lpstr>
      <vt:lpstr>There is a Gap!!!</vt:lpstr>
      <vt:lpstr>Macro-Trends…</vt:lpstr>
      <vt:lpstr>Solution</vt:lpstr>
      <vt:lpstr>Solution</vt:lpstr>
      <vt:lpstr>OpenMockup features (I)</vt:lpstr>
      <vt:lpstr>OpenMockup features (II)</vt:lpstr>
      <vt:lpstr>OpenMockup features (III)</vt:lpstr>
      <vt:lpstr>OpenMockup features (IV)</vt:lpstr>
      <vt:lpstr>OpenMockup features (V)</vt:lpstr>
      <vt:lpstr>OpenMockup features (VI)</vt:lpstr>
      <vt:lpstr>OpenMockup features (VII)</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OpenMockup</dc:title>
  <dc:creator>Reactable Home1</dc:creator>
  <cp:lastModifiedBy>Reactable Home1</cp:lastModifiedBy>
  <cp:revision>27</cp:revision>
  <dcterms:created xsi:type="dcterms:W3CDTF">2016-04-06T09:56:58Z</dcterms:created>
  <dcterms:modified xsi:type="dcterms:W3CDTF">2016-04-06T13:37:22Z</dcterms:modified>
</cp:coreProperties>
</file>