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5" r:id="rId2"/>
    <p:sldId id="256" r:id="rId3"/>
    <p:sldId id="257" r:id="rId4"/>
    <p:sldId id="258" r:id="rId5"/>
    <p:sldId id="259" r:id="rId6"/>
    <p:sldId id="260" r:id="rId7"/>
    <p:sldId id="261" r:id="rId8"/>
    <p:sldId id="262" r:id="rId9"/>
    <p:sldId id="263" r:id="rId10"/>
    <p:sldId id="264" r:id="rId11"/>
    <p:sldId id="266" r:id="rId12"/>
    <p:sldId id="281" r:id="rId13"/>
    <p:sldId id="294" r:id="rId14"/>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FCF57C-8578-46C3-97C1-E4CE450EC76D}" type="datetimeFigureOut">
              <a:rPr lang="es-CL" smtClean="0"/>
              <a:t>10-10-2021</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5FB57D-4314-4EFC-A2F3-3C80BEA96188}" type="slidenum">
              <a:rPr lang="es-CL" smtClean="0"/>
              <a:t>‹Nº›</a:t>
            </a:fld>
            <a:endParaRPr lang="es-CL"/>
          </a:p>
        </p:txBody>
      </p:sp>
    </p:spTree>
    <p:extLst>
      <p:ext uri="{BB962C8B-B14F-4D97-AF65-F5344CB8AC3E}">
        <p14:creationId xmlns:p14="http://schemas.microsoft.com/office/powerpoint/2010/main" val="4165964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36B3DB-199D-4A95-9A8A-2C70D0CF7CE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363CD45C-6BDB-4087-812E-6E661C143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3C158BB1-6CE0-4E13-AFD1-5AAF07209468}"/>
              </a:ext>
            </a:extLst>
          </p:cNvPr>
          <p:cNvSpPr>
            <a:spLocks noGrp="1"/>
          </p:cNvSpPr>
          <p:nvPr>
            <p:ph type="dt" sz="half" idx="10"/>
          </p:nvPr>
        </p:nvSpPr>
        <p:spPr/>
        <p:txBody>
          <a:bodyPr/>
          <a:lstStyle/>
          <a:p>
            <a:fld id="{37846208-D131-4720-8CC6-CF447662F231}" type="datetimeFigureOut">
              <a:rPr lang="es-CL" smtClean="0"/>
              <a:t>10-10-2021</a:t>
            </a:fld>
            <a:endParaRPr lang="es-CL"/>
          </a:p>
        </p:txBody>
      </p:sp>
      <p:sp>
        <p:nvSpPr>
          <p:cNvPr id="5" name="Marcador de pie de página 4">
            <a:extLst>
              <a:ext uri="{FF2B5EF4-FFF2-40B4-BE49-F238E27FC236}">
                <a16:creationId xmlns:a16="http://schemas.microsoft.com/office/drawing/2014/main" id="{C4420819-0F10-48C6-9738-F224BA4440D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539C459-F8AC-4B1D-A7A3-C74E89955092}"/>
              </a:ext>
            </a:extLst>
          </p:cNvPr>
          <p:cNvSpPr>
            <a:spLocks noGrp="1"/>
          </p:cNvSpPr>
          <p:nvPr>
            <p:ph type="sldNum" sz="quarter" idx="12"/>
          </p:nvPr>
        </p:nvSpPr>
        <p:spPr/>
        <p:txBody>
          <a:bodyPr/>
          <a:lstStyle/>
          <a:p>
            <a:fld id="{FF936130-F789-474A-92B7-6FC52238343D}" type="slidenum">
              <a:rPr lang="es-CL" smtClean="0"/>
              <a:t>‹Nº›</a:t>
            </a:fld>
            <a:endParaRPr lang="es-CL"/>
          </a:p>
        </p:txBody>
      </p:sp>
    </p:spTree>
    <p:extLst>
      <p:ext uri="{BB962C8B-B14F-4D97-AF65-F5344CB8AC3E}">
        <p14:creationId xmlns:p14="http://schemas.microsoft.com/office/powerpoint/2010/main" val="2487236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29EF69-6A0B-4ABA-84E7-9175F01CBFF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E7F204A1-925C-4130-BAD8-EB13FD2663F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DC310725-1E0A-437A-8119-8E15DFA0CA34}"/>
              </a:ext>
            </a:extLst>
          </p:cNvPr>
          <p:cNvSpPr>
            <a:spLocks noGrp="1"/>
          </p:cNvSpPr>
          <p:nvPr>
            <p:ph type="dt" sz="half" idx="10"/>
          </p:nvPr>
        </p:nvSpPr>
        <p:spPr/>
        <p:txBody>
          <a:bodyPr/>
          <a:lstStyle/>
          <a:p>
            <a:fld id="{37846208-D131-4720-8CC6-CF447662F231}" type="datetimeFigureOut">
              <a:rPr lang="es-CL" smtClean="0"/>
              <a:t>10-10-2021</a:t>
            </a:fld>
            <a:endParaRPr lang="es-CL"/>
          </a:p>
        </p:txBody>
      </p:sp>
      <p:sp>
        <p:nvSpPr>
          <p:cNvPr id="5" name="Marcador de pie de página 4">
            <a:extLst>
              <a:ext uri="{FF2B5EF4-FFF2-40B4-BE49-F238E27FC236}">
                <a16:creationId xmlns:a16="http://schemas.microsoft.com/office/drawing/2014/main" id="{0140672A-D655-450F-BA6F-DF50825B236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D572D1B-EF47-4FBD-8BD7-B15CF093C422}"/>
              </a:ext>
            </a:extLst>
          </p:cNvPr>
          <p:cNvSpPr>
            <a:spLocks noGrp="1"/>
          </p:cNvSpPr>
          <p:nvPr>
            <p:ph type="sldNum" sz="quarter" idx="12"/>
          </p:nvPr>
        </p:nvSpPr>
        <p:spPr/>
        <p:txBody>
          <a:bodyPr/>
          <a:lstStyle/>
          <a:p>
            <a:fld id="{FF936130-F789-474A-92B7-6FC52238343D}" type="slidenum">
              <a:rPr lang="es-CL" smtClean="0"/>
              <a:t>‹Nº›</a:t>
            </a:fld>
            <a:endParaRPr lang="es-CL"/>
          </a:p>
        </p:txBody>
      </p:sp>
    </p:spTree>
    <p:extLst>
      <p:ext uri="{BB962C8B-B14F-4D97-AF65-F5344CB8AC3E}">
        <p14:creationId xmlns:p14="http://schemas.microsoft.com/office/powerpoint/2010/main" val="945921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7AA152F-D71E-4679-B322-725FA1C1953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9D330585-5C44-4DF0-8304-A10C27C870A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EF0FC8C-D438-4D98-A50C-A76E969E528A}"/>
              </a:ext>
            </a:extLst>
          </p:cNvPr>
          <p:cNvSpPr>
            <a:spLocks noGrp="1"/>
          </p:cNvSpPr>
          <p:nvPr>
            <p:ph type="dt" sz="half" idx="10"/>
          </p:nvPr>
        </p:nvSpPr>
        <p:spPr/>
        <p:txBody>
          <a:bodyPr/>
          <a:lstStyle/>
          <a:p>
            <a:fld id="{37846208-D131-4720-8CC6-CF447662F231}" type="datetimeFigureOut">
              <a:rPr lang="es-CL" smtClean="0"/>
              <a:t>10-10-2021</a:t>
            </a:fld>
            <a:endParaRPr lang="es-CL"/>
          </a:p>
        </p:txBody>
      </p:sp>
      <p:sp>
        <p:nvSpPr>
          <p:cNvPr id="5" name="Marcador de pie de página 4">
            <a:extLst>
              <a:ext uri="{FF2B5EF4-FFF2-40B4-BE49-F238E27FC236}">
                <a16:creationId xmlns:a16="http://schemas.microsoft.com/office/drawing/2014/main" id="{6E27C94C-1E1C-4286-9C5C-AA7BD0F08B0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FFD2136-64C2-47A3-92F3-234432495D45}"/>
              </a:ext>
            </a:extLst>
          </p:cNvPr>
          <p:cNvSpPr>
            <a:spLocks noGrp="1"/>
          </p:cNvSpPr>
          <p:nvPr>
            <p:ph type="sldNum" sz="quarter" idx="12"/>
          </p:nvPr>
        </p:nvSpPr>
        <p:spPr/>
        <p:txBody>
          <a:bodyPr/>
          <a:lstStyle/>
          <a:p>
            <a:fld id="{FF936130-F789-474A-92B7-6FC52238343D}" type="slidenum">
              <a:rPr lang="es-CL" smtClean="0"/>
              <a:t>‹Nº›</a:t>
            </a:fld>
            <a:endParaRPr lang="es-CL"/>
          </a:p>
        </p:txBody>
      </p:sp>
    </p:spTree>
    <p:extLst>
      <p:ext uri="{BB962C8B-B14F-4D97-AF65-F5344CB8AC3E}">
        <p14:creationId xmlns:p14="http://schemas.microsoft.com/office/powerpoint/2010/main" val="1231910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pic>
        <p:nvPicPr>
          <p:cNvPr id="11" name="Picture 4">
            <a:extLst>
              <a:ext uri="{FF2B5EF4-FFF2-40B4-BE49-F238E27FC236}">
                <a16:creationId xmlns:a16="http://schemas.microsoft.com/office/drawing/2014/main" id="{256240B3-993F-054D-9A0B-2C8E13AC5BF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774176" y="409481"/>
            <a:ext cx="914241" cy="257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a:extLst>
              <a:ext uri="{FF2B5EF4-FFF2-40B4-BE49-F238E27FC236}">
                <a16:creationId xmlns:a16="http://schemas.microsoft.com/office/drawing/2014/main" id="{D9DB0EF5-EDE1-1B47-BFE0-29CA0508DAA6}"/>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743441" y="380912"/>
            <a:ext cx="1811552" cy="29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15 Marcador de fecha"/>
          <p:cNvSpPr>
            <a:spLocks noGrp="1"/>
          </p:cNvSpPr>
          <p:nvPr>
            <p:ph type="dt" sz="half" idx="10"/>
          </p:nvPr>
        </p:nvSpPr>
        <p:spPr/>
        <p:txBody>
          <a:bodyPr/>
          <a:lstStyle/>
          <a:p>
            <a:fld id="{A61326E1-E9E4-477A-97BC-4199759634AE}" type="datetime1">
              <a:rPr lang="en-US" smtClean="0"/>
              <a:t>10/10/2021</a:t>
            </a:fld>
            <a:endParaRPr lang="en-US"/>
          </a:p>
        </p:txBody>
      </p:sp>
      <p:sp>
        <p:nvSpPr>
          <p:cNvPr id="17" name="16 Marcador de número de diapositiva"/>
          <p:cNvSpPr>
            <a:spLocks noGrp="1"/>
          </p:cNvSpPr>
          <p:nvPr>
            <p:ph type="sldNum" sz="quarter" idx="11"/>
          </p:nvPr>
        </p:nvSpPr>
        <p:spPr/>
        <p:txBody>
          <a:bodyPr/>
          <a:lstStyle/>
          <a:p>
            <a:fld id="{81D60167-4931-47E6-BA6A-407CBD079E47}" type="slidenum">
              <a:rPr lang="es-ES" spc="-40" smtClean="0"/>
              <a:pPr/>
              <a:t>‹Nº›</a:t>
            </a:fld>
            <a:r>
              <a:rPr lang="es-ES" spc="-129"/>
              <a:t> </a:t>
            </a:r>
            <a:r>
              <a:rPr lang="es-ES" spc="297"/>
              <a:t>/</a:t>
            </a:r>
            <a:r>
              <a:rPr lang="es-ES" spc="-129"/>
              <a:t> </a:t>
            </a:r>
            <a:r>
              <a:rPr lang="es-ES" spc="-40"/>
              <a:t>43</a:t>
            </a:r>
            <a:endParaRPr lang="es-ES" spc="-40" dirty="0"/>
          </a:p>
        </p:txBody>
      </p:sp>
      <p:sp>
        <p:nvSpPr>
          <p:cNvPr id="18" name="17 Marcador de pie de página"/>
          <p:cNvSpPr>
            <a:spLocks noGrp="1"/>
          </p:cNvSpPr>
          <p:nvPr>
            <p:ph type="ftr" sz="quarter" idx="12"/>
          </p:nvPr>
        </p:nvSpPr>
        <p:spPr/>
        <p:txBody>
          <a:bodyPr/>
          <a:lstStyle/>
          <a:p>
            <a:r>
              <a:rPr lang="en-GB"/>
              <a:t>MVA course. Master in Innovation and Research in Informatics. Session 4. Teaching: Belchin Kostov</a:t>
            </a:r>
            <a:endParaRPr lang="es-ES"/>
          </a:p>
        </p:txBody>
      </p:sp>
    </p:spTree>
    <p:extLst>
      <p:ext uri="{BB962C8B-B14F-4D97-AF65-F5344CB8AC3E}">
        <p14:creationId xmlns:p14="http://schemas.microsoft.com/office/powerpoint/2010/main" val="358513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B90B58-BA46-4CE4-8669-FCEA3F4A2323}"/>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DCC3845-84CA-4270-917B-38F3C7D91A4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53527220-4C8C-46D0-A779-CC7DEDF09FDF}"/>
              </a:ext>
            </a:extLst>
          </p:cNvPr>
          <p:cNvSpPr>
            <a:spLocks noGrp="1"/>
          </p:cNvSpPr>
          <p:nvPr>
            <p:ph type="dt" sz="half" idx="10"/>
          </p:nvPr>
        </p:nvSpPr>
        <p:spPr/>
        <p:txBody>
          <a:bodyPr/>
          <a:lstStyle/>
          <a:p>
            <a:fld id="{37846208-D131-4720-8CC6-CF447662F231}" type="datetimeFigureOut">
              <a:rPr lang="es-CL" smtClean="0"/>
              <a:t>10-10-2021</a:t>
            </a:fld>
            <a:endParaRPr lang="es-CL"/>
          </a:p>
        </p:txBody>
      </p:sp>
      <p:sp>
        <p:nvSpPr>
          <p:cNvPr id="5" name="Marcador de pie de página 4">
            <a:extLst>
              <a:ext uri="{FF2B5EF4-FFF2-40B4-BE49-F238E27FC236}">
                <a16:creationId xmlns:a16="http://schemas.microsoft.com/office/drawing/2014/main" id="{1AB64411-0D6F-4D3C-858A-4F5B637F57DB}"/>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28F00B75-A82F-4695-B154-2D7670B8327F}"/>
              </a:ext>
            </a:extLst>
          </p:cNvPr>
          <p:cNvSpPr>
            <a:spLocks noGrp="1"/>
          </p:cNvSpPr>
          <p:nvPr>
            <p:ph type="sldNum" sz="quarter" idx="12"/>
          </p:nvPr>
        </p:nvSpPr>
        <p:spPr/>
        <p:txBody>
          <a:bodyPr/>
          <a:lstStyle/>
          <a:p>
            <a:fld id="{FF936130-F789-474A-92B7-6FC52238343D}" type="slidenum">
              <a:rPr lang="es-CL" smtClean="0"/>
              <a:t>‹Nº›</a:t>
            </a:fld>
            <a:endParaRPr lang="es-CL"/>
          </a:p>
        </p:txBody>
      </p:sp>
    </p:spTree>
    <p:extLst>
      <p:ext uri="{BB962C8B-B14F-4D97-AF65-F5344CB8AC3E}">
        <p14:creationId xmlns:p14="http://schemas.microsoft.com/office/powerpoint/2010/main" val="1833563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7E6376-DF3E-40D4-B34A-F0E6940B1F7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64DF2A62-9C2E-4D67-8CE5-9514A85CD7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65B8FC9-8C05-43BC-81FE-EBFC4D97205F}"/>
              </a:ext>
            </a:extLst>
          </p:cNvPr>
          <p:cNvSpPr>
            <a:spLocks noGrp="1"/>
          </p:cNvSpPr>
          <p:nvPr>
            <p:ph type="dt" sz="half" idx="10"/>
          </p:nvPr>
        </p:nvSpPr>
        <p:spPr/>
        <p:txBody>
          <a:bodyPr/>
          <a:lstStyle/>
          <a:p>
            <a:fld id="{37846208-D131-4720-8CC6-CF447662F231}" type="datetimeFigureOut">
              <a:rPr lang="es-CL" smtClean="0"/>
              <a:t>10-10-2021</a:t>
            </a:fld>
            <a:endParaRPr lang="es-CL"/>
          </a:p>
        </p:txBody>
      </p:sp>
      <p:sp>
        <p:nvSpPr>
          <p:cNvPr id="5" name="Marcador de pie de página 4">
            <a:extLst>
              <a:ext uri="{FF2B5EF4-FFF2-40B4-BE49-F238E27FC236}">
                <a16:creationId xmlns:a16="http://schemas.microsoft.com/office/drawing/2014/main" id="{8AD05CDD-D449-458D-B5C5-63CDE691EEC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42DADA2-2CC7-4777-B17D-CA68BDF5495F}"/>
              </a:ext>
            </a:extLst>
          </p:cNvPr>
          <p:cNvSpPr>
            <a:spLocks noGrp="1"/>
          </p:cNvSpPr>
          <p:nvPr>
            <p:ph type="sldNum" sz="quarter" idx="12"/>
          </p:nvPr>
        </p:nvSpPr>
        <p:spPr/>
        <p:txBody>
          <a:bodyPr/>
          <a:lstStyle/>
          <a:p>
            <a:fld id="{FF936130-F789-474A-92B7-6FC52238343D}" type="slidenum">
              <a:rPr lang="es-CL" smtClean="0"/>
              <a:t>‹Nº›</a:t>
            </a:fld>
            <a:endParaRPr lang="es-CL"/>
          </a:p>
        </p:txBody>
      </p:sp>
    </p:spTree>
    <p:extLst>
      <p:ext uri="{BB962C8B-B14F-4D97-AF65-F5344CB8AC3E}">
        <p14:creationId xmlns:p14="http://schemas.microsoft.com/office/powerpoint/2010/main" val="3575623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B80E11-E0D2-4D41-830A-608920EC7967}"/>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540BF0E2-6EA3-45A6-8E79-B054FD46A46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8BA12D1A-91B7-4482-97AC-06A6901F111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DB6A6A34-0D04-41EC-B46E-BB324C10561A}"/>
              </a:ext>
            </a:extLst>
          </p:cNvPr>
          <p:cNvSpPr>
            <a:spLocks noGrp="1"/>
          </p:cNvSpPr>
          <p:nvPr>
            <p:ph type="dt" sz="half" idx="10"/>
          </p:nvPr>
        </p:nvSpPr>
        <p:spPr/>
        <p:txBody>
          <a:bodyPr/>
          <a:lstStyle/>
          <a:p>
            <a:fld id="{37846208-D131-4720-8CC6-CF447662F231}" type="datetimeFigureOut">
              <a:rPr lang="es-CL" smtClean="0"/>
              <a:t>10-10-2021</a:t>
            </a:fld>
            <a:endParaRPr lang="es-CL"/>
          </a:p>
        </p:txBody>
      </p:sp>
      <p:sp>
        <p:nvSpPr>
          <p:cNvPr id="6" name="Marcador de pie de página 5">
            <a:extLst>
              <a:ext uri="{FF2B5EF4-FFF2-40B4-BE49-F238E27FC236}">
                <a16:creationId xmlns:a16="http://schemas.microsoft.com/office/drawing/2014/main" id="{5BB51138-C446-4D8B-98B9-FDF530E729A5}"/>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2F908C4-C565-4FBE-84C9-8CF389BDAB49}"/>
              </a:ext>
            </a:extLst>
          </p:cNvPr>
          <p:cNvSpPr>
            <a:spLocks noGrp="1"/>
          </p:cNvSpPr>
          <p:nvPr>
            <p:ph type="sldNum" sz="quarter" idx="12"/>
          </p:nvPr>
        </p:nvSpPr>
        <p:spPr/>
        <p:txBody>
          <a:bodyPr/>
          <a:lstStyle/>
          <a:p>
            <a:fld id="{FF936130-F789-474A-92B7-6FC52238343D}" type="slidenum">
              <a:rPr lang="es-CL" smtClean="0"/>
              <a:t>‹Nº›</a:t>
            </a:fld>
            <a:endParaRPr lang="es-CL"/>
          </a:p>
        </p:txBody>
      </p:sp>
    </p:spTree>
    <p:extLst>
      <p:ext uri="{BB962C8B-B14F-4D97-AF65-F5344CB8AC3E}">
        <p14:creationId xmlns:p14="http://schemas.microsoft.com/office/powerpoint/2010/main" val="188375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28E0E-4C15-4B0C-94CA-E9AB9833948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87FBA67-FA9C-4EF3-9568-F68330BCD7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DEECFA3-631B-4489-8406-8C516F066D0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602E9B67-6FC6-4DB3-8274-2D7C049DE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C04DA69-4151-46DE-9906-56A47CD9E0A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0C60AE49-982A-4122-8DD7-37AE89596A87}"/>
              </a:ext>
            </a:extLst>
          </p:cNvPr>
          <p:cNvSpPr>
            <a:spLocks noGrp="1"/>
          </p:cNvSpPr>
          <p:nvPr>
            <p:ph type="dt" sz="half" idx="10"/>
          </p:nvPr>
        </p:nvSpPr>
        <p:spPr/>
        <p:txBody>
          <a:bodyPr/>
          <a:lstStyle/>
          <a:p>
            <a:fld id="{37846208-D131-4720-8CC6-CF447662F231}" type="datetimeFigureOut">
              <a:rPr lang="es-CL" smtClean="0"/>
              <a:t>10-10-2021</a:t>
            </a:fld>
            <a:endParaRPr lang="es-CL"/>
          </a:p>
        </p:txBody>
      </p:sp>
      <p:sp>
        <p:nvSpPr>
          <p:cNvPr id="8" name="Marcador de pie de página 7">
            <a:extLst>
              <a:ext uri="{FF2B5EF4-FFF2-40B4-BE49-F238E27FC236}">
                <a16:creationId xmlns:a16="http://schemas.microsoft.com/office/drawing/2014/main" id="{B968E2ED-804F-487E-9E25-B4DA48DC17FE}"/>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1D3D9615-6F28-4D47-ACB5-8D69EE2EEDD4}"/>
              </a:ext>
            </a:extLst>
          </p:cNvPr>
          <p:cNvSpPr>
            <a:spLocks noGrp="1"/>
          </p:cNvSpPr>
          <p:nvPr>
            <p:ph type="sldNum" sz="quarter" idx="12"/>
          </p:nvPr>
        </p:nvSpPr>
        <p:spPr/>
        <p:txBody>
          <a:bodyPr/>
          <a:lstStyle/>
          <a:p>
            <a:fld id="{FF936130-F789-474A-92B7-6FC52238343D}" type="slidenum">
              <a:rPr lang="es-CL" smtClean="0"/>
              <a:t>‹Nº›</a:t>
            </a:fld>
            <a:endParaRPr lang="es-CL"/>
          </a:p>
        </p:txBody>
      </p:sp>
    </p:spTree>
    <p:extLst>
      <p:ext uri="{BB962C8B-B14F-4D97-AF65-F5344CB8AC3E}">
        <p14:creationId xmlns:p14="http://schemas.microsoft.com/office/powerpoint/2010/main" val="122002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B8465-3876-4F1B-A6BD-540369B30DBB}"/>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6BAE1B3D-0386-4FF6-A4BA-58071AF799E4}"/>
              </a:ext>
            </a:extLst>
          </p:cNvPr>
          <p:cNvSpPr>
            <a:spLocks noGrp="1"/>
          </p:cNvSpPr>
          <p:nvPr>
            <p:ph type="dt" sz="half" idx="10"/>
          </p:nvPr>
        </p:nvSpPr>
        <p:spPr/>
        <p:txBody>
          <a:bodyPr/>
          <a:lstStyle/>
          <a:p>
            <a:fld id="{37846208-D131-4720-8CC6-CF447662F231}" type="datetimeFigureOut">
              <a:rPr lang="es-CL" smtClean="0"/>
              <a:t>10-10-2021</a:t>
            </a:fld>
            <a:endParaRPr lang="es-CL"/>
          </a:p>
        </p:txBody>
      </p:sp>
      <p:sp>
        <p:nvSpPr>
          <p:cNvPr id="4" name="Marcador de pie de página 3">
            <a:extLst>
              <a:ext uri="{FF2B5EF4-FFF2-40B4-BE49-F238E27FC236}">
                <a16:creationId xmlns:a16="http://schemas.microsoft.com/office/drawing/2014/main" id="{BE885FE7-D68F-43A6-BCE1-EABCB5636D96}"/>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3FD2C382-3F22-47C6-A9A9-03246F897C0C}"/>
              </a:ext>
            </a:extLst>
          </p:cNvPr>
          <p:cNvSpPr>
            <a:spLocks noGrp="1"/>
          </p:cNvSpPr>
          <p:nvPr>
            <p:ph type="sldNum" sz="quarter" idx="12"/>
          </p:nvPr>
        </p:nvSpPr>
        <p:spPr/>
        <p:txBody>
          <a:bodyPr/>
          <a:lstStyle/>
          <a:p>
            <a:fld id="{FF936130-F789-474A-92B7-6FC52238343D}" type="slidenum">
              <a:rPr lang="es-CL" smtClean="0"/>
              <a:t>‹Nº›</a:t>
            </a:fld>
            <a:endParaRPr lang="es-CL"/>
          </a:p>
        </p:txBody>
      </p:sp>
    </p:spTree>
    <p:extLst>
      <p:ext uri="{BB962C8B-B14F-4D97-AF65-F5344CB8AC3E}">
        <p14:creationId xmlns:p14="http://schemas.microsoft.com/office/powerpoint/2010/main" val="38782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390A484-9666-49B5-A783-28F6A8012F70}"/>
              </a:ext>
            </a:extLst>
          </p:cNvPr>
          <p:cNvSpPr>
            <a:spLocks noGrp="1"/>
          </p:cNvSpPr>
          <p:nvPr>
            <p:ph type="dt" sz="half" idx="10"/>
          </p:nvPr>
        </p:nvSpPr>
        <p:spPr/>
        <p:txBody>
          <a:bodyPr/>
          <a:lstStyle/>
          <a:p>
            <a:fld id="{37846208-D131-4720-8CC6-CF447662F231}" type="datetimeFigureOut">
              <a:rPr lang="es-CL" smtClean="0"/>
              <a:t>10-10-2021</a:t>
            </a:fld>
            <a:endParaRPr lang="es-CL"/>
          </a:p>
        </p:txBody>
      </p:sp>
      <p:sp>
        <p:nvSpPr>
          <p:cNvPr id="3" name="Marcador de pie de página 2">
            <a:extLst>
              <a:ext uri="{FF2B5EF4-FFF2-40B4-BE49-F238E27FC236}">
                <a16:creationId xmlns:a16="http://schemas.microsoft.com/office/drawing/2014/main" id="{141AB109-8514-47AC-AFB4-774638D50202}"/>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30FAA076-24CA-43F8-8CCA-9DE1C9539B3F}"/>
              </a:ext>
            </a:extLst>
          </p:cNvPr>
          <p:cNvSpPr>
            <a:spLocks noGrp="1"/>
          </p:cNvSpPr>
          <p:nvPr>
            <p:ph type="sldNum" sz="quarter" idx="12"/>
          </p:nvPr>
        </p:nvSpPr>
        <p:spPr/>
        <p:txBody>
          <a:bodyPr/>
          <a:lstStyle/>
          <a:p>
            <a:fld id="{FF936130-F789-474A-92B7-6FC52238343D}" type="slidenum">
              <a:rPr lang="es-CL" smtClean="0"/>
              <a:t>‹Nº›</a:t>
            </a:fld>
            <a:endParaRPr lang="es-CL"/>
          </a:p>
        </p:txBody>
      </p:sp>
    </p:spTree>
    <p:extLst>
      <p:ext uri="{BB962C8B-B14F-4D97-AF65-F5344CB8AC3E}">
        <p14:creationId xmlns:p14="http://schemas.microsoft.com/office/powerpoint/2010/main" val="32022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FB84A0-87B7-4EEA-BEBE-3ACABE298F2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AE533688-6C9B-4161-9E1A-BCBD8572FF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28B161F7-9BF3-4183-AEFD-F9876566C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7A610E3-218B-4FBD-A6DD-0B0450A33EFD}"/>
              </a:ext>
            </a:extLst>
          </p:cNvPr>
          <p:cNvSpPr>
            <a:spLocks noGrp="1"/>
          </p:cNvSpPr>
          <p:nvPr>
            <p:ph type="dt" sz="half" idx="10"/>
          </p:nvPr>
        </p:nvSpPr>
        <p:spPr/>
        <p:txBody>
          <a:bodyPr/>
          <a:lstStyle/>
          <a:p>
            <a:fld id="{37846208-D131-4720-8CC6-CF447662F231}" type="datetimeFigureOut">
              <a:rPr lang="es-CL" smtClean="0"/>
              <a:t>10-10-2021</a:t>
            </a:fld>
            <a:endParaRPr lang="es-CL"/>
          </a:p>
        </p:txBody>
      </p:sp>
      <p:sp>
        <p:nvSpPr>
          <p:cNvPr id="6" name="Marcador de pie de página 5">
            <a:extLst>
              <a:ext uri="{FF2B5EF4-FFF2-40B4-BE49-F238E27FC236}">
                <a16:creationId xmlns:a16="http://schemas.microsoft.com/office/drawing/2014/main" id="{D5B46040-12B5-4D86-AFB9-1DC35DAA280A}"/>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DCE20C0-DC5A-421B-8C9E-34AC42907181}"/>
              </a:ext>
            </a:extLst>
          </p:cNvPr>
          <p:cNvSpPr>
            <a:spLocks noGrp="1"/>
          </p:cNvSpPr>
          <p:nvPr>
            <p:ph type="sldNum" sz="quarter" idx="12"/>
          </p:nvPr>
        </p:nvSpPr>
        <p:spPr/>
        <p:txBody>
          <a:bodyPr/>
          <a:lstStyle/>
          <a:p>
            <a:fld id="{FF936130-F789-474A-92B7-6FC52238343D}" type="slidenum">
              <a:rPr lang="es-CL" smtClean="0"/>
              <a:t>‹Nº›</a:t>
            </a:fld>
            <a:endParaRPr lang="es-CL"/>
          </a:p>
        </p:txBody>
      </p:sp>
    </p:spTree>
    <p:extLst>
      <p:ext uri="{BB962C8B-B14F-4D97-AF65-F5344CB8AC3E}">
        <p14:creationId xmlns:p14="http://schemas.microsoft.com/office/powerpoint/2010/main" val="3810484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19A991-8677-460C-B721-8F8ABBBF7B8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37E8E99D-91CF-4205-B6B4-490C4B9582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11937389-E93E-4777-9601-D02F057463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66D0EAF-70CD-49E0-8300-CC14BCEFCA71}"/>
              </a:ext>
            </a:extLst>
          </p:cNvPr>
          <p:cNvSpPr>
            <a:spLocks noGrp="1"/>
          </p:cNvSpPr>
          <p:nvPr>
            <p:ph type="dt" sz="half" idx="10"/>
          </p:nvPr>
        </p:nvSpPr>
        <p:spPr/>
        <p:txBody>
          <a:bodyPr/>
          <a:lstStyle/>
          <a:p>
            <a:fld id="{37846208-D131-4720-8CC6-CF447662F231}" type="datetimeFigureOut">
              <a:rPr lang="es-CL" smtClean="0"/>
              <a:t>10-10-2021</a:t>
            </a:fld>
            <a:endParaRPr lang="es-CL"/>
          </a:p>
        </p:txBody>
      </p:sp>
      <p:sp>
        <p:nvSpPr>
          <p:cNvPr id="6" name="Marcador de pie de página 5">
            <a:extLst>
              <a:ext uri="{FF2B5EF4-FFF2-40B4-BE49-F238E27FC236}">
                <a16:creationId xmlns:a16="http://schemas.microsoft.com/office/drawing/2014/main" id="{D37A2FF7-EE28-44E5-BAB1-183F63CC27FA}"/>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BDCE45FE-4DE6-4011-B8C6-574E9BC8E6EE}"/>
              </a:ext>
            </a:extLst>
          </p:cNvPr>
          <p:cNvSpPr>
            <a:spLocks noGrp="1"/>
          </p:cNvSpPr>
          <p:nvPr>
            <p:ph type="sldNum" sz="quarter" idx="12"/>
          </p:nvPr>
        </p:nvSpPr>
        <p:spPr/>
        <p:txBody>
          <a:bodyPr/>
          <a:lstStyle/>
          <a:p>
            <a:fld id="{FF936130-F789-474A-92B7-6FC52238343D}" type="slidenum">
              <a:rPr lang="es-CL" smtClean="0"/>
              <a:t>‹Nº›</a:t>
            </a:fld>
            <a:endParaRPr lang="es-CL"/>
          </a:p>
        </p:txBody>
      </p:sp>
    </p:spTree>
    <p:extLst>
      <p:ext uri="{BB962C8B-B14F-4D97-AF65-F5344CB8AC3E}">
        <p14:creationId xmlns:p14="http://schemas.microsoft.com/office/powerpoint/2010/main" val="3081910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61B5DE4-46C7-4CFF-BB2E-17FE57E503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7F7879E2-40AE-41D3-B6C4-E5BB9F6C29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9258644-DAFE-433A-9EB2-09B26B5BED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46208-D131-4720-8CC6-CF447662F231}" type="datetimeFigureOut">
              <a:rPr lang="es-CL" smtClean="0"/>
              <a:t>10-10-2021</a:t>
            </a:fld>
            <a:endParaRPr lang="es-CL"/>
          </a:p>
        </p:txBody>
      </p:sp>
      <p:sp>
        <p:nvSpPr>
          <p:cNvPr id="5" name="Marcador de pie de página 4">
            <a:extLst>
              <a:ext uri="{FF2B5EF4-FFF2-40B4-BE49-F238E27FC236}">
                <a16:creationId xmlns:a16="http://schemas.microsoft.com/office/drawing/2014/main" id="{8FEF7C29-B33E-4428-817E-27C460CE0C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6C8C5A03-0402-45FD-AF69-7C79B9C55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36130-F789-474A-92B7-6FC52238343D}" type="slidenum">
              <a:rPr lang="es-CL" smtClean="0"/>
              <a:t>‹Nº›</a:t>
            </a:fld>
            <a:endParaRPr lang="es-CL"/>
          </a:p>
        </p:txBody>
      </p:sp>
    </p:spTree>
    <p:extLst>
      <p:ext uri="{BB962C8B-B14F-4D97-AF65-F5344CB8AC3E}">
        <p14:creationId xmlns:p14="http://schemas.microsoft.com/office/powerpoint/2010/main" val="3114133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2B95D09-DA07-4563-ADC5-21D6F75734E1}"/>
              </a:ext>
            </a:extLst>
          </p:cNvPr>
          <p:cNvSpPr txBox="1"/>
          <p:nvPr/>
        </p:nvSpPr>
        <p:spPr>
          <a:xfrm>
            <a:off x="5141843" y="1443841"/>
            <a:ext cx="6096000" cy="3970318"/>
          </a:xfrm>
          <a:prstGeom prst="rect">
            <a:avLst/>
          </a:prstGeom>
          <a:noFill/>
        </p:spPr>
        <p:txBody>
          <a:bodyPr wrap="square">
            <a:spAutoFit/>
          </a:bodyPr>
          <a:lstStyle/>
          <a:p>
            <a:r>
              <a:rPr lang="en-US" b="1" dirty="0"/>
              <a:t>Objectives</a:t>
            </a:r>
          </a:p>
          <a:p>
            <a:r>
              <a:rPr lang="en-US" dirty="0"/>
              <a:t>Study  of individuals, variables and categories. </a:t>
            </a:r>
          </a:p>
          <a:p>
            <a:pPr>
              <a:buFont typeface="+mj-lt"/>
              <a:buAutoNum type="arabicPeriod"/>
            </a:pPr>
            <a:r>
              <a:rPr lang="en-US" dirty="0" err="1"/>
              <a:t>Individuals'study</a:t>
            </a:r>
            <a:r>
              <a:rPr lang="en-US" dirty="0"/>
              <a:t>: two individuals are close to each other if they answered the questions the same way. We will not be so interested in single individuals but rather in populations: are there groups of individuals?</a:t>
            </a:r>
          </a:p>
          <a:p>
            <a:pPr>
              <a:buFont typeface="+mj-lt"/>
              <a:buAutoNum type="arabicPeriod"/>
            </a:pPr>
            <a:r>
              <a:rPr lang="en-US" dirty="0"/>
              <a:t>Variables and </a:t>
            </a:r>
            <a:r>
              <a:rPr lang="en-US" dirty="0" err="1"/>
              <a:t>categories'study</a:t>
            </a:r>
            <a:r>
              <a:rPr lang="en-US" dirty="0"/>
              <a:t>: the questions are the same as for a PCA. First, we want to see the relationship between variables and the associations between categories. Two categories are close to each other if they are often taken together. Second, we are also interested in looking for one or several continuous synthetical variables to summarize categorical ones. Third, we want to characterize groups of individuals by categories. </a:t>
            </a:r>
          </a:p>
        </p:txBody>
      </p:sp>
      <p:sp>
        <p:nvSpPr>
          <p:cNvPr id="4" name="CuadroTexto 3">
            <a:extLst>
              <a:ext uri="{FF2B5EF4-FFF2-40B4-BE49-F238E27FC236}">
                <a16:creationId xmlns:a16="http://schemas.microsoft.com/office/drawing/2014/main" id="{B277D13B-866F-4540-9027-E8793FE6C357}"/>
              </a:ext>
            </a:extLst>
          </p:cNvPr>
          <p:cNvSpPr txBox="1"/>
          <p:nvPr/>
        </p:nvSpPr>
        <p:spPr>
          <a:xfrm>
            <a:off x="1550505" y="2650435"/>
            <a:ext cx="2577548" cy="1077218"/>
          </a:xfrm>
          <a:prstGeom prst="rect">
            <a:avLst/>
          </a:prstGeom>
          <a:solidFill>
            <a:schemeClr val="accent1"/>
          </a:solidFill>
        </p:spPr>
        <p:txBody>
          <a:bodyPr wrap="square" rtlCol="0">
            <a:spAutoFit/>
          </a:bodyPr>
          <a:lstStyle/>
          <a:p>
            <a:pPr algn="ctr"/>
            <a:r>
              <a:rPr lang="es-CL" sz="3200" b="1" dirty="0">
                <a:solidFill>
                  <a:schemeClr val="bg1"/>
                </a:solidFill>
              </a:rPr>
              <a:t>MCA - </a:t>
            </a:r>
            <a:r>
              <a:rPr lang="es-CL" sz="3200" b="1" dirty="0" err="1">
                <a:solidFill>
                  <a:schemeClr val="bg1"/>
                </a:solidFill>
              </a:rPr>
              <a:t>Applications</a:t>
            </a:r>
            <a:endParaRPr lang="es-CL" sz="3200" b="1" dirty="0">
              <a:solidFill>
                <a:schemeClr val="bg1"/>
              </a:solidFill>
            </a:endParaRPr>
          </a:p>
        </p:txBody>
      </p:sp>
    </p:spTree>
    <p:extLst>
      <p:ext uri="{BB962C8B-B14F-4D97-AF65-F5344CB8AC3E}">
        <p14:creationId xmlns:p14="http://schemas.microsoft.com/office/powerpoint/2010/main" val="2759554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Gráfico, Gráfico de dispersión&#10;&#10;Descripción generada automáticamente">
            <a:extLst>
              <a:ext uri="{FF2B5EF4-FFF2-40B4-BE49-F238E27FC236}">
                <a16:creationId xmlns:a16="http://schemas.microsoft.com/office/drawing/2014/main" id="{D7383B3E-2743-4985-831A-E62A5824F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375" y="0"/>
            <a:ext cx="8223250" cy="6858000"/>
          </a:xfrm>
          <a:prstGeom prst="rect">
            <a:avLst/>
          </a:prstGeom>
        </p:spPr>
      </p:pic>
    </p:spTree>
    <p:extLst>
      <p:ext uri="{BB962C8B-B14F-4D97-AF65-F5344CB8AC3E}">
        <p14:creationId xmlns:p14="http://schemas.microsoft.com/office/powerpoint/2010/main" val="164614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Grupo 96">
            <a:extLst>
              <a:ext uri="{FF2B5EF4-FFF2-40B4-BE49-F238E27FC236}">
                <a16:creationId xmlns:a16="http://schemas.microsoft.com/office/drawing/2014/main" id="{4F247856-FBAE-47F0-BACE-D49D84F6158A}"/>
              </a:ext>
            </a:extLst>
          </p:cNvPr>
          <p:cNvGrpSpPr/>
          <p:nvPr/>
        </p:nvGrpSpPr>
        <p:grpSpPr>
          <a:xfrm>
            <a:off x="457199" y="291548"/>
            <a:ext cx="11217965" cy="6109252"/>
            <a:chOff x="457200" y="304800"/>
            <a:chExt cx="7858261" cy="6084183"/>
          </a:xfrm>
        </p:grpSpPr>
        <p:sp>
          <p:nvSpPr>
            <p:cNvPr id="98" name="1 Título">
              <a:extLst>
                <a:ext uri="{FF2B5EF4-FFF2-40B4-BE49-F238E27FC236}">
                  <a16:creationId xmlns:a16="http://schemas.microsoft.com/office/drawing/2014/main" id="{A79E6F48-B564-485F-84BB-110DA0F51676}"/>
                </a:ext>
              </a:extLst>
            </p:cNvPr>
            <p:cNvSpPr txBox="1">
              <a:spLocks noChangeArrowheads="1"/>
            </p:cNvSpPr>
            <p:nvPr/>
          </p:nvSpPr>
          <p:spPr>
            <a:xfrm>
              <a:off x="457200" y="304800"/>
              <a:ext cx="6045200" cy="457200"/>
            </a:xfrm>
            <a:prstGeom prst="rect">
              <a:avLst/>
            </a:prstGeom>
            <a:solidFill>
              <a:srgbClr val="351BA5"/>
            </a:solidFill>
          </p:spPr>
          <p:txBody>
            <a:bodyPr/>
            <a:lstStyle/>
            <a:p>
              <a:pPr lvl="0" defTabSz="913945">
                <a:spcBef>
                  <a:spcPct val="0"/>
                </a:spcBef>
              </a:pPr>
              <a:r>
                <a:rPr lang="en-US" altLang="es-ES" sz="2400" dirty="0">
                  <a:solidFill>
                    <a:schemeClr val="bg1"/>
                  </a:solidFill>
                </a:rPr>
                <a:t>Point cloud of individuals</a:t>
              </a:r>
            </a:p>
          </p:txBody>
        </p:sp>
        <p:sp>
          <p:nvSpPr>
            <p:cNvPr id="99" name="object 5">
              <a:extLst>
                <a:ext uri="{FF2B5EF4-FFF2-40B4-BE49-F238E27FC236}">
                  <a16:creationId xmlns:a16="http://schemas.microsoft.com/office/drawing/2014/main" id="{8206D4F8-A70A-4D93-A621-D5B7EA7DA5D0}"/>
                </a:ext>
              </a:extLst>
            </p:cNvPr>
            <p:cNvSpPr/>
            <p:nvPr/>
          </p:nvSpPr>
          <p:spPr>
            <a:xfrm>
              <a:off x="3862729" y="1704998"/>
              <a:ext cx="2904941" cy="1164242"/>
            </a:xfrm>
            <a:custGeom>
              <a:avLst/>
              <a:gdLst/>
              <a:ahLst/>
              <a:cxnLst/>
              <a:rect l="l" t="t" r="r" b="b"/>
              <a:pathLst>
                <a:path w="1465579" h="587375">
                  <a:moveTo>
                    <a:pt x="1465420" y="22437"/>
                  </a:moveTo>
                  <a:lnTo>
                    <a:pt x="1416841" y="0"/>
                  </a:lnTo>
                  <a:lnTo>
                    <a:pt x="1394100" y="1143"/>
                  </a:lnTo>
                  <a:lnTo>
                    <a:pt x="1337190" y="8717"/>
                  </a:lnTo>
                  <a:lnTo>
                    <a:pt x="1266361" y="23009"/>
                  </a:lnTo>
                  <a:lnTo>
                    <a:pt x="1226220" y="32550"/>
                  </a:lnTo>
                  <a:lnTo>
                    <a:pt x="1183193" y="43621"/>
                  </a:lnTo>
                  <a:lnTo>
                    <a:pt x="1137476" y="56174"/>
                  </a:lnTo>
                  <a:lnTo>
                    <a:pt x="1089267" y="70158"/>
                  </a:lnTo>
                  <a:lnTo>
                    <a:pt x="1038764" y="85523"/>
                  </a:lnTo>
                  <a:lnTo>
                    <a:pt x="986164" y="102220"/>
                  </a:lnTo>
                  <a:lnTo>
                    <a:pt x="931665" y="120200"/>
                  </a:lnTo>
                  <a:lnTo>
                    <a:pt x="875464" y="139412"/>
                  </a:lnTo>
                  <a:lnTo>
                    <a:pt x="817760" y="159808"/>
                  </a:lnTo>
                  <a:lnTo>
                    <a:pt x="758749" y="181336"/>
                  </a:lnTo>
                  <a:lnTo>
                    <a:pt x="698630" y="203948"/>
                  </a:lnTo>
                  <a:lnTo>
                    <a:pt x="638640" y="227152"/>
                  </a:lnTo>
                  <a:lnTo>
                    <a:pt x="580213" y="250425"/>
                  </a:lnTo>
                  <a:lnTo>
                    <a:pt x="523526" y="273672"/>
                  </a:lnTo>
                  <a:lnTo>
                    <a:pt x="468761" y="296799"/>
                  </a:lnTo>
                  <a:lnTo>
                    <a:pt x="416097" y="319711"/>
                  </a:lnTo>
                  <a:lnTo>
                    <a:pt x="365713" y="342313"/>
                  </a:lnTo>
                  <a:lnTo>
                    <a:pt x="317790" y="364511"/>
                  </a:lnTo>
                  <a:lnTo>
                    <a:pt x="272506" y="386209"/>
                  </a:lnTo>
                  <a:lnTo>
                    <a:pt x="230041" y="407314"/>
                  </a:lnTo>
                  <a:lnTo>
                    <a:pt x="190576" y="427731"/>
                  </a:lnTo>
                  <a:lnTo>
                    <a:pt x="154290" y="447364"/>
                  </a:lnTo>
                  <a:lnTo>
                    <a:pt x="91973" y="483902"/>
                  </a:lnTo>
                  <a:lnTo>
                    <a:pt x="44527" y="516171"/>
                  </a:lnTo>
                  <a:lnTo>
                    <a:pt x="13390" y="543413"/>
                  </a:lnTo>
                  <a:lnTo>
                    <a:pt x="0" y="564871"/>
                  </a:lnTo>
                  <a:lnTo>
                    <a:pt x="408" y="573194"/>
                  </a:lnTo>
                  <a:lnTo>
                    <a:pt x="5669" y="579570"/>
                  </a:lnTo>
                  <a:lnTo>
                    <a:pt x="15586" y="583987"/>
                  </a:lnTo>
                  <a:lnTo>
                    <a:pt x="29963" y="586494"/>
                  </a:lnTo>
                  <a:lnTo>
                    <a:pt x="48605" y="587139"/>
                  </a:lnTo>
                  <a:lnTo>
                    <a:pt x="71316" y="585970"/>
                  </a:lnTo>
                  <a:lnTo>
                    <a:pt x="128159" y="578381"/>
                  </a:lnTo>
                  <a:lnTo>
                    <a:pt x="198923" y="564113"/>
                  </a:lnTo>
                  <a:lnTo>
                    <a:pt x="239035" y="554595"/>
                  </a:lnTo>
                  <a:lnTo>
                    <a:pt x="282040" y="543551"/>
                  </a:lnTo>
                  <a:lnTo>
                    <a:pt x="327741" y="531030"/>
                  </a:lnTo>
                  <a:lnTo>
                    <a:pt x="375942" y="517080"/>
                  </a:lnTo>
                  <a:lnTo>
                    <a:pt x="426447" y="501748"/>
                  </a:lnTo>
                  <a:lnTo>
                    <a:pt x="479060" y="485084"/>
                  </a:lnTo>
                  <a:lnTo>
                    <a:pt x="533585" y="467135"/>
                  </a:lnTo>
                  <a:lnTo>
                    <a:pt x="589825" y="447949"/>
                  </a:lnTo>
                  <a:lnTo>
                    <a:pt x="647586" y="427574"/>
                  </a:lnTo>
                  <a:lnTo>
                    <a:pt x="706670" y="406059"/>
                  </a:lnTo>
                  <a:lnTo>
                    <a:pt x="766882" y="383452"/>
                  </a:lnTo>
                  <a:lnTo>
                    <a:pt x="826867" y="360244"/>
                  </a:lnTo>
                  <a:lnTo>
                    <a:pt x="885281" y="336957"/>
                  </a:lnTo>
                  <a:lnTo>
                    <a:pt x="941946" y="313689"/>
                  </a:lnTo>
                  <a:lnTo>
                    <a:pt x="996685" y="290536"/>
                  </a:lnTo>
                  <a:lnTo>
                    <a:pt x="1049319" y="267594"/>
                  </a:lnTo>
                  <a:lnTo>
                    <a:pt x="1099669" y="244959"/>
                  </a:lnTo>
                  <a:lnTo>
                    <a:pt x="1147559" y="222727"/>
                  </a:lnTo>
                  <a:lnTo>
                    <a:pt x="1192809" y="200994"/>
                  </a:lnTo>
                  <a:lnTo>
                    <a:pt x="1235242" y="179858"/>
                  </a:lnTo>
                  <a:lnTo>
                    <a:pt x="1274679" y="159414"/>
                  </a:lnTo>
                  <a:lnTo>
                    <a:pt x="1310943" y="139758"/>
                  </a:lnTo>
                  <a:lnTo>
                    <a:pt x="1373236" y="103196"/>
                  </a:lnTo>
                  <a:lnTo>
                    <a:pt x="1420697" y="70942"/>
                  </a:lnTo>
                  <a:lnTo>
                    <a:pt x="1451900" y="43766"/>
                  </a:lnTo>
                  <a:lnTo>
                    <a:pt x="1465420" y="22437"/>
                  </a:lnTo>
                  <a:close/>
                </a:path>
              </a:pathLst>
            </a:custGeom>
            <a:solidFill>
              <a:srgbClr val="548DD5"/>
            </a:solidFill>
          </p:spPr>
          <p:txBody>
            <a:bodyPr wrap="square" lIns="0" tIns="0" rIns="0" bIns="0" rtlCol="0"/>
            <a:lstStyle/>
            <a:p>
              <a:endParaRPr sz="7136"/>
            </a:p>
          </p:txBody>
        </p:sp>
        <p:sp>
          <p:nvSpPr>
            <p:cNvPr id="100" name="object 6">
              <a:extLst>
                <a:ext uri="{FF2B5EF4-FFF2-40B4-BE49-F238E27FC236}">
                  <a16:creationId xmlns:a16="http://schemas.microsoft.com/office/drawing/2014/main" id="{F7EA1A8F-24B8-4287-8E6A-B65920A985DB}"/>
                </a:ext>
              </a:extLst>
            </p:cNvPr>
            <p:cNvSpPr/>
            <p:nvPr/>
          </p:nvSpPr>
          <p:spPr>
            <a:xfrm>
              <a:off x="3858129" y="1700691"/>
              <a:ext cx="2908717" cy="1173052"/>
            </a:xfrm>
            <a:custGeom>
              <a:avLst/>
              <a:gdLst/>
              <a:ahLst/>
              <a:cxnLst/>
              <a:rect l="l" t="t" r="r" b="b"/>
              <a:pathLst>
                <a:path w="1467485" h="591819">
                  <a:moveTo>
                    <a:pt x="1460600" y="13650"/>
                  </a:moveTo>
                  <a:lnTo>
                    <a:pt x="1460600" y="6825"/>
                  </a:lnTo>
                  <a:lnTo>
                    <a:pt x="1453774" y="4095"/>
                  </a:lnTo>
                  <a:lnTo>
                    <a:pt x="1453774" y="3412"/>
                  </a:lnTo>
                  <a:lnTo>
                    <a:pt x="1440124" y="2047"/>
                  </a:lnTo>
                  <a:lnTo>
                    <a:pt x="1433299" y="682"/>
                  </a:lnTo>
                  <a:lnTo>
                    <a:pt x="1419648" y="0"/>
                  </a:lnTo>
                  <a:lnTo>
                    <a:pt x="1405998" y="0"/>
                  </a:lnTo>
                  <a:lnTo>
                    <a:pt x="1378697" y="2730"/>
                  </a:lnTo>
                  <a:lnTo>
                    <a:pt x="1337745" y="8190"/>
                  </a:lnTo>
                  <a:lnTo>
                    <a:pt x="1317270" y="11602"/>
                  </a:lnTo>
                  <a:lnTo>
                    <a:pt x="1296794" y="15698"/>
                  </a:lnTo>
                  <a:lnTo>
                    <a:pt x="1276318" y="21158"/>
                  </a:lnTo>
                  <a:lnTo>
                    <a:pt x="1249017" y="26618"/>
                  </a:lnTo>
                  <a:lnTo>
                    <a:pt x="1221716" y="32761"/>
                  </a:lnTo>
                  <a:lnTo>
                    <a:pt x="1201241" y="39586"/>
                  </a:lnTo>
                  <a:lnTo>
                    <a:pt x="1173940" y="46411"/>
                  </a:lnTo>
                  <a:lnTo>
                    <a:pt x="1139814" y="54601"/>
                  </a:lnTo>
                  <a:lnTo>
                    <a:pt x="1112513" y="62792"/>
                  </a:lnTo>
                  <a:lnTo>
                    <a:pt x="1078386" y="72347"/>
                  </a:lnTo>
                  <a:lnTo>
                    <a:pt x="1051086" y="81902"/>
                  </a:lnTo>
                  <a:lnTo>
                    <a:pt x="1016959" y="91458"/>
                  </a:lnTo>
                  <a:lnTo>
                    <a:pt x="948707" y="113298"/>
                  </a:lnTo>
                  <a:lnTo>
                    <a:pt x="914581" y="124901"/>
                  </a:lnTo>
                  <a:lnTo>
                    <a:pt x="846328" y="149472"/>
                  </a:lnTo>
                  <a:lnTo>
                    <a:pt x="771251" y="176091"/>
                  </a:lnTo>
                  <a:lnTo>
                    <a:pt x="696173" y="204074"/>
                  </a:lnTo>
                  <a:lnTo>
                    <a:pt x="621096" y="233422"/>
                  </a:lnTo>
                  <a:lnTo>
                    <a:pt x="552843" y="262088"/>
                  </a:lnTo>
                  <a:lnTo>
                    <a:pt x="511892" y="277104"/>
                  </a:lnTo>
                  <a:lnTo>
                    <a:pt x="477766" y="291437"/>
                  </a:lnTo>
                  <a:lnTo>
                    <a:pt x="450465" y="305770"/>
                  </a:lnTo>
                  <a:lnTo>
                    <a:pt x="382213" y="334436"/>
                  </a:lnTo>
                  <a:lnTo>
                    <a:pt x="354912" y="348086"/>
                  </a:lnTo>
                  <a:lnTo>
                    <a:pt x="320785" y="362419"/>
                  </a:lnTo>
                  <a:lnTo>
                    <a:pt x="293485" y="376070"/>
                  </a:lnTo>
                  <a:lnTo>
                    <a:pt x="266184" y="389038"/>
                  </a:lnTo>
                  <a:lnTo>
                    <a:pt x="238883" y="402688"/>
                  </a:lnTo>
                  <a:lnTo>
                    <a:pt x="211582" y="415656"/>
                  </a:lnTo>
                  <a:lnTo>
                    <a:pt x="191106" y="427942"/>
                  </a:lnTo>
                  <a:lnTo>
                    <a:pt x="163805" y="440227"/>
                  </a:lnTo>
                  <a:lnTo>
                    <a:pt x="143329" y="452513"/>
                  </a:lnTo>
                  <a:lnTo>
                    <a:pt x="102378" y="475718"/>
                  </a:lnTo>
                  <a:lnTo>
                    <a:pt x="88728" y="486639"/>
                  </a:lnTo>
                  <a:lnTo>
                    <a:pt x="68252" y="496877"/>
                  </a:lnTo>
                  <a:lnTo>
                    <a:pt x="54601" y="507114"/>
                  </a:lnTo>
                  <a:lnTo>
                    <a:pt x="40951" y="516670"/>
                  </a:lnTo>
                  <a:lnTo>
                    <a:pt x="34126" y="526225"/>
                  </a:lnTo>
                  <a:lnTo>
                    <a:pt x="20475" y="534415"/>
                  </a:lnTo>
                  <a:lnTo>
                    <a:pt x="13650" y="542606"/>
                  </a:lnTo>
                  <a:lnTo>
                    <a:pt x="6825" y="550113"/>
                  </a:lnTo>
                  <a:lnTo>
                    <a:pt x="0" y="556939"/>
                  </a:lnTo>
                  <a:lnTo>
                    <a:pt x="0" y="565811"/>
                  </a:lnTo>
                  <a:lnTo>
                    <a:pt x="6825" y="558986"/>
                  </a:lnTo>
                  <a:lnTo>
                    <a:pt x="6825" y="552843"/>
                  </a:lnTo>
                  <a:lnTo>
                    <a:pt x="20475" y="537828"/>
                  </a:lnTo>
                  <a:lnTo>
                    <a:pt x="47776" y="520082"/>
                  </a:lnTo>
                  <a:lnTo>
                    <a:pt x="61427" y="510527"/>
                  </a:lnTo>
                  <a:lnTo>
                    <a:pt x="88728" y="490051"/>
                  </a:lnTo>
                  <a:lnTo>
                    <a:pt x="109203" y="479131"/>
                  </a:lnTo>
                  <a:lnTo>
                    <a:pt x="122854" y="468211"/>
                  </a:lnTo>
                  <a:lnTo>
                    <a:pt x="143329" y="456608"/>
                  </a:lnTo>
                  <a:lnTo>
                    <a:pt x="170630" y="444322"/>
                  </a:lnTo>
                  <a:lnTo>
                    <a:pt x="191106" y="432037"/>
                  </a:lnTo>
                  <a:lnTo>
                    <a:pt x="218407" y="419069"/>
                  </a:lnTo>
                  <a:lnTo>
                    <a:pt x="238883" y="406101"/>
                  </a:lnTo>
                  <a:lnTo>
                    <a:pt x="266184" y="393133"/>
                  </a:lnTo>
                  <a:lnTo>
                    <a:pt x="320785" y="365832"/>
                  </a:lnTo>
                  <a:lnTo>
                    <a:pt x="354912" y="352182"/>
                  </a:lnTo>
                  <a:lnTo>
                    <a:pt x="382213" y="337849"/>
                  </a:lnTo>
                  <a:lnTo>
                    <a:pt x="416339" y="324198"/>
                  </a:lnTo>
                  <a:lnTo>
                    <a:pt x="484591" y="295532"/>
                  </a:lnTo>
                  <a:lnTo>
                    <a:pt x="518717" y="280517"/>
                  </a:lnTo>
                  <a:lnTo>
                    <a:pt x="552843" y="266184"/>
                  </a:lnTo>
                  <a:lnTo>
                    <a:pt x="621096" y="236835"/>
                  </a:lnTo>
                  <a:lnTo>
                    <a:pt x="696173" y="208169"/>
                  </a:lnTo>
                  <a:lnTo>
                    <a:pt x="771251" y="180186"/>
                  </a:lnTo>
                  <a:lnTo>
                    <a:pt x="846328" y="153567"/>
                  </a:lnTo>
                  <a:lnTo>
                    <a:pt x="914581" y="128996"/>
                  </a:lnTo>
                  <a:lnTo>
                    <a:pt x="955532" y="117394"/>
                  </a:lnTo>
                  <a:lnTo>
                    <a:pt x="1016959" y="95553"/>
                  </a:lnTo>
                  <a:lnTo>
                    <a:pt x="1085212" y="76442"/>
                  </a:lnTo>
                  <a:lnTo>
                    <a:pt x="1112513" y="66887"/>
                  </a:lnTo>
                  <a:lnTo>
                    <a:pt x="1139814" y="58697"/>
                  </a:lnTo>
                  <a:lnTo>
                    <a:pt x="1173940" y="50506"/>
                  </a:lnTo>
                  <a:lnTo>
                    <a:pt x="1228542" y="36856"/>
                  </a:lnTo>
                  <a:lnTo>
                    <a:pt x="1249017" y="30713"/>
                  </a:lnTo>
                  <a:lnTo>
                    <a:pt x="1276318" y="25253"/>
                  </a:lnTo>
                  <a:lnTo>
                    <a:pt x="1317270" y="15698"/>
                  </a:lnTo>
                  <a:lnTo>
                    <a:pt x="1337745" y="12285"/>
                  </a:lnTo>
                  <a:lnTo>
                    <a:pt x="1378697" y="6825"/>
                  </a:lnTo>
                  <a:lnTo>
                    <a:pt x="1392347" y="5460"/>
                  </a:lnTo>
                  <a:lnTo>
                    <a:pt x="1419648" y="4095"/>
                  </a:lnTo>
                  <a:lnTo>
                    <a:pt x="1433299" y="4777"/>
                  </a:lnTo>
                  <a:lnTo>
                    <a:pt x="1440124" y="6142"/>
                  </a:lnTo>
                  <a:lnTo>
                    <a:pt x="1446949" y="8190"/>
                  </a:lnTo>
                  <a:lnTo>
                    <a:pt x="1446949" y="7507"/>
                  </a:lnTo>
                  <a:lnTo>
                    <a:pt x="1453774" y="10237"/>
                  </a:lnTo>
                  <a:lnTo>
                    <a:pt x="1460600" y="13650"/>
                  </a:lnTo>
                  <a:close/>
                </a:path>
                <a:path w="1467485" h="591819">
                  <a:moveTo>
                    <a:pt x="1460600" y="40951"/>
                  </a:moveTo>
                  <a:lnTo>
                    <a:pt x="1460600" y="32078"/>
                  </a:lnTo>
                  <a:lnTo>
                    <a:pt x="1446949" y="45729"/>
                  </a:lnTo>
                  <a:lnTo>
                    <a:pt x="1433299" y="62109"/>
                  </a:lnTo>
                  <a:lnTo>
                    <a:pt x="1392347" y="90775"/>
                  </a:lnTo>
                  <a:lnTo>
                    <a:pt x="1371872" y="101695"/>
                  </a:lnTo>
                  <a:lnTo>
                    <a:pt x="1358221" y="112616"/>
                  </a:lnTo>
                  <a:lnTo>
                    <a:pt x="1337745" y="123536"/>
                  </a:lnTo>
                  <a:lnTo>
                    <a:pt x="1317270" y="135139"/>
                  </a:lnTo>
                  <a:lnTo>
                    <a:pt x="1296794" y="147425"/>
                  </a:lnTo>
                  <a:lnTo>
                    <a:pt x="1269493" y="159710"/>
                  </a:lnTo>
                  <a:lnTo>
                    <a:pt x="1249017" y="171995"/>
                  </a:lnTo>
                  <a:lnTo>
                    <a:pt x="1221716" y="184963"/>
                  </a:lnTo>
                  <a:lnTo>
                    <a:pt x="1194415" y="198614"/>
                  </a:lnTo>
                  <a:lnTo>
                    <a:pt x="1167114" y="211582"/>
                  </a:lnTo>
                  <a:lnTo>
                    <a:pt x="1139814" y="225232"/>
                  </a:lnTo>
                  <a:lnTo>
                    <a:pt x="1112513" y="239565"/>
                  </a:lnTo>
                  <a:lnTo>
                    <a:pt x="1078386" y="253216"/>
                  </a:lnTo>
                  <a:lnTo>
                    <a:pt x="1016959" y="281882"/>
                  </a:lnTo>
                  <a:lnTo>
                    <a:pt x="948707" y="310548"/>
                  </a:lnTo>
                  <a:lnTo>
                    <a:pt x="914581" y="325563"/>
                  </a:lnTo>
                  <a:lnTo>
                    <a:pt x="839503" y="354229"/>
                  </a:lnTo>
                  <a:lnTo>
                    <a:pt x="764426" y="383578"/>
                  </a:lnTo>
                  <a:lnTo>
                    <a:pt x="689348" y="411561"/>
                  </a:lnTo>
                  <a:lnTo>
                    <a:pt x="614271" y="438180"/>
                  </a:lnTo>
                  <a:lnTo>
                    <a:pt x="546018" y="462750"/>
                  </a:lnTo>
                  <a:lnTo>
                    <a:pt x="511892" y="474353"/>
                  </a:lnTo>
                  <a:lnTo>
                    <a:pt x="477766" y="485274"/>
                  </a:lnTo>
                  <a:lnTo>
                    <a:pt x="409514" y="505749"/>
                  </a:lnTo>
                  <a:lnTo>
                    <a:pt x="382213" y="515305"/>
                  </a:lnTo>
                  <a:lnTo>
                    <a:pt x="320785" y="533050"/>
                  </a:lnTo>
                  <a:lnTo>
                    <a:pt x="266184" y="548066"/>
                  </a:lnTo>
                  <a:lnTo>
                    <a:pt x="238883" y="554891"/>
                  </a:lnTo>
                  <a:lnTo>
                    <a:pt x="211582" y="561034"/>
                  </a:lnTo>
                  <a:lnTo>
                    <a:pt x="191106" y="566494"/>
                  </a:lnTo>
                  <a:lnTo>
                    <a:pt x="163805" y="571272"/>
                  </a:lnTo>
                  <a:lnTo>
                    <a:pt x="122854" y="579462"/>
                  </a:lnTo>
                  <a:lnTo>
                    <a:pt x="102378" y="582192"/>
                  </a:lnTo>
                  <a:lnTo>
                    <a:pt x="88728" y="584240"/>
                  </a:lnTo>
                  <a:lnTo>
                    <a:pt x="68252" y="586287"/>
                  </a:lnTo>
                  <a:lnTo>
                    <a:pt x="54601" y="586970"/>
                  </a:lnTo>
                  <a:lnTo>
                    <a:pt x="34126" y="586970"/>
                  </a:lnTo>
                  <a:lnTo>
                    <a:pt x="20475" y="585605"/>
                  </a:lnTo>
                  <a:lnTo>
                    <a:pt x="13650" y="583557"/>
                  </a:lnTo>
                  <a:lnTo>
                    <a:pt x="6825" y="580827"/>
                  </a:lnTo>
                  <a:lnTo>
                    <a:pt x="6825" y="578097"/>
                  </a:lnTo>
                  <a:lnTo>
                    <a:pt x="0" y="574002"/>
                  </a:lnTo>
                  <a:lnTo>
                    <a:pt x="0" y="581509"/>
                  </a:lnTo>
                  <a:lnTo>
                    <a:pt x="6825" y="584922"/>
                  </a:lnTo>
                  <a:lnTo>
                    <a:pt x="13650" y="587652"/>
                  </a:lnTo>
                  <a:lnTo>
                    <a:pt x="20475" y="589700"/>
                  </a:lnTo>
                  <a:lnTo>
                    <a:pt x="40951" y="591747"/>
                  </a:lnTo>
                  <a:lnTo>
                    <a:pt x="68252" y="590382"/>
                  </a:lnTo>
                  <a:lnTo>
                    <a:pt x="88728" y="589017"/>
                  </a:lnTo>
                  <a:lnTo>
                    <a:pt x="102378" y="586287"/>
                  </a:lnTo>
                  <a:lnTo>
                    <a:pt x="122854" y="583557"/>
                  </a:lnTo>
                  <a:lnTo>
                    <a:pt x="163805" y="575367"/>
                  </a:lnTo>
                  <a:lnTo>
                    <a:pt x="191106" y="570589"/>
                  </a:lnTo>
                  <a:lnTo>
                    <a:pt x="211582" y="565129"/>
                  </a:lnTo>
                  <a:lnTo>
                    <a:pt x="238883" y="558986"/>
                  </a:lnTo>
                  <a:lnTo>
                    <a:pt x="266184" y="552161"/>
                  </a:lnTo>
                  <a:lnTo>
                    <a:pt x="320785" y="537145"/>
                  </a:lnTo>
                  <a:lnTo>
                    <a:pt x="348086" y="528273"/>
                  </a:lnTo>
                  <a:lnTo>
                    <a:pt x="382213" y="519400"/>
                  </a:lnTo>
                  <a:lnTo>
                    <a:pt x="416339" y="509844"/>
                  </a:lnTo>
                  <a:lnTo>
                    <a:pt x="477766" y="489369"/>
                  </a:lnTo>
                  <a:lnTo>
                    <a:pt x="511892" y="478448"/>
                  </a:lnTo>
                  <a:lnTo>
                    <a:pt x="546018" y="466845"/>
                  </a:lnTo>
                  <a:lnTo>
                    <a:pt x="580144" y="454560"/>
                  </a:lnTo>
                  <a:lnTo>
                    <a:pt x="621096" y="442275"/>
                  </a:lnTo>
                  <a:lnTo>
                    <a:pt x="689348" y="415656"/>
                  </a:lnTo>
                  <a:lnTo>
                    <a:pt x="764426" y="387673"/>
                  </a:lnTo>
                  <a:lnTo>
                    <a:pt x="914581" y="328976"/>
                  </a:lnTo>
                  <a:lnTo>
                    <a:pt x="1051086" y="271644"/>
                  </a:lnTo>
                  <a:lnTo>
                    <a:pt x="1078386" y="257311"/>
                  </a:lnTo>
                  <a:lnTo>
                    <a:pt x="1112513" y="242978"/>
                  </a:lnTo>
                  <a:lnTo>
                    <a:pt x="1173940" y="215677"/>
                  </a:lnTo>
                  <a:lnTo>
                    <a:pt x="1201241" y="202026"/>
                  </a:lnTo>
                  <a:lnTo>
                    <a:pt x="1221716" y="189058"/>
                  </a:lnTo>
                  <a:lnTo>
                    <a:pt x="1276318" y="163123"/>
                  </a:lnTo>
                  <a:lnTo>
                    <a:pt x="1296794" y="150837"/>
                  </a:lnTo>
                  <a:lnTo>
                    <a:pt x="1317270" y="139234"/>
                  </a:lnTo>
                  <a:lnTo>
                    <a:pt x="1337745" y="126949"/>
                  </a:lnTo>
                  <a:lnTo>
                    <a:pt x="1378697" y="105108"/>
                  </a:lnTo>
                  <a:lnTo>
                    <a:pt x="1392347" y="94188"/>
                  </a:lnTo>
                  <a:lnTo>
                    <a:pt x="1433299" y="65522"/>
                  </a:lnTo>
                  <a:lnTo>
                    <a:pt x="1440124" y="56649"/>
                  </a:lnTo>
                  <a:lnTo>
                    <a:pt x="1453774" y="49141"/>
                  </a:lnTo>
                  <a:lnTo>
                    <a:pt x="1460600" y="40951"/>
                  </a:lnTo>
                  <a:close/>
                </a:path>
                <a:path w="1467485" h="591819">
                  <a:moveTo>
                    <a:pt x="1467425" y="27983"/>
                  </a:moveTo>
                  <a:lnTo>
                    <a:pt x="1467425" y="15015"/>
                  </a:lnTo>
                  <a:lnTo>
                    <a:pt x="1460600" y="10920"/>
                  </a:lnTo>
                  <a:lnTo>
                    <a:pt x="1460600" y="34126"/>
                  </a:lnTo>
                  <a:lnTo>
                    <a:pt x="1467425" y="27983"/>
                  </a:lnTo>
                  <a:close/>
                </a:path>
              </a:pathLst>
            </a:custGeom>
            <a:solidFill>
              <a:srgbClr val="000000"/>
            </a:solidFill>
          </p:spPr>
          <p:txBody>
            <a:bodyPr wrap="square" lIns="0" tIns="0" rIns="0" bIns="0" rtlCol="0"/>
            <a:lstStyle/>
            <a:p>
              <a:endParaRPr sz="7136"/>
            </a:p>
          </p:txBody>
        </p:sp>
        <p:sp>
          <p:nvSpPr>
            <p:cNvPr id="101" name="object 7">
              <a:extLst>
                <a:ext uri="{FF2B5EF4-FFF2-40B4-BE49-F238E27FC236}">
                  <a16:creationId xmlns:a16="http://schemas.microsoft.com/office/drawing/2014/main" id="{DB6E3CE3-FD98-4FD1-B659-E0E0CFAED953}"/>
                </a:ext>
              </a:extLst>
            </p:cNvPr>
            <p:cNvSpPr/>
            <p:nvPr/>
          </p:nvSpPr>
          <p:spPr>
            <a:xfrm>
              <a:off x="3526682" y="871401"/>
              <a:ext cx="3579604" cy="2859895"/>
            </a:xfrm>
            <a:prstGeom prst="rect">
              <a:avLst/>
            </a:prstGeom>
            <a:blipFill>
              <a:blip r:embed="rId2" cstate="print"/>
              <a:stretch>
                <a:fillRect/>
              </a:stretch>
            </a:blipFill>
          </p:spPr>
          <p:txBody>
            <a:bodyPr wrap="square" lIns="0" tIns="0" rIns="0" bIns="0" rtlCol="0"/>
            <a:lstStyle/>
            <a:p>
              <a:endParaRPr sz="7136"/>
            </a:p>
          </p:txBody>
        </p:sp>
        <p:sp>
          <p:nvSpPr>
            <p:cNvPr id="102" name="object 8">
              <a:extLst>
                <a:ext uri="{FF2B5EF4-FFF2-40B4-BE49-F238E27FC236}">
                  <a16:creationId xmlns:a16="http://schemas.microsoft.com/office/drawing/2014/main" id="{FE247396-FA9D-460B-B13D-C06BFA75EB7D}"/>
                </a:ext>
              </a:extLst>
            </p:cNvPr>
            <p:cNvSpPr/>
            <p:nvPr/>
          </p:nvSpPr>
          <p:spPr>
            <a:xfrm>
              <a:off x="5315133" y="2222885"/>
              <a:ext cx="1962220" cy="67967"/>
            </a:xfrm>
            <a:custGeom>
              <a:avLst/>
              <a:gdLst/>
              <a:ahLst/>
              <a:cxnLst/>
              <a:rect l="l" t="t" r="r" b="b"/>
              <a:pathLst>
                <a:path w="989964" h="34290">
                  <a:moveTo>
                    <a:pt x="967135" y="17063"/>
                  </a:moveTo>
                  <a:lnTo>
                    <a:pt x="965743" y="15015"/>
                  </a:lnTo>
                  <a:lnTo>
                    <a:pt x="0" y="15015"/>
                  </a:lnTo>
                  <a:lnTo>
                    <a:pt x="0" y="19793"/>
                  </a:lnTo>
                  <a:lnTo>
                    <a:pt x="965279" y="19793"/>
                  </a:lnTo>
                  <a:lnTo>
                    <a:pt x="967135" y="17063"/>
                  </a:lnTo>
                  <a:close/>
                </a:path>
                <a:path w="989964" h="34290">
                  <a:moveTo>
                    <a:pt x="989658" y="17063"/>
                  </a:moveTo>
                  <a:lnTo>
                    <a:pt x="955532" y="0"/>
                  </a:lnTo>
                  <a:lnTo>
                    <a:pt x="965743" y="15015"/>
                  </a:lnTo>
                  <a:lnTo>
                    <a:pt x="967135" y="15015"/>
                  </a:lnTo>
                  <a:lnTo>
                    <a:pt x="967135" y="28324"/>
                  </a:lnTo>
                  <a:lnTo>
                    <a:pt x="989658" y="17063"/>
                  </a:lnTo>
                  <a:close/>
                </a:path>
                <a:path w="989964" h="34290">
                  <a:moveTo>
                    <a:pt x="967135" y="28324"/>
                  </a:moveTo>
                  <a:lnTo>
                    <a:pt x="967135" y="19793"/>
                  </a:lnTo>
                  <a:lnTo>
                    <a:pt x="965279" y="19793"/>
                  </a:lnTo>
                  <a:lnTo>
                    <a:pt x="955532" y="34126"/>
                  </a:lnTo>
                  <a:lnTo>
                    <a:pt x="967135" y="28324"/>
                  </a:lnTo>
                  <a:close/>
                </a:path>
                <a:path w="989964" h="34290">
                  <a:moveTo>
                    <a:pt x="967135" y="19793"/>
                  </a:moveTo>
                  <a:lnTo>
                    <a:pt x="967135" y="17063"/>
                  </a:lnTo>
                  <a:lnTo>
                    <a:pt x="965279" y="19793"/>
                  </a:lnTo>
                  <a:lnTo>
                    <a:pt x="967135" y="19793"/>
                  </a:lnTo>
                  <a:close/>
                </a:path>
                <a:path w="989964" h="34290">
                  <a:moveTo>
                    <a:pt x="967135" y="17063"/>
                  </a:moveTo>
                  <a:lnTo>
                    <a:pt x="967135" y="15015"/>
                  </a:lnTo>
                  <a:lnTo>
                    <a:pt x="965743" y="15015"/>
                  </a:lnTo>
                  <a:lnTo>
                    <a:pt x="967135" y="17063"/>
                  </a:lnTo>
                  <a:close/>
                </a:path>
              </a:pathLst>
            </a:custGeom>
            <a:solidFill>
              <a:srgbClr val="000000"/>
            </a:solidFill>
          </p:spPr>
          <p:txBody>
            <a:bodyPr wrap="square" lIns="0" tIns="0" rIns="0" bIns="0" rtlCol="0"/>
            <a:lstStyle/>
            <a:p>
              <a:endParaRPr sz="7136"/>
            </a:p>
          </p:txBody>
        </p:sp>
        <p:sp>
          <p:nvSpPr>
            <p:cNvPr id="103" name="object 9">
              <a:extLst>
                <a:ext uri="{FF2B5EF4-FFF2-40B4-BE49-F238E27FC236}">
                  <a16:creationId xmlns:a16="http://schemas.microsoft.com/office/drawing/2014/main" id="{79D8FB99-AEB0-443F-A95B-9CD738C0ABFA}"/>
                </a:ext>
              </a:extLst>
            </p:cNvPr>
            <p:cNvSpPr/>
            <p:nvPr/>
          </p:nvSpPr>
          <p:spPr>
            <a:xfrm>
              <a:off x="5274548" y="945808"/>
              <a:ext cx="67967" cy="1311503"/>
            </a:xfrm>
            <a:custGeom>
              <a:avLst/>
              <a:gdLst/>
              <a:ahLst/>
              <a:cxnLst/>
              <a:rect l="l" t="t" r="r" b="b"/>
              <a:pathLst>
                <a:path w="34289" h="661669">
                  <a:moveTo>
                    <a:pt x="34126" y="34126"/>
                  </a:moveTo>
                  <a:lnTo>
                    <a:pt x="17063" y="0"/>
                  </a:lnTo>
                  <a:lnTo>
                    <a:pt x="0" y="34126"/>
                  </a:lnTo>
                  <a:lnTo>
                    <a:pt x="15015" y="23915"/>
                  </a:lnTo>
                  <a:lnTo>
                    <a:pt x="15015" y="22523"/>
                  </a:lnTo>
                  <a:lnTo>
                    <a:pt x="19110" y="22523"/>
                  </a:lnTo>
                  <a:lnTo>
                    <a:pt x="19118" y="23920"/>
                  </a:lnTo>
                  <a:lnTo>
                    <a:pt x="34126" y="34126"/>
                  </a:lnTo>
                  <a:close/>
                </a:path>
                <a:path w="34289" h="661669">
                  <a:moveTo>
                    <a:pt x="17063" y="22523"/>
                  </a:moveTo>
                  <a:lnTo>
                    <a:pt x="15015" y="22523"/>
                  </a:lnTo>
                  <a:lnTo>
                    <a:pt x="15022" y="23910"/>
                  </a:lnTo>
                  <a:lnTo>
                    <a:pt x="17063" y="22523"/>
                  </a:lnTo>
                  <a:close/>
                </a:path>
                <a:path w="34289" h="661669">
                  <a:moveTo>
                    <a:pt x="15022" y="23910"/>
                  </a:moveTo>
                  <a:lnTo>
                    <a:pt x="15015" y="22523"/>
                  </a:lnTo>
                  <a:lnTo>
                    <a:pt x="15015" y="23915"/>
                  </a:lnTo>
                  <a:close/>
                </a:path>
                <a:path w="34289" h="661669">
                  <a:moveTo>
                    <a:pt x="22523" y="661365"/>
                  </a:moveTo>
                  <a:lnTo>
                    <a:pt x="19118" y="23920"/>
                  </a:lnTo>
                  <a:lnTo>
                    <a:pt x="17063" y="22523"/>
                  </a:lnTo>
                  <a:lnTo>
                    <a:pt x="15022" y="23910"/>
                  </a:lnTo>
                  <a:lnTo>
                    <a:pt x="18428" y="661365"/>
                  </a:lnTo>
                  <a:lnTo>
                    <a:pt x="22523" y="661365"/>
                  </a:lnTo>
                  <a:close/>
                </a:path>
                <a:path w="34289" h="661669">
                  <a:moveTo>
                    <a:pt x="19118" y="23920"/>
                  </a:moveTo>
                  <a:lnTo>
                    <a:pt x="19110" y="22523"/>
                  </a:lnTo>
                  <a:lnTo>
                    <a:pt x="17063" y="22523"/>
                  </a:lnTo>
                  <a:lnTo>
                    <a:pt x="19118" y="23920"/>
                  </a:lnTo>
                  <a:close/>
                </a:path>
              </a:pathLst>
            </a:custGeom>
            <a:solidFill>
              <a:srgbClr val="000000"/>
            </a:solidFill>
          </p:spPr>
          <p:txBody>
            <a:bodyPr wrap="square" lIns="0" tIns="0" rIns="0" bIns="0" rtlCol="0"/>
            <a:lstStyle/>
            <a:p>
              <a:endParaRPr sz="7136"/>
            </a:p>
          </p:txBody>
        </p:sp>
        <p:sp>
          <p:nvSpPr>
            <p:cNvPr id="104" name="object 10">
              <a:extLst>
                <a:ext uri="{FF2B5EF4-FFF2-40B4-BE49-F238E27FC236}">
                  <a16:creationId xmlns:a16="http://schemas.microsoft.com/office/drawing/2014/main" id="{6786BA3C-B9B5-452B-A4F2-6CCF0C002B0D}"/>
                </a:ext>
              </a:extLst>
            </p:cNvPr>
            <p:cNvSpPr/>
            <p:nvPr/>
          </p:nvSpPr>
          <p:spPr>
            <a:xfrm>
              <a:off x="4638716" y="2255352"/>
              <a:ext cx="680924" cy="949014"/>
            </a:xfrm>
            <a:custGeom>
              <a:avLst/>
              <a:gdLst/>
              <a:ahLst/>
              <a:cxnLst/>
              <a:rect l="l" t="t" r="r" b="b"/>
              <a:pathLst>
                <a:path w="343535" h="478790">
                  <a:moveTo>
                    <a:pt x="12350" y="458292"/>
                  </a:moveTo>
                  <a:lnTo>
                    <a:pt x="6142" y="440910"/>
                  </a:lnTo>
                  <a:lnTo>
                    <a:pt x="0" y="478448"/>
                  </a:lnTo>
                  <a:lnTo>
                    <a:pt x="11602" y="472292"/>
                  </a:lnTo>
                  <a:lnTo>
                    <a:pt x="11602" y="459338"/>
                  </a:lnTo>
                  <a:lnTo>
                    <a:pt x="12350" y="458292"/>
                  </a:lnTo>
                  <a:close/>
                </a:path>
                <a:path w="343535" h="478790">
                  <a:moveTo>
                    <a:pt x="15920" y="460119"/>
                  </a:moveTo>
                  <a:lnTo>
                    <a:pt x="12967" y="460020"/>
                  </a:lnTo>
                  <a:lnTo>
                    <a:pt x="12350" y="458292"/>
                  </a:lnTo>
                  <a:lnTo>
                    <a:pt x="11602" y="459338"/>
                  </a:lnTo>
                  <a:lnTo>
                    <a:pt x="15015" y="461385"/>
                  </a:lnTo>
                  <a:lnTo>
                    <a:pt x="15920" y="460119"/>
                  </a:lnTo>
                  <a:close/>
                </a:path>
                <a:path w="343535" h="478790">
                  <a:moveTo>
                    <a:pt x="33443" y="460703"/>
                  </a:moveTo>
                  <a:lnTo>
                    <a:pt x="15920" y="460119"/>
                  </a:lnTo>
                  <a:lnTo>
                    <a:pt x="15015" y="461385"/>
                  </a:lnTo>
                  <a:lnTo>
                    <a:pt x="11602" y="459338"/>
                  </a:lnTo>
                  <a:lnTo>
                    <a:pt x="11602" y="472292"/>
                  </a:lnTo>
                  <a:lnTo>
                    <a:pt x="33443" y="460703"/>
                  </a:lnTo>
                  <a:close/>
                </a:path>
                <a:path w="343535" h="478790">
                  <a:moveTo>
                    <a:pt x="343309" y="2047"/>
                  </a:moveTo>
                  <a:lnTo>
                    <a:pt x="339896" y="0"/>
                  </a:lnTo>
                  <a:lnTo>
                    <a:pt x="12350" y="458292"/>
                  </a:lnTo>
                  <a:lnTo>
                    <a:pt x="12967" y="460020"/>
                  </a:lnTo>
                  <a:lnTo>
                    <a:pt x="15920" y="460119"/>
                  </a:lnTo>
                  <a:lnTo>
                    <a:pt x="343309" y="2047"/>
                  </a:lnTo>
                  <a:close/>
                </a:path>
              </a:pathLst>
            </a:custGeom>
            <a:solidFill>
              <a:srgbClr val="000000"/>
            </a:solidFill>
          </p:spPr>
          <p:txBody>
            <a:bodyPr wrap="square" lIns="0" tIns="0" rIns="0" bIns="0" rtlCol="0"/>
            <a:lstStyle/>
            <a:p>
              <a:endParaRPr sz="7136"/>
            </a:p>
          </p:txBody>
        </p:sp>
        <p:sp>
          <p:nvSpPr>
            <p:cNvPr id="105" name="object 11">
              <a:extLst>
                <a:ext uri="{FF2B5EF4-FFF2-40B4-BE49-F238E27FC236}">
                  <a16:creationId xmlns:a16="http://schemas.microsoft.com/office/drawing/2014/main" id="{A3566ED0-1294-43FE-B396-FA8591A5EBF8}"/>
                </a:ext>
              </a:extLst>
            </p:cNvPr>
            <p:cNvSpPr/>
            <p:nvPr/>
          </p:nvSpPr>
          <p:spPr>
            <a:xfrm>
              <a:off x="5282665" y="2218826"/>
              <a:ext cx="67967" cy="67967"/>
            </a:xfrm>
            <a:custGeom>
              <a:avLst/>
              <a:gdLst/>
              <a:ahLst/>
              <a:cxnLst/>
              <a:rect l="l" t="t" r="r" b="b"/>
              <a:pathLst>
                <a:path w="34289" h="34290">
                  <a:moveTo>
                    <a:pt x="34126" y="26618"/>
                  </a:moveTo>
                  <a:lnTo>
                    <a:pt x="34126" y="8190"/>
                  </a:lnTo>
                  <a:lnTo>
                    <a:pt x="26618" y="0"/>
                  </a:lnTo>
                  <a:lnTo>
                    <a:pt x="7507" y="0"/>
                  </a:lnTo>
                  <a:lnTo>
                    <a:pt x="0" y="8190"/>
                  </a:lnTo>
                  <a:lnTo>
                    <a:pt x="0" y="26618"/>
                  </a:lnTo>
                  <a:lnTo>
                    <a:pt x="7507" y="34126"/>
                  </a:lnTo>
                  <a:lnTo>
                    <a:pt x="26618" y="34126"/>
                  </a:lnTo>
                  <a:lnTo>
                    <a:pt x="34126" y="26618"/>
                  </a:lnTo>
                  <a:close/>
                </a:path>
              </a:pathLst>
            </a:custGeom>
            <a:solidFill>
              <a:srgbClr val="000000"/>
            </a:solidFill>
          </p:spPr>
          <p:txBody>
            <a:bodyPr wrap="square" lIns="0" tIns="0" rIns="0" bIns="0" rtlCol="0"/>
            <a:lstStyle/>
            <a:p>
              <a:endParaRPr sz="7136"/>
            </a:p>
          </p:txBody>
        </p:sp>
        <p:sp>
          <p:nvSpPr>
            <p:cNvPr id="106" name="object 12">
              <a:extLst>
                <a:ext uri="{FF2B5EF4-FFF2-40B4-BE49-F238E27FC236}">
                  <a16:creationId xmlns:a16="http://schemas.microsoft.com/office/drawing/2014/main" id="{004367E5-906C-4FC3-BFEF-7740DC1978A9}"/>
                </a:ext>
              </a:extLst>
            </p:cNvPr>
            <p:cNvSpPr/>
            <p:nvPr/>
          </p:nvSpPr>
          <p:spPr>
            <a:xfrm>
              <a:off x="5278607" y="2214769"/>
              <a:ext cx="76777" cy="76777"/>
            </a:xfrm>
            <a:custGeom>
              <a:avLst/>
              <a:gdLst/>
              <a:ahLst/>
              <a:cxnLst/>
              <a:rect l="l" t="t" r="r" b="b"/>
              <a:pathLst>
                <a:path w="38735" h="38734">
                  <a:moveTo>
                    <a:pt x="1365" y="26618"/>
                  </a:moveTo>
                  <a:lnTo>
                    <a:pt x="1365" y="12285"/>
                  </a:lnTo>
                  <a:lnTo>
                    <a:pt x="682" y="15015"/>
                  </a:lnTo>
                  <a:lnTo>
                    <a:pt x="0" y="15698"/>
                  </a:lnTo>
                  <a:lnTo>
                    <a:pt x="0" y="23205"/>
                  </a:lnTo>
                  <a:lnTo>
                    <a:pt x="682" y="23205"/>
                  </a:lnTo>
                  <a:lnTo>
                    <a:pt x="1365" y="26618"/>
                  </a:lnTo>
                  <a:close/>
                </a:path>
                <a:path w="38735" h="38734">
                  <a:moveTo>
                    <a:pt x="36856" y="27300"/>
                  </a:moveTo>
                  <a:lnTo>
                    <a:pt x="36856" y="11602"/>
                  </a:lnTo>
                  <a:lnTo>
                    <a:pt x="34808" y="8872"/>
                  </a:lnTo>
                  <a:lnTo>
                    <a:pt x="34808" y="8190"/>
                  </a:lnTo>
                  <a:lnTo>
                    <a:pt x="32761" y="6142"/>
                  </a:lnTo>
                  <a:lnTo>
                    <a:pt x="32761" y="5460"/>
                  </a:lnTo>
                  <a:lnTo>
                    <a:pt x="30031" y="3412"/>
                  </a:lnTo>
                  <a:lnTo>
                    <a:pt x="29348" y="3412"/>
                  </a:lnTo>
                  <a:lnTo>
                    <a:pt x="26618" y="2047"/>
                  </a:lnTo>
                  <a:lnTo>
                    <a:pt x="26618" y="1365"/>
                  </a:lnTo>
                  <a:lnTo>
                    <a:pt x="23205" y="682"/>
                  </a:lnTo>
                  <a:lnTo>
                    <a:pt x="22523" y="682"/>
                  </a:lnTo>
                  <a:lnTo>
                    <a:pt x="19110" y="0"/>
                  </a:lnTo>
                  <a:lnTo>
                    <a:pt x="15698" y="682"/>
                  </a:lnTo>
                  <a:lnTo>
                    <a:pt x="15015" y="682"/>
                  </a:lnTo>
                  <a:lnTo>
                    <a:pt x="11602" y="1365"/>
                  </a:lnTo>
                  <a:lnTo>
                    <a:pt x="11602" y="2047"/>
                  </a:lnTo>
                  <a:lnTo>
                    <a:pt x="8872" y="3412"/>
                  </a:lnTo>
                  <a:lnTo>
                    <a:pt x="8190" y="3412"/>
                  </a:lnTo>
                  <a:lnTo>
                    <a:pt x="5460" y="5460"/>
                  </a:lnTo>
                  <a:lnTo>
                    <a:pt x="5460" y="6142"/>
                  </a:lnTo>
                  <a:lnTo>
                    <a:pt x="3412" y="8190"/>
                  </a:lnTo>
                  <a:lnTo>
                    <a:pt x="3412" y="8872"/>
                  </a:lnTo>
                  <a:lnTo>
                    <a:pt x="1365" y="11602"/>
                  </a:lnTo>
                  <a:lnTo>
                    <a:pt x="1365" y="27300"/>
                  </a:lnTo>
                  <a:lnTo>
                    <a:pt x="4095" y="30941"/>
                  </a:lnTo>
                  <a:lnTo>
                    <a:pt x="4095" y="16380"/>
                  </a:lnTo>
                  <a:lnTo>
                    <a:pt x="6825" y="10920"/>
                  </a:lnTo>
                  <a:lnTo>
                    <a:pt x="8190" y="9555"/>
                  </a:lnTo>
                  <a:lnTo>
                    <a:pt x="8190" y="8872"/>
                  </a:lnTo>
                  <a:lnTo>
                    <a:pt x="10920" y="6825"/>
                  </a:lnTo>
                  <a:lnTo>
                    <a:pt x="12967" y="5801"/>
                  </a:lnTo>
                  <a:lnTo>
                    <a:pt x="12967" y="5460"/>
                  </a:lnTo>
                  <a:lnTo>
                    <a:pt x="15698" y="4914"/>
                  </a:lnTo>
                  <a:lnTo>
                    <a:pt x="15698" y="4777"/>
                  </a:lnTo>
                  <a:lnTo>
                    <a:pt x="19110" y="4095"/>
                  </a:lnTo>
                  <a:lnTo>
                    <a:pt x="22523" y="4777"/>
                  </a:lnTo>
                  <a:lnTo>
                    <a:pt x="22523" y="4914"/>
                  </a:lnTo>
                  <a:lnTo>
                    <a:pt x="25253" y="5460"/>
                  </a:lnTo>
                  <a:lnTo>
                    <a:pt x="25253" y="5801"/>
                  </a:lnTo>
                  <a:lnTo>
                    <a:pt x="27300" y="6825"/>
                  </a:lnTo>
                  <a:lnTo>
                    <a:pt x="30031" y="8872"/>
                  </a:lnTo>
                  <a:lnTo>
                    <a:pt x="30031" y="9555"/>
                  </a:lnTo>
                  <a:lnTo>
                    <a:pt x="31396" y="10920"/>
                  </a:lnTo>
                  <a:lnTo>
                    <a:pt x="32761" y="13650"/>
                  </a:lnTo>
                  <a:lnTo>
                    <a:pt x="33443" y="16380"/>
                  </a:lnTo>
                  <a:lnTo>
                    <a:pt x="34057" y="19451"/>
                  </a:lnTo>
                  <a:lnTo>
                    <a:pt x="34126" y="19110"/>
                  </a:lnTo>
                  <a:lnTo>
                    <a:pt x="34126" y="30941"/>
                  </a:lnTo>
                  <a:lnTo>
                    <a:pt x="36856" y="27300"/>
                  </a:lnTo>
                  <a:close/>
                </a:path>
                <a:path w="38735" h="38734">
                  <a:moveTo>
                    <a:pt x="4777" y="16380"/>
                  </a:moveTo>
                  <a:lnTo>
                    <a:pt x="4095" y="16380"/>
                  </a:lnTo>
                  <a:lnTo>
                    <a:pt x="4095" y="19110"/>
                  </a:lnTo>
                  <a:lnTo>
                    <a:pt x="4163" y="19451"/>
                  </a:lnTo>
                  <a:lnTo>
                    <a:pt x="4777" y="16380"/>
                  </a:lnTo>
                  <a:close/>
                </a:path>
                <a:path w="38735" h="38734">
                  <a:moveTo>
                    <a:pt x="4163" y="19451"/>
                  </a:moveTo>
                  <a:lnTo>
                    <a:pt x="4095" y="19110"/>
                  </a:lnTo>
                  <a:lnTo>
                    <a:pt x="4095" y="19793"/>
                  </a:lnTo>
                  <a:lnTo>
                    <a:pt x="4163" y="19451"/>
                  </a:lnTo>
                  <a:close/>
                </a:path>
                <a:path w="38735" h="38734">
                  <a:moveTo>
                    <a:pt x="4777" y="22523"/>
                  </a:moveTo>
                  <a:lnTo>
                    <a:pt x="4163" y="19451"/>
                  </a:lnTo>
                  <a:lnTo>
                    <a:pt x="4095" y="19793"/>
                  </a:lnTo>
                  <a:lnTo>
                    <a:pt x="4095" y="21840"/>
                  </a:lnTo>
                  <a:lnTo>
                    <a:pt x="4777" y="22523"/>
                  </a:lnTo>
                  <a:close/>
                </a:path>
                <a:path w="38735" h="38734">
                  <a:moveTo>
                    <a:pt x="8872" y="30031"/>
                  </a:moveTo>
                  <a:lnTo>
                    <a:pt x="6825" y="27300"/>
                  </a:lnTo>
                  <a:lnTo>
                    <a:pt x="6825" y="27983"/>
                  </a:lnTo>
                  <a:lnTo>
                    <a:pt x="5460" y="25253"/>
                  </a:lnTo>
                  <a:lnTo>
                    <a:pt x="4095" y="21840"/>
                  </a:lnTo>
                  <a:lnTo>
                    <a:pt x="4095" y="30941"/>
                  </a:lnTo>
                  <a:lnTo>
                    <a:pt x="5460" y="32761"/>
                  </a:lnTo>
                  <a:lnTo>
                    <a:pt x="8190" y="34808"/>
                  </a:lnTo>
                  <a:lnTo>
                    <a:pt x="8190" y="30031"/>
                  </a:lnTo>
                  <a:lnTo>
                    <a:pt x="8872" y="30031"/>
                  </a:lnTo>
                  <a:close/>
                </a:path>
                <a:path w="38735" h="38734">
                  <a:moveTo>
                    <a:pt x="8872" y="8872"/>
                  </a:moveTo>
                  <a:lnTo>
                    <a:pt x="8190" y="8872"/>
                  </a:lnTo>
                  <a:lnTo>
                    <a:pt x="8190" y="9555"/>
                  </a:lnTo>
                  <a:lnTo>
                    <a:pt x="8872" y="8872"/>
                  </a:lnTo>
                  <a:close/>
                </a:path>
                <a:path w="38735" h="38734">
                  <a:moveTo>
                    <a:pt x="13650" y="37675"/>
                  </a:moveTo>
                  <a:lnTo>
                    <a:pt x="13650" y="33443"/>
                  </a:lnTo>
                  <a:lnTo>
                    <a:pt x="10920" y="31396"/>
                  </a:lnTo>
                  <a:lnTo>
                    <a:pt x="10920" y="32078"/>
                  </a:lnTo>
                  <a:lnTo>
                    <a:pt x="8190" y="30031"/>
                  </a:lnTo>
                  <a:lnTo>
                    <a:pt x="8190" y="35491"/>
                  </a:lnTo>
                  <a:lnTo>
                    <a:pt x="8872" y="35491"/>
                  </a:lnTo>
                  <a:lnTo>
                    <a:pt x="11602" y="36856"/>
                  </a:lnTo>
                  <a:lnTo>
                    <a:pt x="13650" y="37675"/>
                  </a:lnTo>
                  <a:close/>
                </a:path>
                <a:path w="38735" h="38734">
                  <a:moveTo>
                    <a:pt x="13650" y="5460"/>
                  </a:moveTo>
                  <a:lnTo>
                    <a:pt x="12967" y="5460"/>
                  </a:lnTo>
                  <a:lnTo>
                    <a:pt x="12967" y="5801"/>
                  </a:lnTo>
                  <a:lnTo>
                    <a:pt x="13650" y="5460"/>
                  </a:lnTo>
                  <a:close/>
                </a:path>
                <a:path w="38735" h="38734">
                  <a:moveTo>
                    <a:pt x="16380" y="34126"/>
                  </a:moveTo>
                  <a:lnTo>
                    <a:pt x="12967" y="32761"/>
                  </a:lnTo>
                  <a:lnTo>
                    <a:pt x="13650" y="33443"/>
                  </a:lnTo>
                  <a:lnTo>
                    <a:pt x="13650" y="37675"/>
                  </a:lnTo>
                  <a:lnTo>
                    <a:pt x="15015" y="38221"/>
                  </a:lnTo>
                  <a:lnTo>
                    <a:pt x="15698" y="38221"/>
                  </a:lnTo>
                  <a:lnTo>
                    <a:pt x="15698" y="34126"/>
                  </a:lnTo>
                  <a:lnTo>
                    <a:pt x="16380" y="34126"/>
                  </a:lnTo>
                  <a:close/>
                </a:path>
                <a:path w="38735" h="38734">
                  <a:moveTo>
                    <a:pt x="16380" y="4777"/>
                  </a:moveTo>
                  <a:lnTo>
                    <a:pt x="15698" y="4777"/>
                  </a:lnTo>
                  <a:lnTo>
                    <a:pt x="15698" y="4914"/>
                  </a:lnTo>
                  <a:lnTo>
                    <a:pt x="16380" y="4777"/>
                  </a:lnTo>
                  <a:close/>
                </a:path>
                <a:path w="38735" h="38734">
                  <a:moveTo>
                    <a:pt x="22523" y="38221"/>
                  </a:moveTo>
                  <a:lnTo>
                    <a:pt x="22523" y="34126"/>
                  </a:lnTo>
                  <a:lnTo>
                    <a:pt x="15698" y="34126"/>
                  </a:lnTo>
                  <a:lnTo>
                    <a:pt x="15698" y="38221"/>
                  </a:lnTo>
                  <a:lnTo>
                    <a:pt x="22523" y="38221"/>
                  </a:lnTo>
                  <a:close/>
                </a:path>
                <a:path w="38735" h="38734">
                  <a:moveTo>
                    <a:pt x="22523" y="4914"/>
                  </a:moveTo>
                  <a:lnTo>
                    <a:pt x="22523" y="4777"/>
                  </a:lnTo>
                  <a:lnTo>
                    <a:pt x="21840" y="4777"/>
                  </a:lnTo>
                  <a:lnTo>
                    <a:pt x="22523" y="4914"/>
                  </a:lnTo>
                  <a:close/>
                </a:path>
                <a:path w="38735" h="38734">
                  <a:moveTo>
                    <a:pt x="25253" y="32761"/>
                  </a:moveTo>
                  <a:lnTo>
                    <a:pt x="21840" y="34126"/>
                  </a:lnTo>
                  <a:lnTo>
                    <a:pt x="22523" y="34126"/>
                  </a:lnTo>
                  <a:lnTo>
                    <a:pt x="22523" y="38221"/>
                  </a:lnTo>
                  <a:lnTo>
                    <a:pt x="23205" y="38221"/>
                  </a:lnTo>
                  <a:lnTo>
                    <a:pt x="24570" y="37675"/>
                  </a:lnTo>
                  <a:lnTo>
                    <a:pt x="24570" y="33443"/>
                  </a:lnTo>
                  <a:lnTo>
                    <a:pt x="25253" y="32761"/>
                  </a:lnTo>
                  <a:close/>
                </a:path>
                <a:path w="38735" h="38734">
                  <a:moveTo>
                    <a:pt x="25253" y="5801"/>
                  </a:moveTo>
                  <a:lnTo>
                    <a:pt x="25253" y="5460"/>
                  </a:lnTo>
                  <a:lnTo>
                    <a:pt x="24570" y="5460"/>
                  </a:lnTo>
                  <a:lnTo>
                    <a:pt x="25253" y="5801"/>
                  </a:lnTo>
                  <a:close/>
                </a:path>
                <a:path w="38735" h="38734">
                  <a:moveTo>
                    <a:pt x="30031" y="35491"/>
                  </a:moveTo>
                  <a:lnTo>
                    <a:pt x="30031" y="30031"/>
                  </a:lnTo>
                  <a:lnTo>
                    <a:pt x="27300" y="32078"/>
                  </a:lnTo>
                  <a:lnTo>
                    <a:pt x="27300" y="31396"/>
                  </a:lnTo>
                  <a:lnTo>
                    <a:pt x="24570" y="33443"/>
                  </a:lnTo>
                  <a:lnTo>
                    <a:pt x="24570" y="37675"/>
                  </a:lnTo>
                  <a:lnTo>
                    <a:pt x="26618" y="36856"/>
                  </a:lnTo>
                  <a:lnTo>
                    <a:pt x="29348" y="35491"/>
                  </a:lnTo>
                  <a:lnTo>
                    <a:pt x="30031" y="35491"/>
                  </a:lnTo>
                  <a:close/>
                </a:path>
                <a:path w="38735" h="38734">
                  <a:moveTo>
                    <a:pt x="30031" y="9555"/>
                  </a:moveTo>
                  <a:lnTo>
                    <a:pt x="30031" y="8872"/>
                  </a:lnTo>
                  <a:lnTo>
                    <a:pt x="29348" y="8872"/>
                  </a:lnTo>
                  <a:lnTo>
                    <a:pt x="30031" y="9555"/>
                  </a:lnTo>
                  <a:close/>
                </a:path>
                <a:path w="38735" h="38734">
                  <a:moveTo>
                    <a:pt x="34126" y="30941"/>
                  </a:moveTo>
                  <a:lnTo>
                    <a:pt x="34126" y="19793"/>
                  </a:lnTo>
                  <a:lnTo>
                    <a:pt x="34057" y="19451"/>
                  </a:lnTo>
                  <a:lnTo>
                    <a:pt x="33443" y="22523"/>
                  </a:lnTo>
                  <a:lnTo>
                    <a:pt x="33443" y="21840"/>
                  </a:lnTo>
                  <a:lnTo>
                    <a:pt x="32761" y="25253"/>
                  </a:lnTo>
                  <a:lnTo>
                    <a:pt x="31396" y="27983"/>
                  </a:lnTo>
                  <a:lnTo>
                    <a:pt x="31396" y="27300"/>
                  </a:lnTo>
                  <a:lnTo>
                    <a:pt x="29348" y="30031"/>
                  </a:lnTo>
                  <a:lnTo>
                    <a:pt x="30031" y="30031"/>
                  </a:lnTo>
                  <a:lnTo>
                    <a:pt x="30031" y="34808"/>
                  </a:lnTo>
                  <a:lnTo>
                    <a:pt x="32761" y="32761"/>
                  </a:lnTo>
                  <a:lnTo>
                    <a:pt x="34126" y="30941"/>
                  </a:lnTo>
                  <a:close/>
                </a:path>
                <a:path w="38735" h="38734">
                  <a:moveTo>
                    <a:pt x="34126" y="19793"/>
                  </a:moveTo>
                  <a:lnTo>
                    <a:pt x="34126" y="19110"/>
                  </a:lnTo>
                  <a:lnTo>
                    <a:pt x="34057" y="19451"/>
                  </a:lnTo>
                  <a:lnTo>
                    <a:pt x="34126" y="19793"/>
                  </a:lnTo>
                  <a:close/>
                </a:path>
                <a:path w="38735" h="38734">
                  <a:moveTo>
                    <a:pt x="38221" y="23205"/>
                  </a:moveTo>
                  <a:lnTo>
                    <a:pt x="38221" y="15698"/>
                  </a:lnTo>
                  <a:lnTo>
                    <a:pt x="37538" y="15015"/>
                  </a:lnTo>
                  <a:lnTo>
                    <a:pt x="36856" y="12285"/>
                  </a:lnTo>
                  <a:lnTo>
                    <a:pt x="36856" y="26618"/>
                  </a:lnTo>
                  <a:lnTo>
                    <a:pt x="37538" y="23205"/>
                  </a:lnTo>
                  <a:lnTo>
                    <a:pt x="38221" y="23205"/>
                  </a:lnTo>
                  <a:close/>
                </a:path>
              </a:pathLst>
            </a:custGeom>
            <a:solidFill>
              <a:srgbClr val="000000"/>
            </a:solidFill>
          </p:spPr>
          <p:txBody>
            <a:bodyPr wrap="square" lIns="0" tIns="0" rIns="0" bIns="0" rtlCol="0"/>
            <a:lstStyle/>
            <a:p>
              <a:endParaRPr sz="7136"/>
            </a:p>
          </p:txBody>
        </p:sp>
        <p:sp>
          <p:nvSpPr>
            <p:cNvPr id="107" name="object 13">
              <a:extLst>
                <a:ext uri="{FF2B5EF4-FFF2-40B4-BE49-F238E27FC236}">
                  <a16:creationId xmlns:a16="http://schemas.microsoft.com/office/drawing/2014/main" id="{B1765C01-E58E-4983-A29A-9B887C877860}"/>
                </a:ext>
              </a:extLst>
            </p:cNvPr>
            <p:cNvSpPr/>
            <p:nvPr/>
          </p:nvSpPr>
          <p:spPr>
            <a:xfrm>
              <a:off x="6401462" y="1737218"/>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08" name="object 14">
              <a:extLst>
                <a:ext uri="{FF2B5EF4-FFF2-40B4-BE49-F238E27FC236}">
                  <a16:creationId xmlns:a16="http://schemas.microsoft.com/office/drawing/2014/main" id="{F106674F-A95E-4B73-A843-7874FE816EFD}"/>
                </a:ext>
              </a:extLst>
            </p:cNvPr>
            <p:cNvSpPr/>
            <p:nvPr/>
          </p:nvSpPr>
          <p:spPr>
            <a:xfrm>
              <a:off x="6401462" y="1796743"/>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09" name="object 15">
              <a:extLst>
                <a:ext uri="{FF2B5EF4-FFF2-40B4-BE49-F238E27FC236}">
                  <a16:creationId xmlns:a16="http://schemas.microsoft.com/office/drawing/2014/main" id="{F12041D6-2F07-4646-BB72-D2B5B3BB3EED}"/>
                </a:ext>
              </a:extLst>
            </p:cNvPr>
            <p:cNvSpPr/>
            <p:nvPr/>
          </p:nvSpPr>
          <p:spPr>
            <a:xfrm>
              <a:off x="6401462" y="1856267"/>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10" name="object 16">
              <a:extLst>
                <a:ext uri="{FF2B5EF4-FFF2-40B4-BE49-F238E27FC236}">
                  <a16:creationId xmlns:a16="http://schemas.microsoft.com/office/drawing/2014/main" id="{13EF464B-6A73-4909-BBBB-F6776C55ACD5}"/>
                </a:ext>
              </a:extLst>
            </p:cNvPr>
            <p:cNvSpPr/>
            <p:nvPr/>
          </p:nvSpPr>
          <p:spPr>
            <a:xfrm>
              <a:off x="6401462" y="1914438"/>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11" name="object 17">
              <a:extLst>
                <a:ext uri="{FF2B5EF4-FFF2-40B4-BE49-F238E27FC236}">
                  <a16:creationId xmlns:a16="http://schemas.microsoft.com/office/drawing/2014/main" id="{5354AD9D-3580-42E9-B830-521747E961DC}"/>
                </a:ext>
              </a:extLst>
            </p:cNvPr>
            <p:cNvSpPr/>
            <p:nvPr/>
          </p:nvSpPr>
          <p:spPr>
            <a:xfrm>
              <a:off x="6401462" y="1973963"/>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12" name="object 18">
              <a:extLst>
                <a:ext uri="{FF2B5EF4-FFF2-40B4-BE49-F238E27FC236}">
                  <a16:creationId xmlns:a16="http://schemas.microsoft.com/office/drawing/2014/main" id="{D23DA491-C140-45CC-802E-748206D457C6}"/>
                </a:ext>
              </a:extLst>
            </p:cNvPr>
            <p:cNvSpPr/>
            <p:nvPr/>
          </p:nvSpPr>
          <p:spPr>
            <a:xfrm>
              <a:off x="6401462" y="2033490"/>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13" name="object 19">
              <a:extLst>
                <a:ext uri="{FF2B5EF4-FFF2-40B4-BE49-F238E27FC236}">
                  <a16:creationId xmlns:a16="http://schemas.microsoft.com/office/drawing/2014/main" id="{4CF5C600-E02A-4763-AC5C-C00A3E670B8D}"/>
                </a:ext>
              </a:extLst>
            </p:cNvPr>
            <p:cNvSpPr/>
            <p:nvPr/>
          </p:nvSpPr>
          <p:spPr>
            <a:xfrm>
              <a:off x="6401462" y="2093014"/>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14" name="object 20">
              <a:extLst>
                <a:ext uri="{FF2B5EF4-FFF2-40B4-BE49-F238E27FC236}">
                  <a16:creationId xmlns:a16="http://schemas.microsoft.com/office/drawing/2014/main" id="{10D59FEB-DCA8-44B2-83E2-1EC6BC3636E1}"/>
                </a:ext>
              </a:extLst>
            </p:cNvPr>
            <p:cNvSpPr/>
            <p:nvPr/>
          </p:nvSpPr>
          <p:spPr>
            <a:xfrm>
              <a:off x="6401462" y="2151185"/>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15" name="object 21">
              <a:extLst>
                <a:ext uri="{FF2B5EF4-FFF2-40B4-BE49-F238E27FC236}">
                  <a16:creationId xmlns:a16="http://schemas.microsoft.com/office/drawing/2014/main" id="{BC3298AF-D3EF-462B-9C5C-B0E8CF21CC29}"/>
                </a:ext>
              </a:extLst>
            </p:cNvPr>
            <p:cNvSpPr/>
            <p:nvPr/>
          </p:nvSpPr>
          <p:spPr>
            <a:xfrm>
              <a:off x="6401462" y="2210710"/>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16" name="object 22">
              <a:extLst>
                <a:ext uri="{FF2B5EF4-FFF2-40B4-BE49-F238E27FC236}">
                  <a16:creationId xmlns:a16="http://schemas.microsoft.com/office/drawing/2014/main" id="{85ACEE42-DFA8-41A0-859D-105016587E3A}"/>
                </a:ext>
              </a:extLst>
            </p:cNvPr>
            <p:cNvSpPr/>
            <p:nvPr/>
          </p:nvSpPr>
          <p:spPr>
            <a:xfrm>
              <a:off x="6366286" y="1691220"/>
              <a:ext cx="67967" cy="67967"/>
            </a:xfrm>
            <a:custGeom>
              <a:avLst/>
              <a:gdLst/>
              <a:ahLst/>
              <a:cxnLst/>
              <a:rect l="l" t="t" r="r" b="b"/>
              <a:pathLst>
                <a:path w="34289" h="34290">
                  <a:moveTo>
                    <a:pt x="34126" y="26618"/>
                  </a:moveTo>
                  <a:lnTo>
                    <a:pt x="34126" y="7507"/>
                  </a:lnTo>
                  <a:lnTo>
                    <a:pt x="26618" y="0"/>
                  </a:lnTo>
                  <a:lnTo>
                    <a:pt x="7507" y="0"/>
                  </a:lnTo>
                  <a:lnTo>
                    <a:pt x="0" y="7507"/>
                  </a:lnTo>
                  <a:lnTo>
                    <a:pt x="0" y="26618"/>
                  </a:lnTo>
                  <a:lnTo>
                    <a:pt x="7507" y="34126"/>
                  </a:lnTo>
                  <a:lnTo>
                    <a:pt x="26618" y="34126"/>
                  </a:lnTo>
                  <a:lnTo>
                    <a:pt x="34126" y="26618"/>
                  </a:lnTo>
                  <a:close/>
                </a:path>
              </a:pathLst>
            </a:custGeom>
            <a:solidFill>
              <a:srgbClr val="000000"/>
            </a:solidFill>
          </p:spPr>
          <p:txBody>
            <a:bodyPr wrap="square" lIns="0" tIns="0" rIns="0" bIns="0" rtlCol="0"/>
            <a:lstStyle/>
            <a:p>
              <a:endParaRPr sz="7136"/>
            </a:p>
          </p:txBody>
        </p:sp>
        <p:sp>
          <p:nvSpPr>
            <p:cNvPr id="117" name="object 23">
              <a:extLst>
                <a:ext uri="{FF2B5EF4-FFF2-40B4-BE49-F238E27FC236}">
                  <a16:creationId xmlns:a16="http://schemas.microsoft.com/office/drawing/2014/main" id="{3E7073D3-B46B-4F26-A56D-2E0D66D5937B}"/>
                </a:ext>
              </a:extLst>
            </p:cNvPr>
            <p:cNvSpPr/>
            <p:nvPr/>
          </p:nvSpPr>
          <p:spPr>
            <a:xfrm>
              <a:off x="6362228" y="1687163"/>
              <a:ext cx="76777" cy="76777"/>
            </a:xfrm>
            <a:custGeom>
              <a:avLst/>
              <a:gdLst/>
              <a:ahLst/>
              <a:cxnLst/>
              <a:rect l="l" t="t" r="r" b="b"/>
              <a:pathLst>
                <a:path w="38735" h="38734">
                  <a:moveTo>
                    <a:pt x="30031" y="8190"/>
                  </a:moveTo>
                  <a:lnTo>
                    <a:pt x="30031" y="2730"/>
                  </a:lnTo>
                  <a:lnTo>
                    <a:pt x="23205" y="0"/>
                  </a:lnTo>
                  <a:lnTo>
                    <a:pt x="15015" y="0"/>
                  </a:lnTo>
                  <a:lnTo>
                    <a:pt x="12285" y="1365"/>
                  </a:lnTo>
                  <a:lnTo>
                    <a:pt x="11602" y="1365"/>
                  </a:lnTo>
                  <a:lnTo>
                    <a:pt x="8872" y="2730"/>
                  </a:lnTo>
                  <a:lnTo>
                    <a:pt x="8190" y="2730"/>
                  </a:lnTo>
                  <a:lnTo>
                    <a:pt x="8190" y="3412"/>
                  </a:lnTo>
                  <a:lnTo>
                    <a:pt x="6142" y="5460"/>
                  </a:lnTo>
                  <a:lnTo>
                    <a:pt x="5460" y="5460"/>
                  </a:lnTo>
                  <a:lnTo>
                    <a:pt x="3412" y="8190"/>
                  </a:lnTo>
                  <a:lnTo>
                    <a:pt x="1365" y="11602"/>
                  </a:lnTo>
                  <a:lnTo>
                    <a:pt x="0" y="18428"/>
                  </a:lnTo>
                  <a:lnTo>
                    <a:pt x="0" y="19110"/>
                  </a:lnTo>
                  <a:lnTo>
                    <a:pt x="682" y="22523"/>
                  </a:lnTo>
                  <a:lnTo>
                    <a:pt x="682" y="23205"/>
                  </a:lnTo>
                  <a:lnTo>
                    <a:pt x="1365" y="25935"/>
                  </a:lnTo>
                  <a:lnTo>
                    <a:pt x="1365" y="26618"/>
                  </a:lnTo>
                  <a:lnTo>
                    <a:pt x="3412" y="29348"/>
                  </a:lnTo>
                  <a:lnTo>
                    <a:pt x="3412" y="30031"/>
                  </a:lnTo>
                  <a:lnTo>
                    <a:pt x="4095" y="30713"/>
                  </a:lnTo>
                  <a:lnTo>
                    <a:pt x="4095" y="18428"/>
                  </a:lnTo>
                  <a:lnTo>
                    <a:pt x="4163" y="18769"/>
                  </a:lnTo>
                  <a:lnTo>
                    <a:pt x="4777" y="15698"/>
                  </a:lnTo>
                  <a:lnTo>
                    <a:pt x="4777" y="16380"/>
                  </a:lnTo>
                  <a:lnTo>
                    <a:pt x="5460" y="12967"/>
                  </a:lnTo>
                  <a:lnTo>
                    <a:pt x="5460" y="13650"/>
                  </a:lnTo>
                  <a:lnTo>
                    <a:pt x="6825" y="10237"/>
                  </a:lnTo>
                  <a:lnTo>
                    <a:pt x="6825" y="10920"/>
                  </a:lnTo>
                  <a:lnTo>
                    <a:pt x="8872" y="8190"/>
                  </a:lnTo>
                  <a:lnTo>
                    <a:pt x="10920" y="6142"/>
                  </a:lnTo>
                  <a:lnTo>
                    <a:pt x="10920" y="6825"/>
                  </a:lnTo>
                  <a:lnTo>
                    <a:pt x="13650" y="4777"/>
                  </a:lnTo>
                  <a:lnTo>
                    <a:pt x="13650" y="5187"/>
                  </a:lnTo>
                  <a:lnTo>
                    <a:pt x="15698" y="4368"/>
                  </a:lnTo>
                  <a:lnTo>
                    <a:pt x="15698" y="4095"/>
                  </a:lnTo>
                  <a:lnTo>
                    <a:pt x="22523" y="4095"/>
                  </a:lnTo>
                  <a:lnTo>
                    <a:pt x="22523" y="4368"/>
                  </a:lnTo>
                  <a:lnTo>
                    <a:pt x="24570" y="5187"/>
                  </a:lnTo>
                  <a:lnTo>
                    <a:pt x="24570" y="4777"/>
                  </a:lnTo>
                  <a:lnTo>
                    <a:pt x="27300" y="6415"/>
                  </a:lnTo>
                  <a:lnTo>
                    <a:pt x="27300" y="6142"/>
                  </a:lnTo>
                  <a:lnTo>
                    <a:pt x="30031" y="8190"/>
                  </a:lnTo>
                  <a:close/>
                </a:path>
                <a:path w="38735" h="38734">
                  <a:moveTo>
                    <a:pt x="4163" y="18769"/>
                  </a:moveTo>
                  <a:lnTo>
                    <a:pt x="4095" y="18428"/>
                  </a:lnTo>
                  <a:lnTo>
                    <a:pt x="4095" y="19110"/>
                  </a:lnTo>
                  <a:lnTo>
                    <a:pt x="4163" y="18769"/>
                  </a:lnTo>
                  <a:close/>
                </a:path>
                <a:path w="38735" h="38734">
                  <a:moveTo>
                    <a:pt x="5460" y="32078"/>
                  </a:moveTo>
                  <a:lnTo>
                    <a:pt x="5460" y="25253"/>
                  </a:lnTo>
                  <a:lnTo>
                    <a:pt x="4163" y="18769"/>
                  </a:lnTo>
                  <a:lnTo>
                    <a:pt x="4095" y="19110"/>
                  </a:lnTo>
                  <a:lnTo>
                    <a:pt x="4095" y="30713"/>
                  </a:lnTo>
                  <a:lnTo>
                    <a:pt x="5460" y="32078"/>
                  </a:lnTo>
                  <a:close/>
                </a:path>
                <a:path w="38735" h="38734">
                  <a:moveTo>
                    <a:pt x="13650" y="32761"/>
                  </a:moveTo>
                  <a:lnTo>
                    <a:pt x="10920" y="31396"/>
                  </a:lnTo>
                  <a:lnTo>
                    <a:pt x="6825" y="27300"/>
                  </a:lnTo>
                  <a:lnTo>
                    <a:pt x="5460" y="24570"/>
                  </a:lnTo>
                  <a:lnTo>
                    <a:pt x="5460" y="32761"/>
                  </a:lnTo>
                  <a:lnTo>
                    <a:pt x="6142" y="32761"/>
                  </a:lnTo>
                  <a:lnTo>
                    <a:pt x="8190" y="34808"/>
                  </a:lnTo>
                  <a:lnTo>
                    <a:pt x="8872" y="34808"/>
                  </a:lnTo>
                  <a:lnTo>
                    <a:pt x="11602" y="36856"/>
                  </a:lnTo>
                  <a:lnTo>
                    <a:pt x="12285" y="36856"/>
                  </a:lnTo>
                  <a:lnTo>
                    <a:pt x="12967" y="37026"/>
                  </a:lnTo>
                  <a:lnTo>
                    <a:pt x="12967" y="32761"/>
                  </a:lnTo>
                  <a:lnTo>
                    <a:pt x="13650" y="32761"/>
                  </a:lnTo>
                  <a:close/>
                </a:path>
                <a:path w="38735" h="38734">
                  <a:moveTo>
                    <a:pt x="13650" y="5187"/>
                  </a:moveTo>
                  <a:lnTo>
                    <a:pt x="13650" y="4777"/>
                  </a:lnTo>
                  <a:lnTo>
                    <a:pt x="12967" y="5460"/>
                  </a:lnTo>
                  <a:lnTo>
                    <a:pt x="13650" y="5187"/>
                  </a:lnTo>
                  <a:close/>
                </a:path>
                <a:path w="38735" h="38734">
                  <a:moveTo>
                    <a:pt x="16380" y="33443"/>
                  </a:moveTo>
                  <a:lnTo>
                    <a:pt x="12967" y="32761"/>
                  </a:lnTo>
                  <a:lnTo>
                    <a:pt x="12967" y="37026"/>
                  </a:lnTo>
                  <a:lnTo>
                    <a:pt x="15015" y="37538"/>
                  </a:lnTo>
                  <a:lnTo>
                    <a:pt x="15698" y="37538"/>
                  </a:lnTo>
                  <a:lnTo>
                    <a:pt x="15698" y="33443"/>
                  </a:lnTo>
                  <a:lnTo>
                    <a:pt x="16380" y="33443"/>
                  </a:lnTo>
                  <a:close/>
                </a:path>
                <a:path w="38735" h="38734">
                  <a:moveTo>
                    <a:pt x="16380" y="4095"/>
                  </a:moveTo>
                  <a:lnTo>
                    <a:pt x="15698" y="4095"/>
                  </a:lnTo>
                  <a:lnTo>
                    <a:pt x="15698" y="4368"/>
                  </a:lnTo>
                  <a:lnTo>
                    <a:pt x="16380" y="4095"/>
                  </a:lnTo>
                  <a:close/>
                </a:path>
                <a:path w="38735" h="38734">
                  <a:moveTo>
                    <a:pt x="22523" y="37652"/>
                  </a:moveTo>
                  <a:lnTo>
                    <a:pt x="22523" y="33443"/>
                  </a:lnTo>
                  <a:lnTo>
                    <a:pt x="19110" y="34126"/>
                  </a:lnTo>
                  <a:lnTo>
                    <a:pt x="15698" y="33443"/>
                  </a:lnTo>
                  <a:lnTo>
                    <a:pt x="15698" y="37538"/>
                  </a:lnTo>
                  <a:lnTo>
                    <a:pt x="19110" y="38221"/>
                  </a:lnTo>
                  <a:lnTo>
                    <a:pt x="22523" y="37652"/>
                  </a:lnTo>
                  <a:close/>
                </a:path>
                <a:path w="38735" h="38734">
                  <a:moveTo>
                    <a:pt x="22523" y="4368"/>
                  </a:moveTo>
                  <a:lnTo>
                    <a:pt x="22523" y="4095"/>
                  </a:lnTo>
                  <a:lnTo>
                    <a:pt x="21840" y="4095"/>
                  </a:lnTo>
                  <a:lnTo>
                    <a:pt x="22523" y="4368"/>
                  </a:lnTo>
                  <a:close/>
                </a:path>
                <a:path w="38735" h="38734">
                  <a:moveTo>
                    <a:pt x="25253" y="37129"/>
                  </a:moveTo>
                  <a:lnTo>
                    <a:pt x="25253" y="32761"/>
                  </a:lnTo>
                  <a:lnTo>
                    <a:pt x="21840" y="33443"/>
                  </a:lnTo>
                  <a:lnTo>
                    <a:pt x="22523" y="33443"/>
                  </a:lnTo>
                  <a:lnTo>
                    <a:pt x="22523" y="37652"/>
                  </a:lnTo>
                  <a:lnTo>
                    <a:pt x="23205" y="37538"/>
                  </a:lnTo>
                  <a:lnTo>
                    <a:pt x="25253" y="37129"/>
                  </a:lnTo>
                  <a:close/>
                </a:path>
                <a:path w="38735" h="38734">
                  <a:moveTo>
                    <a:pt x="25253" y="5460"/>
                  </a:moveTo>
                  <a:lnTo>
                    <a:pt x="24570" y="4777"/>
                  </a:lnTo>
                  <a:lnTo>
                    <a:pt x="24570" y="5187"/>
                  </a:lnTo>
                  <a:lnTo>
                    <a:pt x="25253" y="5460"/>
                  </a:lnTo>
                  <a:close/>
                </a:path>
                <a:path w="38735" h="38734">
                  <a:moveTo>
                    <a:pt x="27983" y="36037"/>
                  </a:moveTo>
                  <a:lnTo>
                    <a:pt x="27983" y="31396"/>
                  </a:lnTo>
                  <a:lnTo>
                    <a:pt x="24570" y="32761"/>
                  </a:lnTo>
                  <a:lnTo>
                    <a:pt x="25253" y="32761"/>
                  </a:lnTo>
                  <a:lnTo>
                    <a:pt x="25253" y="37129"/>
                  </a:lnTo>
                  <a:lnTo>
                    <a:pt x="26618" y="36856"/>
                  </a:lnTo>
                  <a:lnTo>
                    <a:pt x="27983" y="36037"/>
                  </a:lnTo>
                  <a:close/>
                </a:path>
                <a:path w="38735" h="38734">
                  <a:moveTo>
                    <a:pt x="27983" y="6825"/>
                  </a:moveTo>
                  <a:lnTo>
                    <a:pt x="27300" y="6142"/>
                  </a:lnTo>
                  <a:lnTo>
                    <a:pt x="27300" y="6415"/>
                  </a:lnTo>
                  <a:lnTo>
                    <a:pt x="27983" y="6825"/>
                  </a:lnTo>
                  <a:close/>
                </a:path>
                <a:path w="38735" h="38734">
                  <a:moveTo>
                    <a:pt x="30031" y="34808"/>
                  </a:moveTo>
                  <a:lnTo>
                    <a:pt x="30031" y="29348"/>
                  </a:lnTo>
                  <a:lnTo>
                    <a:pt x="27300" y="31396"/>
                  </a:lnTo>
                  <a:lnTo>
                    <a:pt x="27983" y="31396"/>
                  </a:lnTo>
                  <a:lnTo>
                    <a:pt x="27983" y="36037"/>
                  </a:lnTo>
                  <a:lnTo>
                    <a:pt x="30031" y="34808"/>
                  </a:lnTo>
                  <a:close/>
                </a:path>
                <a:path w="38735" h="38734">
                  <a:moveTo>
                    <a:pt x="38221" y="23205"/>
                  </a:moveTo>
                  <a:lnTo>
                    <a:pt x="38221" y="15015"/>
                  </a:lnTo>
                  <a:lnTo>
                    <a:pt x="35491" y="8190"/>
                  </a:lnTo>
                  <a:lnTo>
                    <a:pt x="34808" y="8190"/>
                  </a:lnTo>
                  <a:lnTo>
                    <a:pt x="32761" y="5460"/>
                  </a:lnTo>
                  <a:lnTo>
                    <a:pt x="30031" y="3412"/>
                  </a:lnTo>
                  <a:lnTo>
                    <a:pt x="30031" y="8190"/>
                  </a:lnTo>
                  <a:lnTo>
                    <a:pt x="29348" y="8190"/>
                  </a:lnTo>
                  <a:lnTo>
                    <a:pt x="32078" y="10920"/>
                  </a:lnTo>
                  <a:lnTo>
                    <a:pt x="32078" y="11944"/>
                  </a:lnTo>
                  <a:lnTo>
                    <a:pt x="32761" y="13650"/>
                  </a:lnTo>
                  <a:lnTo>
                    <a:pt x="32761" y="12967"/>
                  </a:lnTo>
                  <a:lnTo>
                    <a:pt x="34126" y="16380"/>
                  </a:lnTo>
                  <a:lnTo>
                    <a:pt x="34126" y="30713"/>
                  </a:lnTo>
                  <a:lnTo>
                    <a:pt x="35491" y="29348"/>
                  </a:lnTo>
                  <a:lnTo>
                    <a:pt x="36856" y="26618"/>
                  </a:lnTo>
                  <a:lnTo>
                    <a:pt x="36856" y="25935"/>
                  </a:lnTo>
                  <a:lnTo>
                    <a:pt x="38221" y="23205"/>
                  </a:lnTo>
                  <a:close/>
                </a:path>
                <a:path w="38735" h="38734">
                  <a:moveTo>
                    <a:pt x="32078" y="33273"/>
                  </a:moveTo>
                  <a:lnTo>
                    <a:pt x="32078" y="27300"/>
                  </a:lnTo>
                  <a:lnTo>
                    <a:pt x="29348" y="29348"/>
                  </a:lnTo>
                  <a:lnTo>
                    <a:pt x="30031" y="29348"/>
                  </a:lnTo>
                  <a:lnTo>
                    <a:pt x="30031" y="34808"/>
                  </a:lnTo>
                  <a:lnTo>
                    <a:pt x="32078" y="33273"/>
                  </a:lnTo>
                  <a:close/>
                </a:path>
                <a:path w="38735" h="38734">
                  <a:moveTo>
                    <a:pt x="32078" y="11944"/>
                  </a:moveTo>
                  <a:lnTo>
                    <a:pt x="32078" y="10920"/>
                  </a:lnTo>
                  <a:lnTo>
                    <a:pt x="31396" y="10237"/>
                  </a:lnTo>
                  <a:lnTo>
                    <a:pt x="32078" y="11944"/>
                  </a:lnTo>
                  <a:close/>
                </a:path>
                <a:path w="38735" h="38734">
                  <a:moveTo>
                    <a:pt x="32761" y="32761"/>
                  </a:moveTo>
                  <a:lnTo>
                    <a:pt x="32761" y="24570"/>
                  </a:lnTo>
                  <a:lnTo>
                    <a:pt x="31396" y="27300"/>
                  </a:lnTo>
                  <a:lnTo>
                    <a:pt x="32078" y="27300"/>
                  </a:lnTo>
                  <a:lnTo>
                    <a:pt x="32078" y="33273"/>
                  </a:lnTo>
                  <a:lnTo>
                    <a:pt x="32761" y="32761"/>
                  </a:lnTo>
                  <a:close/>
                </a:path>
                <a:path w="38735" h="38734">
                  <a:moveTo>
                    <a:pt x="34126" y="30713"/>
                  </a:moveTo>
                  <a:lnTo>
                    <a:pt x="34126" y="21840"/>
                  </a:lnTo>
                  <a:lnTo>
                    <a:pt x="32761" y="25253"/>
                  </a:lnTo>
                  <a:lnTo>
                    <a:pt x="32761" y="32078"/>
                  </a:lnTo>
                  <a:lnTo>
                    <a:pt x="34126" y="30713"/>
                  </a:lnTo>
                  <a:close/>
                </a:path>
              </a:pathLst>
            </a:custGeom>
            <a:solidFill>
              <a:srgbClr val="000000"/>
            </a:solidFill>
          </p:spPr>
          <p:txBody>
            <a:bodyPr wrap="square" lIns="0" tIns="0" rIns="0" bIns="0" rtlCol="0"/>
            <a:lstStyle/>
            <a:p>
              <a:endParaRPr sz="7136"/>
            </a:p>
          </p:txBody>
        </p:sp>
        <p:sp>
          <p:nvSpPr>
            <p:cNvPr id="118" name="object 24">
              <a:extLst>
                <a:ext uri="{FF2B5EF4-FFF2-40B4-BE49-F238E27FC236}">
                  <a16:creationId xmlns:a16="http://schemas.microsoft.com/office/drawing/2014/main" id="{4FF459C6-4CBF-4F48-9396-1D00B173CAEC}"/>
                </a:ext>
              </a:extLst>
            </p:cNvPr>
            <p:cNvSpPr/>
            <p:nvPr/>
          </p:nvSpPr>
          <p:spPr>
            <a:xfrm>
              <a:off x="5810272" y="1612757"/>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19" name="object 25">
              <a:extLst>
                <a:ext uri="{FF2B5EF4-FFF2-40B4-BE49-F238E27FC236}">
                  <a16:creationId xmlns:a16="http://schemas.microsoft.com/office/drawing/2014/main" id="{F240B20E-9F67-400F-BD3D-D583ED201CCB}"/>
                </a:ext>
              </a:extLst>
            </p:cNvPr>
            <p:cNvSpPr/>
            <p:nvPr/>
          </p:nvSpPr>
          <p:spPr>
            <a:xfrm>
              <a:off x="5810272" y="1672282"/>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20" name="object 26">
              <a:extLst>
                <a:ext uri="{FF2B5EF4-FFF2-40B4-BE49-F238E27FC236}">
                  <a16:creationId xmlns:a16="http://schemas.microsoft.com/office/drawing/2014/main" id="{4854FE81-DF04-4A96-95C4-3C3C3C087E84}"/>
                </a:ext>
              </a:extLst>
            </p:cNvPr>
            <p:cNvSpPr/>
            <p:nvPr/>
          </p:nvSpPr>
          <p:spPr>
            <a:xfrm>
              <a:off x="5810272" y="1731807"/>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21" name="object 27">
              <a:extLst>
                <a:ext uri="{FF2B5EF4-FFF2-40B4-BE49-F238E27FC236}">
                  <a16:creationId xmlns:a16="http://schemas.microsoft.com/office/drawing/2014/main" id="{99E9C7E4-D91D-4E77-9E56-72C9DAD45A7F}"/>
                </a:ext>
              </a:extLst>
            </p:cNvPr>
            <p:cNvSpPr/>
            <p:nvPr/>
          </p:nvSpPr>
          <p:spPr>
            <a:xfrm>
              <a:off x="5810272" y="1791331"/>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22" name="object 28">
              <a:extLst>
                <a:ext uri="{FF2B5EF4-FFF2-40B4-BE49-F238E27FC236}">
                  <a16:creationId xmlns:a16="http://schemas.microsoft.com/office/drawing/2014/main" id="{155C0DF3-765A-4D5D-A74F-7E0546EBED69}"/>
                </a:ext>
              </a:extLst>
            </p:cNvPr>
            <p:cNvSpPr/>
            <p:nvPr/>
          </p:nvSpPr>
          <p:spPr>
            <a:xfrm>
              <a:off x="5810272" y="1849502"/>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23" name="object 29">
              <a:extLst>
                <a:ext uri="{FF2B5EF4-FFF2-40B4-BE49-F238E27FC236}">
                  <a16:creationId xmlns:a16="http://schemas.microsoft.com/office/drawing/2014/main" id="{A06A677B-BBE2-4CE7-A067-1F62553DEED6}"/>
                </a:ext>
              </a:extLst>
            </p:cNvPr>
            <p:cNvSpPr/>
            <p:nvPr/>
          </p:nvSpPr>
          <p:spPr>
            <a:xfrm>
              <a:off x="5810272" y="1909027"/>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24" name="object 30">
              <a:extLst>
                <a:ext uri="{FF2B5EF4-FFF2-40B4-BE49-F238E27FC236}">
                  <a16:creationId xmlns:a16="http://schemas.microsoft.com/office/drawing/2014/main" id="{D5329FFF-210B-49CD-9C70-9C44C556C0CF}"/>
                </a:ext>
              </a:extLst>
            </p:cNvPr>
            <p:cNvSpPr/>
            <p:nvPr/>
          </p:nvSpPr>
          <p:spPr>
            <a:xfrm>
              <a:off x="5810272" y="1968552"/>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25" name="object 31">
              <a:extLst>
                <a:ext uri="{FF2B5EF4-FFF2-40B4-BE49-F238E27FC236}">
                  <a16:creationId xmlns:a16="http://schemas.microsoft.com/office/drawing/2014/main" id="{1D632857-B731-4BD0-B1B1-65174224A5AB}"/>
                </a:ext>
              </a:extLst>
            </p:cNvPr>
            <p:cNvSpPr/>
            <p:nvPr/>
          </p:nvSpPr>
          <p:spPr>
            <a:xfrm>
              <a:off x="5810272" y="2028077"/>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26" name="object 32">
              <a:extLst>
                <a:ext uri="{FF2B5EF4-FFF2-40B4-BE49-F238E27FC236}">
                  <a16:creationId xmlns:a16="http://schemas.microsoft.com/office/drawing/2014/main" id="{45BC69B2-7779-434C-8F15-EA34203590AA}"/>
                </a:ext>
              </a:extLst>
            </p:cNvPr>
            <p:cNvSpPr/>
            <p:nvPr/>
          </p:nvSpPr>
          <p:spPr>
            <a:xfrm>
              <a:off x="5810272" y="2086250"/>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27" name="object 33">
              <a:extLst>
                <a:ext uri="{FF2B5EF4-FFF2-40B4-BE49-F238E27FC236}">
                  <a16:creationId xmlns:a16="http://schemas.microsoft.com/office/drawing/2014/main" id="{5970F109-6C6F-4136-9D3C-BD8AF67F9F6F}"/>
                </a:ext>
              </a:extLst>
            </p:cNvPr>
            <p:cNvSpPr/>
            <p:nvPr/>
          </p:nvSpPr>
          <p:spPr>
            <a:xfrm>
              <a:off x="5810272" y="2145774"/>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28" name="object 34">
              <a:extLst>
                <a:ext uri="{FF2B5EF4-FFF2-40B4-BE49-F238E27FC236}">
                  <a16:creationId xmlns:a16="http://schemas.microsoft.com/office/drawing/2014/main" id="{0FCEFB06-905A-4274-B867-FCC48E60E38A}"/>
                </a:ext>
              </a:extLst>
            </p:cNvPr>
            <p:cNvSpPr/>
            <p:nvPr/>
          </p:nvSpPr>
          <p:spPr>
            <a:xfrm>
              <a:off x="5810272" y="2205299"/>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29" name="object 35">
              <a:extLst>
                <a:ext uri="{FF2B5EF4-FFF2-40B4-BE49-F238E27FC236}">
                  <a16:creationId xmlns:a16="http://schemas.microsoft.com/office/drawing/2014/main" id="{5B5D8261-BB9A-426C-BFF6-5E6D6C70102D}"/>
                </a:ext>
              </a:extLst>
            </p:cNvPr>
            <p:cNvSpPr/>
            <p:nvPr/>
          </p:nvSpPr>
          <p:spPr>
            <a:xfrm>
              <a:off x="5785918" y="1555937"/>
              <a:ext cx="67967" cy="67967"/>
            </a:xfrm>
            <a:custGeom>
              <a:avLst/>
              <a:gdLst/>
              <a:ahLst/>
              <a:cxnLst/>
              <a:rect l="l" t="t" r="r" b="b"/>
              <a:pathLst>
                <a:path w="34289" h="34290">
                  <a:moveTo>
                    <a:pt x="34126" y="26618"/>
                  </a:moveTo>
                  <a:lnTo>
                    <a:pt x="34126" y="7507"/>
                  </a:lnTo>
                  <a:lnTo>
                    <a:pt x="26618" y="0"/>
                  </a:lnTo>
                  <a:lnTo>
                    <a:pt x="7507" y="0"/>
                  </a:lnTo>
                  <a:lnTo>
                    <a:pt x="0" y="7507"/>
                  </a:lnTo>
                  <a:lnTo>
                    <a:pt x="0" y="26618"/>
                  </a:lnTo>
                  <a:lnTo>
                    <a:pt x="7507" y="34126"/>
                  </a:lnTo>
                  <a:lnTo>
                    <a:pt x="26618" y="34126"/>
                  </a:lnTo>
                  <a:lnTo>
                    <a:pt x="34126" y="26618"/>
                  </a:lnTo>
                  <a:close/>
                </a:path>
              </a:pathLst>
            </a:custGeom>
            <a:solidFill>
              <a:srgbClr val="000000"/>
            </a:solidFill>
          </p:spPr>
          <p:txBody>
            <a:bodyPr wrap="square" lIns="0" tIns="0" rIns="0" bIns="0" rtlCol="0"/>
            <a:lstStyle/>
            <a:p>
              <a:endParaRPr sz="7136"/>
            </a:p>
          </p:txBody>
        </p:sp>
        <p:sp>
          <p:nvSpPr>
            <p:cNvPr id="130" name="object 36">
              <a:extLst>
                <a:ext uri="{FF2B5EF4-FFF2-40B4-BE49-F238E27FC236}">
                  <a16:creationId xmlns:a16="http://schemas.microsoft.com/office/drawing/2014/main" id="{79A15B8E-B912-4EA4-96F6-376E17C27099}"/>
                </a:ext>
              </a:extLst>
            </p:cNvPr>
            <p:cNvSpPr/>
            <p:nvPr/>
          </p:nvSpPr>
          <p:spPr>
            <a:xfrm>
              <a:off x="5781862" y="1551878"/>
              <a:ext cx="76777" cy="76777"/>
            </a:xfrm>
            <a:custGeom>
              <a:avLst/>
              <a:gdLst/>
              <a:ahLst/>
              <a:cxnLst/>
              <a:rect l="l" t="t" r="r" b="b"/>
              <a:pathLst>
                <a:path w="38735" h="38734">
                  <a:moveTo>
                    <a:pt x="8872" y="8190"/>
                  </a:moveTo>
                  <a:lnTo>
                    <a:pt x="8190" y="8872"/>
                  </a:lnTo>
                  <a:lnTo>
                    <a:pt x="8190" y="3412"/>
                  </a:lnTo>
                  <a:lnTo>
                    <a:pt x="5460" y="5460"/>
                  </a:lnTo>
                  <a:lnTo>
                    <a:pt x="3412" y="8190"/>
                  </a:lnTo>
                  <a:lnTo>
                    <a:pt x="1365" y="11602"/>
                  </a:lnTo>
                  <a:lnTo>
                    <a:pt x="682" y="15015"/>
                  </a:lnTo>
                  <a:lnTo>
                    <a:pt x="0" y="15015"/>
                  </a:lnTo>
                  <a:lnTo>
                    <a:pt x="0" y="23205"/>
                  </a:lnTo>
                  <a:lnTo>
                    <a:pt x="682" y="23205"/>
                  </a:lnTo>
                  <a:lnTo>
                    <a:pt x="1365" y="25935"/>
                  </a:lnTo>
                  <a:lnTo>
                    <a:pt x="1365" y="26618"/>
                  </a:lnTo>
                  <a:lnTo>
                    <a:pt x="3412" y="29348"/>
                  </a:lnTo>
                  <a:lnTo>
                    <a:pt x="3412" y="30031"/>
                  </a:lnTo>
                  <a:lnTo>
                    <a:pt x="4095" y="30713"/>
                  </a:lnTo>
                  <a:lnTo>
                    <a:pt x="4095" y="16380"/>
                  </a:lnTo>
                  <a:lnTo>
                    <a:pt x="5460" y="12967"/>
                  </a:lnTo>
                  <a:lnTo>
                    <a:pt x="5460" y="13650"/>
                  </a:lnTo>
                  <a:lnTo>
                    <a:pt x="6825" y="10237"/>
                  </a:lnTo>
                  <a:lnTo>
                    <a:pt x="6825" y="10920"/>
                  </a:lnTo>
                  <a:lnTo>
                    <a:pt x="8872" y="8190"/>
                  </a:lnTo>
                  <a:close/>
                </a:path>
                <a:path w="38735" h="38734">
                  <a:moveTo>
                    <a:pt x="4777" y="15698"/>
                  </a:moveTo>
                  <a:lnTo>
                    <a:pt x="4095" y="16380"/>
                  </a:lnTo>
                  <a:lnTo>
                    <a:pt x="4095" y="18428"/>
                  </a:lnTo>
                  <a:lnTo>
                    <a:pt x="4163" y="18769"/>
                  </a:lnTo>
                  <a:lnTo>
                    <a:pt x="4777" y="15698"/>
                  </a:lnTo>
                  <a:close/>
                </a:path>
                <a:path w="38735" h="38734">
                  <a:moveTo>
                    <a:pt x="4163" y="18769"/>
                  </a:moveTo>
                  <a:lnTo>
                    <a:pt x="4095" y="18428"/>
                  </a:lnTo>
                  <a:lnTo>
                    <a:pt x="4095" y="19110"/>
                  </a:lnTo>
                  <a:lnTo>
                    <a:pt x="4163" y="18769"/>
                  </a:lnTo>
                  <a:close/>
                </a:path>
                <a:path w="38735" h="38734">
                  <a:moveTo>
                    <a:pt x="4777" y="21840"/>
                  </a:moveTo>
                  <a:lnTo>
                    <a:pt x="4163" y="18769"/>
                  </a:lnTo>
                  <a:lnTo>
                    <a:pt x="4095" y="19110"/>
                  </a:lnTo>
                  <a:lnTo>
                    <a:pt x="4095" y="21840"/>
                  </a:lnTo>
                  <a:lnTo>
                    <a:pt x="4777" y="21840"/>
                  </a:lnTo>
                  <a:close/>
                </a:path>
                <a:path w="38735" h="38734">
                  <a:moveTo>
                    <a:pt x="5460" y="32078"/>
                  </a:moveTo>
                  <a:lnTo>
                    <a:pt x="5460" y="25253"/>
                  </a:lnTo>
                  <a:lnTo>
                    <a:pt x="4095" y="21840"/>
                  </a:lnTo>
                  <a:lnTo>
                    <a:pt x="4095" y="30713"/>
                  </a:lnTo>
                  <a:lnTo>
                    <a:pt x="5460" y="32078"/>
                  </a:lnTo>
                  <a:close/>
                </a:path>
                <a:path w="38735" h="38734">
                  <a:moveTo>
                    <a:pt x="8872" y="29348"/>
                  </a:moveTo>
                  <a:lnTo>
                    <a:pt x="6825" y="27300"/>
                  </a:lnTo>
                  <a:lnTo>
                    <a:pt x="5460" y="24570"/>
                  </a:lnTo>
                  <a:lnTo>
                    <a:pt x="5460" y="32761"/>
                  </a:lnTo>
                  <a:lnTo>
                    <a:pt x="8190" y="34808"/>
                  </a:lnTo>
                  <a:lnTo>
                    <a:pt x="8190" y="29348"/>
                  </a:lnTo>
                  <a:lnTo>
                    <a:pt x="8872" y="29348"/>
                  </a:lnTo>
                  <a:close/>
                </a:path>
                <a:path w="38735" h="38734">
                  <a:moveTo>
                    <a:pt x="30031" y="8872"/>
                  </a:moveTo>
                  <a:lnTo>
                    <a:pt x="30031" y="2730"/>
                  </a:lnTo>
                  <a:lnTo>
                    <a:pt x="29348" y="2730"/>
                  </a:lnTo>
                  <a:lnTo>
                    <a:pt x="26618" y="1365"/>
                  </a:lnTo>
                  <a:lnTo>
                    <a:pt x="23205" y="0"/>
                  </a:lnTo>
                  <a:lnTo>
                    <a:pt x="15015" y="0"/>
                  </a:lnTo>
                  <a:lnTo>
                    <a:pt x="11602" y="1365"/>
                  </a:lnTo>
                  <a:lnTo>
                    <a:pt x="8872" y="2730"/>
                  </a:lnTo>
                  <a:lnTo>
                    <a:pt x="8190" y="2730"/>
                  </a:lnTo>
                  <a:lnTo>
                    <a:pt x="8190" y="8872"/>
                  </a:lnTo>
                  <a:lnTo>
                    <a:pt x="10920" y="6142"/>
                  </a:lnTo>
                  <a:lnTo>
                    <a:pt x="10920" y="6825"/>
                  </a:lnTo>
                  <a:lnTo>
                    <a:pt x="13650" y="4777"/>
                  </a:lnTo>
                  <a:lnTo>
                    <a:pt x="13650" y="5187"/>
                  </a:lnTo>
                  <a:lnTo>
                    <a:pt x="15698" y="4368"/>
                  </a:lnTo>
                  <a:lnTo>
                    <a:pt x="15698" y="4095"/>
                  </a:lnTo>
                  <a:lnTo>
                    <a:pt x="22523" y="4095"/>
                  </a:lnTo>
                  <a:lnTo>
                    <a:pt x="22523" y="4368"/>
                  </a:lnTo>
                  <a:lnTo>
                    <a:pt x="24570" y="5187"/>
                  </a:lnTo>
                  <a:lnTo>
                    <a:pt x="24570" y="4777"/>
                  </a:lnTo>
                  <a:lnTo>
                    <a:pt x="27300" y="6825"/>
                  </a:lnTo>
                  <a:lnTo>
                    <a:pt x="27300" y="6142"/>
                  </a:lnTo>
                  <a:lnTo>
                    <a:pt x="30031" y="8872"/>
                  </a:lnTo>
                  <a:close/>
                </a:path>
                <a:path w="38735" h="38734">
                  <a:moveTo>
                    <a:pt x="13650" y="32761"/>
                  </a:moveTo>
                  <a:lnTo>
                    <a:pt x="10920" y="31396"/>
                  </a:lnTo>
                  <a:lnTo>
                    <a:pt x="8190" y="29348"/>
                  </a:lnTo>
                  <a:lnTo>
                    <a:pt x="8190" y="34808"/>
                  </a:lnTo>
                  <a:lnTo>
                    <a:pt x="8872" y="34808"/>
                  </a:lnTo>
                  <a:lnTo>
                    <a:pt x="11602" y="36856"/>
                  </a:lnTo>
                  <a:lnTo>
                    <a:pt x="12967" y="37129"/>
                  </a:lnTo>
                  <a:lnTo>
                    <a:pt x="12967" y="32761"/>
                  </a:lnTo>
                  <a:lnTo>
                    <a:pt x="13650" y="32761"/>
                  </a:lnTo>
                  <a:close/>
                </a:path>
                <a:path w="38735" h="38734">
                  <a:moveTo>
                    <a:pt x="13650" y="5187"/>
                  </a:moveTo>
                  <a:lnTo>
                    <a:pt x="13650" y="4777"/>
                  </a:lnTo>
                  <a:lnTo>
                    <a:pt x="12967" y="5460"/>
                  </a:lnTo>
                  <a:lnTo>
                    <a:pt x="13650" y="5187"/>
                  </a:lnTo>
                  <a:close/>
                </a:path>
                <a:path w="38735" h="38734">
                  <a:moveTo>
                    <a:pt x="16380" y="33443"/>
                  </a:moveTo>
                  <a:lnTo>
                    <a:pt x="12967" y="32761"/>
                  </a:lnTo>
                  <a:lnTo>
                    <a:pt x="12967" y="37129"/>
                  </a:lnTo>
                  <a:lnTo>
                    <a:pt x="15015" y="37538"/>
                  </a:lnTo>
                  <a:lnTo>
                    <a:pt x="15698" y="37538"/>
                  </a:lnTo>
                  <a:lnTo>
                    <a:pt x="15698" y="33443"/>
                  </a:lnTo>
                  <a:lnTo>
                    <a:pt x="16380" y="33443"/>
                  </a:lnTo>
                  <a:close/>
                </a:path>
                <a:path w="38735" h="38734">
                  <a:moveTo>
                    <a:pt x="16380" y="4095"/>
                  </a:moveTo>
                  <a:lnTo>
                    <a:pt x="15698" y="4095"/>
                  </a:lnTo>
                  <a:lnTo>
                    <a:pt x="15698" y="4368"/>
                  </a:lnTo>
                  <a:lnTo>
                    <a:pt x="16380" y="4095"/>
                  </a:lnTo>
                  <a:close/>
                </a:path>
                <a:path w="38735" h="38734">
                  <a:moveTo>
                    <a:pt x="22523" y="37538"/>
                  </a:moveTo>
                  <a:lnTo>
                    <a:pt x="22523" y="33443"/>
                  </a:lnTo>
                  <a:lnTo>
                    <a:pt x="19110" y="34126"/>
                  </a:lnTo>
                  <a:lnTo>
                    <a:pt x="15698" y="33443"/>
                  </a:lnTo>
                  <a:lnTo>
                    <a:pt x="15698" y="37538"/>
                  </a:lnTo>
                  <a:lnTo>
                    <a:pt x="19110" y="38221"/>
                  </a:lnTo>
                  <a:lnTo>
                    <a:pt x="22523" y="37538"/>
                  </a:lnTo>
                  <a:close/>
                </a:path>
                <a:path w="38735" h="38734">
                  <a:moveTo>
                    <a:pt x="22523" y="4368"/>
                  </a:moveTo>
                  <a:lnTo>
                    <a:pt x="22523" y="4095"/>
                  </a:lnTo>
                  <a:lnTo>
                    <a:pt x="21840" y="4095"/>
                  </a:lnTo>
                  <a:lnTo>
                    <a:pt x="22523" y="4368"/>
                  </a:lnTo>
                  <a:close/>
                </a:path>
                <a:path w="38735" h="38734">
                  <a:moveTo>
                    <a:pt x="25253" y="37129"/>
                  </a:moveTo>
                  <a:lnTo>
                    <a:pt x="25253" y="32761"/>
                  </a:lnTo>
                  <a:lnTo>
                    <a:pt x="21840" y="33443"/>
                  </a:lnTo>
                  <a:lnTo>
                    <a:pt x="22523" y="33443"/>
                  </a:lnTo>
                  <a:lnTo>
                    <a:pt x="22523" y="37538"/>
                  </a:lnTo>
                  <a:lnTo>
                    <a:pt x="23205" y="37538"/>
                  </a:lnTo>
                  <a:lnTo>
                    <a:pt x="25253" y="37129"/>
                  </a:lnTo>
                  <a:close/>
                </a:path>
                <a:path w="38735" h="38734">
                  <a:moveTo>
                    <a:pt x="25253" y="5460"/>
                  </a:moveTo>
                  <a:lnTo>
                    <a:pt x="24570" y="4777"/>
                  </a:lnTo>
                  <a:lnTo>
                    <a:pt x="24570" y="5187"/>
                  </a:lnTo>
                  <a:lnTo>
                    <a:pt x="25253" y="5460"/>
                  </a:lnTo>
                  <a:close/>
                </a:path>
                <a:path w="38735" h="38734">
                  <a:moveTo>
                    <a:pt x="30031" y="34808"/>
                  </a:moveTo>
                  <a:lnTo>
                    <a:pt x="30031" y="29348"/>
                  </a:lnTo>
                  <a:lnTo>
                    <a:pt x="27300" y="31396"/>
                  </a:lnTo>
                  <a:lnTo>
                    <a:pt x="24570" y="32761"/>
                  </a:lnTo>
                  <a:lnTo>
                    <a:pt x="25253" y="32761"/>
                  </a:lnTo>
                  <a:lnTo>
                    <a:pt x="25253" y="37129"/>
                  </a:lnTo>
                  <a:lnTo>
                    <a:pt x="26618" y="36856"/>
                  </a:lnTo>
                  <a:lnTo>
                    <a:pt x="29348" y="34808"/>
                  </a:lnTo>
                  <a:lnTo>
                    <a:pt x="30031" y="34808"/>
                  </a:lnTo>
                  <a:close/>
                </a:path>
                <a:path w="38735" h="38734">
                  <a:moveTo>
                    <a:pt x="38221" y="23205"/>
                  </a:moveTo>
                  <a:lnTo>
                    <a:pt x="38221" y="15015"/>
                  </a:lnTo>
                  <a:lnTo>
                    <a:pt x="37538" y="15015"/>
                  </a:lnTo>
                  <a:lnTo>
                    <a:pt x="36856" y="11602"/>
                  </a:lnTo>
                  <a:lnTo>
                    <a:pt x="34808" y="8190"/>
                  </a:lnTo>
                  <a:lnTo>
                    <a:pt x="32761" y="5460"/>
                  </a:lnTo>
                  <a:lnTo>
                    <a:pt x="30031" y="3412"/>
                  </a:lnTo>
                  <a:lnTo>
                    <a:pt x="30031" y="8872"/>
                  </a:lnTo>
                  <a:lnTo>
                    <a:pt x="29348" y="8190"/>
                  </a:lnTo>
                  <a:lnTo>
                    <a:pt x="31396" y="10920"/>
                  </a:lnTo>
                  <a:lnTo>
                    <a:pt x="31396" y="10237"/>
                  </a:lnTo>
                  <a:lnTo>
                    <a:pt x="32761" y="13650"/>
                  </a:lnTo>
                  <a:lnTo>
                    <a:pt x="32761" y="12967"/>
                  </a:lnTo>
                  <a:lnTo>
                    <a:pt x="34126" y="16380"/>
                  </a:lnTo>
                  <a:lnTo>
                    <a:pt x="34126" y="30713"/>
                  </a:lnTo>
                  <a:lnTo>
                    <a:pt x="34808" y="30031"/>
                  </a:lnTo>
                  <a:lnTo>
                    <a:pt x="34808" y="29348"/>
                  </a:lnTo>
                  <a:lnTo>
                    <a:pt x="36856" y="26618"/>
                  </a:lnTo>
                  <a:lnTo>
                    <a:pt x="36856" y="25935"/>
                  </a:lnTo>
                  <a:lnTo>
                    <a:pt x="37538" y="23205"/>
                  </a:lnTo>
                  <a:lnTo>
                    <a:pt x="38221" y="23205"/>
                  </a:lnTo>
                  <a:close/>
                </a:path>
                <a:path w="38735" h="38734">
                  <a:moveTo>
                    <a:pt x="32761" y="32761"/>
                  </a:moveTo>
                  <a:lnTo>
                    <a:pt x="32761" y="24570"/>
                  </a:lnTo>
                  <a:lnTo>
                    <a:pt x="31396" y="27300"/>
                  </a:lnTo>
                  <a:lnTo>
                    <a:pt x="29348" y="29348"/>
                  </a:lnTo>
                  <a:lnTo>
                    <a:pt x="30031" y="29348"/>
                  </a:lnTo>
                  <a:lnTo>
                    <a:pt x="30031" y="34808"/>
                  </a:lnTo>
                  <a:lnTo>
                    <a:pt x="32761" y="32761"/>
                  </a:lnTo>
                  <a:close/>
                </a:path>
                <a:path w="38735" h="38734">
                  <a:moveTo>
                    <a:pt x="34126" y="30713"/>
                  </a:moveTo>
                  <a:lnTo>
                    <a:pt x="34126" y="21840"/>
                  </a:lnTo>
                  <a:lnTo>
                    <a:pt x="32761" y="25253"/>
                  </a:lnTo>
                  <a:lnTo>
                    <a:pt x="32761" y="32078"/>
                  </a:lnTo>
                  <a:lnTo>
                    <a:pt x="34126" y="30713"/>
                  </a:lnTo>
                  <a:close/>
                </a:path>
                <a:path w="38735" h="38734">
                  <a:moveTo>
                    <a:pt x="34126" y="18428"/>
                  </a:moveTo>
                  <a:lnTo>
                    <a:pt x="34126" y="16380"/>
                  </a:lnTo>
                  <a:lnTo>
                    <a:pt x="33443" y="15698"/>
                  </a:lnTo>
                  <a:lnTo>
                    <a:pt x="34057" y="18769"/>
                  </a:lnTo>
                  <a:lnTo>
                    <a:pt x="34126" y="18428"/>
                  </a:lnTo>
                  <a:close/>
                </a:path>
                <a:path w="38735" h="38734">
                  <a:moveTo>
                    <a:pt x="34126" y="21840"/>
                  </a:moveTo>
                  <a:lnTo>
                    <a:pt x="34126" y="19110"/>
                  </a:lnTo>
                  <a:lnTo>
                    <a:pt x="34057" y="18769"/>
                  </a:lnTo>
                  <a:lnTo>
                    <a:pt x="33443" y="21840"/>
                  </a:lnTo>
                  <a:lnTo>
                    <a:pt x="34126" y="21840"/>
                  </a:lnTo>
                  <a:close/>
                </a:path>
                <a:path w="38735" h="38734">
                  <a:moveTo>
                    <a:pt x="34126" y="19110"/>
                  </a:moveTo>
                  <a:lnTo>
                    <a:pt x="34126" y="18428"/>
                  </a:lnTo>
                  <a:lnTo>
                    <a:pt x="34057" y="18769"/>
                  </a:lnTo>
                  <a:lnTo>
                    <a:pt x="34126" y="19110"/>
                  </a:lnTo>
                  <a:close/>
                </a:path>
              </a:pathLst>
            </a:custGeom>
            <a:solidFill>
              <a:srgbClr val="000000"/>
            </a:solidFill>
          </p:spPr>
          <p:txBody>
            <a:bodyPr wrap="square" lIns="0" tIns="0" rIns="0" bIns="0" rtlCol="0"/>
            <a:lstStyle/>
            <a:p>
              <a:endParaRPr sz="7136"/>
            </a:p>
          </p:txBody>
        </p:sp>
        <p:sp>
          <p:nvSpPr>
            <p:cNvPr id="131" name="object 37">
              <a:extLst>
                <a:ext uri="{FF2B5EF4-FFF2-40B4-BE49-F238E27FC236}">
                  <a16:creationId xmlns:a16="http://schemas.microsoft.com/office/drawing/2014/main" id="{72D2F807-5CAA-4DB6-8BA8-2754CCF81744}"/>
                </a:ext>
              </a:extLst>
            </p:cNvPr>
            <p:cNvSpPr/>
            <p:nvPr/>
          </p:nvSpPr>
          <p:spPr>
            <a:xfrm>
              <a:off x="5818388" y="1580288"/>
              <a:ext cx="558836" cy="144744"/>
            </a:xfrm>
            <a:custGeom>
              <a:avLst/>
              <a:gdLst/>
              <a:ahLst/>
              <a:cxnLst/>
              <a:rect l="l" t="t" r="r" b="b"/>
              <a:pathLst>
                <a:path w="281939" h="73025">
                  <a:moveTo>
                    <a:pt x="281882" y="68934"/>
                  </a:moveTo>
                  <a:lnTo>
                    <a:pt x="1365" y="0"/>
                  </a:lnTo>
                  <a:lnTo>
                    <a:pt x="0" y="4095"/>
                  </a:lnTo>
                  <a:lnTo>
                    <a:pt x="281199" y="73030"/>
                  </a:lnTo>
                  <a:lnTo>
                    <a:pt x="281882" y="68934"/>
                  </a:lnTo>
                  <a:close/>
                </a:path>
              </a:pathLst>
            </a:custGeom>
            <a:solidFill>
              <a:srgbClr val="000000"/>
            </a:solidFill>
          </p:spPr>
          <p:txBody>
            <a:bodyPr wrap="square" lIns="0" tIns="0" rIns="0" bIns="0" rtlCol="0"/>
            <a:lstStyle/>
            <a:p>
              <a:endParaRPr sz="7136"/>
            </a:p>
          </p:txBody>
        </p:sp>
        <p:sp>
          <p:nvSpPr>
            <p:cNvPr id="132" name="object 38">
              <a:extLst>
                <a:ext uri="{FF2B5EF4-FFF2-40B4-BE49-F238E27FC236}">
                  <a16:creationId xmlns:a16="http://schemas.microsoft.com/office/drawing/2014/main" id="{DCB9B52F-AA10-4B0C-8EAD-3E92DB8F302D}"/>
                </a:ext>
              </a:extLst>
            </p:cNvPr>
            <p:cNvSpPr/>
            <p:nvPr/>
          </p:nvSpPr>
          <p:spPr>
            <a:xfrm>
              <a:off x="6122777" y="1147380"/>
              <a:ext cx="446817" cy="511008"/>
            </a:xfrm>
            <a:custGeom>
              <a:avLst/>
              <a:gdLst/>
              <a:ahLst/>
              <a:cxnLst/>
              <a:rect l="l" t="t" r="r" b="b"/>
              <a:pathLst>
                <a:path w="225425" h="257809">
                  <a:moveTo>
                    <a:pt x="20614" y="230058"/>
                  </a:moveTo>
                  <a:lnTo>
                    <a:pt x="9555" y="220455"/>
                  </a:lnTo>
                  <a:lnTo>
                    <a:pt x="0" y="257311"/>
                  </a:lnTo>
                  <a:lnTo>
                    <a:pt x="17063" y="250420"/>
                  </a:lnTo>
                  <a:lnTo>
                    <a:pt x="17063" y="234105"/>
                  </a:lnTo>
                  <a:lnTo>
                    <a:pt x="20614" y="230058"/>
                  </a:lnTo>
                  <a:close/>
                </a:path>
                <a:path w="225425" h="257809">
                  <a:moveTo>
                    <a:pt x="23904" y="232915"/>
                  </a:moveTo>
                  <a:lnTo>
                    <a:pt x="20614" y="230058"/>
                  </a:lnTo>
                  <a:lnTo>
                    <a:pt x="17063" y="234105"/>
                  </a:lnTo>
                  <a:lnTo>
                    <a:pt x="20475" y="236835"/>
                  </a:lnTo>
                  <a:lnTo>
                    <a:pt x="23904" y="232915"/>
                  </a:lnTo>
                  <a:close/>
                </a:path>
                <a:path w="225425" h="257809">
                  <a:moveTo>
                    <a:pt x="35491" y="242978"/>
                  </a:moveTo>
                  <a:lnTo>
                    <a:pt x="23904" y="232915"/>
                  </a:lnTo>
                  <a:lnTo>
                    <a:pt x="20475" y="236835"/>
                  </a:lnTo>
                  <a:lnTo>
                    <a:pt x="17063" y="234105"/>
                  </a:lnTo>
                  <a:lnTo>
                    <a:pt x="17063" y="250420"/>
                  </a:lnTo>
                  <a:lnTo>
                    <a:pt x="35491" y="242978"/>
                  </a:lnTo>
                  <a:close/>
                </a:path>
                <a:path w="225425" h="257809">
                  <a:moveTo>
                    <a:pt x="225232" y="2730"/>
                  </a:moveTo>
                  <a:lnTo>
                    <a:pt x="222502" y="0"/>
                  </a:lnTo>
                  <a:lnTo>
                    <a:pt x="20614" y="230058"/>
                  </a:lnTo>
                  <a:lnTo>
                    <a:pt x="23904" y="232915"/>
                  </a:lnTo>
                  <a:lnTo>
                    <a:pt x="225232" y="2730"/>
                  </a:lnTo>
                  <a:close/>
                </a:path>
              </a:pathLst>
            </a:custGeom>
            <a:solidFill>
              <a:srgbClr val="000000"/>
            </a:solidFill>
          </p:spPr>
          <p:txBody>
            <a:bodyPr wrap="square" lIns="0" tIns="0" rIns="0" bIns="0" rtlCol="0"/>
            <a:lstStyle/>
            <a:p>
              <a:endParaRPr sz="7136"/>
            </a:p>
          </p:txBody>
        </p:sp>
        <p:sp>
          <p:nvSpPr>
            <p:cNvPr id="133" name="object 39">
              <a:extLst>
                <a:ext uri="{FF2B5EF4-FFF2-40B4-BE49-F238E27FC236}">
                  <a16:creationId xmlns:a16="http://schemas.microsoft.com/office/drawing/2014/main" id="{7652F340-6483-458F-AE86-C3DCD1875F46}"/>
                </a:ext>
              </a:extLst>
            </p:cNvPr>
            <p:cNvSpPr/>
            <p:nvPr/>
          </p:nvSpPr>
          <p:spPr>
            <a:xfrm>
              <a:off x="7774589" y="2561094"/>
              <a:ext cx="60415" cy="186279"/>
            </a:xfrm>
            <a:custGeom>
              <a:avLst/>
              <a:gdLst/>
              <a:ahLst/>
              <a:cxnLst/>
              <a:rect l="l" t="t" r="r" b="b"/>
              <a:pathLst>
                <a:path w="30479" h="93980">
                  <a:moveTo>
                    <a:pt x="30031" y="0"/>
                  </a:moveTo>
                  <a:lnTo>
                    <a:pt x="0" y="93505"/>
                  </a:lnTo>
                </a:path>
              </a:pathLst>
            </a:custGeom>
            <a:ln w="3800">
              <a:solidFill>
                <a:srgbClr val="000000"/>
              </a:solidFill>
            </a:ln>
          </p:spPr>
          <p:txBody>
            <a:bodyPr wrap="square" lIns="0" tIns="0" rIns="0" bIns="0" rtlCol="0"/>
            <a:lstStyle/>
            <a:p>
              <a:endParaRPr sz="7136"/>
            </a:p>
          </p:txBody>
        </p:sp>
        <p:sp>
          <p:nvSpPr>
            <p:cNvPr id="134" name="object 40">
              <a:extLst>
                <a:ext uri="{FF2B5EF4-FFF2-40B4-BE49-F238E27FC236}">
                  <a16:creationId xmlns:a16="http://schemas.microsoft.com/office/drawing/2014/main" id="{32C6F8B8-DDB6-4EC8-9130-BB90B5016274}"/>
                </a:ext>
              </a:extLst>
            </p:cNvPr>
            <p:cNvSpPr txBox="1"/>
            <p:nvPr/>
          </p:nvSpPr>
          <p:spPr>
            <a:xfrm>
              <a:off x="6749674" y="2344493"/>
              <a:ext cx="1301434" cy="461665"/>
            </a:xfrm>
            <a:prstGeom prst="rect">
              <a:avLst/>
            </a:prstGeom>
          </p:spPr>
          <p:txBody>
            <a:bodyPr vert="horz" wrap="square" lIns="0" tIns="0" rIns="0" bIns="0" rtlCol="0">
              <a:spAutoFit/>
            </a:bodyPr>
            <a:lstStyle/>
            <a:p>
              <a:pPr marL="88104">
                <a:lnSpc>
                  <a:spcPts val="1833"/>
                </a:lnSpc>
              </a:pPr>
              <a:r>
                <a:rPr sz="1586" spc="-20" dirty="0">
                  <a:latin typeface="Calibri"/>
                  <a:cs typeface="Calibri"/>
                </a:rPr>
                <a:t>c</a:t>
              </a:r>
              <a:r>
                <a:rPr sz="1586" spc="-10" dirty="0">
                  <a:latin typeface="Calibri"/>
                  <a:cs typeface="Calibri"/>
                </a:rPr>
                <a:t>a</a:t>
              </a:r>
              <a:r>
                <a:rPr sz="1586" spc="-30" dirty="0">
                  <a:latin typeface="Calibri"/>
                  <a:cs typeface="Calibri"/>
                </a:rPr>
                <a:t>t</a:t>
              </a:r>
              <a:r>
                <a:rPr sz="1586" dirty="0">
                  <a:latin typeface="Calibri"/>
                  <a:cs typeface="Calibri"/>
                </a:rPr>
                <a:t>e</a:t>
              </a:r>
              <a:r>
                <a:rPr sz="1586" spc="-10" dirty="0">
                  <a:latin typeface="Calibri"/>
                  <a:cs typeface="Calibri"/>
                </a:rPr>
                <a:t>go</a:t>
              </a:r>
              <a:r>
                <a:rPr sz="1586" dirty="0">
                  <a:latin typeface="Calibri"/>
                  <a:cs typeface="Calibri"/>
                </a:rPr>
                <a:t>ry</a:t>
              </a:r>
              <a:r>
                <a:rPr sz="1586" spc="-40" dirty="0">
                  <a:latin typeface="Times New Roman"/>
                  <a:cs typeface="Times New Roman"/>
                </a:rPr>
                <a:t> </a:t>
              </a:r>
              <a:r>
                <a:rPr sz="1586" i="1" dirty="0">
                  <a:latin typeface="Calibri"/>
                  <a:cs typeface="Calibri"/>
                </a:rPr>
                <a:t>k</a:t>
              </a:r>
              <a:endParaRPr sz="1586">
                <a:latin typeface="Calibri"/>
                <a:cs typeface="Calibri"/>
              </a:endParaRPr>
            </a:p>
            <a:p>
              <a:pPr marL="25173">
                <a:lnSpc>
                  <a:spcPts val="1833"/>
                </a:lnSpc>
              </a:pPr>
              <a:r>
                <a:rPr sz="2379" spc="-14" baseline="6944" dirty="0">
                  <a:latin typeface="Calibri"/>
                  <a:cs typeface="Calibri"/>
                </a:rPr>
                <a:t>(</a:t>
              </a:r>
              <a:r>
                <a:rPr sz="2379" spc="-30" baseline="6944" dirty="0">
                  <a:latin typeface="Calibri"/>
                  <a:cs typeface="Calibri"/>
                </a:rPr>
                <a:t>w</a:t>
              </a:r>
              <a:r>
                <a:rPr sz="2379" baseline="6944" dirty="0">
                  <a:latin typeface="Calibri"/>
                  <a:cs typeface="Calibri"/>
                </a:rPr>
                <a:t>e</a:t>
              </a:r>
              <a:r>
                <a:rPr sz="2379" spc="-14" baseline="6944" dirty="0">
                  <a:latin typeface="Calibri"/>
                  <a:cs typeface="Calibri"/>
                </a:rPr>
                <a:t>i</a:t>
              </a:r>
              <a:r>
                <a:rPr sz="2379" baseline="6944" dirty="0">
                  <a:latin typeface="Calibri"/>
                  <a:cs typeface="Calibri"/>
                </a:rPr>
                <a:t>g</a:t>
              </a:r>
              <a:r>
                <a:rPr sz="2379" spc="-14" baseline="6944" dirty="0">
                  <a:latin typeface="Calibri"/>
                  <a:cs typeface="Calibri"/>
                </a:rPr>
                <a:t>h</a:t>
              </a:r>
              <a:r>
                <a:rPr sz="2379" baseline="6944" dirty="0">
                  <a:latin typeface="Calibri"/>
                  <a:cs typeface="Calibri"/>
                </a:rPr>
                <a:t>t</a:t>
              </a:r>
              <a:r>
                <a:rPr sz="2379" spc="-44" baseline="6944" dirty="0">
                  <a:latin typeface="Times New Roman"/>
                  <a:cs typeface="Times New Roman"/>
                </a:rPr>
                <a:t> </a:t>
              </a:r>
              <a:r>
                <a:rPr sz="2379" baseline="6944" dirty="0">
                  <a:latin typeface="Calibri"/>
                  <a:cs typeface="Calibri"/>
                </a:rPr>
                <a:t>=</a:t>
              </a:r>
              <a:r>
                <a:rPr sz="2379" spc="73" baseline="6944" dirty="0">
                  <a:latin typeface="Times New Roman"/>
                  <a:cs typeface="Times New Roman"/>
                </a:rPr>
                <a:t> </a:t>
              </a:r>
              <a:r>
                <a:rPr sz="2081" i="1" baseline="15873" dirty="0">
                  <a:latin typeface="Times New Roman"/>
                  <a:cs typeface="Times New Roman"/>
                </a:rPr>
                <a:t>p</a:t>
              </a:r>
              <a:r>
                <a:rPr sz="793" i="1" spc="10" dirty="0">
                  <a:latin typeface="Times New Roman"/>
                  <a:cs typeface="Times New Roman"/>
                </a:rPr>
                <a:t>k</a:t>
              </a:r>
              <a:r>
                <a:rPr sz="793" i="1" dirty="0">
                  <a:latin typeface="Times New Roman"/>
                  <a:cs typeface="Times New Roman"/>
                </a:rPr>
                <a:t>    </a:t>
              </a:r>
              <a:r>
                <a:rPr sz="793" i="1" spc="-59" dirty="0">
                  <a:latin typeface="Times New Roman"/>
                  <a:cs typeface="Times New Roman"/>
                </a:rPr>
                <a:t> </a:t>
              </a:r>
              <a:r>
                <a:rPr sz="2081" i="1" spc="14" baseline="15873" dirty="0">
                  <a:latin typeface="Times New Roman"/>
                  <a:cs typeface="Times New Roman"/>
                </a:rPr>
                <a:t>J</a:t>
              </a:r>
              <a:r>
                <a:rPr sz="2081" i="1" spc="-238" baseline="15873" dirty="0">
                  <a:latin typeface="Times New Roman"/>
                  <a:cs typeface="Times New Roman"/>
                </a:rPr>
                <a:t> </a:t>
              </a:r>
              <a:r>
                <a:rPr sz="2379" baseline="6944" dirty="0">
                  <a:latin typeface="Calibri"/>
                  <a:cs typeface="Calibri"/>
                </a:rPr>
                <a:t>)</a:t>
              </a:r>
              <a:endParaRPr sz="2379" baseline="6944">
                <a:latin typeface="Calibri"/>
                <a:cs typeface="Calibri"/>
              </a:endParaRPr>
            </a:p>
          </p:txBody>
        </p:sp>
        <p:sp>
          <p:nvSpPr>
            <p:cNvPr id="135" name="object 41">
              <a:extLst>
                <a:ext uri="{FF2B5EF4-FFF2-40B4-BE49-F238E27FC236}">
                  <a16:creationId xmlns:a16="http://schemas.microsoft.com/office/drawing/2014/main" id="{E5FD62B3-877E-441F-BB9C-454D770BF7E4}"/>
                </a:ext>
              </a:extLst>
            </p:cNvPr>
            <p:cNvSpPr txBox="1"/>
            <p:nvPr/>
          </p:nvSpPr>
          <p:spPr>
            <a:xfrm>
              <a:off x="3842431" y="1734821"/>
              <a:ext cx="235366" cy="244041"/>
            </a:xfrm>
            <a:prstGeom prst="rect">
              <a:avLst/>
            </a:prstGeom>
          </p:spPr>
          <p:txBody>
            <a:bodyPr vert="horz" wrap="square" lIns="0" tIns="0" rIns="0" bIns="0" rtlCol="0">
              <a:spAutoFit/>
            </a:bodyPr>
            <a:lstStyle/>
            <a:p>
              <a:pPr marL="25173"/>
              <a:r>
                <a:rPr sz="1586" i="1" spc="79" dirty="0">
                  <a:latin typeface="Times New Roman"/>
                  <a:cs typeface="Times New Roman"/>
                </a:rPr>
                <a:t>N</a:t>
              </a:r>
              <a:r>
                <a:rPr sz="1338" i="1" baseline="-24691" dirty="0">
                  <a:latin typeface="Times New Roman"/>
                  <a:cs typeface="Times New Roman"/>
                </a:rPr>
                <a:t>I</a:t>
              </a:r>
              <a:endParaRPr sz="1338" baseline="-24691">
                <a:latin typeface="Times New Roman"/>
                <a:cs typeface="Times New Roman"/>
              </a:endParaRPr>
            </a:p>
          </p:txBody>
        </p:sp>
        <p:sp>
          <p:nvSpPr>
            <p:cNvPr id="137" name="object 44">
              <a:extLst>
                <a:ext uri="{FF2B5EF4-FFF2-40B4-BE49-F238E27FC236}">
                  <a16:creationId xmlns:a16="http://schemas.microsoft.com/office/drawing/2014/main" id="{1EF75260-71BA-4BBF-82AD-89793456B881}"/>
                </a:ext>
              </a:extLst>
            </p:cNvPr>
            <p:cNvSpPr txBox="1"/>
            <p:nvPr/>
          </p:nvSpPr>
          <p:spPr>
            <a:xfrm>
              <a:off x="5701228" y="2210859"/>
              <a:ext cx="850839" cy="259238"/>
            </a:xfrm>
            <a:prstGeom prst="rect">
              <a:avLst/>
            </a:prstGeom>
          </p:spPr>
          <p:txBody>
            <a:bodyPr vert="horz" wrap="square" lIns="0" tIns="0" rIns="0" bIns="0" rtlCol="0">
              <a:spAutoFit/>
            </a:bodyPr>
            <a:lstStyle/>
            <a:p>
              <a:pPr marL="25173">
                <a:tabLst>
                  <a:tab pos="643162" algn="l"/>
                </a:tabLst>
              </a:pPr>
              <a:r>
                <a:rPr sz="2527" i="1" spc="-73" baseline="13071" dirty="0">
                  <a:latin typeface="Times New Roman"/>
                  <a:cs typeface="Times New Roman"/>
                </a:rPr>
                <a:t>x</a:t>
              </a:r>
              <a:r>
                <a:rPr sz="991" i="1" dirty="0">
                  <a:latin typeface="Times New Roman"/>
                  <a:cs typeface="Times New Roman"/>
                </a:rPr>
                <a:t>i</a:t>
              </a:r>
              <a:r>
                <a:rPr sz="991" i="1" spc="-159" dirty="0">
                  <a:latin typeface="Times New Roman"/>
                  <a:cs typeface="Times New Roman"/>
                </a:rPr>
                <a:t> </a:t>
              </a:r>
              <a:r>
                <a:rPr sz="991" spc="-10" dirty="0">
                  <a:latin typeface="Times New Roman"/>
                  <a:cs typeface="Times New Roman"/>
                </a:rPr>
                <a:t>'</a:t>
              </a:r>
              <a:r>
                <a:rPr sz="991" i="1" dirty="0">
                  <a:latin typeface="Times New Roman"/>
                  <a:cs typeface="Times New Roman"/>
                </a:rPr>
                <a:t>k	</a:t>
              </a:r>
              <a:r>
                <a:rPr sz="2527" i="1" spc="-73" baseline="13071" dirty="0">
                  <a:latin typeface="Times New Roman"/>
                  <a:cs typeface="Times New Roman"/>
                </a:rPr>
                <a:t>x</a:t>
              </a:r>
              <a:r>
                <a:rPr sz="991" i="1" spc="-10" dirty="0">
                  <a:latin typeface="Times New Roman"/>
                  <a:cs typeface="Times New Roman"/>
                </a:rPr>
                <a:t>i</a:t>
              </a:r>
              <a:r>
                <a:rPr sz="991" i="1" dirty="0">
                  <a:latin typeface="Times New Roman"/>
                  <a:cs typeface="Times New Roman"/>
                </a:rPr>
                <a:t>k</a:t>
              </a:r>
              <a:endParaRPr sz="991">
                <a:latin typeface="Times New Roman"/>
                <a:cs typeface="Times New Roman"/>
              </a:endParaRPr>
            </a:p>
          </p:txBody>
        </p:sp>
        <p:sp>
          <p:nvSpPr>
            <p:cNvPr id="138" name="object 45">
              <a:extLst>
                <a:ext uri="{FF2B5EF4-FFF2-40B4-BE49-F238E27FC236}">
                  <a16:creationId xmlns:a16="http://schemas.microsoft.com/office/drawing/2014/main" id="{0CB78650-6D9C-428C-A6C3-3FD422F7FEF7}"/>
                </a:ext>
              </a:extLst>
            </p:cNvPr>
            <p:cNvSpPr txBox="1"/>
            <p:nvPr/>
          </p:nvSpPr>
          <p:spPr>
            <a:xfrm>
              <a:off x="4821884" y="864969"/>
              <a:ext cx="417868" cy="335476"/>
            </a:xfrm>
            <a:prstGeom prst="rect">
              <a:avLst/>
            </a:prstGeom>
          </p:spPr>
          <p:txBody>
            <a:bodyPr vert="horz" wrap="square" lIns="0" tIns="0" rIns="0" bIns="0" rtlCol="0">
              <a:spAutoFit/>
            </a:bodyPr>
            <a:lstStyle/>
            <a:p>
              <a:pPr marL="25173"/>
              <a:r>
                <a:rPr sz="2180" spc="-404" dirty="0">
                  <a:latin typeface="Times New Roman"/>
                  <a:cs typeface="Times New Roman"/>
                </a:rPr>
                <a:t>I</a:t>
              </a:r>
              <a:r>
                <a:rPr sz="2180" spc="10" dirty="0">
                  <a:latin typeface="Times New Roman"/>
                  <a:cs typeface="Times New Roman"/>
                </a:rPr>
                <a:t>R</a:t>
              </a:r>
              <a:r>
                <a:rPr sz="2180" spc="-317" dirty="0">
                  <a:latin typeface="Times New Roman"/>
                  <a:cs typeface="Times New Roman"/>
                </a:rPr>
                <a:t> </a:t>
              </a:r>
              <a:r>
                <a:rPr sz="1784" i="1" spc="44" baseline="50925" dirty="0">
                  <a:latin typeface="Times New Roman"/>
                  <a:cs typeface="Times New Roman"/>
                </a:rPr>
                <a:t>K</a:t>
              </a:r>
              <a:endParaRPr sz="1784" baseline="50925">
                <a:latin typeface="Times New Roman"/>
                <a:cs typeface="Times New Roman"/>
              </a:endParaRPr>
            </a:p>
          </p:txBody>
        </p:sp>
        <p:sp>
          <p:nvSpPr>
            <p:cNvPr id="139" name="object 46">
              <a:extLst>
                <a:ext uri="{FF2B5EF4-FFF2-40B4-BE49-F238E27FC236}">
                  <a16:creationId xmlns:a16="http://schemas.microsoft.com/office/drawing/2014/main" id="{92EF2C92-5520-46A6-89BD-201230BCFB01}"/>
                </a:ext>
              </a:extLst>
            </p:cNvPr>
            <p:cNvSpPr txBox="1"/>
            <p:nvPr/>
          </p:nvSpPr>
          <p:spPr>
            <a:xfrm>
              <a:off x="6383056" y="1477326"/>
              <a:ext cx="1499040" cy="244041"/>
            </a:xfrm>
            <a:prstGeom prst="rect">
              <a:avLst/>
            </a:prstGeom>
          </p:spPr>
          <p:txBody>
            <a:bodyPr vert="horz" wrap="square" lIns="0" tIns="0" rIns="0" bIns="0" rtlCol="0">
              <a:spAutoFit/>
            </a:bodyPr>
            <a:lstStyle/>
            <a:p>
              <a:pPr marL="25173"/>
              <a:r>
                <a:rPr sz="1487" i="1" spc="178" dirty="0">
                  <a:latin typeface="Times New Roman"/>
                  <a:cs typeface="Times New Roman"/>
                </a:rPr>
                <a:t>M</a:t>
              </a:r>
              <a:r>
                <a:rPr sz="1338" i="1" baseline="-24691" dirty="0">
                  <a:latin typeface="Times New Roman"/>
                  <a:cs typeface="Times New Roman"/>
                </a:rPr>
                <a:t>i   </a:t>
              </a:r>
              <a:r>
                <a:rPr sz="1338" i="1" spc="119" baseline="-24691" dirty="0">
                  <a:latin typeface="Times New Roman"/>
                  <a:cs typeface="Times New Roman"/>
                </a:rPr>
                <a:t> </a:t>
              </a:r>
              <a:r>
                <a:rPr sz="2379" spc="-14" baseline="3472" dirty="0">
                  <a:latin typeface="Calibri"/>
                  <a:cs typeface="Calibri"/>
                </a:rPr>
                <a:t>(</a:t>
              </a:r>
              <a:r>
                <a:rPr sz="2379" spc="-30" baseline="3472" dirty="0">
                  <a:latin typeface="Calibri"/>
                  <a:cs typeface="Calibri"/>
                </a:rPr>
                <a:t>w</a:t>
              </a:r>
              <a:r>
                <a:rPr sz="2379" baseline="3472" dirty="0">
                  <a:latin typeface="Calibri"/>
                  <a:cs typeface="Calibri"/>
                </a:rPr>
                <a:t>e</a:t>
              </a:r>
              <a:r>
                <a:rPr sz="2379" spc="-14" baseline="3472" dirty="0">
                  <a:latin typeface="Calibri"/>
                  <a:cs typeface="Calibri"/>
                </a:rPr>
                <a:t>i</a:t>
              </a:r>
              <a:r>
                <a:rPr sz="2379" baseline="3472" dirty="0">
                  <a:latin typeface="Calibri"/>
                  <a:cs typeface="Calibri"/>
                </a:rPr>
                <a:t>g</a:t>
              </a:r>
              <a:r>
                <a:rPr sz="2379" spc="-14" baseline="3472" dirty="0">
                  <a:latin typeface="Calibri"/>
                  <a:cs typeface="Calibri"/>
                </a:rPr>
                <a:t>h</a:t>
              </a:r>
              <a:r>
                <a:rPr sz="2379" baseline="3472" dirty="0">
                  <a:latin typeface="Calibri"/>
                  <a:cs typeface="Calibri"/>
                </a:rPr>
                <a:t>t</a:t>
              </a:r>
              <a:r>
                <a:rPr sz="2379" spc="-44" baseline="3472" dirty="0">
                  <a:latin typeface="Times New Roman"/>
                  <a:cs typeface="Times New Roman"/>
                </a:rPr>
                <a:t> </a:t>
              </a:r>
              <a:r>
                <a:rPr sz="2379" baseline="3472" dirty="0">
                  <a:latin typeface="Calibri"/>
                  <a:cs typeface="Calibri"/>
                </a:rPr>
                <a:t>=</a:t>
              </a:r>
              <a:r>
                <a:rPr sz="2379" spc="-44" baseline="3472" dirty="0">
                  <a:latin typeface="Times New Roman"/>
                  <a:cs typeface="Times New Roman"/>
                </a:rPr>
                <a:t> </a:t>
              </a:r>
              <a:r>
                <a:rPr sz="2379" spc="-14" baseline="3472" dirty="0">
                  <a:latin typeface="Calibri"/>
                  <a:cs typeface="Calibri"/>
                </a:rPr>
                <a:t>1</a:t>
              </a:r>
              <a:r>
                <a:rPr sz="2379" baseline="3472" dirty="0">
                  <a:latin typeface="Calibri"/>
                  <a:cs typeface="Calibri"/>
                </a:rPr>
                <a:t>/I)</a:t>
              </a:r>
              <a:endParaRPr sz="2379" baseline="3472">
                <a:latin typeface="Calibri"/>
                <a:cs typeface="Calibri"/>
              </a:endParaRPr>
            </a:p>
          </p:txBody>
        </p:sp>
        <p:sp>
          <p:nvSpPr>
            <p:cNvPr id="140" name="object 47">
              <a:extLst>
                <a:ext uri="{FF2B5EF4-FFF2-40B4-BE49-F238E27FC236}">
                  <a16:creationId xmlns:a16="http://schemas.microsoft.com/office/drawing/2014/main" id="{014FA48A-493D-41D3-8A3F-C5A8920179F9}"/>
                </a:ext>
              </a:extLst>
            </p:cNvPr>
            <p:cNvSpPr txBox="1"/>
            <p:nvPr/>
          </p:nvSpPr>
          <p:spPr>
            <a:xfrm>
              <a:off x="5495596" y="1359754"/>
              <a:ext cx="293263" cy="228781"/>
            </a:xfrm>
            <a:prstGeom prst="rect">
              <a:avLst/>
            </a:prstGeom>
          </p:spPr>
          <p:txBody>
            <a:bodyPr vert="horz" wrap="square" lIns="0" tIns="0" rIns="0" bIns="0" rtlCol="0">
              <a:spAutoFit/>
            </a:bodyPr>
            <a:lstStyle/>
            <a:p>
              <a:pPr marL="25173"/>
              <a:r>
                <a:rPr sz="2230" i="1" spc="222" baseline="14814" dirty="0">
                  <a:latin typeface="Times New Roman"/>
                  <a:cs typeface="Times New Roman"/>
                </a:rPr>
                <a:t>M</a:t>
              </a:r>
              <a:r>
                <a:rPr sz="892" i="1" dirty="0">
                  <a:latin typeface="Times New Roman"/>
                  <a:cs typeface="Times New Roman"/>
                </a:rPr>
                <a:t>i</a:t>
              </a:r>
              <a:r>
                <a:rPr sz="892" i="1" spc="-149" dirty="0">
                  <a:latin typeface="Times New Roman"/>
                  <a:cs typeface="Times New Roman"/>
                </a:rPr>
                <a:t> </a:t>
              </a:r>
              <a:r>
                <a:rPr sz="892" dirty="0">
                  <a:latin typeface="Times New Roman"/>
                  <a:cs typeface="Times New Roman"/>
                </a:rPr>
                <a:t>'</a:t>
              </a:r>
              <a:endParaRPr sz="892">
                <a:latin typeface="Times New Roman"/>
                <a:cs typeface="Times New Roman"/>
              </a:endParaRPr>
            </a:p>
          </p:txBody>
        </p:sp>
        <p:sp>
          <p:nvSpPr>
            <p:cNvPr id="141" name="object 48">
              <a:extLst>
                <a:ext uri="{FF2B5EF4-FFF2-40B4-BE49-F238E27FC236}">
                  <a16:creationId xmlns:a16="http://schemas.microsoft.com/office/drawing/2014/main" id="{156DB02B-BBCD-45AF-A3EC-D38D42CA3221}"/>
                </a:ext>
              </a:extLst>
            </p:cNvPr>
            <p:cNvSpPr/>
            <p:nvPr/>
          </p:nvSpPr>
          <p:spPr>
            <a:xfrm>
              <a:off x="1456844" y="2352758"/>
              <a:ext cx="1521696" cy="366264"/>
            </a:xfrm>
            <a:custGeom>
              <a:avLst/>
              <a:gdLst/>
              <a:ahLst/>
              <a:cxnLst/>
              <a:rect l="l" t="t" r="r" b="b"/>
              <a:pathLst>
                <a:path w="767715" h="184784">
                  <a:moveTo>
                    <a:pt x="0" y="0"/>
                  </a:moveTo>
                  <a:lnTo>
                    <a:pt x="0" y="184281"/>
                  </a:lnTo>
                  <a:lnTo>
                    <a:pt x="767156" y="184281"/>
                  </a:lnTo>
                  <a:lnTo>
                    <a:pt x="767156" y="0"/>
                  </a:lnTo>
                  <a:lnTo>
                    <a:pt x="0" y="0"/>
                  </a:lnTo>
                  <a:close/>
                </a:path>
              </a:pathLst>
            </a:custGeom>
            <a:solidFill>
              <a:srgbClr val="B8CDE5"/>
            </a:solidFill>
          </p:spPr>
          <p:txBody>
            <a:bodyPr wrap="square" lIns="0" tIns="0" rIns="0" bIns="0" rtlCol="0"/>
            <a:lstStyle/>
            <a:p>
              <a:endParaRPr sz="7136"/>
            </a:p>
          </p:txBody>
        </p:sp>
        <p:sp>
          <p:nvSpPr>
            <p:cNvPr id="142" name="object 49">
              <a:extLst>
                <a:ext uri="{FF2B5EF4-FFF2-40B4-BE49-F238E27FC236}">
                  <a16:creationId xmlns:a16="http://schemas.microsoft.com/office/drawing/2014/main" id="{D484C382-676A-40E4-A5AE-5DC3E14E83DA}"/>
                </a:ext>
              </a:extLst>
            </p:cNvPr>
            <p:cNvSpPr/>
            <p:nvPr/>
          </p:nvSpPr>
          <p:spPr>
            <a:xfrm>
              <a:off x="2291543" y="1626285"/>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43" name="object 50">
              <a:extLst>
                <a:ext uri="{FF2B5EF4-FFF2-40B4-BE49-F238E27FC236}">
                  <a16:creationId xmlns:a16="http://schemas.microsoft.com/office/drawing/2014/main" id="{CD0CBD62-B326-4646-AC86-25F14CE8CDA1}"/>
                </a:ext>
              </a:extLst>
            </p:cNvPr>
            <p:cNvSpPr/>
            <p:nvPr/>
          </p:nvSpPr>
          <p:spPr>
            <a:xfrm>
              <a:off x="2291543" y="1685810"/>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44" name="object 51">
              <a:extLst>
                <a:ext uri="{FF2B5EF4-FFF2-40B4-BE49-F238E27FC236}">
                  <a16:creationId xmlns:a16="http://schemas.microsoft.com/office/drawing/2014/main" id="{8ABBF52E-04DB-4D55-9F95-2A66115BE9DF}"/>
                </a:ext>
              </a:extLst>
            </p:cNvPr>
            <p:cNvSpPr/>
            <p:nvPr/>
          </p:nvSpPr>
          <p:spPr>
            <a:xfrm>
              <a:off x="2291543" y="1745335"/>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45" name="object 52">
              <a:extLst>
                <a:ext uri="{FF2B5EF4-FFF2-40B4-BE49-F238E27FC236}">
                  <a16:creationId xmlns:a16="http://schemas.microsoft.com/office/drawing/2014/main" id="{B00CE660-9DDA-4B81-B086-53FFE0A4D417}"/>
                </a:ext>
              </a:extLst>
            </p:cNvPr>
            <p:cNvSpPr/>
            <p:nvPr/>
          </p:nvSpPr>
          <p:spPr>
            <a:xfrm>
              <a:off x="2291543" y="1804859"/>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46" name="object 53">
              <a:extLst>
                <a:ext uri="{FF2B5EF4-FFF2-40B4-BE49-F238E27FC236}">
                  <a16:creationId xmlns:a16="http://schemas.microsoft.com/office/drawing/2014/main" id="{59AC39E1-DD1E-4610-8B8D-BA25D92B6ADE}"/>
                </a:ext>
              </a:extLst>
            </p:cNvPr>
            <p:cNvSpPr/>
            <p:nvPr/>
          </p:nvSpPr>
          <p:spPr>
            <a:xfrm>
              <a:off x="2291543" y="1863032"/>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47" name="object 54">
              <a:extLst>
                <a:ext uri="{FF2B5EF4-FFF2-40B4-BE49-F238E27FC236}">
                  <a16:creationId xmlns:a16="http://schemas.microsoft.com/office/drawing/2014/main" id="{1032E84D-4884-4ECE-95E0-B0063BE97A64}"/>
                </a:ext>
              </a:extLst>
            </p:cNvPr>
            <p:cNvSpPr/>
            <p:nvPr/>
          </p:nvSpPr>
          <p:spPr>
            <a:xfrm>
              <a:off x="2291543" y="1922557"/>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48" name="object 55">
              <a:extLst>
                <a:ext uri="{FF2B5EF4-FFF2-40B4-BE49-F238E27FC236}">
                  <a16:creationId xmlns:a16="http://schemas.microsoft.com/office/drawing/2014/main" id="{1CB4ED51-119F-479D-863F-B0292A53F69E}"/>
                </a:ext>
              </a:extLst>
            </p:cNvPr>
            <p:cNvSpPr/>
            <p:nvPr/>
          </p:nvSpPr>
          <p:spPr>
            <a:xfrm>
              <a:off x="2291543" y="1982082"/>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49" name="object 56">
              <a:extLst>
                <a:ext uri="{FF2B5EF4-FFF2-40B4-BE49-F238E27FC236}">
                  <a16:creationId xmlns:a16="http://schemas.microsoft.com/office/drawing/2014/main" id="{9EE7F73F-C34D-4BB6-96C5-EA65FE5D1AE7}"/>
                </a:ext>
              </a:extLst>
            </p:cNvPr>
            <p:cNvSpPr/>
            <p:nvPr/>
          </p:nvSpPr>
          <p:spPr>
            <a:xfrm>
              <a:off x="2291543" y="2041606"/>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50" name="object 57">
              <a:extLst>
                <a:ext uri="{FF2B5EF4-FFF2-40B4-BE49-F238E27FC236}">
                  <a16:creationId xmlns:a16="http://schemas.microsoft.com/office/drawing/2014/main" id="{E92882D7-D353-4272-BEA9-1BDB407F5A97}"/>
                </a:ext>
              </a:extLst>
            </p:cNvPr>
            <p:cNvSpPr/>
            <p:nvPr/>
          </p:nvSpPr>
          <p:spPr>
            <a:xfrm>
              <a:off x="2291543" y="2099777"/>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51" name="object 58">
              <a:extLst>
                <a:ext uri="{FF2B5EF4-FFF2-40B4-BE49-F238E27FC236}">
                  <a16:creationId xmlns:a16="http://schemas.microsoft.com/office/drawing/2014/main" id="{BADD2ADB-F8FF-43D0-BE05-EC41D6D85F9A}"/>
                </a:ext>
              </a:extLst>
            </p:cNvPr>
            <p:cNvSpPr/>
            <p:nvPr/>
          </p:nvSpPr>
          <p:spPr>
            <a:xfrm>
              <a:off x="2291543" y="2159302"/>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52" name="object 59">
              <a:extLst>
                <a:ext uri="{FF2B5EF4-FFF2-40B4-BE49-F238E27FC236}">
                  <a16:creationId xmlns:a16="http://schemas.microsoft.com/office/drawing/2014/main" id="{2C8B5199-07B1-43BF-B598-AA7D57322741}"/>
                </a:ext>
              </a:extLst>
            </p:cNvPr>
            <p:cNvSpPr/>
            <p:nvPr/>
          </p:nvSpPr>
          <p:spPr>
            <a:xfrm>
              <a:off x="2291543" y="2218827"/>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53" name="object 60">
              <a:extLst>
                <a:ext uri="{FF2B5EF4-FFF2-40B4-BE49-F238E27FC236}">
                  <a16:creationId xmlns:a16="http://schemas.microsoft.com/office/drawing/2014/main" id="{7B89A574-A9ED-4ED4-B415-0454E9E1B3E8}"/>
                </a:ext>
              </a:extLst>
            </p:cNvPr>
            <p:cNvSpPr/>
            <p:nvPr/>
          </p:nvSpPr>
          <p:spPr>
            <a:xfrm>
              <a:off x="2291543" y="2278352"/>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54" name="object 61">
              <a:extLst>
                <a:ext uri="{FF2B5EF4-FFF2-40B4-BE49-F238E27FC236}">
                  <a16:creationId xmlns:a16="http://schemas.microsoft.com/office/drawing/2014/main" id="{5E10830D-3C97-4345-8131-717E189F8BC4}"/>
                </a:ext>
              </a:extLst>
            </p:cNvPr>
            <p:cNvSpPr/>
            <p:nvPr/>
          </p:nvSpPr>
          <p:spPr>
            <a:xfrm>
              <a:off x="2291543" y="2336525"/>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55" name="object 62">
              <a:extLst>
                <a:ext uri="{FF2B5EF4-FFF2-40B4-BE49-F238E27FC236}">
                  <a16:creationId xmlns:a16="http://schemas.microsoft.com/office/drawing/2014/main" id="{47990887-F860-4F99-A4CB-E0F08263565F}"/>
                </a:ext>
              </a:extLst>
            </p:cNvPr>
            <p:cNvSpPr/>
            <p:nvPr/>
          </p:nvSpPr>
          <p:spPr>
            <a:xfrm>
              <a:off x="2291543" y="2692319"/>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56" name="object 63">
              <a:extLst>
                <a:ext uri="{FF2B5EF4-FFF2-40B4-BE49-F238E27FC236}">
                  <a16:creationId xmlns:a16="http://schemas.microsoft.com/office/drawing/2014/main" id="{22FD50C4-2D30-42AF-87D4-9BB40ECED543}"/>
                </a:ext>
              </a:extLst>
            </p:cNvPr>
            <p:cNvSpPr/>
            <p:nvPr/>
          </p:nvSpPr>
          <p:spPr>
            <a:xfrm>
              <a:off x="2291543" y="2751844"/>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57" name="object 64">
              <a:extLst>
                <a:ext uri="{FF2B5EF4-FFF2-40B4-BE49-F238E27FC236}">
                  <a16:creationId xmlns:a16="http://schemas.microsoft.com/office/drawing/2014/main" id="{5AF9BA42-B7E2-4309-877A-CA7D335B38FD}"/>
                </a:ext>
              </a:extLst>
            </p:cNvPr>
            <p:cNvSpPr/>
            <p:nvPr/>
          </p:nvSpPr>
          <p:spPr>
            <a:xfrm>
              <a:off x="2291543" y="2810017"/>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58" name="object 65">
              <a:extLst>
                <a:ext uri="{FF2B5EF4-FFF2-40B4-BE49-F238E27FC236}">
                  <a16:creationId xmlns:a16="http://schemas.microsoft.com/office/drawing/2014/main" id="{14C943A8-8C9D-428D-9FCD-31C0C7EC1205}"/>
                </a:ext>
              </a:extLst>
            </p:cNvPr>
            <p:cNvSpPr/>
            <p:nvPr/>
          </p:nvSpPr>
          <p:spPr>
            <a:xfrm>
              <a:off x="2291543" y="2869542"/>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59" name="object 66">
              <a:extLst>
                <a:ext uri="{FF2B5EF4-FFF2-40B4-BE49-F238E27FC236}">
                  <a16:creationId xmlns:a16="http://schemas.microsoft.com/office/drawing/2014/main" id="{329ABFE5-5B48-4B35-A894-1FA81FF41CB1}"/>
                </a:ext>
              </a:extLst>
            </p:cNvPr>
            <p:cNvSpPr/>
            <p:nvPr/>
          </p:nvSpPr>
          <p:spPr>
            <a:xfrm>
              <a:off x="2291543" y="2929067"/>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60" name="object 67">
              <a:extLst>
                <a:ext uri="{FF2B5EF4-FFF2-40B4-BE49-F238E27FC236}">
                  <a16:creationId xmlns:a16="http://schemas.microsoft.com/office/drawing/2014/main" id="{8E2677D3-5C69-436F-9E69-6F535A366907}"/>
                </a:ext>
              </a:extLst>
            </p:cNvPr>
            <p:cNvSpPr/>
            <p:nvPr/>
          </p:nvSpPr>
          <p:spPr>
            <a:xfrm>
              <a:off x="2291543" y="2988591"/>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61" name="object 68">
              <a:extLst>
                <a:ext uri="{FF2B5EF4-FFF2-40B4-BE49-F238E27FC236}">
                  <a16:creationId xmlns:a16="http://schemas.microsoft.com/office/drawing/2014/main" id="{A5564888-317D-4A6A-97F8-B0F75D0951CA}"/>
                </a:ext>
              </a:extLst>
            </p:cNvPr>
            <p:cNvSpPr/>
            <p:nvPr/>
          </p:nvSpPr>
          <p:spPr>
            <a:xfrm>
              <a:off x="2291543" y="3046762"/>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62" name="object 69">
              <a:extLst>
                <a:ext uri="{FF2B5EF4-FFF2-40B4-BE49-F238E27FC236}">
                  <a16:creationId xmlns:a16="http://schemas.microsoft.com/office/drawing/2014/main" id="{D7EB711F-7B98-4E47-82EC-C9FEAA3AB7FC}"/>
                </a:ext>
              </a:extLst>
            </p:cNvPr>
            <p:cNvSpPr/>
            <p:nvPr/>
          </p:nvSpPr>
          <p:spPr>
            <a:xfrm>
              <a:off x="2291543" y="3106289"/>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63" name="object 70">
              <a:extLst>
                <a:ext uri="{FF2B5EF4-FFF2-40B4-BE49-F238E27FC236}">
                  <a16:creationId xmlns:a16="http://schemas.microsoft.com/office/drawing/2014/main" id="{7FB567D4-1106-4507-84AE-3F494E676C21}"/>
                </a:ext>
              </a:extLst>
            </p:cNvPr>
            <p:cNvSpPr/>
            <p:nvPr/>
          </p:nvSpPr>
          <p:spPr>
            <a:xfrm>
              <a:off x="2291543" y="3165814"/>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64" name="object 71">
              <a:extLst>
                <a:ext uri="{FF2B5EF4-FFF2-40B4-BE49-F238E27FC236}">
                  <a16:creationId xmlns:a16="http://schemas.microsoft.com/office/drawing/2014/main" id="{959C94E3-5E59-468A-AA5E-E0B8C1C4D090}"/>
                </a:ext>
              </a:extLst>
            </p:cNvPr>
            <p:cNvSpPr/>
            <p:nvPr/>
          </p:nvSpPr>
          <p:spPr>
            <a:xfrm>
              <a:off x="2291543" y="3225338"/>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65" name="object 72">
              <a:extLst>
                <a:ext uri="{FF2B5EF4-FFF2-40B4-BE49-F238E27FC236}">
                  <a16:creationId xmlns:a16="http://schemas.microsoft.com/office/drawing/2014/main" id="{FEE4409B-D43E-4F51-A2B2-F921B502AB93}"/>
                </a:ext>
              </a:extLst>
            </p:cNvPr>
            <p:cNvSpPr/>
            <p:nvPr/>
          </p:nvSpPr>
          <p:spPr>
            <a:xfrm>
              <a:off x="2291543" y="3283509"/>
              <a:ext cx="8810" cy="33983"/>
            </a:xfrm>
            <a:custGeom>
              <a:avLst/>
              <a:gdLst/>
              <a:ahLst/>
              <a:cxnLst/>
              <a:rect l="l" t="t" r="r" b="b"/>
              <a:pathLst>
                <a:path w="4444" h="17144">
                  <a:moveTo>
                    <a:pt x="0" y="8531"/>
                  </a:moveTo>
                  <a:lnTo>
                    <a:pt x="4095" y="8531"/>
                  </a:lnTo>
                </a:path>
              </a:pathLst>
            </a:custGeom>
            <a:ln w="18333">
              <a:solidFill>
                <a:srgbClr val="000000"/>
              </a:solidFill>
            </a:ln>
          </p:spPr>
          <p:txBody>
            <a:bodyPr wrap="square" lIns="0" tIns="0" rIns="0" bIns="0" rtlCol="0"/>
            <a:lstStyle/>
            <a:p>
              <a:endParaRPr sz="7136"/>
            </a:p>
          </p:txBody>
        </p:sp>
        <p:sp>
          <p:nvSpPr>
            <p:cNvPr id="166" name="object 73">
              <a:extLst>
                <a:ext uri="{FF2B5EF4-FFF2-40B4-BE49-F238E27FC236}">
                  <a16:creationId xmlns:a16="http://schemas.microsoft.com/office/drawing/2014/main" id="{0B6CFA4C-CBC0-48CB-8922-CC88A5B4CA5A}"/>
                </a:ext>
              </a:extLst>
            </p:cNvPr>
            <p:cNvSpPr/>
            <p:nvPr/>
          </p:nvSpPr>
          <p:spPr>
            <a:xfrm>
              <a:off x="1619184" y="2501570"/>
              <a:ext cx="33983" cy="10069"/>
            </a:xfrm>
            <a:custGeom>
              <a:avLst/>
              <a:gdLst/>
              <a:ahLst/>
              <a:cxnLst/>
              <a:rect l="l" t="t" r="r" b="b"/>
              <a:pathLst>
                <a:path w="17144" h="5080">
                  <a:moveTo>
                    <a:pt x="0" y="2388"/>
                  </a:moveTo>
                  <a:lnTo>
                    <a:pt x="17063" y="2388"/>
                  </a:lnTo>
                </a:path>
              </a:pathLst>
            </a:custGeom>
            <a:ln w="6047">
              <a:solidFill>
                <a:srgbClr val="000000"/>
              </a:solidFill>
            </a:ln>
          </p:spPr>
          <p:txBody>
            <a:bodyPr wrap="square" lIns="0" tIns="0" rIns="0" bIns="0" rtlCol="0"/>
            <a:lstStyle/>
            <a:p>
              <a:endParaRPr sz="7136"/>
            </a:p>
          </p:txBody>
        </p:sp>
        <p:sp>
          <p:nvSpPr>
            <p:cNvPr id="167" name="object 74">
              <a:extLst>
                <a:ext uri="{FF2B5EF4-FFF2-40B4-BE49-F238E27FC236}">
                  <a16:creationId xmlns:a16="http://schemas.microsoft.com/office/drawing/2014/main" id="{5ECB1115-1E14-471B-8482-0BFCA4578FE3}"/>
                </a:ext>
              </a:extLst>
            </p:cNvPr>
            <p:cNvSpPr/>
            <p:nvPr/>
          </p:nvSpPr>
          <p:spPr>
            <a:xfrm>
              <a:off x="1678708" y="2501570"/>
              <a:ext cx="33983" cy="10069"/>
            </a:xfrm>
            <a:custGeom>
              <a:avLst/>
              <a:gdLst/>
              <a:ahLst/>
              <a:cxnLst/>
              <a:rect l="l" t="t" r="r" b="b"/>
              <a:pathLst>
                <a:path w="17144" h="5080">
                  <a:moveTo>
                    <a:pt x="0" y="2388"/>
                  </a:moveTo>
                  <a:lnTo>
                    <a:pt x="17063" y="2388"/>
                  </a:lnTo>
                </a:path>
              </a:pathLst>
            </a:custGeom>
            <a:ln w="6047">
              <a:solidFill>
                <a:srgbClr val="000000"/>
              </a:solidFill>
            </a:ln>
          </p:spPr>
          <p:txBody>
            <a:bodyPr wrap="square" lIns="0" tIns="0" rIns="0" bIns="0" rtlCol="0"/>
            <a:lstStyle/>
            <a:p>
              <a:endParaRPr sz="7136"/>
            </a:p>
          </p:txBody>
        </p:sp>
        <p:sp>
          <p:nvSpPr>
            <p:cNvPr id="168" name="object 75">
              <a:extLst>
                <a:ext uri="{FF2B5EF4-FFF2-40B4-BE49-F238E27FC236}">
                  <a16:creationId xmlns:a16="http://schemas.microsoft.com/office/drawing/2014/main" id="{A8B52D5E-BE81-420A-A824-B9814D08D9DA}"/>
                </a:ext>
              </a:extLst>
            </p:cNvPr>
            <p:cNvSpPr/>
            <p:nvPr/>
          </p:nvSpPr>
          <p:spPr>
            <a:xfrm>
              <a:off x="1736881" y="2501570"/>
              <a:ext cx="33983" cy="10069"/>
            </a:xfrm>
            <a:custGeom>
              <a:avLst/>
              <a:gdLst/>
              <a:ahLst/>
              <a:cxnLst/>
              <a:rect l="l" t="t" r="r" b="b"/>
              <a:pathLst>
                <a:path w="17144" h="5080">
                  <a:moveTo>
                    <a:pt x="0" y="2388"/>
                  </a:moveTo>
                  <a:lnTo>
                    <a:pt x="17063" y="2388"/>
                  </a:lnTo>
                </a:path>
              </a:pathLst>
            </a:custGeom>
            <a:ln w="6047">
              <a:solidFill>
                <a:srgbClr val="000000"/>
              </a:solidFill>
            </a:ln>
          </p:spPr>
          <p:txBody>
            <a:bodyPr wrap="square" lIns="0" tIns="0" rIns="0" bIns="0" rtlCol="0"/>
            <a:lstStyle/>
            <a:p>
              <a:endParaRPr sz="7136"/>
            </a:p>
          </p:txBody>
        </p:sp>
        <p:sp>
          <p:nvSpPr>
            <p:cNvPr id="169" name="object 76">
              <a:extLst>
                <a:ext uri="{FF2B5EF4-FFF2-40B4-BE49-F238E27FC236}">
                  <a16:creationId xmlns:a16="http://schemas.microsoft.com/office/drawing/2014/main" id="{2398DE0D-2D4B-4CB5-B344-6425BA082145}"/>
                </a:ext>
              </a:extLst>
            </p:cNvPr>
            <p:cNvSpPr/>
            <p:nvPr/>
          </p:nvSpPr>
          <p:spPr>
            <a:xfrm>
              <a:off x="1796406" y="2501570"/>
              <a:ext cx="33983" cy="10069"/>
            </a:xfrm>
            <a:custGeom>
              <a:avLst/>
              <a:gdLst/>
              <a:ahLst/>
              <a:cxnLst/>
              <a:rect l="l" t="t" r="r" b="b"/>
              <a:pathLst>
                <a:path w="17144" h="5080">
                  <a:moveTo>
                    <a:pt x="0" y="2388"/>
                  </a:moveTo>
                  <a:lnTo>
                    <a:pt x="17063" y="2388"/>
                  </a:lnTo>
                </a:path>
              </a:pathLst>
            </a:custGeom>
            <a:ln w="6047">
              <a:solidFill>
                <a:srgbClr val="000000"/>
              </a:solidFill>
            </a:ln>
          </p:spPr>
          <p:txBody>
            <a:bodyPr wrap="square" lIns="0" tIns="0" rIns="0" bIns="0" rtlCol="0"/>
            <a:lstStyle/>
            <a:p>
              <a:endParaRPr sz="7136"/>
            </a:p>
          </p:txBody>
        </p:sp>
        <p:sp>
          <p:nvSpPr>
            <p:cNvPr id="170" name="object 77">
              <a:extLst>
                <a:ext uri="{FF2B5EF4-FFF2-40B4-BE49-F238E27FC236}">
                  <a16:creationId xmlns:a16="http://schemas.microsoft.com/office/drawing/2014/main" id="{02854112-60FB-47F3-BF7D-226CEA190EA8}"/>
                </a:ext>
              </a:extLst>
            </p:cNvPr>
            <p:cNvSpPr/>
            <p:nvPr/>
          </p:nvSpPr>
          <p:spPr>
            <a:xfrm>
              <a:off x="1855931" y="2501570"/>
              <a:ext cx="33983" cy="10069"/>
            </a:xfrm>
            <a:custGeom>
              <a:avLst/>
              <a:gdLst/>
              <a:ahLst/>
              <a:cxnLst/>
              <a:rect l="l" t="t" r="r" b="b"/>
              <a:pathLst>
                <a:path w="17144" h="5080">
                  <a:moveTo>
                    <a:pt x="0" y="2388"/>
                  </a:moveTo>
                  <a:lnTo>
                    <a:pt x="17063" y="2388"/>
                  </a:lnTo>
                </a:path>
              </a:pathLst>
            </a:custGeom>
            <a:ln w="6047">
              <a:solidFill>
                <a:srgbClr val="000000"/>
              </a:solidFill>
            </a:ln>
          </p:spPr>
          <p:txBody>
            <a:bodyPr wrap="square" lIns="0" tIns="0" rIns="0" bIns="0" rtlCol="0"/>
            <a:lstStyle/>
            <a:p>
              <a:endParaRPr sz="7136"/>
            </a:p>
          </p:txBody>
        </p:sp>
        <p:sp>
          <p:nvSpPr>
            <p:cNvPr id="171" name="object 78">
              <a:extLst>
                <a:ext uri="{FF2B5EF4-FFF2-40B4-BE49-F238E27FC236}">
                  <a16:creationId xmlns:a16="http://schemas.microsoft.com/office/drawing/2014/main" id="{F38DC6C3-932A-4850-A2B2-F521FE8F07E0}"/>
                </a:ext>
              </a:extLst>
            </p:cNvPr>
            <p:cNvSpPr/>
            <p:nvPr/>
          </p:nvSpPr>
          <p:spPr>
            <a:xfrm>
              <a:off x="1915455" y="2501570"/>
              <a:ext cx="33983" cy="10069"/>
            </a:xfrm>
            <a:custGeom>
              <a:avLst/>
              <a:gdLst/>
              <a:ahLst/>
              <a:cxnLst/>
              <a:rect l="l" t="t" r="r" b="b"/>
              <a:pathLst>
                <a:path w="17144" h="5080">
                  <a:moveTo>
                    <a:pt x="0" y="2388"/>
                  </a:moveTo>
                  <a:lnTo>
                    <a:pt x="17063" y="2388"/>
                  </a:lnTo>
                </a:path>
              </a:pathLst>
            </a:custGeom>
            <a:ln w="6047">
              <a:solidFill>
                <a:srgbClr val="000000"/>
              </a:solidFill>
            </a:ln>
          </p:spPr>
          <p:txBody>
            <a:bodyPr wrap="square" lIns="0" tIns="0" rIns="0" bIns="0" rtlCol="0"/>
            <a:lstStyle/>
            <a:p>
              <a:endParaRPr sz="7136"/>
            </a:p>
          </p:txBody>
        </p:sp>
        <p:sp>
          <p:nvSpPr>
            <p:cNvPr id="172" name="object 79">
              <a:extLst>
                <a:ext uri="{FF2B5EF4-FFF2-40B4-BE49-F238E27FC236}">
                  <a16:creationId xmlns:a16="http://schemas.microsoft.com/office/drawing/2014/main" id="{2A9ED8CB-32C4-4256-82E7-A9B8CF42FB0F}"/>
                </a:ext>
              </a:extLst>
            </p:cNvPr>
            <p:cNvSpPr/>
            <p:nvPr/>
          </p:nvSpPr>
          <p:spPr>
            <a:xfrm>
              <a:off x="1973628" y="2501570"/>
              <a:ext cx="33983" cy="10069"/>
            </a:xfrm>
            <a:custGeom>
              <a:avLst/>
              <a:gdLst/>
              <a:ahLst/>
              <a:cxnLst/>
              <a:rect l="l" t="t" r="r" b="b"/>
              <a:pathLst>
                <a:path w="17144" h="5080">
                  <a:moveTo>
                    <a:pt x="0" y="2388"/>
                  </a:moveTo>
                  <a:lnTo>
                    <a:pt x="17063" y="2388"/>
                  </a:lnTo>
                </a:path>
              </a:pathLst>
            </a:custGeom>
            <a:ln w="6047">
              <a:solidFill>
                <a:srgbClr val="000000"/>
              </a:solidFill>
            </a:ln>
          </p:spPr>
          <p:txBody>
            <a:bodyPr wrap="square" lIns="0" tIns="0" rIns="0" bIns="0" rtlCol="0"/>
            <a:lstStyle/>
            <a:p>
              <a:endParaRPr sz="7136"/>
            </a:p>
          </p:txBody>
        </p:sp>
        <p:sp>
          <p:nvSpPr>
            <p:cNvPr id="173" name="object 80">
              <a:extLst>
                <a:ext uri="{FF2B5EF4-FFF2-40B4-BE49-F238E27FC236}">
                  <a16:creationId xmlns:a16="http://schemas.microsoft.com/office/drawing/2014/main" id="{76B637A6-376A-4129-9691-38C4EB522444}"/>
                </a:ext>
              </a:extLst>
            </p:cNvPr>
            <p:cNvSpPr/>
            <p:nvPr/>
          </p:nvSpPr>
          <p:spPr>
            <a:xfrm>
              <a:off x="2033153" y="2501570"/>
              <a:ext cx="33983" cy="10069"/>
            </a:xfrm>
            <a:custGeom>
              <a:avLst/>
              <a:gdLst/>
              <a:ahLst/>
              <a:cxnLst/>
              <a:rect l="l" t="t" r="r" b="b"/>
              <a:pathLst>
                <a:path w="17144" h="5080">
                  <a:moveTo>
                    <a:pt x="0" y="2388"/>
                  </a:moveTo>
                  <a:lnTo>
                    <a:pt x="17063" y="2388"/>
                  </a:lnTo>
                </a:path>
              </a:pathLst>
            </a:custGeom>
            <a:ln w="6047">
              <a:solidFill>
                <a:srgbClr val="000000"/>
              </a:solidFill>
            </a:ln>
          </p:spPr>
          <p:txBody>
            <a:bodyPr wrap="square" lIns="0" tIns="0" rIns="0" bIns="0" rtlCol="0"/>
            <a:lstStyle/>
            <a:p>
              <a:endParaRPr sz="7136"/>
            </a:p>
          </p:txBody>
        </p:sp>
        <p:sp>
          <p:nvSpPr>
            <p:cNvPr id="174" name="object 81">
              <a:extLst>
                <a:ext uri="{FF2B5EF4-FFF2-40B4-BE49-F238E27FC236}">
                  <a16:creationId xmlns:a16="http://schemas.microsoft.com/office/drawing/2014/main" id="{D4A143D0-9757-4374-9E77-0C054D9BD65B}"/>
                </a:ext>
              </a:extLst>
            </p:cNvPr>
            <p:cNvSpPr/>
            <p:nvPr/>
          </p:nvSpPr>
          <p:spPr>
            <a:xfrm>
              <a:off x="2092678" y="2501570"/>
              <a:ext cx="33983" cy="10069"/>
            </a:xfrm>
            <a:custGeom>
              <a:avLst/>
              <a:gdLst/>
              <a:ahLst/>
              <a:cxnLst/>
              <a:rect l="l" t="t" r="r" b="b"/>
              <a:pathLst>
                <a:path w="17144" h="5080">
                  <a:moveTo>
                    <a:pt x="0" y="2388"/>
                  </a:moveTo>
                  <a:lnTo>
                    <a:pt x="17063" y="2388"/>
                  </a:lnTo>
                </a:path>
              </a:pathLst>
            </a:custGeom>
            <a:ln w="6047">
              <a:solidFill>
                <a:srgbClr val="000000"/>
              </a:solidFill>
            </a:ln>
          </p:spPr>
          <p:txBody>
            <a:bodyPr wrap="square" lIns="0" tIns="0" rIns="0" bIns="0" rtlCol="0"/>
            <a:lstStyle/>
            <a:p>
              <a:endParaRPr sz="7136"/>
            </a:p>
          </p:txBody>
        </p:sp>
        <p:sp>
          <p:nvSpPr>
            <p:cNvPr id="175" name="object 82">
              <a:extLst>
                <a:ext uri="{FF2B5EF4-FFF2-40B4-BE49-F238E27FC236}">
                  <a16:creationId xmlns:a16="http://schemas.microsoft.com/office/drawing/2014/main" id="{820A0471-CA09-4F4A-8C82-2651108922FD}"/>
                </a:ext>
              </a:extLst>
            </p:cNvPr>
            <p:cNvSpPr/>
            <p:nvPr/>
          </p:nvSpPr>
          <p:spPr>
            <a:xfrm>
              <a:off x="2506646" y="2501570"/>
              <a:ext cx="33983" cy="10069"/>
            </a:xfrm>
            <a:custGeom>
              <a:avLst/>
              <a:gdLst/>
              <a:ahLst/>
              <a:cxnLst/>
              <a:rect l="l" t="t" r="r" b="b"/>
              <a:pathLst>
                <a:path w="17144" h="5080">
                  <a:moveTo>
                    <a:pt x="0" y="2388"/>
                  </a:moveTo>
                  <a:lnTo>
                    <a:pt x="17063" y="2388"/>
                  </a:lnTo>
                </a:path>
              </a:pathLst>
            </a:custGeom>
            <a:ln w="6047">
              <a:solidFill>
                <a:srgbClr val="000000"/>
              </a:solidFill>
            </a:ln>
          </p:spPr>
          <p:txBody>
            <a:bodyPr wrap="square" lIns="0" tIns="0" rIns="0" bIns="0" rtlCol="0"/>
            <a:lstStyle/>
            <a:p>
              <a:endParaRPr sz="7136"/>
            </a:p>
          </p:txBody>
        </p:sp>
        <p:sp>
          <p:nvSpPr>
            <p:cNvPr id="176" name="object 83">
              <a:extLst>
                <a:ext uri="{FF2B5EF4-FFF2-40B4-BE49-F238E27FC236}">
                  <a16:creationId xmlns:a16="http://schemas.microsoft.com/office/drawing/2014/main" id="{203561C5-D426-4393-A7BC-E13278E3E07E}"/>
                </a:ext>
              </a:extLst>
            </p:cNvPr>
            <p:cNvSpPr/>
            <p:nvPr/>
          </p:nvSpPr>
          <p:spPr>
            <a:xfrm>
              <a:off x="2566170" y="2501570"/>
              <a:ext cx="33983" cy="10069"/>
            </a:xfrm>
            <a:custGeom>
              <a:avLst/>
              <a:gdLst/>
              <a:ahLst/>
              <a:cxnLst/>
              <a:rect l="l" t="t" r="r" b="b"/>
              <a:pathLst>
                <a:path w="17144" h="5080">
                  <a:moveTo>
                    <a:pt x="0" y="2388"/>
                  </a:moveTo>
                  <a:lnTo>
                    <a:pt x="17063" y="2388"/>
                  </a:lnTo>
                </a:path>
              </a:pathLst>
            </a:custGeom>
            <a:ln w="6047">
              <a:solidFill>
                <a:srgbClr val="000000"/>
              </a:solidFill>
            </a:ln>
          </p:spPr>
          <p:txBody>
            <a:bodyPr wrap="square" lIns="0" tIns="0" rIns="0" bIns="0" rtlCol="0"/>
            <a:lstStyle/>
            <a:p>
              <a:endParaRPr sz="7136"/>
            </a:p>
          </p:txBody>
        </p:sp>
        <p:sp>
          <p:nvSpPr>
            <p:cNvPr id="177" name="object 84">
              <a:extLst>
                <a:ext uri="{FF2B5EF4-FFF2-40B4-BE49-F238E27FC236}">
                  <a16:creationId xmlns:a16="http://schemas.microsoft.com/office/drawing/2014/main" id="{C13DF28B-5EC1-4245-8C96-E951EF497509}"/>
                </a:ext>
              </a:extLst>
            </p:cNvPr>
            <p:cNvSpPr/>
            <p:nvPr/>
          </p:nvSpPr>
          <p:spPr>
            <a:xfrm>
              <a:off x="2625695" y="2501570"/>
              <a:ext cx="33983" cy="10069"/>
            </a:xfrm>
            <a:custGeom>
              <a:avLst/>
              <a:gdLst/>
              <a:ahLst/>
              <a:cxnLst/>
              <a:rect l="l" t="t" r="r" b="b"/>
              <a:pathLst>
                <a:path w="17144" h="5080">
                  <a:moveTo>
                    <a:pt x="0" y="2388"/>
                  </a:moveTo>
                  <a:lnTo>
                    <a:pt x="17063" y="2388"/>
                  </a:lnTo>
                </a:path>
              </a:pathLst>
            </a:custGeom>
            <a:ln w="6047">
              <a:solidFill>
                <a:srgbClr val="000000"/>
              </a:solidFill>
            </a:ln>
          </p:spPr>
          <p:txBody>
            <a:bodyPr wrap="square" lIns="0" tIns="0" rIns="0" bIns="0" rtlCol="0"/>
            <a:lstStyle/>
            <a:p>
              <a:endParaRPr sz="7136"/>
            </a:p>
          </p:txBody>
        </p:sp>
        <p:sp>
          <p:nvSpPr>
            <p:cNvPr id="178" name="object 85">
              <a:extLst>
                <a:ext uri="{FF2B5EF4-FFF2-40B4-BE49-F238E27FC236}">
                  <a16:creationId xmlns:a16="http://schemas.microsoft.com/office/drawing/2014/main" id="{5C3B12D5-EAD1-4414-80D9-14FCB5D06B76}"/>
                </a:ext>
              </a:extLst>
            </p:cNvPr>
            <p:cNvSpPr/>
            <p:nvPr/>
          </p:nvSpPr>
          <p:spPr>
            <a:xfrm>
              <a:off x="2683866" y="2501570"/>
              <a:ext cx="33983" cy="10069"/>
            </a:xfrm>
            <a:custGeom>
              <a:avLst/>
              <a:gdLst/>
              <a:ahLst/>
              <a:cxnLst/>
              <a:rect l="l" t="t" r="r" b="b"/>
              <a:pathLst>
                <a:path w="17144" h="5080">
                  <a:moveTo>
                    <a:pt x="0" y="2388"/>
                  </a:moveTo>
                  <a:lnTo>
                    <a:pt x="17063" y="2388"/>
                  </a:lnTo>
                </a:path>
              </a:pathLst>
            </a:custGeom>
            <a:ln w="6047">
              <a:solidFill>
                <a:srgbClr val="000000"/>
              </a:solidFill>
            </a:ln>
          </p:spPr>
          <p:txBody>
            <a:bodyPr wrap="square" lIns="0" tIns="0" rIns="0" bIns="0" rtlCol="0"/>
            <a:lstStyle/>
            <a:p>
              <a:endParaRPr sz="7136"/>
            </a:p>
          </p:txBody>
        </p:sp>
        <p:sp>
          <p:nvSpPr>
            <p:cNvPr id="179" name="object 86">
              <a:extLst>
                <a:ext uri="{FF2B5EF4-FFF2-40B4-BE49-F238E27FC236}">
                  <a16:creationId xmlns:a16="http://schemas.microsoft.com/office/drawing/2014/main" id="{6CEC0798-7B75-42A9-A87D-415A07CEBDC6}"/>
                </a:ext>
              </a:extLst>
            </p:cNvPr>
            <p:cNvSpPr/>
            <p:nvPr/>
          </p:nvSpPr>
          <p:spPr>
            <a:xfrm>
              <a:off x="2743391" y="2501570"/>
              <a:ext cx="33983" cy="10069"/>
            </a:xfrm>
            <a:custGeom>
              <a:avLst/>
              <a:gdLst/>
              <a:ahLst/>
              <a:cxnLst/>
              <a:rect l="l" t="t" r="r" b="b"/>
              <a:pathLst>
                <a:path w="17144" h="5080">
                  <a:moveTo>
                    <a:pt x="0" y="2388"/>
                  </a:moveTo>
                  <a:lnTo>
                    <a:pt x="17063" y="2388"/>
                  </a:lnTo>
                </a:path>
              </a:pathLst>
            </a:custGeom>
            <a:ln w="6047">
              <a:solidFill>
                <a:srgbClr val="000000"/>
              </a:solidFill>
            </a:ln>
          </p:spPr>
          <p:txBody>
            <a:bodyPr wrap="square" lIns="0" tIns="0" rIns="0" bIns="0" rtlCol="0"/>
            <a:lstStyle/>
            <a:p>
              <a:endParaRPr sz="7136"/>
            </a:p>
          </p:txBody>
        </p:sp>
        <p:sp>
          <p:nvSpPr>
            <p:cNvPr id="180" name="object 87">
              <a:extLst>
                <a:ext uri="{FF2B5EF4-FFF2-40B4-BE49-F238E27FC236}">
                  <a16:creationId xmlns:a16="http://schemas.microsoft.com/office/drawing/2014/main" id="{703AEC9D-66B5-452B-B218-34C3EBB4E881}"/>
                </a:ext>
              </a:extLst>
            </p:cNvPr>
            <p:cNvSpPr/>
            <p:nvPr/>
          </p:nvSpPr>
          <p:spPr>
            <a:xfrm>
              <a:off x="2802916" y="2501570"/>
              <a:ext cx="33983" cy="10069"/>
            </a:xfrm>
            <a:custGeom>
              <a:avLst/>
              <a:gdLst/>
              <a:ahLst/>
              <a:cxnLst/>
              <a:rect l="l" t="t" r="r" b="b"/>
              <a:pathLst>
                <a:path w="17144" h="5080">
                  <a:moveTo>
                    <a:pt x="0" y="2388"/>
                  </a:moveTo>
                  <a:lnTo>
                    <a:pt x="17063" y="2388"/>
                  </a:lnTo>
                </a:path>
              </a:pathLst>
            </a:custGeom>
            <a:ln w="6047">
              <a:solidFill>
                <a:srgbClr val="000000"/>
              </a:solidFill>
            </a:ln>
          </p:spPr>
          <p:txBody>
            <a:bodyPr wrap="square" lIns="0" tIns="0" rIns="0" bIns="0" rtlCol="0"/>
            <a:lstStyle/>
            <a:p>
              <a:endParaRPr sz="7136"/>
            </a:p>
          </p:txBody>
        </p:sp>
        <p:sp>
          <p:nvSpPr>
            <p:cNvPr id="181" name="object 88">
              <a:extLst>
                <a:ext uri="{FF2B5EF4-FFF2-40B4-BE49-F238E27FC236}">
                  <a16:creationId xmlns:a16="http://schemas.microsoft.com/office/drawing/2014/main" id="{039E6266-AAE9-4C37-A2CA-E86EBC60CA16}"/>
                </a:ext>
              </a:extLst>
            </p:cNvPr>
            <p:cNvSpPr/>
            <p:nvPr/>
          </p:nvSpPr>
          <p:spPr>
            <a:xfrm>
              <a:off x="2862440" y="2501570"/>
              <a:ext cx="33983" cy="10069"/>
            </a:xfrm>
            <a:custGeom>
              <a:avLst/>
              <a:gdLst/>
              <a:ahLst/>
              <a:cxnLst/>
              <a:rect l="l" t="t" r="r" b="b"/>
              <a:pathLst>
                <a:path w="17144" h="5080">
                  <a:moveTo>
                    <a:pt x="0" y="2388"/>
                  </a:moveTo>
                  <a:lnTo>
                    <a:pt x="17063" y="2388"/>
                  </a:lnTo>
                </a:path>
              </a:pathLst>
            </a:custGeom>
            <a:ln w="6047">
              <a:solidFill>
                <a:srgbClr val="000000"/>
              </a:solidFill>
            </a:ln>
          </p:spPr>
          <p:txBody>
            <a:bodyPr wrap="square" lIns="0" tIns="0" rIns="0" bIns="0" rtlCol="0"/>
            <a:lstStyle/>
            <a:p>
              <a:endParaRPr sz="7136"/>
            </a:p>
          </p:txBody>
        </p:sp>
        <p:sp>
          <p:nvSpPr>
            <p:cNvPr id="182" name="object 89">
              <a:extLst>
                <a:ext uri="{FF2B5EF4-FFF2-40B4-BE49-F238E27FC236}">
                  <a16:creationId xmlns:a16="http://schemas.microsoft.com/office/drawing/2014/main" id="{DEF8AFA8-B362-4B48-9F1B-443D01B13E6B}"/>
                </a:ext>
              </a:extLst>
            </p:cNvPr>
            <p:cNvSpPr/>
            <p:nvPr/>
          </p:nvSpPr>
          <p:spPr>
            <a:xfrm>
              <a:off x="2920613" y="2501570"/>
              <a:ext cx="33983" cy="10069"/>
            </a:xfrm>
            <a:custGeom>
              <a:avLst/>
              <a:gdLst/>
              <a:ahLst/>
              <a:cxnLst/>
              <a:rect l="l" t="t" r="r" b="b"/>
              <a:pathLst>
                <a:path w="17144" h="5080">
                  <a:moveTo>
                    <a:pt x="0" y="2388"/>
                  </a:moveTo>
                  <a:lnTo>
                    <a:pt x="17063" y="2388"/>
                  </a:lnTo>
                </a:path>
              </a:pathLst>
            </a:custGeom>
            <a:ln w="6047">
              <a:solidFill>
                <a:srgbClr val="000000"/>
              </a:solidFill>
            </a:ln>
          </p:spPr>
          <p:txBody>
            <a:bodyPr wrap="square" lIns="0" tIns="0" rIns="0" bIns="0" rtlCol="0"/>
            <a:lstStyle/>
            <a:p>
              <a:endParaRPr sz="7136"/>
            </a:p>
          </p:txBody>
        </p:sp>
        <p:sp>
          <p:nvSpPr>
            <p:cNvPr id="183" name="object 90">
              <a:extLst>
                <a:ext uri="{FF2B5EF4-FFF2-40B4-BE49-F238E27FC236}">
                  <a16:creationId xmlns:a16="http://schemas.microsoft.com/office/drawing/2014/main" id="{AD555B3E-1610-4912-94F2-16D2ABB9DCDE}"/>
                </a:ext>
              </a:extLst>
            </p:cNvPr>
            <p:cNvSpPr/>
            <p:nvPr/>
          </p:nvSpPr>
          <p:spPr>
            <a:xfrm>
              <a:off x="1615125" y="1622226"/>
              <a:ext cx="1361848" cy="1701679"/>
            </a:xfrm>
            <a:custGeom>
              <a:avLst/>
              <a:gdLst/>
              <a:ahLst/>
              <a:cxnLst/>
              <a:rect l="l" t="t" r="r" b="b"/>
              <a:pathLst>
                <a:path w="687069" h="858519">
                  <a:moveTo>
                    <a:pt x="686618" y="857931"/>
                  </a:moveTo>
                  <a:lnTo>
                    <a:pt x="686618" y="0"/>
                  </a:lnTo>
                  <a:lnTo>
                    <a:pt x="0" y="0"/>
                  </a:lnTo>
                  <a:lnTo>
                    <a:pt x="0" y="857931"/>
                  </a:lnTo>
                  <a:lnTo>
                    <a:pt x="2047" y="857931"/>
                  </a:lnTo>
                  <a:lnTo>
                    <a:pt x="2047" y="4777"/>
                  </a:lnTo>
                  <a:lnTo>
                    <a:pt x="4095" y="2047"/>
                  </a:lnTo>
                  <a:lnTo>
                    <a:pt x="4095" y="4777"/>
                  </a:lnTo>
                  <a:lnTo>
                    <a:pt x="682523" y="4777"/>
                  </a:lnTo>
                  <a:lnTo>
                    <a:pt x="682523" y="2047"/>
                  </a:lnTo>
                  <a:lnTo>
                    <a:pt x="684570" y="4777"/>
                  </a:lnTo>
                  <a:lnTo>
                    <a:pt x="684570" y="857931"/>
                  </a:lnTo>
                  <a:lnTo>
                    <a:pt x="686618" y="857931"/>
                  </a:lnTo>
                  <a:close/>
                </a:path>
                <a:path w="687069" h="858519">
                  <a:moveTo>
                    <a:pt x="4095" y="4777"/>
                  </a:moveTo>
                  <a:lnTo>
                    <a:pt x="4095" y="2047"/>
                  </a:lnTo>
                  <a:lnTo>
                    <a:pt x="2047" y="4777"/>
                  </a:lnTo>
                  <a:lnTo>
                    <a:pt x="4095" y="4777"/>
                  </a:lnTo>
                  <a:close/>
                </a:path>
                <a:path w="687069" h="858519">
                  <a:moveTo>
                    <a:pt x="4095" y="853154"/>
                  </a:moveTo>
                  <a:lnTo>
                    <a:pt x="4095" y="4777"/>
                  </a:lnTo>
                  <a:lnTo>
                    <a:pt x="2047" y="4777"/>
                  </a:lnTo>
                  <a:lnTo>
                    <a:pt x="2047" y="853154"/>
                  </a:lnTo>
                  <a:lnTo>
                    <a:pt x="4095" y="853154"/>
                  </a:lnTo>
                  <a:close/>
                </a:path>
                <a:path w="687069" h="858519">
                  <a:moveTo>
                    <a:pt x="684570" y="853154"/>
                  </a:moveTo>
                  <a:lnTo>
                    <a:pt x="2047" y="853154"/>
                  </a:lnTo>
                  <a:lnTo>
                    <a:pt x="4095" y="855201"/>
                  </a:lnTo>
                  <a:lnTo>
                    <a:pt x="4095" y="857931"/>
                  </a:lnTo>
                  <a:lnTo>
                    <a:pt x="682523" y="857931"/>
                  </a:lnTo>
                  <a:lnTo>
                    <a:pt x="682523" y="855201"/>
                  </a:lnTo>
                  <a:lnTo>
                    <a:pt x="684570" y="853154"/>
                  </a:lnTo>
                  <a:close/>
                </a:path>
                <a:path w="687069" h="858519">
                  <a:moveTo>
                    <a:pt x="4095" y="857931"/>
                  </a:moveTo>
                  <a:lnTo>
                    <a:pt x="4095" y="855201"/>
                  </a:lnTo>
                  <a:lnTo>
                    <a:pt x="2047" y="853154"/>
                  </a:lnTo>
                  <a:lnTo>
                    <a:pt x="2047" y="857931"/>
                  </a:lnTo>
                  <a:lnTo>
                    <a:pt x="4095" y="857931"/>
                  </a:lnTo>
                  <a:close/>
                </a:path>
                <a:path w="687069" h="858519">
                  <a:moveTo>
                    <a:pt x="684570" y="4777"/>
                  </a:moveTo>
                  <a:lnTo>
                    <a:pt x="682523" y="2047"/>
                  </a:lnTo>
                  <a:lnTo>
                    <a:pt x="682523" y="4777"/>
                  </a:lnTo>
                  <a:lnTo>
                    <a:pt x="684570" y="4777"/>
                  </a:lnTo>
                  <a:close/>
                </a:path>
                <a:path w="687069" h="858519">
                  <a:moveTo>
                    <a:pt x="684570" y="853154"/>
                  </a:moveTo>
                  <a:lnTo>
                    <a:pt x="684570" y="4777"/>
                  </a:lnTo>
                  <a:lnTo>
                    <a:pt x="682523" y="4777"/>
                  </a:lnTo>
                  <a:lnTo>
                    <a:pt x="682523" y="853154"/>
                  </a:lnTo>
                  <a:lnTo>
                    <a:pt x="684570" y="853154"/>
                  </a:lnTo>
                  <a:close/>
                </a:path>
                <a:path w="687069" h="858519">
                  <a:moveTo>
                    <a:pt x="684570" y="857931"/>
                  </a:moveTo>
                  <a:lnTo>
                    <a:pt x="684570" y="853154"/>
                  </a:lnTo>
                  <a:lnTo>
                    <a:pt x="682523" y="855201"/>
                  </a:lnTo>
                  <a:lnTo>
                    <a:pt x="682523" y="857931"/>
                  </a:lnTo>
                  <a:lnTo>
                    <a:pt x="684570" y="857931"/>
                  </a:lnTo>
                  <a:close/>
                </a:path>
              </a:pathLst>
            </a:custGeom>
            <a:solidFill>
              <a:srgbClr val="000000"/>
            </a:solidFill>
          </p:spPr>
          <p:txBody>
            <a:bodyPr wrap="square" lIns="0" tIns="0" rIns="0" bIns="0" rtlCol="0"/>
            <a:lstStyle/>
            <a:p>
              <a:endParaRPr sz="7136"/>
            </a:p>
          </p:txBody>
        </p:sp>
        <p:sp>
          <p:nvSpPr>
            <p:cNvPr id="184" name="object 91">
              <a:extLst>
                <a:ext uri="{FF2B5EF4-FFF2-40B4-BE49-F238E27FC236}">
                  <a16:creationId xmlns:a16="http://schemas.microsoft.com/office/drawing/2014/main" id="{FC492C68-07DD-4A74-A1B1-91FA1AB64060}"/>
                </a:ext>
              </a:extLst>
            </p:cNvPr>
            <p:cNvSpPr txBox="1"/>
            <p:nvPr/>
          </p:nvSpPr>
          <p:spPr>
            <a:xfrm>
              <a:off x="1422206" y="1697839"/>
              <a:ext cx="153554" cy="244041"/>
            </a:xfrm>
            <a:prstGeom prst="rect">
              <a:avLst/>
            </a:prstGeom>
          </p:spPr>
          <p:txBody>
            <a:bodyPr vert="horz" wrap="square" lIns="0" tIns="0" rIns="0" bIns="0" rtlCol="0">
              <a:spAutoFit/>
            </a:bodyPr>
            <a:lstStyle/>
            <a:p>
              <a:pPr marL="25173"/>
              <a:r>
                <a:rPr sz="1586" dirty="0">
                  <a:latin typeface="Calibri"/>
                  <a:cs typeface="Calibri"/>
                </a:rPr>
                <a:t>1</a:t>
              </a:r>
              <a:endParaRPr sz="1586">
                <a:latin typeface="Calibri"/>
                <a:cs typeface="Calibri"/>
              </a:endParaRPr>
            </a:p>
          </p:txBody>
        </p:sp>
        <p:sp>
          <p:nvSpPr>
            <p:cNvPr id="185" name="object 92">
              <a:extLst>
                <a:ext uri="{FF2B5EF4-FFF2-40B4-BE49-F238E27FC236}">
                  <a16:creationId xmlns:a16="http://schemas.microsoft.com/office/drawing/2014/main" id="{90FE42E6-9594-4255-834B-AB87C6BBD3EB}"/>
                </a:ext>
              </a:extLst>
            </p:cNvPr>
            <p:cNvSpPr txBox="1"/>
            <p:nvPr/>
          </p:nvSpPr>
          <p:spPr>
            <a:xfrm>
              <a:off x="1450617" y="2374256"/>
              <a:ext cx="96915" cy="244041"/>
            </a:xfrm>
            <a:prstGeom prst="rect">
              <a:avLst/>
            </a:prstGeom>
          </p:spPr>
          <p:txBody>
            <a:bodyPr vert="horz" wrap="square" lIns="0" tIns="0" rIns="0" bIns="0" rtlCol="0">
              <a:spAutoFit/>
            </a:bodyPr>
            <a:lstStyle/>
            <a:p>
              <a:pPr marL="25173"/>
              <a:r>
                <a:rPr sz="1586" i="1" dirty="0">
                  <a:latin typeface="Calibri"/>
                  <a:cs typeface="Calibri"/>
                </a:rPr>
                <a:t>i</a:t>
              </a:r>
              <a:endParaRPr sz="1586">
                <a:latin typeface="Calibri"/>
                <a:cs typeface="Calibri"/>
              </a:endParaRPr>
            </a:p>
          </p:txBody>
        </p:sp>
        <p:sp>
          <p:nvSpPr>
            <p:cNvPr id="186" name="object 93">
              <a:extLst>
                <a:ext uri="{FF2B5EF4-FFF2-40B4-BE49-F238E27FC236}">
                  <a16:creationId xmlns:a16="http://schemas.microsoft.com/office/drawing/2014/main" id="{074D98A8-6D79-4D4F-835D-054A38074B3D}"/>
                </a:ext>
              </a:extLst>
            </p:cNvPr>
            <p:cNvSpPr txBox="1"/>
            <p:nvPr/>
          </p:nvSpPr>
          <p:spPr>
            <a:xfrm>
              <a:off x="1450617" y="3118316"/>
              <a:ext cx="101950" cy="244041"/>
            </a:xfrm>
            <a:prstGeom prst="rect">
              <a:avLst/>
            </a:prstGeom>
          </p:spPr>
          <p:txBody>
            <a:bodyPr vert="horz" wrap="square" lIns="0" tIns="0" rIns="0" bIns="0" rtlCol="0">
              <a:spAutoFit/>
            </a:bodyPr>
            <a:lstStyle/>
            <a:p>
              <a:pPr marL="25173"/>
              <a:r>
                <a:rPr sz="1586" i="1" dirty="0">
                  <a:latin typeface="Calibri"/>
                  <a:cs typeface="Calibri"/>
                </a:rPr>
                <a:t>I</a:t>
              </a:r>
              <a:endParaRPr sz="1586">
                <a:latin typeface="Calibri"/>
                <a:cs typeface="Calibri"/>
              </a:endParaRPr>
            </a:p>
          </p:txBody>
        </p:sp>
        <p:sp>
          <p:nvSpPr>
            <p:cNvPr id="187" name="object 94">
              <a:extLst>
                <a:ext uri="{FF2B5EF4-FFF2-40B4-BE49-F238E27FC236}">
                  <a16:creationId xmlns:a16="http://schemas.microsoft.com/office/drawing/2014/main" id="{689328B1-0F63-4047-99C1-70E7129D6A95}"/>
                </a:ext>
              </a:extLst>
            </p:cNvPr>
            <p:cNvSpPr txBox="1"/>
            <p:nvPr/>
          </p:nvSpPr>
          <p:spPr>
            <a:xfrm>
              <a:off x="1589092" y="826416"/>
              <a:ext cx="1361848" cy="811697"/>
            </a:xfrm>
            <a:prstGeom prst="rect">
              <a:avLst/>
            </a:prstGeom>
          </p:spPr>
          <p:txBody>
            <a:bodyPr vert="horz" wrap="square" lIns="0" tIns="0" rIns="0" bIns="0" rtlCol="0">
              <a:spAutoFit/>
            </a:bodyPr>
            <a:lstStyle/>
            <a:p>
              <a:pPr marL="285710" marR="10069" indent="-261796">
                <a:lnSpc>
                  <a:spcPct val="126000"/>
                </a:lnSpc>
              </a:pPr>
              <a:r>
                <a:rPr sz="1586" dirty="0">
                  <a:latin typeface="Calibri"/>
                  <a:cs typeface="Calibri"/>
                </a:rPr>
                <a:t>Ind</a:t>
              </a:r>
              <a:r>
                <a:rPr sz="1586" spc="-10" dirty="0">
                  <a:latin typeface="Calibri"/>
                  <a:cs typeface="Calibri"/>
                </a:rPr>
                <a:t>i</a:t>
              </a:r>
              <a:r>
                <a:rPr sz="1586" spc="-20" dirty="0">
                  <a:latin typeface="Calibri"/>
                  <a:cs typeface="Calibri"/>
                </a:rPr>
                <a:t>c</a:t>
              </a:r>
              <a:r>
                <a:rPr sz="1586" spc="-10" dirty="0">
                  <a:latin typeface="Calibri"/>
                  <a:cs typeface="Calibri"/>
                </a:rPr>
                <a:t>a</a:t>
              </a:r>
              <a:r>
                <a:rPr sz="1586" spc="-20" dirty="0">
                  <a:latin typeface="Calibri"/>
                  <a:cs typeface="Calibri"/>
                </a:rPr>
                <a:t>t</a:t>
              </a:r>
              <a:r>
                <a:rPr sz="1586" spc="-10" dirty="0">
                  <a:latin typeface="Calibri"/>
                  <a:cs typeface="Calibri"/>
                </a:rPr>
                <a:t>o</a:t>
              </a:r>
              <a:r>
                <a:rPr sz="1586" dirty="0">
                  <a:latin typeface="Calibri"/>
                  <a:cs typeface="Calibri"/>
                </a:rPr>
                <a:t>r</a:t>
              </a:r>
              <a:r>
                <a:rPr sz="1586" spc="-40" dirty="0">
                  <a:latin typeface="Times New Roman"/>
                  <a:cs typeface="Times New Roman"/>
                </a:rPr>
                <a:t> </a:t>
              </a:r>
              <a:r>
                <a:rPr sz="1586" dirty="0">
                  <a:latin typeface="Calibri"/>
                  <a:cs typeface="Calibri"/>
                </a:rPr>
                <a:t>m</a:t>
              </a:r>
              <a:r>
                <a:rPr sz="1586" spc="-10" dirty="0">
                  <a:latin typeface="Calibri"/>
                  <a:cs typeface="Calibri"/>
                </a:rPr>
                <a:t>atri</a:t>
              </a:r>
              <a:r>
                <a:rPr sz="1586" dirty="0">
                  <a:latin typeface="Calibri"/>
                  <a:cs typeface="Calibri"/>
                </a:rPr>
                <a:t>x</a:t>
              </a:r>
              <a:r>
                <a:rPr sz="1586" dirty="0">
                  <a:latin typeface="Times New Roman"/>
                  <a:cs typeface="Times New Roman"/>
                </a:rPr>
                <a:t> </a:t>
              </a:r>
              <a:r>
                <a:rPr sz="1586" dirty="0">
                  <a:latin typeface="Calibri"/>
                  <a:cs typeface="Calibri"/>
                </a:rPr>
                <a:t>C</a:t>
              </a:r>
              <a:r>
                <a:rPr sz="1586" spc="-10" dirty="0">
                  <a:latin typeface="Calibri"/>
                  <a:cs typeface="Calibri"/>
                </a:rPr>
                <a:t>a</a:t>
              </a:r>
              <a:r>
                <a:rPr sz="1586" spc="-30" dirty="0">
                  <a:latin typeface="Calibri"/>
                  <a:cs typeface="Calibri"/>
                </a:rPr>
                <a:t>t</a:t>
              </a:r>
              <a:r>
                <a:rPr sz="1586" dirty="0">
                  <a:latin typeface="Calibri"/>
                  <a:cs typeface="Calibri"/>
                </a:rPr>
                <a:t>e</a:t>
              </a:r>
              <a:r>
                <a:rPr sz="1586" spc="-10" dirty="0">
                  <a:latin typeface="Calibri"/>
                  <a:cs typeface="Calibri"/>
                </a:rPr>
                <a:t>gori</a:t>
              </a:r>
              <a:r>
                <a:rPr sz="1586" dirty="0">
                  <a:latin typeface="Calibri"/>
                  <a:cs typeface="Calibri"/>
                </a:rPr>
                <a:t>es</a:t>
              </a:r>
              <a:endParaRPr sz="1586">
                <a:latin typeface="Calibri"/>
                <a:cs typeface="Calibri"/>
              </a:endParaRPr>
            </a:p>
            <a:p>
              <a:pPr marL="124605">
                <a:lnSpc>
                  <a:spcPts val="1506"/>
                </a:lnSpc>
                <a:tabLst>
                  <a:tab pos="665817" algn="l"/>
                  <a:tab pos="1207030" algn="l"/>
                </a:tabLst>
              </a:pPr>
              <a:r>
                <a:rPr sz="1586" dirty="0">
                  <a:latin typeface="Calibri"/>
                  <a:cs typeface="Calibri"/>
                </a:rPr>
                <a:t>1</a:t>
              </a:r>
              <a:r>
                <a:rPr sz="1586" dirty="0">
                  <a:latin typeface="Times New Roman"/>
                  <a:cs typeface="Times New Roman"/>
                </a:rPr>
                <a:t>	</a:t>
              </a:r>
              <a:r>
                <a:rPr sz="1586" i="1" dirty="0">
                  <a:latin typeface="Calibri"/>
                  <a:cs typeface="Calibri"/>
                </a:rPr>
                <a:t>k</a:t>
              </a:r>
              <a:r>
                <a:rPr sz="1586" i="1" dirty="0">
                  <a:latin typeface="Times New Roman"/>
                  <a:cs typeface="Times New Roman"/>
                </a:rPr>
                <a:t>	</a:t>
              </a:r>
              <a:r>
                <a:rPr sz="1586" i="1" dirty="0">
                  <a:latin typeface="Calibri"/>
                  <a:cs typeface="Calibri"/>
                </a:rPr>
                <a:t>K</a:t>
              </a:r>
              <a:endParaRPr sz="1586">
                <a:latin typeface="Calibri"/>
                <a:cs typeface="Calibri"/>
              </a:endParaRPr>
            </a:p>
          </p:txBody>
        </p:sp>
        <p:sp>
          <p:nvSpPr>
            <p:cNvPr id="188" name="object 95">
              <a:extLst>
                <a:ext uri="{FF2B5EF4-FFF2-40B4-BE49-F238E27FC236}">
                  <a16:creationId xmlns:a16="http://schemas.microsoft.com/office/drawing/2014/main" id="{E9D402FD-5218-47EE-814C-2AF412E870BB}"/>
                </a:ext>
              </a:extLst>
            </p:cNvPr>
            <p:cNvSpPr txBox="1"/>
            <p:nvPr/>
          </p:nvSpPr>
          <p:spPr>
            <a:xfrm>
              <a:off x="1115788" y="1893774"/>
              <a:ext cx="244041" cy="936428"/>
            </a:xfrm>
            <a:prstGeom prst="rect">
              <a:avLst/>
            </a:prstGeom>
          </p:spPr>
          <p:txBody>
            <a:bodyPr vert="vert270" wrap="square" lIns="0" tIns="0" rIns="0" bIns="0" rtlCol="0">
              <a:spAutoFit/>
            </a:bodyPr>
            <a:lstStyle/>
            <a:p>
              <a:pPr marL="25173"/>
              <a:r>
                <a:rPr sz="1586" dirty="0">
                  <a:latin typeface="Calibri"/>
                  <a:cs typeface="Calibri"/>
                </a:rPr>
                <a:t>Ind</a:t>
              </a:r>
              <a:r>
                <a:rPr sz="1586" spc="-10" dirty="0">
                  <a:latin typeface="Calibri"/>
                  <a:cs typeface="Calibri"/>
                </a:rPr>
                <a:t>i</a:t>
              </a:r>
              <a:r>
                <a:rPr sz="1586" dirty="0">
                  <a:latin typeface="Calibri"/>
                  <a:cs typeface="Calibri"/>
                </a:rPr>
                <a:t>v</a:t>
              </a:r>
              <a:r>
                <a:rPr sz="1586" spc="-10" dirty="0">
                  <a:latin typeface="Calibri"/>
                  <a:cs typeface="Calibri"/>
                </a:rPr>
                <a:t>i</a:t>
              </a:r>
              <a:r>
                <a:rPr sz="1586" dirty="0">
                  <a:latin typeface="Calibri"/>
                  <a:cs typeface="Calibri"/>
                </a:rPr>
                <a:t>dua</a:t>
              </a:r>
              <a:r>
                <a:rPr sz="1586" spc="-10" dirty="0">
                  <a:latin typeface="Calibri"/>
                  <a:cs typeface="Calibri"/>
                </a:rPr>
                <a:t>l</a:t>
              </a:r>
              <a:r>
                <a:rPr sz="1586" dirty="0">
                  <a:latin typeface="Calibri"/>
                  <a:cs typeface="Calibri"/>
                </a:rPr>
                <a:t>s</a:t>
              </a:r>
              <a:endParaRPr sz="1586">
                <a:latin typeface="Calibri"/>
                <a:cs typeface="Calibri"/>
              </a:endParaRPr>
            </a:p>
          </p:txBody>
        </p:sp>
        <p:sp>
          <p:nvSpPr>
            <p:cNvPr id="189" name="object 96">
              <a:extLst>
                <a:ext uri="{FF2B5EF4-FFF2-40B4-BE49-F238E27FC236}">
                  <a16:creationId xmlns:a16="http://schemas.microsoft.com/office/drawing/2014/main" id="{8EC242EB-8D22-4DB7-A504-550BDE11569F}"/>
                </a:ext>
              </a:extLst>
            </p:cNvPr>
            <p:cNvSpPr/>
            <p:nvPr/>
          </p:nvSpPr>
          <p:spPr>
            <a:xfrm>
              <a:off x="2114322" y="2352757"/>
              <a:ext cx="381368" cy="317177"/>
            </a:xfrm>
            <a:custGeom>
              <a:avLst/>
              <a:gdLst/>
              <a:ahLst/>
              <a:cxnLst/>
              <a:rect l="l" t="t" r="r" b="b"/>
              <a:pathLst>
                <a:path w="192405" h="160019">
                  <a:moveTo>
                    <a:pt x="0" y="0"/>
                  </a:moveTo>
                  <a:lnTo>
                    <a:pt x="0" y="159710"/>
                  </a:lnTo>
                  <a:lnTo>
                    <a:pt x="191789" y="159710"/>
                  </a:lnTo>
                  <a:lnTo>
                    <a:pt x="191789" y="0"/>
                  </a:lnTo>
                  <a:lnTo>
                    <a:pt x="0" y="0"/>
                  </a:lnTo>
                  <a:close/>
                </a:path>
              </a:pathLst>
            </a:custGeom>
            <a:solidFill>
              <a:srgbClr val="B8CDE5"/>
            </a:solidFill>
          </p:spPr>
          <p:txBody>
            <a:bodyPr wrap="square" lIns="0" tIns="0" rIns="0" bIns="0" rtlCol="0"/>
            <a:lstStyle/>
            <a:p>
              <a:endParaRPr sz="7136"/>
            </a:p>
          </p:txBody>
        </p:sp>
        <p:sp>
          <p:nvSpPr>
            <p:cNvPr id="190" name="object 97">
              <a:extLst>
                <a:ext uri="{FF2B5EF4-FFF2-40B4-BE49-F238E27FC236}">
                  <a16:creationId xmlns:a16="http://schemas.microsoft.com/office/drawing/2014/main" id="{E4552945-51D7-499D-A0C4-367B65EE7819}"/>
                </a:ext>
              </a:extLst>
            </p:cNvPr>
            <p:cNvSpPr txBox="1"/>
            <p:nvPr/>
          </p:nvSpPr>
          <p:spPr>
            <a:xfrm>
              <a:off x="2263671" y="2529286"/>
              <a:ext cx="134674" cy="137282"/>
            </a:xfrm>
            <a:prstGeom prst="rect">
              <a:avLst/>
            </a:prstGeom>
          </p:spPr>
          <p:txBody>
            <a:bodyPr vert="horz" wrap="square" lIns="0" tIns="0" rIns="0" bIns="0" rtlCol="0">
              <a:spAutoFit/>
            </a:bodyPr>
            <a:lstStyle/>
            <a:p>
              <a:pPr marL="25173"/>
              <a:r>
                <a:rPr sz="892" i="1" dirty="0">
                  <a:latin typeface="Times New Roman"/>
                  <a:cs typeface="Times New Roman"/>
                </a:rPr>
                <a:t>ik</a:t>
              </a:r>
              <a:endParaRPr sz="892">
                <a:latin typeface="Times New Roman"/>
                <a:cs typeface="Times New Roman"/>
              </a:endParaRPr>
            </a:p>
          </p:txBody>
        </p:sp>
        <p:sp>
          <p:nvSpPr>
            <p:cNvPr id="191" name="object 98">
              <a:extLst>
                <a:ext uri="{FF2B5EF4-FFF2-40B4-BE49-F238E27FC236}">
                  <a16:creationId xmlns:a16="http://schemas.microsoft.com/office/drawing/2014/main" id="{9A9209A0-0E9E-4FF6-9E5A-5369A2D70F0B}"/>
                </a:ext>
              </a:extLst>
            </p:cNvPr>
            <p:cNvSpPr txBox="1"/>
            <p:nvPr/>
          </p:nvSpPr>
          <p:spPr>
            <a:xfrm>
              <a:off x="2182500" y="2412887"/>
              <a:ext cx="138450" cy="228845"/>
            </a:xfrm>
            <a:prstGeom prst="rect">
              <a:avLst/>
            </a:prstGeom>
          </p:spPr>
          <p:txBody>
            <a:bodyPr vert="horz" wrap="square" lIns="0" tIns="0" rIns="0" bIns="0" rtlCol="0">
              <a:spAutoFit/>
            </a:bodyPr>
            <a:lstStyle/>
            <a:p>
              <a:pPr marL="25173"/>
              <a:r>
                <a:rPr sz="1487" i="1" spc="20" dirty="0">
                  <a:latin typeface="Times New Roman"/>
                  <a:cs typeface="Times New Roman"/>
                </a:rPr>
                <a:t>x</a:t>
              </a:r>
              <a:endParaRPr sz="1487">
                <a:latin typeface="Times New Roman"/>
                <a:cs typeface="Times New Roman"/>
              </a:endParaRPr>
            </a:p>
          </p:txBody>
        </p:sp>
        <p:sp>
          <p:nvSpPr>
            <p:cNvPr id="192" name="object 122">
              <a:extLst>
                <a:ext uri="{FF2B5EF4-FFF2-40B4-BE49-F238E27FC236}">
                  <a16:creationId xmlns:a16="http://schemas.microsoft.com/office/drawing/2014/main" id="{C3126FBD-FE0A-4FA5-AC1D-DA5A22655D19}"/>
                </a:ext>
              </a:extLst>
            </p:cNvPr>
            <p:cNvSpPr txBox="1"/>
            <p:nvPr/>
          </p:nvSpPr>
          <p:spPr>
            <a:xfrm>
              <a:off x="978849" y="4725194"/>
              <a:ext cx="7336612" cy="1663789"/>
            </a:xfrm>
            <a:prstGeom prst="rect">
              <a:avLst/>
            </a:prstGeom>
          </p:spPr>
          <p:txBody>
            <a:bodyPr vert="horz" wrap="square" lIns="0" tIns="0" rIns="0" bIns="0" rtlCol="0">
              <a:spAutoFit/>
            </a:bodyPr>
            <a:lstStyle/>
            <a:p>
              <a:pPr marL="286968" indent="-261796">
                <a:buClr>
                  <a:srgbClr val="3333B2"/>
                </a:buClr>
                <a:buSzPct val="111111"/>
                <a:buFont typeface="DejaVu Sans Condensed"/>
                <a:buChar char="•"/>
                <a:tabLst>
                  <a:tab pos="288227" algn="l"/>
                </a:tabLst>
              </a:pPr>
              <a:r>
                <a:rPr sz="1784" spc="-69" dirty="0">
                  <a:latin typeface="Tahoma"/>
                  <a:cs typeface="Tahoma"/>
                </a:rPr>
                <a:t>2</a:t>
              </a:r>
              <a:r>
                <a:rPr sz="1784" spc="50" dirty="0">
                  <a:latin typeface="Tahoma"/>
                  <a:cs typeface="Tahoma"/>
                </a:rPr>
                <a:t> </a:t>
              </a:r>
              <a:r>
                <a:rPr sz="1784" spc="-30" dirty="0">
                  <a:latin typeface="Tahoma"/>
                  <a:cs typeface="Tahoma"/>
                </a:rPr>
                <a:t>individuals</a:t>
              </a:r>
              <a:r>
                <a:rPr sz="1784" spc="50" dirty="0">
                  <a:latin typeface="Tahoma"/>
                  <a:cs typeface="Tahoma"/>
                </a:rPr>
                <a:t> </a:t>
              </a:r>
              <a:r>
                <a:rPr sz="1784" spc="-20" dirty="0">
                  <a:latin typeface="Tahoma"/>
                  <a:cs typeface="Tahoma"/>
                </a:rPr>
                <a:t>with</a:t>
              </a:r>
              <a:r>
                <a:rPr sz="1784" spc="50" dirty="0">
                  <a:latin typeface="Tahoma"/>
                  <a:cs typeface="Tahoma"/>
                </a:rPr>
                <a:t> </a:t>
              </a:r>
              <a:r>
                <a:rPr sz="1784" spc="-99" dirty="0">
                  <a:latin typeface="Tahoma"/>
                  <a:cs typeface="Tahoma"/>
                </a:rPr>
                <a:t>same</a:t>
              </a:r>
              <a:r>
                <a:rPr sz="1784" spc="40" dirty="0">
                  <a:latin typeface="Tahoma"/>
                  <a:cs typeface="Tahoma"/>
                </a:rPr>
                <a:t> </a:t>
              </a:r>
              <a:r>
                <a:rPr sz="1784" spc="-59" dirty="0">
                  <a:latin typeface="Tahoma"/>
                  <a:cs typeface="Tahoma"/>
                </a:rPr>
                <a:t>categ</a:t>
              </a:r>
              <a:r>
                <a:rPr sz="1784" spc="-119" dirty="0">
                  <a:latin typeface="Tahoma"/>
                  <a:cs typeface="Tahoma"/>
                </a:rPr>
                <a:t>o</a:t>
              </a:r>
              <a:r>
                <a:rPr sz="1784" spc="-59" dirty="0">
                  <a:latin typeface="Tahoma"/>
                  <a:cs typeface="Tahoma"/>
                </a:rPr>
                <a:t>ries</a:t>
              </a:r>
              <a:r>
                <a:rPr sz="1784" spc="50" dirty="0">
                  <a:latin typeface="Tahoma"/>
                  <a:cs typeface="Tahoma"/>
                </a:rPr>
                <a:t> </a:t>
              </a:r>
              <a:r>
                <a:rPr sz="1784" spc="-129" dirty="0">
                  <a:latin typeface="Tahoma"/>
                  <a:cs typeface="Tahoma"/>
                </a:rPr>
                <a:t>:</a:t>
              </a:r>
              <a:r>
                <a:rPr sz="1784" spc="50" dirty="0">
                  <a:latin typeface="Tahoma"/>
                  <a:cs typeface="Tahoma"/>
                </a:rPr>
                <a:t> </a:t>
              </a:r>
              <a:r>
                <a:rPr sz="1784" spc="-50" dirty="0">
                  <a:latin typeface="Tahoma"/>
                  <a:cs typeface="Tahoma"/>
                </a:rPr>
                <a:t>distance</a:t>
              </a:r>
              <a:r>
                <a:rPr sz="1784" spc="50" dirty="0">
                  <a:latin typeface="Tahoma"/>
                  <a:cs typeface="Tahoma"/>
                </a:rPr>
                <a:t> </a:t>
              </a:r>
              <a:r>
                <a:rPr sz="1784" spc="109" dirty="0">
                  <a:latin typeface="Tahoma"/>
                  <a:cs typeface="Tahoma"/>
                </a:rPr>
                <a:t>=</a:t>
              </a:r>
              <a:r>
                <a:rPr sz="1784" spc="50" dirty="0">
                  <a:latin typeface="Tahoma"/>
                  <a:cs typeface="Tahoma"/>
                </a:rPr>
                <a:t> </a:t>
              </a:r>
              <a:r>
                <a:rPr sz="1784" spc="-69" dirty="0">
                  <a:latin typeface="Tahoma"/>
                  <a:cs typeface="Tahoma"/>
                </a:rPr>
                <a:t>0</a:t>
              </a:r>
              <a:endParaRPr sz="1784" dirty="0">
                <a:latin typeface="Tahoma"/>
                <a:cs typeface="Tahoma"/>
              </a:endParaRPr>
            </a:p>
            <a:p>
              <a:pPr marL="286968" indent="-261796">
                <a:spcBef>
                  <a:spcPts val="821"/>
                </a:spcBef>
                <a:buClr>
                  <a:srgbClr val="3333B2"/>
                </a:buClr>
                <a:buSzPct val="111111"/>
                <a:buFont typeface="DejaVu Sans Condensed"/>
                <a:buChar char="•"/>
                <a:tabLst>
                  <a:tab pos="288227" algn="l"/>
                </a:tabLst>
              </a:pPr>
              <a:r>
                <a:rPr sz="1784" spc="-69" dirty="0">
                  <a:latin typeface="Tahoma"/>
                  <a:cs typeface="Tahoma"/>
                </a:rPr>
                <a:t>2</a:t>
              </a:r>
              <a:r>
                <a:rPr sz="1784" spc="50" dirty="0">
                  <a:latin typeface="Tahoma"/>
                  <a:cs typeface="Tahoma"/>
                </a:rPr>
                <a:t> </a:t>
              </a:r>
              <a:r>
                <a:rPr sz="1784" spc="-30" dirty="0">
                  <a:latin typeface="Tahoma"/>
                  <a:cs typeface="Tahoma"/>
                </a:rPr>
                <a:t>individuals</a:t>
              </a:r>
              <a:r>
                <a:rPr sz="1784" spc="50" dirty="0">
                  <a:latin typeface="Tahoma"/>
                  <a:cs typeface="Tahoma"/>
                </a:rPr>
                <a:t> </a:t>
              </a:r>
              <a:r>
                <a:rPr sz="1784" spc="-20" dirty="0">
                  <a:latin typeface="Tahoma"/>
                  <a:cs typeface="Tahoma"/>
                </a:rPr>
                <a:t>with</a:t>
              </a:r>
              <a:r>
                <a:rPr sz="1784" spc="50" dirty="0">
                  <a:latin typeface="Tahoma"/>
                  <a:cs typeface="Tahoma"/>
                </a:rPr>
                <a:t> </a:t>
              </a:r>
              <a:r>
                <a:rPr sz="1784" spc="-59" dirty="0">
                  <a:latin typeface="Tahoma"/>
                  <a:cs typeface="Tahoma"/>
                </a:rPr>
                <a:t>many</a:t>
              </a:r>
              <a:r>
                <a:rPr sz="1784" spc="50" dirty="0">
                  <a:latin typeface="Tahoma"/>
                  <a:cs typeface="Tahoma"/>
                </a:rPr>
                <a:t> </a:t>
              </a:r>
              <a:r>
                <a:rPr sz="1784" spc="-79" dirty="0">
                  <a:latin typeface="Tahoma"/>
                  <a:cs typeface="Tahoma"/>
                </a:rPr>
                <a:t>sh</a:t>
              </a:r>
              <a:r>
                <a:rPr sz="1784" spc="-129" dirty="0">
                  <a:latin typeface="Tahoma"/>
                  <a:cs typeface="Tahoma"/>
                </a:rPr>
                <a:t>a</a:t>
              </a:r>
              <a:r>
                <a:rPr sz="1784" spc="-69" dirty="0">
                  <a:latin typeface="Tahoma"/>
                  <a:cs typeface="Tahoma"/>
                </a:rPr>
                <a:t>red</a:t>
              </a:r>
              <a:r>
                <a:rPr sz="1784" spc="50" dirty="0">
                  <a:latin typeface="Tahoma"/>
                  <a:cs typeface="Tahoma"/>
                </a:rPr>
                <a:t> </a:t>
              </a:r>
              <a:r>
                <a:rPr sz="1784" spc="-59" dirty="0">
                  <a:latin typeface="Tahoma"/>
                  <a:cs typeface="Tahoma"/>
                </a:rPr>
                <a:t>categ</a:t>
              </a:r>
              <a:r>
                <a:rPr sz="1784" spc="-119" dirty="0">
                  <a:latin typeface="Tahoma"/>
                  <a:cs typeface="Tahoma"/>
                </a:rPr>
                <a:t>o</a:t>
              </a:r>
              <a:r>
                <a:rPr sz="1784" spc="-59" dirty="0">
                  <a:latin typeface="Tahoma"/>
                  <a:cs typeface="Tahoma"/>
                </a:rPr>
                <a:t>ries</a:t>
              </a:r>
              <a:r>
                <a:rPr sz="1784" spc="50" dirty="0">
                  <a:latin typeface="Tahoma"/>
                  <a:cs typeface="Tahoma"/>
                </a:rPr>
                <a:t> </a:t>
              </a:r>
              <a:r>
                <a:rPr sz="1784" spc="-129" dirty="0">
                  <a:latin typeface="Tahoma"/>
                  <a:cs typeface="Tahoma"/>
                </a:rPr>
                <a:t>:</a:t>
              </a:r>
              <a:r>
                <a:rPr sz="1784" spc="50" dirty="0">
                  <a:latin typeface="Tahoma"/>
                  <a:cs typeface="Tahoma"/>
                </a:rPr>
                <a:t> </a:t>
              </a:r>
              <a:r>
                <a:rPr sz="1784" spc="-40" dirty="0">
                  <a:latin typeface="Tahoma"/>
                  <a:cs typeface="Tahoma"/>
                </a:rPr>
                <a:t>small</a:t>
              </a:r>
              <a:r>
                <a:rPr sz="1784" spc="40" dirty="0">
                  <a:latin typeface="Tahoma"/>
                  <a:cs typeface="Tahoma"/>
                </a:rPr>
                <a:t> </a:t>
              </a:r>
              <a:r>
                <a:rPr sz="1784" spc="-50" dirty="0">
                  <a:latin typeface="Tahoma"/>
                  <a:cs typeface="Tahoma"/>
                </a:rPr>
                <a:t>distance</a:t>
              </a:r>
              <a:endParaRPr sz="1784" dirty="0">
                <a:latin typeface="Tahoma"/>
                <a:cs typeface="Tahoma"/>
              </a:endParaRPr>
            </a:p>
            <a:p>
              <a:pPr marL="286968" indent="-261796">
                <a:spcBef>
                  <a:spcPts val="821"/>
                </a:spcBef>
                <a:buClr>
                  <a:srgbClr val="3333B2"/>
                </a:buClr>
                <a:buSzPct val="111111"/>
                <a:buFont typeface="DejaVu Sans Condensed"/>
                <a:buChar char="•"/>
                <a:tabLst>
                  <a:tab pos="288227" algn="l"/>
                </a:tabLst>
              </a:pPr>
              <a:r>
                <a:rPr sz="1784" spc="-69" dirty="0">
                  <a:latin typeface="Tahoma"/>
                  <a:cs typeface="Tahoma"/>
                </a:rPr>
                <a:t>2</a:t>
              </a:r>
              <a:r>
                <a:rPr sz="1784" spc="50" dirty="0">
                  <a:latin typeface="Tahoma"/>
                  <a:cs typeface="Tahoma"/>
                </a:rPr>
                <a:t> </a:t>
              </a:r>
              <a:r>
                <a:rPr sz="1784" spc="-30" dirty="0">
                  <a:latin typeface="Tahoma"/>
                  <a:cs typeface="Tahoma"/>
                </a:rPr>
                <a:t>ind</a:t>
              </a:r>
              <a:r>
                <a:rPr sz="1784" spc="-40" dirty="0">
                  <a:latin typeface="Tahoma"/>
                  <a:cs typeface="Tahoma"/>
                </a:rPr>
                <a:t>ividuals,</a:t>
              </a:r>
              <a:r>
                <a:rPr sz="1784" spc="50" dirty="0">
                  <a:latin typeface="Tahoma"/>
                  <a:cs typeface="Tahoma"/>
                </a:rPr>
                <a:t> </a:t>
              </a:r>
              <a:r>
                <a:rPr sz="1784" spc="-50" dirty="0">
                  <a:latin typeface="Tahoma"/>
                  <a:cs typeface="Tahoma"/>
                </a:rPr>
                <a:t>only</a:t>
              </a:r>
              <a:r>
                <a:rPr sz="1784" spc="50" dirty="0">
                  <a:latin typeface="Tahoma"/>
                  <a:cs typeface="Tahoma"/>
                </a:rPr>
                <a:t> </a:t>
              </a:r>
              <a:r>
                <a:rPr sz="1784" spc="-69" dirty="0">
                  <a:latin typeface="Tahoma"/>
                  <a:cs typeface="Tahoma"/>
                </a:rPr>
                <a:t>1</a:t>
              </a:r>
              <a:r>
                <a:rPr sz="1784" spc="50" dirty="0">
                  <a:latin typeface="Tahoma"/>
                  <a:cs typeface="Tahoma"/>
                </a:rPr>
                <a:t> </a:t>
              </a:r>
              <a:r>
                <a:rPr sz="1784" spc="-20" dirty="0">
                  <a:latin typeface="Tahoma"/>
                  <a:cs typeface="Tahoma"/>
                </a:rPr>
                <a:t>with</a:t>
              </a:r>
              <a:r>
                <a:rPr sz="1784" spc="50" dirty="0">
                  <a:latin typeface="Tahoma"/>
                  <a:cs typeface="Tahoma"/>
                </a:rPr>
                <a:t> </a:t>
              </a:r>
              <a:r>
                <a:rPr sz="1784" spc="-69" dirty="0">
                  <a:latin typeface="Tahoma"/>
                  <a:cs typeface="Tahoma"/>
                </a:rPr>
                <a:t>a</a:t>
              </a:r>
              <a:r>
                <a:rPr sz="1784" spc="50" dirty="0">
                  <a:latin typeface="Tahoma"/>
                  <a:cs typeface="Tahoma"/>
                </a:rPr>
                <a:t> </a:t>
              </a:r>
              <a:r>
                <a:rPr sz="1784" spc="-40" dirty="0">
                  <a:latin typeface="Tahoma"/>
                  <a:cs typeface="Tahoma"/>
                </a:rPr>
                <a:t>r</a:t>
              </a:r>
              <a:r>
                <a:rPr sz="1784" spc="-99" dirty="0">
                  <a:latin typeface="Tahoma"/>
                  <a:cs typeface="Tahoma"/>
                </a:rPr>
                <a:t>a</a:t>
              </a:r>
              <a:r>
                <a:rPr sz="1784" spc="-79" dirty="0">
                  <a:latin typeface="Tahoma"/>
                  <a:cs typeface="Tahoma"/>
                </a:rPr>
                <a:t>re</a:t>
              </a:r>
              <a:r>
                <a:rPr sz="1784" spc="50" dirty="0">
                  <a:latin typeface="Tahoma"/>
                  <a:cs typeface="Tahoma"/>
                </a:rPr>
                <a:t> </a:t>
              </a:r>
              <a:r>
                <a:rPr sz="1784" spc="-59" dirty="0">
                  <a:latin typeface="Tahoma"/>
                  <a:cs typeface="Tahoma"/>
                </a:rPr>
                <a:t>categ</a:t>
              </a:r>
              <a:r>
                <a:rPr sz="1784" spc="-119" dirty="0">
                  <a:latin typeface="Tahoma"/>
                  <a:cs typeface="Tahoma"/>
                </a:rPr>
                <a:t>o</a:t>
              </a:r>
              <a:r>
                <a:rPr sz="1784" spc="-40" dirty="0">
                  <a:latin typeface="Tahoma"/>
                  <a:cs typeface="Tahoma"/>
                </a:rPr>
                <a:t>ry</a:t>
              </a:r>
              <a:r>
                <a:rPr sz="1784" spc="50" dirty="0">
                  <a:latin typeface="Tahoma"/>
                  <a:cs typeface="Tahoma"/>
                </a:rPr>
                <a:t> </a:t>
              </a:r>
              <a:r>
                <a:rPr sz="1784" spc="-129" dirty="0">
                  <a:latin typeface="Tahoma"/>
                  <a:cs typeface="Tahoma"/>
                </a:rPr>
                <a:t>:</a:t>
              </a:r>
              <a:r>
                <a:rPr sz="1784" spc="50" dirty="0">
                  <a:latin typeface="Tahoma"/>
                  <a:cs typeface="Tahoma"/>
                </a:rPr>
                <a:t> </a:t>
              </a:r>
              <a:r>
                <a:rPr sz="1784" spc="-20" dirty="0">
                  <a:latin typeface="Tahoma"/>
                  <a:cs typeface="Tahoma"/>
                </a:rPr>
                <a:t>l</a:t>
              </a:r>
              <a:r>
                <a:rPr sz="1784" spc="-89" dirty="0">
                  <a:latin typeface="Tahoma"/>
                  <a:cs typeface="Tahoma"/>
                </a:rPr>
                <a:t>a</a:t>
              </a:r>
              <a:r>
                <a:rPr sz="1784" spc="-79" dirty="0">
                  <a:latin typeface="Tahoma"/>
                  <a:cs typeface="Tahoma"/>
                </a:rPr>
                <a:t>rge</a:t>
              </a:r>
              <a:r>
                <a:rPr sz="1784" spc="50" dirty="0">
                  <a:latin typeface="Tahoma"/>
                  <a:cs typeface="Tahoma"/>
                </a:rPr>
                <a:t> </a:t>
              </a:r>
              <a:r>
                <a:rPr sz="1784" spc="-50" dirty="0">
                  <a:latin typeface="Tahoma"/>
                  <a:cs typeface="Tahoma"/>
                </a:rPr>
                <a:t>distance</a:t>
              </a:r>
              <a:r>
                <a:rPr sz="1784" spc="50" dirty="0">
                  <a:latin typeface="Tahoma"/>
                  <a:cs typeface="Tahoma"/>
                </a:rPr>
                <a:t> </a:t>
              </a:r>
              <a:r>
                <a:rPr sz="1784" dirty="0">
                  <a:latin typeface="Tahoma"/>
                  <a:cs typeface="Tahoma"/>
                </a:rPr>
                <a:t>to</a:t>
              </a:r>
              <a:r>
                <a:rPr sz="1784" spc="50" dirty="0">
                  <a:latin typeface="Tahoma"/>
                  <a:cs typeface="Tahoma"/>
                </a:rPr>
                <a:t> </a:t>
              </a:r>
              <a:r>
                <a:rPr sz="1784" spc="-30" dirty="0">
                  <a:latin typeface="Tahoma"/>
                  <a:cs typeface="Tahoma"/>
                </a:rPr>
                <a:t>indicate</a:t>
              </a:r>
              <a:r>
                <a:rPr sz="1784" spc="50" dirty="0">
                  <a:latin typeface="Tahoma"/>
                  <a:cs typeface="Tahoma"/>
                </a:rPr>
                <a:t> </a:t>
              </a:r>
              <a:r>
                <a:rPr sz="1784" spc="-30" dirty="0">
                  <a:latin typeface="Tahoma"/>
                  <a:cs typeface="Tahoma"/>
                </a:rPr>
                <a:t>this</a:t>
              </a:r>
              <a:endParaRPr sz="1784" dirty="0">
                <a:latin typeface="Tahoma"/>
                <a:cs typeface="Tahoma"/>
              </a:endParaRPr>
            </a:p>
            <a:p>
              <a:pPr marL="286968" marR="123346" indent="-261796">
                <a:lnSpc>
                  <a:spcPct val="101499"/>
                </a:lnSpc>
                <a:spcBef>
                  <a:spcPts val="783"/>
                </a:spcBef>
                <a:buClr>
                  <a:srgbClr val="3333B2"/>
                </a:buClr>
                <a:buSzPct val="111111"/>
                <a:buFont typeface="DejaVu Sans Condensed"/>
                <a:buChar char="•"/>
                <a:tabLst>
                  <a:tab pos="288227" algn="l"/>
                </a:tabLst>
              </a:pPr>
              <a:r>
                <a:rPr sz="1784" spc="-69" dirty="0">
                  <a:latin typeface="Tahoma"/>
                  <a:cs typeface="Tahoma"/>
                </a:rPr>
                <a:t>2</a:t>
              </a:r>
              <a:r>
                <a:rPr sz="1784" spc="50" dirty="0">
                  <a:latin typeface="Tahoma"/>
                  <a:cs typeface="Tahoma"/>
                </a:rPr>
                <a:t> </a:t>
              </a:r>
              <a:r>
                <a:rPr sz="1784" spc="-30" dirty="0">
                  <a:latin typeface="Tahoma"/>
                  <a:cs typeface="Tahoma"/>
                </a:rPr>
                <a:t>individuals</a:t>
              </a:r>
              <a:r>
                <a:rPr sz="1784" spc="50" dirty="0">
                  <a:latin typeface="Tahoma"/>
                  <a:cs typeface="Tahoma"/>
                </a:rPr>
                <a:t> </a:t>
              </a:r>
              <a:r>
                <a:rPr sz="1784" spc="-79" dirty="0">
                  <a:latin typeface="Tahoma"/>
                  <a:cs typeface="Tahoma"/>
                </a:rPr>
                <a:t>sh</a:t>
              </a:r>
              <a:r>
                <a:rPr sz="1784" spc="-129" dirty="0">
                  <a:latin typeface="Tahoma"/>
                  <a:cs typeface="Tahoma"/>
                </a:rPr>
                <a:t>a</a:t>
              </a:r>
              <a:r>
                <a:rPr sz="1784" spc="-79" dirty="0">
                  <a:latin typeface="Tahoma"/>
                  <a:cs typeface="Tahoma"/>
                </a:rPr>
                <a:t>re</a:t>
              </a:r>
              <a:r>
                <a:rPr sz="1784" spc="50" dirty="0">
                  <a:latin typeface="Tahoma"/>
                  <a:cs typeface="Tahoma"/>
                </a:rPr>
                <a:t> </a:t>
              </a:r>
              <a:r>
                <a:rPr sz="1784" spc="-40" dirty="0">
                  <a:latin typeface="Tahoma"/>
                  <a:cs typeface="Tahoma"/>
                </a:rPr>
                <a:t>r</a:t>
              </a:r>
              <a:r>
                <a:rPr sz="1784" spc="-99" dirty="0">
                  <a:latin typeface="Tahoma"/>
                  <a:cs typeface="Tahoma"/>
                </a:rPr>
                <a:t>a</a:t>
              </a:r>
              <a:r>
                <a:rPr sz="1784" spc="-79" dirty="0">
                  <a:latin typeface="Tahoma"/>
                  <a:cs typeface="Tahoma"/>
                </a:rPr>
                <a:t>re</a:t>
              </a:r>
              <a:r>
                <a:rPr sz="1784" spc="50" dirty="0">
                  <a:latin typeface="Tahoma"/>
                  <a:cs typeface="Tahoma"/>
                </a:rPr>
                <a:t> </a:t>
              </a:r>
              <a:r>
                <a:rPr sz="1784" spc="-59" dirty="0">
                  <a:latin typeface="Tahoma"/>
                  <a:cs typeface="Tahoma"/>
                </a:rPr>
                <a:t>categ</a:t>
              </a:r>
              <a:r>
                <a:rPr sz="1784" spc="-119" dirty="0">
                  <a:latin typeface="Tahoma"/>
                  <a:cs typeface="Tahoma"/>
                </a:rPr>
                <a:t>o</a:t>
              </a:r>
              <a:r>
                <a:rPr sz="1784" spc="-40" dirty="0">
                  <a:latin typeface="Tahoma"/>
                  <a:cs typeface="Tahoma"/>
                </a:rPr>
                <a:t>ry</a:t>
              </a:r>
              <a:r>
                <a:rPr sz="1784" spc="50" dirty="0">
                  <a:latin typeface="Tahoma"/>
                  <a:cs typeface="Tahoma"/>
                </a:rPr>
                <a:t> </a:t>
              </a:r>
              <a:r>
                <a:rPr sz="1784" spc="-129" dirty="0">
                  <a:latin typeface="Tahoma"/>
                  <a:cs typeface="Tahoma"/>
                </a:rPr>
                <a:t>:</a:t>
              </a:r>
              <a:r>
                <a:rPr sz="1784" spc="50" dirty="0">
                  <a:latin typeface="Tahoma"/>
                  <a:cs typeface="Tahoma"/>
                </a:rPr>
                <a:t> </a:t>
              </a:r>
              <a:r>
                <a:rPr sz="1784" spc="-40" dirty="0">
                  <a:latin typeface="Tahoma"/>
                  <a:cs typeface="Tahoma"/>
                </a:rPr>
                <a:t>small</a:t>
              </a:r>
              <a:r>
                <a:rPr sz="1784" spc="40" dirty="0">
                  <a:latin typeface="Tahoma"/>
                  <a:cs typeface="Tahoma"/>
                </a:rPr>
                <a:t> </a:t>
              </a:r>
              <a:r>
                <a:rPr sz="1784" spc="-50" dirty="0">
                  <a:latin typeface="Tahoma"/>
                  <a:cs typeface="Tahoma"/>
                </a:rPr>
                <a:t>distance</a:t>
              </a:r>
              <a:r>
                <a:rPr sz="1784" spc="40" dirty="0">
                  <a:latin typeface="Tahoma"/>
                  <a:cs typeface="Tahoma"/>
                </a:rPr>
                <a:t> </a:t>
              </a:r>
              <a:r>
                <a:rPr sz="1784" dirty="0">
                  <a:latin typeface="Tahoma"/>
                  <a:cs typeface="Tahoma"/>
                </a:rPr>
                <a:t>to</a:t>
              </a:r>
              <a:r>
                <a:rPr sz="1784" spc="50" dirty="0">
                  <a:latin typeface="Tahoma"/>
                  <a:cs typeface="Tahoma"/>
                </a:rPr>
                <a:t> </a:t>
              </a:r>
              <a:r>
                <a:rPr sz="1784" spc="-30" dirty="0">
                  <a:latin typeface="Tahoma"/>
                  <a:cs typeface="Tahoma"/>
                </a:rPr>
                <a:t>indicate</a:t>
              </a:r>
              <a:r>
                <a:rPr sz="1784" spc="50" dirty="0">
                  <a:latin typeface="Tahoma"/>
                  <a:cs typeface="Tahoma"/>
                </a:rPr>
                <a:t> </a:t>
              </a:r>
              <a:r>
                <a:rPr sz="1784" spc="-30" dirty="0">
                  <a:latin typeface="Tahoma"/>
                  <a:cs typeface="Tahoma"/>
                </a:rPr>
                <a:t>this</a:t>
              </a:r>
              <a:r>
                <a:rPr sz="1784" spc="50" dirty="0">
                  <a:latin typeface="Tahoma"/>
                  <a:cs typeface="Tahoma"/>
                </a:rPr>
                <a:t> </a:t>
              </a:r>
              <a:r>
                <a:rPr sz="1784" spc="-79" dirty="0">
                  <a:latin typeface="Tahoma"/>
                  <a:cs typeface="Tahoma"/>
                </a:rPr>
                <a:t>sh</a:t>
              </a:r>
              <a:r>
                <a:rPr sz="1784" spc="-139" dirty="0">
                  <a:latin typeface="Tahoma"/>
                  <a:cs typeface="Tahoma"/>
                </a:rPr>
                <a:t>a</a:t>
              </a:r>
              <a:r>
                <a:rPr sz="1784" spc="-69" dirty="0">
                  <a:latin typeface="Tahoma"/>
                  <a:cs typeface="Tahoma"/>
                </a:rPr>
                <a:t>red</a:t>
              </a:r>
              <a:r>
                <a:rPr sz="1784" spc="-59" dirty="0">
                  <a:latin typeface="Tahoma"/>
                  <a:cs typeface="Tahoma"/>
                </a:rPr>
                <a:t> s</a:t>
              </a:r>
              <a:r>
                <a:rPr sz="1784" spc="-30" dirty="0">
                  <a:latin typeface="Tahoma"/>
                  <a:cs typeface="Tahoma"/>
                </a:rPr>
                <a:t>p</a:t>
              </a:r>
              <a:r>
                <a:rPr sz="1784" spc="-79" dirty="0">
                  <a:latin typeface="Tahoma"/>
                  <a:cs typeface="Tahoma"/>
                </a:rPr>
                <a:t>ec</a:t>
              </a:r>
              <a:r>
                <a:rPr sz="1784" spc="10" dirty="0">
                  <a:latin typeface="Tahoma"/>
                  <a:cs typeface="Tahoma"/>
                </a:rPr>
                <a:t>ifici</a:t>
              </a:r>
              <a:r>
                <a:rPr sz="1784" spc="-40" dirty="0">
                  <a:latin typeface="Tahoma"/>
                  <a:cs typeface="Tahoma"/>
                </a:rPr>
                <a:t>t</a:t>
              </a:r>
              <a:r>
                <a:rPr sz="1784" spc="-59" dirty="0">
                  <a:latin typeface="Tahoma"/>
                  <a:cs typeface="Tahoma"/>
                </a:rPr>
                <a:t>y</a:t>
              </a:r>
              <a:endParaRPr sz="1784" dirty="0">
                <a:latin typeface="Tahoma"/>
                <a:cs typeface="Tahoma"/>
              </a:endParaRPr>
            </a:p>
          </p:txBody>
        </p:sp>
      </p:grpSp>
      <p:pic>
        <p:nvPicPr>
          <p:cNvPr id="193" name="Picture 98">
            <a:extLst>
              <a:ext uri="{FF2B5EF4-FFF2-40B4-BE49-F238E27FC236}">
                <a16:creationId xmlns:a16="http://schemas.microsoft.com/office/drawing/2014/main" id="{B9318FFE-1E44-4AB1-847A-D0F1B0110D0B}"/>
              </a:ext>
            </a:extLst>
          </p:cNvPr>
          <p:cNvPicPr>
            <a:picLocks noChangeAspect="1"/>
          </p:cNvPicPr>
          <p:nvPr/>
        </p:nvPicPr>
        <p:blipFill>
          <a:blip r:embed="rId3"/>
          <a:stretch>
            <a:fillRect/>
          </a:stretch>
        </p:blipFill>
        <p:spPr>
          <a:xfrm>
            <a:off x="1571547" y="3568258"/>
            <a:ext cx="8993381" cy="1214048"/>
          </a:xfrm>
          <a:prstGeom prst="rect">
            <a:avLst/>
          </a:prstGeom>
        </p:spPr>
      </p:pic>
    </p:spTree>
    <p:extLst>
      <p:ext uri="{BB962C8B-B14F-4D97-AF65-F5344CB8AC3E}">
        <p14:creationId xmlns:p14="http://schemas.microsoft.com/office/powerpoint/2010/main" val="194749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5214720" y="2239526"/>
            <a:ext cx="2803601" cy="382538"/>
          </a:xfrm>
          <a:custGeom>
            <a:avLst/>
            <a:gdLst/>
            <a:ahLst/>
            <a:cxnLst/>
            <a:rect l="l" t="t" r="r" b="b"/>
            <a:pathLst>
              <a:path w="1414779" h="193040">
                <a:moveTo>
                  <a:pt x="78977" y="140699"/>
                </a:moveTo>
                <a:lnTo>
                  <a:pt x="78977" y="52211"/>
                </a:lnTo>
                <a:lnTo>
                  <a:pt x="55604" y="59011"/>
                </a:lnTo>
                <a:lnTo>
                  <a:pt x="9260" y="80977"/>
                </a:lnTo>
                <a:lnTo>
                  <a:pt x="0" y="96680"/>
                </a:lnTo>
                <a:lnTo>
                  <a:pt x="2345" y="104523"/>
                </a:lnTo>
                <a:lnTo>
                  <a:pt x="36072" y="126938"/>
                </a:lnTo>
                <a:lnTo>
                  <a:pt x="78977" y="140699"/>
                </a:lnTo>
                <a:close/>
              </a:path>
              <a:path w="1414779" h="193040">
                <a:moveTo>
                  <a:pt x="136521" y="153279"/>
                </a:moveTo>
                <a:lnTo>
                  <a:pt x="136521" y="39544"/>
                </a:lnTo>
                <a:lnTo>
                  <a:pt x="106010" y="45714"/>
                </a:lnTo>
                <a:lnTo>
                  <a:pt x="106010" y="147149"/>
                </a:lnTo>
                <a:lnTo>
                  <a:pt x="136521" y="153279"/>
                </a:lnTo>
                <a:close/>
              </a:path>
              <a:path w="1414779" h="193040">
                <a:moveTo>
                  <a:pt x="289696" y="174090"/>
                </a:moveTo>
                <a:lnTo>
                  <a:pt x="289696" y="18628"/>
                </a:lnTo>
                <a:lnTo>
                  <a:pt x="247096" y="23243"/>
                </a:lnTo>
                <a:lnTo>
                  <a:pt x="207246" y="28284"/>
                </a:lnTo>
                <a:lnTo>
                  <a:pt x="170327" y="33726"/>
                </a:lnTo>
                <a:lnTo>
                  <a:pt x="170327" y="159063"/>
                </a:lnTo>
                <a:lnTo>
                  <a:pt x="207246" y="164477"/>
                </a:lnTo>
                <a:lnTo>
                  <a:pt x="247096" y="169494"/>
                </a:lnTo>
                <a:lnTo>
                  <a:pt x="289696" y="174090"/>
                </a:lnTo>
                <a:close/>
              </a:path>
              <a:path w="1414779" h="193040">
                <a:moveTo>
                  <a:pt x="432170" y="185100"/>
                </a:moveTo>
                <a:lnTo>
                  <a:pt x="432170" y="7585"/>
                </a:lnTo>
                <a:lnTo>
                  <a:pt x="382415" y="10774"/>
                </a:lnTo>
                <a:lnTo>
                  <a:pt x="334863" y="14464"/>
                </a:lnTo>
                <a:lnTo>
                  <a:pt x="334863" y="178240"/>
                </a:lnTo>
                <a:lnTo>
                  <a:pt x="382415" y="181919"/>
                </a:lnTo>
                <a:lnTo>
                  <a:pt x="432170" y="185100"/>
                </a:lnTo>
                <a:close/>
              </a:path>
              <a:path w="1414779" h="193040">
                <a:moveTo>
                  <a:pt x="707619" y="192675"/>
                </a:moveTo>
                <a:lnTo>
                  <a:pt x="707619" y="0"/>
                </a:lnTo>
                <a:lnTo>
                  <a:pt x="649580" y="319"/>
                </a:lnTo>
                <a:lnTo>
                  <a:pt x="592833" y="1263"/>
                </a:lnTo>
                <a:lnTo>
                  <a:pt x="537561" y="2804"/>
                </a:lnTo>
                <a:lnTo>
                  <a:pt x="483946" y="4920"/>
                </a:lnTo>
                <a:lnTo>
                  <a:pt x="483946" y="187760"/>
                </a:lnTo>
                <a:lnTo>
                  <a:pt x="537561" y="189873"/>
                </a:lnTo>
                <a:lnTo>
                  <a:pt x="592833" y="191413"/>
                </a:lnTo>
                <a:lnTo>
                  <a:pt x="649580" y="192355"/>
                </a:lnTo>
                <a:lnTo>
                  <a:pt x="707619" y="192675"/>
                </a:lnTo>
                <a:close/>
              </a:path>
              <a:path w="1414779" h="193040">
                <a:moveTo>
                  <a:pt x="877413" y="189873"/>
                </a:moveTo>
                <a:lnTo>
                  <a:pt x="877413" y="2804"/>
                </a:lnTo>
                <a:lnTo>
                  <a:pt x="822220" y="1263"/>
                </a:lnTo>
                <a:lnTo>
                  <a:pt x="822220" y="191413"/>
                </a:lnTo>
                <a:lnTo>
                  <a:pt x="877413" y="189873"/>
                </a:lnTo>
                <a:close/>
              </a:path>
              <a:path w="1414779" h="193040">
                <a:moveTo>
                  <a:pt x="1125005" y="174090"/>
                </a:moveTo>
                <a:lnTo>
                  <a:pt x="1125005" y="18628"/>
                </a:lnTo>
                <a:lnTo>
                  <a:pt x="1079879" y="14464"/>
                </a:lnTo>
                <a:lnTo>
                  <a:pt x="1032374" y="10774"/>
                </a:lnTo>
                <a:lnTo>
                  <a:pt x="982673" y="7585"/>
                </a:lnTo>
                <a:lnTo>
                  <a:pt x="982673" y="185100"/>
                </a:lnTo>
                <a:lnTo>
                  <a:pt x="1032374" y="181919"/>
                </a:lnTo>
                <a:lnTo>
                  <a:pt x="1079879" y="178240"/>
                </a:lnTo>
                <a:lnTo>
                  <a:pt x="1125005" y="174090"/>
                </a:lnTo>
                <a:close/>
              </a:path>
              <a:path w="1414779" h="193040">
                <a:moveTo>
                  <a:pt x="1244289" y="159063"/>
                </a:moveTo>
                <a:lnTo>
                  <a:pt x="1244289" y="33726"/>
                </a:lnTo>
                <a:lnTo>
                  <a:pt x="1207393" y="28284"/>
                </a:lnTo>
                <a:lnTo>
                  <a:pt x="1167571" y="23243"/>
                </a:lnTo>
                <a:lnTo>
                  <a:pt x="1167571" y="169494"/>
                </a:lnTo>
                <a:lnTo>
                  <a:pt x="1207393" y="164477"/>
                </a:lnTo>
                <a:lnTo>
                  <a:pt x="1244289" y="159063"/>
                </a:lnTo>
                <a:close/>
              </a:path>
              <a:path w="1414779" h="193040">
                <a:moveTo>
                  <a:pt x="1393992" y="119677"/>
                </a:moveTo>
                <a:lnTo>
                  <a:pt x="1393992" y="73418"/>
                </a:lnTo>
                <a:lnTo>
                  <a:pt x="1378487" y="66088"/>
                </a:lnTo>
                <a:lnTo>
                  <a:pt x="1378487" y="126938"/>
                </a:lnTo>
                <a:lnTo>
                  <a:pt x="1393992" y="119677"/>
                </a:lnTo>
                <a:close/>
              </a:path>
              <a:path w="1414779" h="193040">
                <a:moveTo>
                  <a:pt x="1414553" y="96680"/>
                </a:moveTo>
                <a:lnTo>
                  <a:pt x="1412208" y="88739"/>
                </a:lnTo>
                <a:lnTo>
                  <a:pt x="1412208" y="104523"/>
                </a:lnTo>
                <a:lnTo>
                  <a:pt x="1414553" y="96680"/>
                </a:lnTo>
                <a:close/>
              </a:path>
            </a:pathLst>
          </a:custGeom>
          <a:solidFill>
            <a:srgbClr val="FF4F4F"/>
          </a:solidFill>
        </p:spPr>
        <p:txBody>
          <a:bodyPr wrap="square" lIns="0" tIns="0" rIns="0" bIns="0" rtlCol="0"/>
          <a:lstStyle/>
          <a:p>
            <a:endParaRPr sz="7135"/>
          </a:p>
        </p:txBody>
      </p:sp>
      <p:sp>
        <p:nvSpPr>
          <p:cNvPr id="6" name="object 6"/>
          <p:cNvSpPr/>
          <p:nvPr/>
        </p:nvSpPr>
        <p:spPr>
          <a:xfrm>
            <a:off x="5210645" y="2235449"/>
            <a:ext cx="2799826" cy="390088"/>
          </a:xfrm>
          <a:custGeom>
            <a:avLst/>
            <a:gdLst/>
            <a:ahLst/>
            <a:cxnLst/>
            <a:rect l="l" t="t" r="r" b="b"/>
            <a:pathLst>
              <a:path w="1412875" h="196850">
                <a:moveTo>
                  <a:pt x="1412496" y="94623"/>
                </a:moveTo>
                <a:lnTo>
                  <a:pt x="1412496" y="87081"/>
                </a:lnTo>
                <a:lnTo>
                  <a:pt x="1385069" y="67882"/>
                </a:lnTo>
                <a:lnTo>
                  <a:pt x="1371356" y="63082"/>
                </a:lnTo>
                <a:lnTo>
                  <a:pt x="1330215" y="50740"/>
                </a:lnTo>
                <a:lnTo>
                  <a:pt x="1309645" y="46626"/>
                </a:lnTo>
                <a:lnTo>
                  <a:pt x="1295931" y="42512"/>
                </a:lnTo>
                <a:lnTo>
                  <a:pt x="1275361" y="38397"/>
                </a:lnTo>
                <a:lnTo>
                  <a:pt x="1254790" y="34969"/>
                </a:lnTo>
                <a:lnTo>
                  <a:pt x="1227363" y="31541"/>
                </a:lnTo>
                <a:lnTo>
                  <a:pt x="1206793" y="28112"/>
                </a:lnTo>
                <a:lnTo>
                  <a:pt x="1179366" y="24684"/>
                </a:lnTo>
                <a:lnTo>
                  <a:pt x="1158795" y="21941"/>
                </a:lnTo>
                <a:lnTo>
                  <a:pt x="1076514" y="13713"/>
                </a:lnTo>
                <a:lnTo>
                  <a:pt x="1014803" y="9599"/>
                </a:lnTo>
                <a:lnTo>
                  <a:pt x="946235" y="5485"/>
                </a:lnTo>
                <a:lnTo>
                  <a:pt x="884524" y="2742"/>
                </a:lnTo>
                <a:lnTo>
                  <a:pt x="781673" y="685"/>
                </a:lnTo>
                <a:lnTo>
                  <a:pt x="706248" y="0"/>
                </a:lnTo>
                <a:lnTo>
                  <a:pt x="630823" y="685"/>
                </a:lnTo>
                <a:lnTo>
                  <a:pt x="527972" y="2742"/>
                </a:lnTo>
                <a:lnTo>
                  <a:pt x="466261" y="5485"/>
                </a:lnTo>
                <a:lnTo>
                  <a:pt x="397693" y="9599"/>
                </a:lnTo>
                <a:lnTo>
                  <a:pt x="342839" y="13713"/>
                </a:lnTo>
                <a:lnTo>
                  <a:pt x="253700" y="21941"/>
                </a:lnTo>
                <a:lnTo>
                  <a:pt x="233130" y="24684"/>
                </a:lnTo>
                <a:lnTo>
                  <a:pt x="205703" y="28112"/>
                </a:lnTo>
                <a:lnTo>
                  <a:pt x="185133" y="31541"/>
                </a:lnTo>
                <a:lnTo>
                  <a:pt x="157705" y="34969"/>
                </a:lnTo>
                <a:lnTo>
                  <a:pt x="137135" y="38397"/>
                </a:lnTo>
                <a:lnTo>
                  <a:pt x="116565" y="42512"/>
                </a:lnTo>
                <a:lnTo>
                  <a:pt x="102851" y="46626"/>
                </a:lnTo>
                <a:lnTo>
                  <a:pt x="82281" y="50740"/>
                </a:lnTo>
                <a:lnTo>
                  <a:pt x="41140" y="63082"/>
                </a:lnTo>
                <a:lnTo>
                  <a:pt x="27427" y="67882"/>
                </a:lnTo>
                <a:lnTo>
                  <a:pt x="0" y="87081"/>
                </a:lnTo>
                <a:lnTo>
                  <a:pt x="0" y="94623"/>
                </a:lnTo>
                <a:lnTo>
                  <a:pt x="6856" y="89823"/>
                </a:lnTo>
                <a:lnTo>
                  <a:pt x="6856" y="85709"/>
                </a:lnTo>
                <a:lnTo>
                  <a:pt x="20570" y="76110"/>
                </a:lnTo>
                <a:lnTo>
                  <a:pt x="34283" y="71996"/>
                </a:lnTo>
                <a:lnTo>
                  <a:pt x="41140" y="67196"/>
                </a:lnTo>
                <a:lnTo>
                  <a:pt x="82281" y="54854"/>
                </a:lnTo>
                <a:lnTo>
                  <a:pt x="123422" y="46626"/>
                </a:lnTo>
                <a:lnTo>
                  <a:pt x="137135" y="43197"/>
                </a:lnTo>
                <a:lnTo>
                  <a:pt x="157705" y="39083"/>
                </a:lnTo>
                <a:lnTo>
                  <a:pt x="185133" y="35655"/>
                </a:lnTo>
                <a:lnTo>
                  <a:pt x="205703" y="32226"/>
                </a:lnTo>
                <a:lnTo>
                  <a:pt x="233130" y="29484"/>
                </a:lnTo>
                <a:lnTo>
                  <a:pt x="308555" y="20570"/>
                </a:lnTo>
                <a:lnTo>
                  <a:pt x="397693" y="13713"/>
                </a:lnTo>
                <a:lnTo>
                  <a:pt x="466261" y="10285"/>
                </a:lnTo>
                <a:lnTo>
                  <a:pt x="493688" y="8228"/>
                </a:lnTo>
                <a:lnTo>
                  <a:pt x="527972" y="7542"/>
                </a:lnTo>
                <a:lnTo>
                  <a:pt x="562256" y="6171"/>
                </a:lnTo>
                <a:lnTo>
                  <a:pt x="630823" y="4799"/>
                </a:lnTo>
                <a:lnTo>
                  <a:pt x="706248" y="4114"/>
                </a:lnTo>
                <a:lnTo>
                  <a:pt x="781673" y="4799"/>
                </a:lnTo>
                <a:lnTo>
                  <a:pt x="850240" y="6171"/>
                </a:lnTo>
                <a:lnTo>
                  <a:pt x="884524" y="7542"/>
                </a:lnTo>
                <a:lnTo>
                  <a:pt x="918808" y="8228"/>
                </a:lnTo>
                <a:lnTo>
                  <a:pt x="946235" y="10285"/>
                </a:lnTo>
                <a:lnTo>
                  <a:pt x="980519" y="11656"/>
                </a:lnTo>
                <a:lnTo>
                  <a:pt x="1014803" y="13713"/>
                </a:lnTo>
                <a:lnTo>
                  <a:pt x="1069657" y="17827"/>
                </a:lnTo>
                <a:lnTo>
                  <a:pt x="1103941" y="20570"/>
                </a:lnTo>
                <a:lnTo>
                  <a:pt x="1158795" y="26055"/>
                </a:lnTo>
                <a:lnTo>
                  <a:pt x="1179366" y="29484"/>
                </a:lnTo>
                <a:lnTo>
                  <a:pt x="1206793" y="32226"/>
                </a:lnTo>
                <a:lnTo>
                  <a:pt x="1227363" y="35655"/>
                </a:lnTo>
                <a:lnTo>
                  <a:pt x="1254790" y="39083"/>
                </a:lnTo>
                <a:lnTo>
                  <a:pt x="1275361" y="43197"/>
                </a:lnTo>
                <a:lnTo>
                  <a:pt x="1289074" y="46626"/>
                </a:lnTo>
                <a:lnTo>
                  <a:pt x="1330215" y="54854"/>
                </a:lnTo>
                <a:lnTo>
                  <a:pt x="1371356" y="67196"/>
                </a:lnTo>
                <a:lnTo>
                  <a:pt x="1378212" y="71996"/>
                </a:lnTo>
                <a:lnTo>
                  <a:pt x="1391926" y="76110"/>
                </a:lnTo>
                <a:lnTo>
                  <a:pt x="1405640" y="85709"/>
                </a:lnTo>
                <a:lnTo>
                  <a:pt x="1405640" y="89823"/>
                </a:lnTo>
                <a:lnTo>
                  <a:pt x="1412496" y="94623"/>
                </a:lnTo>
                <a:close/>
              </a:path>
              <a:path w="1412875" h="196850">
                <a:moveTo>
                  <a:pt x="6856" y="114508"/>
                </a:moveTo>
                <a:lnTo>
                  <a:pt x="6856" y="106965"/>
                </a:lnTo>
                <a:lnTo>
                  <a:pt x="0" y="102166"/>
                </a:lnTo>
                <a:lnTo>
                  <a:pt x="0" y="109708"/>
                </a:lnTo>
                <a:lnTo>
                  <a:pt x="6856" y="114508"/>
                </a:lnTo>
                <a:close/>
              </a:path>
              <a:path w="1412875" h="196850">
                <a:moveTo>
                  <a:pt x="1405640" y="115193"/>
                </a:moveTo>
                <a:lnTo>
                  <a:pt x="1405640" y="111765"/>
                </a:lnTo>
                <a:lnTo>
                  <a:pt x="1398783" y="115879"/>
                </a:lnTo>
                <a:lnTo>
                  <a:pt x="1391926" y="120679"/>
                </a:lnTo>
                <a:lnTo>
                  <a:pt x="1378212" y="125479"/>
                </a:lnTo>
                <a:lnTo>
                  <a:pt x="1371356" y="129593"/>
                </a:lnTo>
                <a:lnTo>
                  <a:pt x="1343929" y="138506"/>
                </a:lnTo>
                <a:lnTo>
                  <a:pt x="1330215" y="142621"/>
                </a:lnTo>
                <a:lnTo>
                  <a:pt x="1309645" y="146049"/>
                </a:lnTo>
                <a:lnTo>
                  <a:pt x="1289074" y="150163"/>
                </a:lnTo>
                <a:lnTo>
                  <a:pt x="1275361" y="154277"/>
                </a:lnTo>
                <a:lnTo>
                  <a:pt x="1254790" y="157705"/>
                </a:lnTo>
                <a:lnTo>
                  <a:pt x="1227363" y="161134"/>
                </a:lnTo>
                <a:lnTo>
                  <a:pt x="1179366" y="167991"/>
                </a:lnTo>
                <a:lnTo>
                  <a:pt x="1103941" y="176219"/>
                </a:lnTo>
                <a:lnTo>
                  <a:pt x="1014803" y="183076"/>
                </a:lnTo>
                <a:lnTo>
                  <a:pt x="946235" y="187190"/>
                </a:lnTo>
                <a:lnTo>
                  <a:pt x="884524" y="189932"/>
                </a:lnTo>
                <a:lnTo>
                  <a:pt x="781673" y="191989"/>
                </a:lnTo>
                <a:lnTo>
                  <a:pt x="706248" y="192675"/>
                </a:lnTo>
                <a:lnTo>
                  <a:pt x="630823" y="191989"/>
                </a:lnTo>
                <a:lnTo>
                  <a:pt x="527972" y="189932"/>
                </a:lnTo>
                <a:lnTo>
                  <a:pt x="466261" y="187190"/>
                </a:lnTo>
                <a:lnTo>
                  <a:pt x="397693" y="183076"/>
                </a:lnTo>
                <a:lnTo>
                  <a:pt x="342839" y="178961"/>
                </a:lnTo>
                <a:lnTo>
                  <a:pt x="253700" y="170733"/>
                </a:lnTo>
                <a:lnTo>
                  <a:pt x="233130" y="167991"/>
                </a:lnTo>
                <a:lnTo>
                  <a:pt x="205703" y="164562"/>
                </a:lnTo>
                <a:lnTo>
                  <a:pt x="185133" y="161134"/>
                </a:lnTo>
                <a:lnTo>
                  <a:pt x="157705" y="157705"/>
                </a:lnTo>
                <a:lnTo>
                  <a:pt x="137135" y="154277"/>
                </a:lnTo>
                <a:lnTo>
                  <a:pt x="123422" y="150163"/>
                </a:lnTo>
                <a:lnTo>
                  <a:pt x="102851" y="146049"/>
                </a:lnTo>
                <a:lnTo>
                  <a:pt x="82281" y="142621"/>
                </a:lnTo>
                <a:lnTo>
                  <a:pt x="68567" y="138506"/>
                </a:lnTo>
                <a:lnTo>
                  <a:pt x="41140" y="129593"/>
                </a:lnTo>
                <a:lnTo>
                  <a:pt x="34283" y="125479"/>
                </a:lnTo>
                <a:lnTo>
                  <a:pt x="20570" y="120679"/>
                </a:lnTo>
                <a:lnTo>
                  <a:pt x="13713" y="115879"/>
                </a:lnTo>
                <a:lnTo>
                  <a:pt x="6856" y="111765"/>
                </a:lnTo>
                <a:lnTo>
                  <a:pt x="6856" y="115193"/>
                </a:lnTo>
                <a:lnTo>
                  <a:pt x="20570" y="124793"/>
                </a:lnTo>
                <a:lnTo>
                  <a:pt x="27427" y="128907"/>
                </a:lnTo>
                <a:lnTo>
                  <a:pt x="41140" y="133707"/>
                </a:lnTo>
                <a:lnTo>
                  <a:pt x="54854" y="137821"/>
                </a:lnTo>
                <a:lnTo>
                  <a:pt x="68567" y="142621"/>
                </a:lnTo>
                <a:lnTo>
                  <a:pt x="82281" y="146735"/>
                </a:lnTo>
                <a:lnTo>
                  <a:pt x="102851" y="150849"/>
                </a:lnTo>
                <a:lnTo>
                  <a:pt x="116565" y="154277"/>
                </a:lnTo>
                <a:lnTo>
                  <a:pt x="137135" y="158391"/>
                </a:lnTo>
                <a:lnTo>
                  <a:pt x="157705" y="161820"/>
                </a:lnTo>
                <a:lnTo>
                  <a:pt x="185133" y="165248"/>
                </a:lnTo>
                <a:lnTo>
                  <a:pt x="205703" y="168676"/>
                </a:lnTo>
                <a:lnTo>
                  <a:pt x="233130" y="172105"/>
                </a:lnTo>
                <a:lnTo>
                  <a:pt x="253700" y="174847"/>
                </a:lnTo>
                <a:lnTo>
                  <a:pt x="308555" y="180333"/>
                </a:lnTo>
                <a:lnTo>
                  <a:pt x="397693" y="187190"/>
                </a:lnTo>
                <a:lnTo>
                  <a:pt x="466261" y="191304"/>
                </a:lnTo>
                <a:lnTo>
                  <a:pt x="527972" y="194046"/>
                </a:lnTo>
                <a:lnTo>
                  <a:pt x="562256" y="194732"/>
                </a:lnTo>
                <a:lnTo>
                  <a:pt x="630823" y="196789"/>
                </a:lnTo>
                <a:lnTo>
                  <a:pt x="781673" y="196789"/>
                </a:lnTo>
                <a:lnTo>
                  <a:pt x="850240" y="194732"/>
                </a:lnTo>
                <a:lnTo>
                  <a:pt x="884524" y="194046"/>
                </a:lnTo>
                <a:lnTo>
                  <a:pt x="918808" y="192675"/>
                </a:lnTo>
                <a:lnTo>
                  <a:pt x="946235" y="191304"/>
                </a:lnTo>
                <a:lnTo>
                  <a:pt x="1014803" y="187190"/>
                </a:lnTo>
                <a:lnTo>
                  <a:pt x="1042230" y="185133"/>
                </a:lnTo>
                <a:lnTo>
                  <a:pt x="1076514" y="183076"/>
                </a:lnTo>
                <a:lnTo>
                  <a:pt x="1158795" y="174847"/>
                </a:lnTo>
                <a:lnTo>
                  <a:pt x="1179366" y="172105"/>
                </a:lnTo>
                <a:lnTo>
                  <a:pt x="1206793" y="168676"/>
                </a:lnTo>
                <a:lnTo>
                  <a:pt x="1227363" y="165248"/>
                </a:lnTo>
                <a:lnTo>
                  <a:pt x="1254790" y="161820"/>
                </a:lnTo>
                <a:lnTo>
                  <a:pt x="1275361" y="158391"/>
                </a:lnTo>
                <a:lnTo>
                  <a:pt x="1295931" y="154277"/>
                </a:lnTo>
                <a:lnTo>
                  <a:pt x="1309645" y="150849"/>
                </a:lnTo>
                <a:lnTo>
                  <a:pt x="1330215" y="146735"/>
                </a:lnTo>
                <a:lnTo>
                  <a:pt x="1343929" y="142621"/>
                </a:lnTo>
                <a:lnTo>
                  <a:pt x="1357642" y="137821"/>
                </a:lnTo>
                <a:lnTo>
                  <a:pt x="1371356" y="133707"/>
                </a:lnTo>
                <a:lnTo>
                  <a:pt x="1385069" y="128907"/>
                </a:lnTo>
                <a:lnTo>
                  <a:pt x="1398783" y="119307"/>
                </a:lnTo>
                <a:lnTo>
                  <a:pt x="1405640" y="115193"/>
                </a:lnTo>
                <a:close/>
              </a:path>
              <a:path w="1412875" h="196850">
                <a:moveTo>
                  <a:pt x="1412496" y="109708"/>
                </a:moveTo>
                <a:lnTo>
                  <a:pt x="1412496" y="102166"/>
                </a:lnTo>
                <a:lnTo>
                  <a:pt x="1405640" y="106965"/>
                </a:lnTo>
                <a:lnTo>
                  <a:pt x="1405640" y="114508"/>
                </a:lnTo>
                <a:lnTo>
                  <a:pt x="1412496" y="109708"/>
                </a:lnTo>
                <a:close/>
              </a:path>
            </a:pathLst>
          </a:custGeom>
          <a:solidFill>
            <a:srgbClr val="000000"/>
          </a:solidFill>
        </p:spPr>
        <p:txBody>
          <a:bodyPr wrap="square" lIns="0" tIns="0" rIns="0" bIns="0" rtlCol="0"/>
          <a:lstStyle/>
          <a:p>
            <a:endParaRPr sz="7135"/>
          </a:p>
        </p:txBody>
      </p:sp>
      <p:sp>
        <p:nvSpPr>
          <p:cNvPr id="7" name="object 7"/>
          <p:cNvSpPr/>
          <p:nvPr/>
        </p:nvSpPr>
        <p:spPr>
          <a:xfrm>
            <a:off x="5212003" y="1416109"/>
            <a:ext cx="2814023" cy="2046314"/>
          </a:xfrm>
          <a:prstGeom prst="rect">
            <a:avLst/>
          </a:prstGeom>
          <a:blipFill>
            <a:blip r:embed="rId3" cstate="print"/>
            <a:stretch>
              <a:fillRect/>
            </a:stretch>
          </a:blipFill>
        </p:spPr>
        <p:txBody>
          <a:bodyPr wrap="square" lIns="0" tIns="0" rIns="0" bIns="0" rtlCol="0"/>
          <a:lstStyle/>
          <a:p>
            <a:endParaRPr sz="7135"/>
          </a:p>
        </p:txBody>
      </p:sp>
      <p:sp>
        <p:nvSpPr>
          <p:cNvPr id="8" name="object 8"/>
          <p:cNvSpPr/>
          <p:nvPr/>
        </p:nvSpPr>
        <p:spPr>
          <a:xfrm>
            <a:off x="6644150" y="2367251"/>
            <a:ext cx="1970574" cy="67951"/>
          </a:xfrm>
          <a:custGeom>
            <a:avLst/>
            <a:gdLst/>
            <a:ahLst/>
            <a:cxnLst/>
            <a:rect l="l" t="t" r="r" b="b"/>
            <a:pathLst>
              <a:path w="994410" h="34290">
                <a:moveTo>
                  <a:pt x="971605" y="17141"/>
                </a:moveTo>
                <a:lnTo>
                  <a:pt x="970207" y="15084"/>
                </a:lnTo>
                <a:lnTo>
                  <a:pt x="0" y="15084"/>
                </a:lnTo>
                <a:lnTo>
                  <a:pt x="0" y="19198"/>
                </a:lnTo>
                <a:lnTo>
                  <a:pt x="970207" y="19198"/>
                </a:lnTo>
                <a:lnTo>
                  <a:pt x="971605" y="17141"/>
                </a:lnTo>
                <a:close/>
              </a:path>
              <a:path w="994410" h="34290">
                <a:moveTo>
                  <a:pt x="994233" y="17141"/>
                </a:moveTo>
                <a:lnTo>
                  <a:pt x="959949" y="0"/>
                </a:lnTo>
                <a:lnTo>
                  <a:pt x="970207" y="15084"/>
                </a:lnTo>
                <a:lnTo>
                  <a:pt x="971605" y="15084"/>
                </a:lnTo>
                <a:lnTo>
                  <a:pt x="971605" y="28455"/>
                </a:lnTo>
                <a:lnTo>
                  <a:pt x="994233" y="17141"/>
                </a:lnTo>
                <a:close/>
              </a:path>
              <a:path w="994410" h="34290">
                <a:moveTo>
                  <a:pt x="971605" y="28455"/>
                </a:moveTo>
                <a:lnTo>
                  <a:pt x="971605" y="19198"/>
                </a:lnTo>
                <a:lnTo>
                  <a:pt x="970207" y="19198"/>
                </a:lnTo>
                <a:lnTo>
                  <a:pt x="959949" y="34283"/>
                </a:lnTo>
                <a:lnTo>
                  <a:pt x="971605" y="28455"/>
                </a:lnTo>
                <a:close/>
              </a:path>
              <a:path w="994410" h="34290">
                <a:moveTo>
                  <a:pt x="971605" y="17141"/>
                </a:moveTo>
                <a:lnTo>
                  <a:pt x="971605" y="15084"/>
                </a:lnTo>
                <a:lnTo>
                  <a:pt x="970207" y="15084"/>
                </a:lnTo>
                <a:lnTo>
                  <a:pt x="971605" y="17141"/>
                </a:lnTo>
                <a:close/>
              </a:path>
              <a:path w="994410" h="34290">
                <a:moveTo>
                  <a:pt x="971605" y="19198"/>
                </a:moveTo>
                <a:lnTo>
                  <a:pt x="971605" y="17141"/>
                </a:lnTo>
                <a:lnTo>
                  <a:pt x="970207" y="19198"/>
                </a:lnTo>
                <a:lnTo>
                  <a:pt x="971605" y="19198"/>
                </a:lnTo>
                <a:close/>
              </a:path>
            </a:pathLst>
          </a:custGeom>
          <a:solidFill>
            <a:srgbClr val="000000"/>
          </a:solidFill>
        </p:spPr>
        <p:txBody>
          <a:bodyPr wrap="square" lIns="0" tIns="0" rIns="0" bIns="0" rtlCol="0"/>
          <a:lstStyle/>
          <a:p>
            <a:endParaRPr sz="7135"/>
          </a:p>
        </p:txBody>
      </p:sp>
      <p:sp>
        <p:nvSpPr>
          <p:cNvPr id="9" name="object 9"/>
          <p:cNvSpPr/>
          <p:nvPr/>
        </p:nvSpPr>
        <p:spPr>
          <a:xfrm>
            <a:off x="6603388" y="1083208"/>
            <a:ext cx="67951" cy="1318750"/>
          </a:xfrm>
          <a:custGeom>
            <a:avLst/>
            <a:gdLst/>
            <a:ahLst/>
            <a:cxnLst/>
            <a:rect l="l" t="t" r="r" b="b"/>
            <a:pathLst>
              <a:path w="34289" h="665480">
                <a:moveTo>
                  <a:pt x="34283" y="34283"/>
                </a:moveTo>
                <a:lnTo>
                  <a:pt x="17141" y="0"/>
                </a:lnTo>
                <a:lnTo>
                  <a:pt x="0" y="34283"/>
                </a:lnTo>
                <a:lnTo>
                  <a:pt x="15084" y="24026"/>
                </a:lnTo>
                <a:lnTo>
                  <a:pt x="15084" y="22627"/>
                </a:lnTo>
                <a:lnTo>
                  <a:pt x="19198" y="22627"/>
                </a:lnTo>
                <a:lnTo>
                  <a:pt x="19206" y="24031"/>
                </a:lnTo>
                <a:lnTo>
                  <a:pt x="34283" y="34283"/>
                </a:lnTo>
                <a:close/>
              </a:path>
              <a:path w="34289" h="665480">
                <a:moveTo>
                  <a:pt x="17141" y="22627"/>
                </a:moveTo>
                <a:lnTo>
                  <a:pt x="15084" y="22627"/>
                </a:lnTo>
                <a:lnTo>
                  <a:pt x="15092" y="24021"/>
                </a:lnTo>
                <a:lnTo>
                  <a:pt x="17141" y="22627"/>
                </a:lnTo>
                <a:close/>
              </a:path>
              <a:path w="34289" h="665480">
                <a:moveTo>
                  <a:pt x="15092" y="24021"/>
                </a:moveTo>
                <a:lnTo>
                  <a:pt x="15084" y="22627"/>
                </a:lnTo>
                <a:lnTo>
                  <a:pt x="15084" y="24026"/>
                </a:lnTo>
                <a:close/>
              </a:path>
              <a:path w="34289" h="665480">
                <a:moveTo>
                  <a:pt x="22627" y="665107"/>
                </a:moveTo>
                <a:lnTo>
                  <a:pt x="19206" y="24031"/>
                </a:lnTo>
                <a:lnTo>
                  <a:pt x="17141" y="22627"/>
                </a:lnTo>
                <a:lnTo>
                  <a:pt x="15092" y="24021"/>
                </a:lnTo>
                <a:lnTo>
                  <a:pt x="18513" y="665107"/>
                </a:lnTo>
                <a:lnTo>
                  <a:pt x="22627" y="665107"/>
                </a:lnTo>
                <a:close/>
              </a:path>
              <a:path w="34289" h="665480">
                <a:moveTo>
                  <a:pt x="19206" y="24031"/>
                </a:moveTo>
                <a:lnTo>
                  <a:pt x="19198" y="22627"/>
                </a:lnTo>
                <a:lnTo>
                  <a:pt x="17141" y="22627"/>
                </a:lnTo>
                <a:lnTo>
                  <a:pt x="19206" y="24031"/>
                </a:lnTo>
                <a:close/>
              </a:path>
            </a:pathLst>
          </a:custGeom>
          <a:solidFill>
            <a:srgbClr val="000000"/>
          </a:solidFill>
        </p:spPr>
        <p:txBody>
          <a:bodyPr wrap="square" lIns="0" tIns="0" rIns="0" bIns="0" rtlCol="0"/>
          <a:lstStyle/>
          <a:p>
            <a:endParaRPr sz="7135"/>
          </a:p>
        </p:txBody>
      </p:sp>
      <p:sp>
        <p:nvSpPr>
          <p:cNvPr id="10" name="object 10"/>
          <p:cNvSpPr/>
          <p:nvPr/>
        </p:nvSpPr>
        <p:spPr>
          <a:xfrm>
            <a:off x="5964763" y="2398502"/>
            <a:ext cx="684542" cy="955087"/>
          </a:xfrm>
          <a:custGeom>
            <a:avLst/>
            <a:gdLst/>
            <a:ahLst/>
            <a:cxnLst/>
            <a:rect l="l" t="t" r="r" b="b"/>
            <a:pathLst>
              <a:path w="345439" h="481964">
                <a:moveTo>
                  <a:pt x="12636" y="460090"/>
                </a:moveTo>
                <a:lnTo>
                  <a:pt x="6171" y="443633"/>
                </a:lnTo>
                <a:lnTo>
                  <a:pt x="0" y="481346"/>
                </a:lnTo>
                <a:lnTo>
                  <a:pt x="11656" y="475284"/>
                </a:lnTo>
                <a:lnTo>
                  <a:pt x="11656" y="461461"/>
                </a:lnTo>
                <a:lnTo>
                  <a:pt x="12636" y="460090"/>
                </a:lnTo>
                <a:close/>
              </a:path>
              <a:path w="345439" h="481964">
                <a:moveTo>
                  <a:pt x="13643" y="462653"/>
                </a:moveTo>
                <a:lnTo>
                  <a:pt x="12636" y="460090"/>
                </a:lnTo>
                <a:lnTo>
                  <a:pt x="11656" y="461461"/>
                </a:lnTo>
                <a:lnTo>
                  <a:pt x="13643" y="462653"/>
                </a:lnTo>
                <a:close/>
              </a:path>
              <a:path w="345439" h="481964">
                <a:moveTo>
                  <a:pt x="34283" y="463518"/>
                </a:moveTo>
                <a:lnTo>
                  <a:pt x="15532" y="462893"/>
                </a:lnTo>
                <a:lnTo>
                  <a:pt x="15084" y="463518"/>
                </a:lnTo>
                <a:lnTo>
                  <a:pt x="13955" y="462840"/>
                </a:lnTo>
                <a:lnTo>
                  <a:pt x="13713" y="462832"/>
                </a:lnTo>
                <a:lnTo>
                  <a:pt x="13643" y="462653"/>
                </a:lnTo>
                <a:lnTo>
                  <a:pt x="11656" y="461461"/>
                </a:lnTo>
                <a:lnTo>
                  <a:pt x="11656" y="475284"/>
                </a:lnTo>
                <a:lnTo>
                  <a:pt x="34283" y="463518"/>
                </a:lnTo>
                <a:close/>
              </a:path>
              <a:path w="345439" h="481964">
                <a:moveTo>
                  <a:pt x="344896" y="2742"/>
                </a:moveTo>
                <a:lnTo>
                  <a:pt x="341467" y="0"/>
                </a:lnTo>
                <a:lnTo>
                  <a:pt x="12636" y="460090"/>
                </a:lnTo>
                <a:lnTo>
                  <a:pt x="13643" y="462653"/>
                </a:lnTo>
                <a:lnTo>
                  <a:pt x="13955" y="462840"/>
                </a:lnTo>
                <a:lnTo>
                  <a:pt x="15532" y="462893"/>
                </a:lnTo>
                <a:lnTo>
                  <a:pt x="344896" y="2742"/>
                </a:lnTo>
                <a:close/>
              </a:path>
              <a:path w="345439" h="481964">
                <a:moveTo>
                  <a:pt x="15532" y="462893"/>
                </a:moveTo>
                <a:lnTo>
                  <a:pt x="13955" y="462840"/>
                </a:lnTo>
                <a:lnTo>
                  <a:pt x="15084" y="463518"/>
                </a:lnTo>
                <a:lnTo>
                  <a:pt x="15532" y="462893"/>
                </a:lnTo>
                <a:close/>
              </a:path>
            </a:pathLst>
          </a:custGeom>
          <a:solidFill>
            <a:srgbClr val="000000"/>
          </a:solidFill>
        </p:spPr>
        <p:txBody>
          <a:bodyPr wrap="square" lIns="0" tIns="0" rIns="0" bIns="0" rtlCol="0"/>
          <a:lstStyle/>
          <a:p>
            <a:endParaRPr sz="7135"/>
          </a:p>
        </p:txBody>
      </p:sp>
      <p:sp>
        <p:nvSpPr>
          <p:cNvPr id="11" name="object 11"/>
          <p:cNvSpPr/>
          <p:nvPr/>
        </p:nvSpPr>
        <p:spPr>
          <a:xfrm>
            <a:off x="7642853" y="1975926"/>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12" name="object 12"/>
          <p:cNvSpPr/>
          <p:nvPr/>
        </p:nvSpPr>
        <p:spPr>
          <a:xfrm>
            <a:off x="7642853" y="2035710"/>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13" name="object 13"/>
          <p:cNvSpPr/>
          <p:nvPr/>
        </p:nvSpPr>
        <p:spPr>
          <a:xfrm>
            <a:off x="7642853" y="2095497"/>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14" name="object 14"/>
          <p:cNvSpPr/>
          <p:nvPr/>
        </p:nvSpPr>
        <p:spPr>
          <a:xfrm>
            <a:off x="7642853" y="2153924"/>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15" name="object 15"/>
          <p:cNvSpPr/>
          <p:nvPr/>
        </p:nvSpPr>
        <p:spPr>
          <a:xfrm>
            <a:off x="7642853" y="2213710"/>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16" name="object 16"/>
          <p:cNvSpPr/>
          <p:nvPr/>
        </p:nvSpPr>
        <p:spPr>
          <a:xfrm>
            <a:off x="7642853" y="2273497"/>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17" name="object 17"/>
          <p:cNvSpPr/>
          <p:nvPr/>
        </p:nvSpPr>
        <p:spPr>
          <a:xfrm>
            <a:off x="7642853" y="2333283"/>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18" name="object 18"/>
          <p:cNvSpPr/>
          <p:nvPr/>
        </p:nvSpPr>
        <p:spPr>
          <a:xfrm>
            <a:off x="7642853" y="2391710"/>
            <a:ext cx="8808" cy="2516"/>
          </a:xfrm>
          <a:custGeom>
            <a:avLst/>
            <a:gdLst/>
            <a:ahLst/>
            <a:cxnLst/>
            <a:rect l="l" t="t" r="r" b="b"/>
            <a:pathLst>
              <a:path w="4444" h="1269">
                <a:moveTo>
                  <a:pt x="0" y="342"/>
                </a:moveTo>
                <a:lnTo>
                  <a:pt x="4114" y="342"/>
                </a:lnTo>
              </a:path>
            </a:pathLst>
          </a:custGeom>
          <a:ln w="3175">
            <a:solidFill>
              <a:srgbClr val="000000"/>
            </a:solidFill>
          </a:ln>
        </p:spPr>
        <p:txBody>
          <a:bodyPr wrap="square" lIns="0" tIns="0" rIns="0" bIns="0" rtlCol="0"/>
          <a:lstStyle/>
          <a:p>
            <a:endParaRPr sz="7135"/>
          </a:p>
        </p:txBody>
      </p:sp>
      <p:sp>
        <p:nvSpPr>
          <p:cNvPr id="19" name="object 19"/>
          <p:cNvSpPr/>
          <p:nvPr/>
        </p:nvSpPr>
        <p:spPr>
          <a:xfrm>
            <a:off x="7608882" y="1940596"/>
            <a:ext cx="67951" cy="67951"/>
          </a:xfrm>
          <a:custGeom>
            <a:avLst/>
            <a:gdLst/>
            <a:ahLst/>
            <a:cxnLst/>
            <a:rect l="l" t="t" r="r" b="b"/>
            <a:pathLst>
              <a:path w="34289" h="34290">
                <a:moveTo>
                  <a:pt x="34283" y="26741"/>
                </a:moveTo>
                <a:lnTo>
                  <a:pt x="34283" y="7542"/>
                </a:lnTo>
                <a:lnTo>
                  <a:pt x="26055" y="0"/>
                </a:lnTo>
                <a:lnTo>
                  <a:pt x="7542" y="0"/>
                </a:lnTo>
                <a:lnTo>
                  <a:pt x="0" y="7542"/>
                </a:lnTo>
                <a:lnTo>
                  <a:pt x="0" y="26741"/>
                </a:lnTo>
                <a:lnTo>
                  <a:pt x="7542" y="34283"/>
                </a:lnTo>
                <a:lnTo>
                  <a:pt x="26055" y="34283"/>
                </a:lnTo>
                <a:lnTo>
                  <a:pt x="34283" y="26741"/>
                </a:lnTo>
                <a:close/>
              </a:path>
            </a:pathLst>
          </a:custGeom>
          <a:solidFill>
            <a:srgbClr val="000000"/>
          </a:solidFill>
        </p:spPr>
        <p:txBody>
          <a:bodyPr wrap="square" lIns="0" tIns="0" rIns="0" bIns="0" rtlCol="0"/>
          <a:lstStyle/>
          <a:p>
            <a:endParaRPr sz="7135"/>
          </a:p>
        </p:txBody>
      </p:sp>
      <p:sp>
        <p:nvSpPr>
          <p:cNvPr id="20" name="object 20"/>
          <p:cNvSpPr/>
          <p:nvPr/>
        </p:nvSpPr>
        <p:spPr>
          <a:xfrm>
            <a:off x="7604807" y="1936521"/>
            <a:ext cx="76759" cy="76759"/>
          </a:xfrm>
          <a:custGeom>
            <a:avLst/>
            <a:gdLst/>
            <a:ahLst/>
            <a:cxnLst/>
            <a:rect l="l" t="t" r="r" b="b"/>
            <a:pathLst>
              <a:path w="38735" h="38734">
                <a:moveTo>
                  <a:pt x="32912" y="13713"/>
                </a:moveTo>
                <a:lnTo>
                  <a:pt x="32912" y="5485"/>
                </a:lnTo>
                <a:lnTo>
                  <a:pt x="32226" y="5485"/>
                </a:lnTo>
                <a:lnTo>
                  <a:pt x="30169" y="3428"/>
                </a:lnTo>
                <a:lnTo>
                  <a:pt x="29484" y="3428"/>
                </a:lnTo>
                <a:lnTo>
                  <a:pt x="26741" y="1371"/>
                </a:lnTo>
                <a:lnTo>
                  <a:pt x="26055" y="1371"/>
                </a:lnTo>
                <a:lnTo>
                  <a:pt x="23313" y="685"/>
                </a:lnTo>
                <a:lnTo>
                  <a:pt x="22627" y="685"/>
                </a:lnTo>
                <a:lnTo>
                  <a:pt x="19198" y="0"/>
                </a:lnTo>
                <a:lnTo>
                  <a:pt x="18513" y="0"/>
                </a:lnTo>
                <a:lnTo>
                  <a:pt x="11656" y="1371"/>
                </a:lnTo>
                <a:lnTo>
                  <a:pt x="8228" y="3428"/>
                </a:lnTo>
                <a:lnTo>
                  <a:pt x="5485" y="5485"/>
                </a:lnTo>
                <a:lnTo>
                  <a:pt x="5485" y="6171"/>
                </a:lnTo>
                <a:lnTo>
                  <a:pt x="3428" y="8228"/>
                </a:lnTo>
                <a:lnTo>
                  <a:pt x="2742" y="8228"/>
                </a:lnTo>
                <a:lnTo>
                  <a:pt x="2742" y="8913"/>
                </a:lnTo>
                <a:lnTo>
                  <a:pt x="1371" y="11656"/>
                </a:lnTo>
                <a:lnTo>
                  <a:pt x="1371" y="12342"/>
                </a:lnTo>
                <a:lnTo>
                  <a:pt x="0" y="15084"/>
                </a:lnTo>
                <a:lnTo>
                  <a:pt x="0" y="23313"/>
                </a:lnTo>
                <a:lnTo>
                  <a:pt x="2742" y="30169"/>
                </a:lnTo>
                <a:lnTo>
                  <a:pt x="3428" y="30169"/>
                </a:lnTo>
                <a:lnTo>
                  <a:pt x="4114" y="31084"/>
                </a:lnTo>
                <a:lnTo>
                  <a:pt x="4114" y="16456"/>
                </a:lnTo>
                <a:lnTo>
                  <a:pt x="4799" y="14742"/>
                </a:lnTo>
                <a:lnTo>
                  <a:pt x="4799" y="13713"/>
                </a:lnTo>
                <a:lnTo>
                  <a:pt x="6171" y="11885"/>
                </a:lnTo>
                <a:lnTo>
                  <a:pt x="6171" y="10970"/>
                </a:lnTo>
                <a:lnTo>
                  <a:pt x="8228" y="8913"/>
                </a:lnTo>
                <a:lnTo>
                  <a:pt x="10285" y="7371"/>
                </a:lnTo>
                <a:lnTo>
                  <a:pt x="10285" y="6856"/>
                </a:lnTo>
                <a:lnTo>
                  <a:pt x="13027" y="5485"/>
                </a:lnTo>
                <a:lnTo>
                  <a:pt x="15770" y="4936"/>
                </a:lnTo>
                <a:lnTo>
                  <a:pt x="15770" y="4799"/>
                </a:lnTo>
                <a:lnTo>
                  <a:pt x="18513" y="4251"/>
                </a:lnTo>
                <a:lnTo>
                  <a:pt x="18513" y="4114"/>
                </a:lnTo>
                <a:lnTo>
                  <a:pt x="19198" y="4114"/>
                </a:lnTo>
                <a:lnTo>
                  <a:pt x="19198" y="4251"/>
                </a:lnTo>
                <a:lnTo>
                  <a:pt x="21941" y="4799"/>
                </a:lnTo>
                <a:lnTo>
                  <a:pt x="24684" y="5485"/>
                </a:lnTo>
                <a:lnTo>
                  <a:pt x="27427" y="6856"/>
                </a:lnTo>
                <a:lnTo>
                  <a:pt x="31541" y="10970"/>
                </a:lnTo>
                <a:lnTo>
                  <a:pt x="32912" y="13713"/>
                </a:lnTo>
                <a:close/>
              </a:path>
              <a:path w="38735" h="38734">
                <a:moveTo>
                  <a:pt x="5485" y="25370"/>
                </a:moveTo>
                <a:lnTo>
                  <a:pt x="4114" y="21941"/>
                </a:lnTo>
                <a:lnTo>
                  <a:pt x="4114" y="31084"/>
                </a:lnTo>
                <a:lnTo>
                  <a:pt x="4799" y="31998"/>
                </a:lnTo>
                <a:lnTo>
                  <a:pt x="4799" y="24684"/>
                </a:lnTo>
                <a:lnTo>
                  <a:pt x="5485" y="25370"/>
                </a:lnTo>
                <a:close/>
              </a:path>
              <a:path w="38735" h="38734">
                <a:moveTo>
                  <a:pt x="5485" y="13027"/>
                </a:moveTo>
                <a:lnTo>
                  <a:pt x="4799" y="13713"/>
                </a:lnTo>
                <a:lnTo>
                  <a:pt x="4799" y="14742"/>
                </a:lnTo>
                <a:lnTo>
                  <a:pt x="5485" y="13027"/>
                </a:lnTo>
                <a:close/>
              </a:path>
              <a:path w="38735" h="38734">
                <a:moveTo>
                  <a:pt x="6856" y="28112"/>
                </a:moveTo>
                <a:lnTo>
                  <a:pt x="4799" y="24684"/>
                </a:lnTo>
                <a:lnTo>
                  <a:pt x="4799" y="31998"/>
                </a:lnTo>
                <a:lnTo>
                  <a:pt x="5485" y="32912"/>
                </a:lnTo>
                <a:lnTo>
                  <a:pt x="6171" y="33426"/>
                </a:lnTo>
                <a:lnTo>
                  <a:pt x="6171" y="27427"/>
                </a:lnTo>
                <a:lnTo>
                  <a:pt x="6856" y="28112"/>
                </a:lnTo>
                <a:close/>
              </a:path>
              <a:path w="38735" h="38734">
                <a:moveTo>
                  <a:pt x="6856" y="10970"/>
                </a:moveTo>
                <a:lnTo>
                  <a:pt x="6171" y="10970"/>
                </a:lnTo>
                <a:lnTo>
                  <a:pt x="6171" y="11885"/>
                </a:lnTo>
                <a:lnTo>
                  <a:pt x="6856" y="10970"/>
                </a:lnTo>
                <a:close/>
              </a:path>
              <a:path w="38735" h="38734">
                <a:moveTo>
                  <a:pt x="8228" y="34969"/>
                </a:moveTo>
                <a:lnTo>
                  <a:pt x="8228" y="30169"/>
                </a:lnTo>
                <a:lnTo>
                  <a:pt x="6171" y="27427"/>
                </a:lnTo>
                <a:lnTo>
                  <a:pt x="6171" y="33426"/>
                </a:lnTo>
                <a:lnTo>
                  <a:pt x="8228" y="34969"/>
                </a:lnTo>
                <a:close/>
              </a:path>
              <a:path w="38735" h="38734">
                <a:moveTo>
                  <a:pt x="10970" y="36752"/>
                </a:moveTo>
                <a:lnTo>
                  <a:pt x="10970" y="32226"/>
                </a:lnTo>
                <a:lnTo>
                  <a:pt x="8228" y="29484"/>
                </a:lnTo>
                <a:lnTo>
                  <a:pt x="8228" y="35655"/>
                </a:lnTo>
                <a:lnTo>
                  <a:pt x="10970" y="36752"/>
                </a:lnTo>
                <a:close/>
              </a:path>
              <a:path w="38735" h="38734">
                <a:moveTo>
                  <a:pt x="10970" y="6856"/>
                </a:moveTo>
                <a:lnTo>
                  <a:pt x="10285" y="6856"/>
                </a:lnTo>
                <a:lnTo>
                  <a:pt x="10285" y="7371"/>
                </a:lnTo>
                <a:lnTo>
                  <a:pt x="10970" y="6856"/>
                </a:lnTo>
                <a:close/>
              </a:path>
              <a:path w="38735" h="38734">
                <a:moveTo>
                  <a:pt x="16456" y="34283"/>
                </a:moveTo>
                <a:lnTo>
                  <a:pt x="13027" y="32912"/>
                </a:lnTo>
                <a:lnTo>
                  <a:pt x="10285" y="31541"/>
                </a:lnTo>
                <a:lnTo>
                  <a:pt x="10970" y="32226"/>
                </a:lnTo>
                <a:lnTo>
                  <a:pt x="10970" y="36752"/>
                </a:lnTo>
                <a:lnTo>
                  <a:pt x="15084" y="38397"/>
                </a:lnTo>
                <a:lnTo>
                  <a:pt x="15770" y="38397"/>
                </a:lnTo>
                <a:lnTo>
                  <a:pt x="15770" y="34283"/>
                </a:lnTo>
                <a:lnTo>
                  <a:pt x="16456" y="34283"/>
                </a:lnTo>
                <a:close/>
              </a:path>
              <a:path w="38735" h="38734">
                <a:moveTo>
                  <a:pt x="16456" y="4799"/>
                </a:moveTo>
                <a:lnTo>
                  <a:pt x="15770" y="4799"/>
                </a:lnTo>
                <a:lnTo>
                  <a:pt x="15770" y="4936"/>
                </a:lnTo>
                <a:lnTo>
                  <a:pt x="16456" y="4799"/>
                </a:lnTo>
                <a:close/>
              </a:path>
              <a:path w="38735" h="38734">
                <a:moveTo>
                  <a:pt x="25370" y="37369"/>
                </a:moveTo>
                <a:lnTo>
                  <a:pt x="25370" y="32912"/>
                </a:lnTo>
                <a:lnTo>
                  <a:pt x="21941" y="34283"/>
                </a:lnTo>
                <a:lnTo>
                  <a:pt x="15770" y="34283"/>
                </a:lnTo>
                <a:lnTo>
                  <a:pt x="15770" y="38397"/>
                </a:lnTo>
                <a:lnTo>
                  <a:pt x="23313" y="38397"/>
                </a:lnTo>
                <a:lnTo>
                  <a:pt x="25370" y="37369"/>
                </a:lnTo>
                <a:close/>
              </a:path>
              <a:path w="38735" h="38734">
                <a:moveTo>
                  <a:pt x="19198" y="4114"/>
                </a:moveTo>
                <a:lnTo>
                  <a:pt x="18513" y="4114"/>
                </a:lnTo>
                <a:lnTo>
                  <a:pt x="18856" y="4182"/>
                </a:lnTo>
                <a:lnTo>
                  <a:pt x="19198" y="4114"/>
                </a:lnTo>
                <a:close/>
              </a:path>
              <a:path w="38735" h="38734">
                <a:moveTo>
                  <a:pt x="18856" y="4182"/>
                </a:moveTo>
                <a:lnTo>
                  <a:pt x="18513" y="4114"/>
                </a:lnTo>
                <a:lnTo>
                  <a:pt x="18513" y="4251"/>
                </a:lnTo>
                <a:lnTo>
                  <a:pt x="18856" y="4182"/>
                </a:lnTo>
                <a:close/>
              </a:path>
              <a:path w="38735" h="38734">
                <a:moveTo>
                  <a:pt x="19198" y="4251"/>
                </a:moveTo>
                <a:lnTo>
                  <a:pt x="19198" y="4114"/>
                </a:lnTo>
                <a:lnTo>
                  <a:pt x="18856" y="4182"/>
                </a:lnTo>
                <a:lnTo>
                  <a:pt x="19198" y="4251"/>
                </a:lnTo>
                <a:close/>
              </a:path>
              <a:path w="38735" h="38734">
                <a:moveTo>
                  <a:pt x="34283" y="31084"/>
                </a:moveTo>
                <a:lnTo>
                  <a:pt x="34283" y="19198"/>
                </a:lnTo>
                <a:lnTo>
                  <a:pt x="33598" y="22627"/>
                </a:lnTo>
                <a:lnTo>
                  <a:pt x="33598" y="21941"/>
                </a:lnTo>
                <a:lnTo>
                  <a:pt x="32912" y="25370"/>
                </a:lnTo>
                <a:lnTo>
                  <a:pt x="32912" y="24684"/>
                </a:lnTo>
                <a:lnTo>
                  <a:pt x="31541" y="28112"/>
                </a:lnTo>
                <a:lnTo>
                  <a:pt x="31541" y="27427"/>
                </a:lnTo>
                <a:lnTo>
                  <a:pt x="29484" y="30169"/>
                </a:lnTo>
                <a:lnTo>
                  <a:pt x="29484" y="29484"/>
                </a:lnTo>
                <a:lnTo>
                  <a:pt x="27427" y="32226"/>
                </a:lnTo>
                <a:lnTo>
                  <a:pt x="27427" y="31541"/>
                </a:lnTo>
                <a:lnTo>
                  <a:pt x="24684" y="32912"/>
                </a:lnTo>
                <a:lnTo>
                  <a:pt x="25370" y="32912"/>
                </a:lnTo>
                <a:lnTo>
                  <a:pt x="25370" y="37369"/>
                </a:lnTo>
                <a:lnTo>
                  <a:pt x="26055" y="37026"/>
                </a:lnTo>
                <a:lnTo>
                  <a:pt x="26741" y="37026"/>
                </a:lnTo>
                <a:lnTo>
                  <a:pt x="29484" y="35655"/>
                </a:lnTo>
                <a:lnTo>
                  <a:pt x="32226" y="32912"/>
                </a:lnTo>
                <a:lnTo>
                  <a:pt x="32912" y="32912"/>
                </a:lnTo>
                <a:lnTo>
                  <a:pt x="34283" y="31084"/>
                </a:lnTo>
                <a:close/>
              </a:path>
              <a:path w="38735" h="38734">
                <a:moveTo>
                  <a:pt x="38397" y="19198"/>
                </a:moveTo>
                <a:lnTo>
                  <a:pt x="37712" y="15770"/>
                </a:lnTo>
                <a:lnTo>
                  <a:pt x="37712" y="15084"/>
                </a:lnTo>
                <a:lnTo>
                  <a:pt x="37026" y="12342"/>
                </a:lnTo>
                <a:lnTo>
                  <a:pt x="37026" y="11656"/>
                </a:lnTo>
                <a:lnTo>
                  <a:pt x="36340" y="11656"/>
                </a:lnTo>
                <a:lnTo>
                  <a:pt x="34969" y="8913"/>
                </a:lnTo>
                <a:lnTo>
                  <a:pt x="34969" y="8228"/>
                </a:lnTo>
                <a:lnTo>
                  <a:pt x="32912" y="6171"/>
                </a:lnTo>
                <a:lnTo>
                  <a:pt x="32912" y="13027"/>
                </a:lnTo>
                <a:lnTo>
                  <a:pt x="33598" y="16456"/>
                </a:lnTo>
                <a:lnTo>
                  <a:pt x="33598" y="15770"/>
                </a:lnTo>
                <a:lnTo>
                  <a:pt x="34283" y="19198"/>
                </a:lnTo>
                <a:lnTo>
                  <a:pt x="34283" y="31084"/>
                </a:lnTo>
                <a:lnTo>
                  <a:pt x="34969" y="30169"/>
                </a:lnTo>
                <a:lnTo>
                  <a:pt x="36340" y="26741"/>
                </a:lnTo>
                <a:lnTo>
                  <a:pt x="37026" y="26741"/>
                </a:lnTo>
                <a:lnTo>
                  <a:pt x="37712" y="23313"/>
                </a:lnTo>
                <a:lnTo>
                  <a:pt x="38397" y="19198"/>
                </a:lnTo>
                <a:close/>
              </a:path>
            </a:pathLst>
          </a:custGeom>
          <a:solidFill>
            <a:srgbClr val="000000"/>
          </a:solidFill>
        </p:spPr>
        <p:txBody>
          <a:bodyPr wrap="square" lIns="0" tIns="0" rIns="0" bIns="0" rtlCol="0"/>
          <a:lstStyle/>
          <a:p>
            <a:endParaRPr sz="7135"/>
          </a:p>
        </p:txBody>
      </p:sp>
      <p:sp>
        <p:nvSpPr>
          <p:cNvPr id="21" name="object 21"/>
          <p:cNvSpPr txBox="1"/>
          <p:nvPr/>
        </p:nvSpPr>
        <p:spPr>
          <a:xfrm>
            <a:off x="8060649" y="2488152"/>
            <a:ext cx="1045688" cy="483610"/>
          </a:xfrm>
          <a:prstGeom prst="rect">
            <a:avLst/>
          </a:prstGeom>
        </p:spPr>
        <p:txBody>
          <a:bodyPr vert="horz" wrap="square" lIns="0" tIns="0" rIns="0" bIns="0" rtlCol="0">
            <a:spAutoFit/>
          </a:bodyPr>
          <a:lstStyle/>
          <a:p>
            <a:pPr marL="25168" marR="10067">
              <a:lnSpc>
                <a:spcPct val="101200"/>
              </a:lnSpc>
            </a:pPr>
            <a:r>
              <a:rPr sz="1586" dirty="0">
                <a:latin typeface="Calibri"/>
                <a:cs typeface="Calibri"/>
              </a:rPr>
              <a:t>Ind</a:t>
            </a:r>
            <a:r>
              <a:rPr sz="1586" spc="-10" dirty="0">
                <a:latin typeface="Calibri"/>
                <a:cs typeface="Calibri"/>
              </a:rPr>
              <a:t>i</a:t>
            </a:r>
            <a:r>
              <a:rPr sz="1586" dirty="0">
                <a:latin typeface="Calibri"/>
                <a:cs typeface="Calibri"/>
              </a:rPr>
              <a:t>v</a:t>
            </a:r>
            <a:r>
              <a:rPr sz="1586" spc="-10" dirty="0">
                <a:latin typeface="Calibri"/>
                <a:cs typeface="Calibri"/>
              </a:rPr>
              <a:t>i</a:t>
            </a:r>
            <a:r>
              <a:rPr sz="1586" dirty="0">
                <a:latin typeface="Calibri"/>
                <a:cs typeface="Calibri"/>
              </a:rPr>
              <a:t>dual</a:t>
            </a:r>
            <a:r>
              <a:rPr sz="1586" spc="-30" dirty="0">
                <a:latin typeface="Times New Roman"/>
                <a:cs typeface="Times New Roman"/>
              </a:rPr>
              <a:t> </a:t>
            </a:r>
            <a:r>
              <a:rPr sz="1586" i="1" dirty="0">
                <a:latin typeface="Calibri"/>
                <a:cs typeface="Calibri"/>
              </a:rPr>
              <a:t>i</a:t>
            </a:r>
            <a:r>
              <a:rPr sz="1586" i="1" dirty="0">
                <a:latin typeface="Times New Roman"/>
                <a:cs typeface="Times New Roman"/>
              </a:rPr>
              <a:t> </a:t>
            </a:r>
            <a:r>
              <a:rPr sz="1586" i="1" dirty="0">
                <a:latin typeface="Calibri"/>
                <a:cs typeface="Calibri"/>
              </a:rPr>
              <a:t>we</a:t>
            </a:r>
            <a:r>
              <a:rPr sz="1586" i="1" spc="-10" dirty="0">
                <a:latin typeface="Calibri"/>
                <a:cs typeface="Calibri"/>
              </a:rPr>
              <a:t>ig</a:t>
            </a:r>
            <a:r>
              <a:rPr sz="1586" i="1" spc="-20" dirty="0">
                <a:latin typeface="Calibri"/>
                <a:cs typeface="Calibri"/>
              </a:rPr>
              <a:t>h</a:t>
            </a:r>
            <a:r>
              <a:rPr sz="1586" i="1" dirty="0">
                <a:latin typeface="Calibri"/>
                <a:cs typeface="Calibri"/>
              </a:rPr>
              <a:t>t</a:t>
            </a:r>
            <a:r>
              <a:rPr sz="1586" i="1" spc="-30" dirty="0">
                <a:latin typeface="Times New Roman"/>
                <a:cs typeface="Times New Roman"/>
              </a:rPr>
              <a:t> </a:t>
            </a:r>
            <a:r>
              <a:rPr sz="1586" i="1" dirty="0">
                <a:latin typeface="Calibri"/>
                <a:cs typeface="Calibri"/>
              </a:rPr>
              <a:t>=</a:t>
            </a:r>
            <a:r>
              <a:rPr sz="1586" i="1" spc="-30" dirty="0">
                <a:latin typeface="Times New Roman"/>
                <a:cs typeface="Times New Roman"/>
              </a:rPr>
              <a:t> </a:t>
            </a:r>
            <a:r>
              <a:rPr sz="1586" i="1" spc="-10" dirty="0">
                <a:latin typeface="Calibri"/>
                <a:cs typeface="Calibri"/>
              </a:rPr>
              <a:t>1/</a:t>
            </a:r>
            <a:r>
              <a:rPr sz="1586" i="1" dirty="0">
                <a:latin typeface="Calibri"/>
                <a:cs typeface="Calibri"/>
              </a:rPr>
              <a:t>I</a:t>
            </a:r>
            <a:endParaRPr sz="1586" dirty="0">
              <a:latin typeface="Calibri"/>
              <a:cs typeface="Calibri"/>
            </a:endParaRPr>
          </a:p>
        </p:txBody>
      </p:sp>
      <p:sp>
        <p:nvSpPr>
          <p:cNvPr id="22" name="object 22"/>
          <p:cNvSpPr/>
          <p:nvPr/>
        </p:nvSpPr>
        <p:spPr>
          <a:xfrm>
            <a:off x="7149615" y="1997664"/>
            <a:ext cx="67951" cy="67951"/>
          </a:xfrm>
          <a:custGeom>
            <a:avLst/>
            <a:gdLst/>
            <a:ahLst/>
            <a:cxnLst/>
            <a:rect l="l" t="t" r="r" b="b"/>
            <a:pathLst>
              <a:path w="34289" h="34290">
                <a:moveTo>
                  <a:pt x="34283" y="26741"/>
                </a:moveTo>
                <a:lnTo>
                  <a:pt x="34283" y="7542"/>
                </a:lnTo>
                <a:lnTo>
                  <a:pt x="26741" y="0"/>
                </a:lnTo>
                <a:lnTo>
                  <a:pt x="7542" y="0"/>
                </a:lnTo>
                <a:lnTo>
                  <a:pt x="0" y="7542"/>
                </a:lnTo>
                <a:lnTo>
                  <a:pt x="0" y="26741"/>
                </a:lnTo>
                <a:lnTo>
                  <a:pt x="7542" y="34283"/>
                </a:lnTo>
                <a:lnTo>
                  <a:pt x="26741" y="34283"/>
                </a:lnTo>
                <a:lnTo>
                  <a:pt x="34283" y="26741"/>
                </a:lnTo>
                <a:close/>
              </a:path>
            </a:pathLst>
          </a:custGeom>
          <a:solidFill>
            <a:srgbClr val="000000"/>
          </a:solidFill>
        </p:spPr>
        <p:txBody>
          <a:bodyPr wrap="square" lIns="0" tIns="0" rIns="0" bIns="0" rtlCol="0"/>
          <a:lstStyle/>
          <a:p>
            <a:endParaRPr sz="7135"/>
          </a:p>
        </p:txBody>
      </p:sp>
      <p:sp>
        <p:nvSpPr>
          <p:cNvPr id="23" name="object 23"/>
          <p:cNvSpPr/>
          <p:nvPr/>
        </p:nvSpPr>
        <p:spPr>
          <a:xfrm>
            <a:off x="7145540" y="1993589"/>
            <a:ext cx="76759" cy="76759"/>
          </a:xfrm>
          <a:custGeom>
            <a:avLst/>
            <a:gdLst/>
            <a:ahLst/>
            <a:cxnLst/>
            <a:rect l="l" t="t" r="r" b="b"/>
            <a:pathLst>
              <a:path w="38735" h="38734">
                <a:moveTo>
                  <a:pt x="685" y="22627"/>
                </a:moveTo>
                <a:lnTo>
                  <a:pt x="685" y="15770"/>
                </a:lnTo>
                <a:lnTo>
                  <a:pt x="0" y="19198"/>
                </a:lnTo>
                <a:lnTo>
                  <a:pt x="685" y="22627"/>
                </a:lnTo>
                <a:close/>
              </a:path>
              <a:path w="38735" h="38734">
                <a:moveTo>
                  <a:pt x="8913" y="8228"/>
                </a:moveTo>
                <a:lnTo>
                  <a:pt x="8913" y="3428"/>
                </a:lnTo>
                <a:lnTo>
                  <a:pt x="8228" y="3428"/>
                </a:lnTo>
                <a:lnTo>
                  <a:pt x="6171" y="5485"/>
                </a:lnTo>
                <a:lnTo>
                  <a:pt x="5485" y="5485"/>
                </a:lnTo>
                <a:lnTo>
                  <a:pt x="3428" y="8228"/>
                </a:lnTo>
                <a:lnTo>
                  <a:pt x="1371" y="11656"/>
                </a:lnTo>
                <a:lnTo>
                  <a:pt x="685" y="15084"/>
                </a:lnTo>
                <a:lnTo>
                  <a:pt x="685" y="23313"/>
                </a:lnTo>
                <a:lnTo>
                  <a:pt x="1371" y="26741"/>
                </a:lnTo>
                <a:lnTo>
                  <a:pt x="3428" y="29484"/>
                </a:lnTo>
                <a:lnTo>
                  <a:pt x="3428" y="30169"/>
                </a:lnTo>
                <a:lnTo>
                  <a:pt x="4114" y="31084"/>
                </a:lnTo>
                <a:lnTo>
                  <a:pt x="4114" y="19198"/>
                </a:lnTo>
                <a:lnTo>
                  <a:pt x="4799" y="15770"/>
                </a:lnTo>
                <a:lnTo>
                  <a:pt x="4799" y="16456"/>
                </a:lnTo>
                <a:lnTo>
                  <a:pt x="5485" y="13027"/>
                </a:lnTo>
                <a:lnTo>
                  <a:pt x="5485" y="13713"/>
                </a:lnTo>
                <a:lnTo>
                  <a:pt x="6856" y="10285"/>
                </a:lnTo>
                <a:lnTo>
                  <a:pt x="6856" y="10970"/>
                </a:lnTo>
                <a:lnTo>
                  <a:pt x="8913" y="8228"/>
                </a:lnTo>
                <a:close/>
              </a:path>
              <a:path w="38735" h="38734">
                <a:moveTo>
                  <a:pt x="13713" y="32912"/>
                </a:moveTo>
                <a:lnTo>
                  <a:pt x="10970" y="31541"/>
                </a:lnTo>
                <a:lnTo>
                  <a:pt x="8913" y="29484"/>
                </a:lnTo>
                <a:lnTo>
                  <a:pt x="8913" y="30169"/>
                </a:lnTo>
                <a:lnTo>
                  <a:pt x="6856" y="27427"/>
                </a:lnTo>
                <a:lnTo>
                  <a:pt x="5485" y="24684"/>
                </a:lnTo>
                <a:lnTo>
                  <a:pt x="5485" y="25370"/>
                </a:lnTo>
                <a:lnTo>
                  <a:pt x="4799" y="21941"/>
                </a:lnTo>
                <a:lnTo>
                  <a:pt x="4799" y="22627"/>
                </a:lnTo>
                <a:lnTo>
                  <a:pt x="4114" y="19198"/>
                </a:lnTo>
                <a:lnTo>
                  <a:pt x="4114" y="31084"/>
                </a:lnTo>
                <a:lnTo>
                  <a:pt x="5485" y="32912"/>
                </a:lnTo>
                <a:lnTo>
                  <a:pt x="6171" y="32912"/>
                </a:lnTo>
                <a:lnTo>
                  <a:pt x="8228" y="34969"/>
                </a:lnTo>
                <a:lnTo>
                  <a:pt x="8913" y="34969"/>
                </a:lnTo>
                <a:lnTo>
                  <a:pt x="11656" y="37026"/>
                </a:lnTo>
                <a:lnTo>
                  <a:pt x="12342" y="37026"/>
                </a:lnTo>
                <a:lnTo>
                  <a:pt x="13027" y="37198"/>
                </a:lnTo>
                <a:lnTo>
                  <a:pt x="13027" y="32912"/>
                </a:lnTo>
                <a:lnTo>
                  <a:pt x="13713" y="32912"/>
                </a:lnTo>
                <a:close/>
              </a:path>
              <a:path w="38735" h="38734">
                <a:moveTo>
                  <a:pt x="38397" y="23313"/>
                </a:moveTo>
                <a:lnTo>
                  <a:pt x="38397" y="15084"/>
                </a:lnTo>
                <a:lnTo>
                  <a:pt x="35655" y="8228"/>
                </a:lnTo>
                <a:lnTo>
                  <a:pt x="34969" y="8228"/>
                </a:lnTo>
                <a:lnTo>
                  <a:pt x="32912" y="5485"/>
                </a:lnTo>
                <a:lnTo>
                  <a:pt x="30169" y="3428"/>
                </a:lnTo>
                <a:lnTo>
                  <a:pt x="30169" y="2742"/>
                </a:lnTo>
                <a:lnTo>
                  <a:pt x="23313" y="0"/>
                </a:lnTo>
                <a:lnTo>
                  <a:pt x="15084" y="0"/>
                </a:lnTo>
                <a:lnTo>
                  <a:pt x="12342" y="1371"/>
                </a:lnTo>
                <a:lnTo>
                  <a:pt x="11656" y="1371"/>
                </a:lnTo>
                <a:lnTo>
                  <a:pt x="8913" y="2742"/>
                </a:lnTo>
                <a:lnTo>
                  <a:pt x="8913" y="8913"/>
                </a:lnTo>
                <a:lnTo>
                  <a:pt x="10970" y="6856"/>
                </a:lnTo>
                <a:lnTo>
                  <a:pt x="13027" y="5828"/>
                </a:lnTo>
                <a:lnTo>
                  <a:pt x="13027" y="5485"/>
                </a:lnTo>
                <a:lnTo>
                  <a:pt x="16456" y="4114"/>
                </a:lnTo>
                <a:lnTo>
                  <a:pt x="22627" y="4114"/>
                </a:lnTo>
                <a:lnTo>
                  <a:pt x="22627" y="4388"/>
                </a:lnTo>
                <a:lnTo>
                  <a:pt x="25370" y="5485"/>
                </a:lnTo>
                <a:lnTo>
                  <a:pt x="25370" y="5759"/>
                </a:lnTo>
                <a:lnTo>
                  <a:pt x="28112" y="6856"/>
                </a:lnTo>
                <a:lnTo>
                  <a:pt x="28112" y="7371"/>
                </a:lnTo>
                <a:lnTo>
                  <a:pt x="29484" y="8399"/>
                </a:lnTo>
                <a:lnTo>
                  <a:pt x="29484" y="8228"/>
                </a:lnTo>
                <a:lnTo>
                  <a:pt x="32226" y="10970"/>
                </a:lnTo>
                <a:lnTo>
                  <a:pt x="32226" y="11427"/>
                </a:lnTo>
                <a:lnTo>
                  <a:pt x="33598" y="13713"/>
                </a:lnTo>
                <a:lnTo>
                  <a:pt x="33598" y="14742"/>
                </a:lnTo>
                <a:lnTo>
                  <a:pt x="34283" y="16456"/>
                </a:lnTo>
                <a:lnTo>
                  <a:pt x="34283" y="31084"/>
                </a:lnTo>
                <a:lnTo>
                  <a:pt x="34969" y="30169"/>
                </a:lnTo>
                <a:lnTo>
                  <a:pt x="35655" y="30169"/>
                </a:lnTo>
                <a:lnTo>
                  <a:pt x="35655" y="29484"/>
                </a:lnTo>
                <a:lnTo>
                  <a:pt x="37026" y="26741"/>
                </a:lnTo>
                <a:lnTo>
                  <a:pt x="38397" y="23313"/>
                </a:lnTo>
                <a:close/>
              </a:path>
              <a:path w="38735" h="38734">
                <a:moveTo>
                  <a:pt x="13713" y="5485"/>
                </a:moveTo>
                <a:lnTo>
                  <a:pt x="13027" y="5485"/>
                </a:lnTo>
                <a:lnTo>
                  <a:pt x="13027" y="5828"/>
                </a:lnTo>
                <a:lnTo>
                  <a:pt x="13713" y="5485"/>
                </a:lnTo>
                <a:close/>
              </a:path>
              <a:path w="38735" h="38734">
                <a:moveTo>
                  <a:pt x="19541" y="34215"/>
                </a:moveTo>
                <a:lnTo>
                  <a:pt x="13027" y="32912"/>
                </a:lnTo>
                <a:lnTo>
                  <a:pt x="13027" y="37198"/>
                </a:lnTo>
                <a:lnTo>
                  <a:pt x="15084" y="37712"/>
                </a:lnTo>
                <a:lnTo>
                  <a:pt x="15770" y="37712"/>
                </a:lnTo>
                <a:lnTo>
                  <a:pt x="19198" y="38397"/>
                </a:lnTo>
                <a:lnTo>
                  <a:pt x="19198" y="34283"/>
                </a:lnTo>
                <a:lnTo>
                  <a:pt x="19541" y="34215"/>
                </a:lnTo>
                <a:close/>
              </a:path>
              <a:path w="38735" h="38734">
                <a:moveTo>
                  <a:pt x="19884" y="34283"/>
                </a:moveTo>
                <a:lnTo>
                  <a:pt x="19541" y="34215"/>
                </a:lnTo>
                <a:lnTo>
                  <a:pt x="19198" y="34283"/>
                </a:lnTo>
                <a:lnTo>
                  <a:pt x="19884" y="34283"/>
                </a:lnTo>
                <a:close/>
              </a:path>
              <a:path w="38735" h="38734">
                <a:moveTo>
                  <a:pt x="19884" y="38397"/>
                </a:moveTo>
                <a:lnTo>
                  <a:pt x="19884" y="34283"/>
                </a:lnTo>
                <a:lnTo>
                  <a:pt x="19198" y="34283"/>
                </a:lnTo>
                <a:lnTo>
                  <a:pt x="19198" y="38397"/>
                </a:lnTo>
                <a:lnTo>
                  <a:pt x="19884" y="38397"/>
                </a:lnTo>
                <a:close/>
              </a:path>
              <a:path w="38735" h="38734">
                <a:moveTo>
                  <a:pt x="22627" y="37849"/>
                </a:moveTo>
                <a:lnTo>
                  <a:pt x="22627" y="33598"/>
                </a:lnTo>
                <a:lnTo>
                  <a:pt x="19541" y="34215"/>
                </a:lnTo>
                <a:lnTo>
                  <a:pt x="19884" y="34283"/>
                </a:lnTo>
                <a:lnTo>
                  <a:pt x="19884" y="38397"/>
                </a:lnTo>
                <a:lnTo>
                  <a:pt x="22627" y="37849"/>
                </a:lnTo>
                <a:close/>
              </a:path>
              <a:path w="38735" h="38734">
                <a:moveTo>
                  <a:pt x="22627" y="4388"/>
                </a:moveTo>
                <a:lnTo>
                  <a:pt x="22627" y="4114"/>
                </a:lnTo>
                <a:lnTo>
                  <a:pt x="21941" y="4114"/>
                </a:lnTo>
                <a:lnTo>
                  <a:pt x="22627" y="4388"/>
                </a:lnTo>
                <a:close/>
              </a:path>
              <a:path w="38735" h="38734">
                <a:moveTo>
                  <a:pt x="25370" y="37300"/>
                </a:moveTo>
                <a:lnTo>
                  <a:pt x="25370" y="32912"/>
                </a:lnTo>
                <a:lnTo>
                  <a:pt x="21941" y="33598"/>
                </a:lnTo>
                <a:lnTo>
                  <a:pt x="22627" y="33598"/>
                </a:lnTo>
                <a:lnTo>
                  <a:pt x="22627" y="37849"/>
                </a:lnTo>
                <a:lnTo>
                  <a:pt x="25370" y="37300"/>
                </a:lnTo>
                <a:close/>
              </a:path>
              <a:path w="38735" h="38734">
                <a:moveTo>
                  <a:pt x="25370" y="5759"/>
                </a:moveTo>
                <a:lnTo>
                  <a:pt x="25370" y="5485"/>
                </a:lnTo>
                <a:lnTo>
                  <a:pt x="24684" y="5485"/>
                </a:lnTo>
                <a:lnTo>
                  <a:pt x="25370" y="5759"/>
                </a:lnTo>
                <a:close/>
              </a:path>
              <a:path w="38735" h="38734">
                <a:moveTo>
                  <a:pt x="28112" y="36203"/>
                </a:moveTo>
                <a:lnTo>
                  <a:pt x="28112" y="31541"/>
                </a:lnTo>
                <a:lnTo>
                  <a:pt x="24684" y="32912"/>
                </a:lnTo>
                <a:lnTo>
                  <a:pt x="25370" y="32912"/>
                </a:lnTo>
                <a:lnTo>
                  <a:pt x="25370" y="37300"/>
                </a:lnTo>
                <a:lnTo>
                  <a:pt x="26741" y="37026"/>
                </a:lnTo>
                <a:lnTo>
                  <a:pt x="28112" y="36203"/>
                </a:lnTo>
                <a:close/>
              </a:path>
              <a:path w="38735" h="38734">
                <a:moveTo>
                  <a:pt x="28112" y="7371"/>
                </a:moveTo>
                <a:lnTo>
                  <a:pt x="28112" y="6856"/>
                </a:lnTo>
                <a:lnTo>
                  <a:pt x="27427" y="6856"/>
                </a:lnTo>
                <a:lnTo>
                  <a:pt x="28112" y="7371"/>
                </a:lnTo>
                <a:close/>
              </a:path>
              <a:path w="38735" h="38734">
                <a:moveTo>
                  <a:pt x="30169" y="29484"/>
                </a:moveTo>
                <a:lnTo>
                  <a:pt x="27427" y="31541"/>
                </a:lnTo>
                <a:lnTo>
                  <a:pt x="28112" y="31541"/>
                </a:lnTo>
                <a:lnTo>
                  <a:pt x="28112" y="36203"/>
                </a:lnTo>
                <a:lnTo>
                  <a:pt x="29484" y="35380"/>
                </a:lnTo>
                <a:lnTo>
                  <a:pt x="29484" y="30169"/>
                </a:lnTo>
                <a:lnTo>
                  <a:pt x="30169" y="29484"/>
                </a:lnTo>
                <a:close/>
              </a:path>
              <a:path w="38735" h="38734">
                <a:moveTo>
                  <a:pt x="30169" y="8913"/>
                </a:moveTo>
                <a:lnTo>
                  <a:pt x="29484" y="8228"/>
                </a:lnTo>
                <a:lnTo>
                  <a:pt x="29484" y="8399"/>
                </a:lnTo>
                <a:lnTo>
                  <a:pt x="30169" y="8913"/>
                </a:lnTo>
                <a:close/>
              </a:path>
              <a:path w="38735" h="38734">
                <a:moveTo>
                  <a:pt x="32226" y="33426"/>
                </a:moveTo>
                <a:lnTo>
                  <a:pt x="32226" y="27427"/>
                </a:lnTo>
                <a:lnTo>
                  <a:pt x="29484" y="30169"/>
                </a:lnTo>
                <a:lnTo>
                  <a:pt x="29484" y="35380"/>
                </a:lnTo>
                <a:lnTo>
                  <a:pt x="30169" y="34969"/>
                </a:lnTo>
                <a:lnTo>
                  <a:pt x="32226" y="33426"/>
                </a:lnTo>
                <a:close/>
              </a:path>
              <a:path w="38735" h="38734">
                <a:moveTo>
                  <a:pt x="32226" y="11427"/>
                </a:moveTo>
                <a:lnTo>
                  <a:pt x="32226" y="10970"/>
                </a:lnTo>
                <a:lnTo>
                  <a:pt x="31541" y="10285"/>
                </a:lnTo>
                <a:lnTo>
                  <a:pt x="32226" y="11427"/>
                </a:lnTo>
                <a:close/>
              </a:path>
              <a:path w="38735" h="38734">
                <a:moveTo>
                  <a:pt x="33598" y="31998"/>
                </a:moveTo>
                <a:lnTo>
                  <a:pt x="33598" y="24684"/>
                </a:lnTo>
                <a:lnTo>
                  <a:pt x="31541" y="27427"/>
                </a:lnTo>
                <a:lnTo>
                  <a:pt x="32226" y="27427"/>
                </a:lnTo>
                <a:lnTo>
                  <a:pt x="32226" y="33426"/>
                </a:lnTo>
                <a:lnTo>
                  <a:pt x="32912" y="32912"/>
                </a:lnTo>
                <a:lnTo>
                  <a:pt x="33598" y="31998"/>
                </a:lnTo>
                <a:close/>
              </a:path>
              <a:path w="38735" h="38734">
                <a:moveTo>
                  <a:pt x="33598" y="14742"/>
                </a:moveTo>
                <a:lnTo>
                  <a:pt x="33598" y="13713"/>
                </a:lnTo>
                <a:lnTo>
                  <a:pt x="32912" y="13027"/>
                </a:lnTo>
                <a:lnTo>
                  <a:pt x="33598" y="14742"/>
                </a:lnTo>
                <a:close/>
              </a:path>
              <a:path w="38735" h="38734">
                <a:moveTo>
                  <a:pt x="34283" y="31084"/>
                </a:moveTo>
                <a:lnTo>
                  <a:pt x="34283" y="21941"/>
                </a:lnTo>
                <a:lnTo>
                  <a:pt x="32912" y="25370"/>
                </a:lnTo>
                <a:lnTo>
                  <a:pt x="33598" y="24684"/>
                </a:lnTo>
                <a:lnTo>
                  <a:pt x="33598" y="31998"/>
                </a:lnTo>
                <a:lnTo>
                  <a:pt x="34283" y="31084"/>
                </a:lnTo>
                <a:close/>
              </a:path>
            </a:pathLst>
          </a:custGeom>
          <a:solidFill>
            <a:srgbClr val="000000"/>
          </a:solidFill>
        </p:spPr>
        <p:txBody>
          <a:bodyPr wrap="square" lIns="0" tIns="0" rIns="0" bIns="0" rtlCol="0"/>
          <a:lstStyle/>
          <a:p>
            <a:endParaRPr sz="7135"/>
          </a:p>
        </p:txBody>
      </p:sp>
      <p:sp>
        <p:nvSpPr>
          <p:cNvPr id="24" name="object 24"/>
          <p:cNvSpPr/>
          <p:nvPr/>
        </p:nvSpPr>
        <p:spPr>
          <a:xfrm>
            <a:off x="7199892" y="1977282"/>
            <a:ext cx="435388" cy="50334"/>
          </a:xfrm>
          <a:custGeom>
            <a:avLst/>
            <a:gdLst/>
            <a:ahLst/>
            <a:cxnLst/>
            <a:rect l="l" t="t" r="r" b="b"/>
            <a:pathLst>
              <a:path w="219710" h="25400">
                <a:moveTo>
                  <a:pt x="219416" y="4799"/>
                </a:moveTo>
                <a:lnTo>
                  <a:pt x="218731" y="0"/>
                </a:lnTo>
                <a:lnTo>
                  <a:pt x="0" y="20570"/>
                </a:lnTo>
                <a:lnTo>
                  <a:pt x="685" y="25370"/>
                </a:lnTo>
                <a:lnTo>
                  <a:pt x="219416" y="4799"/>
                </a:lnTo>
                <a:close/>
              </a:path>
            </a:pathLst>
          </a:custGeom>
          <a:solidFill>
            <a:srgbClr val="000000"/>
          </a:solidFill>
        </p:spPr>
        <p:txBody>
          <a:bodyPr wrap="square" lIns="0" tIns="0" rIns="0" bIns="0" rtlCol="0"/>
          <a:lstStyle/>
          <a:p>
            <a:endParaRPr sz="7135"/>
          </a:p>
        </p:txBody>
      </p:sp>
      <p:sp>
        <p:nvSpPr>
          <p:cNvPr id="25" name="object 25"/>
          <p:cNvSpPr/>
          <p:nvPr/>
        </p:nvSpPr>
        <p:spPr>
          <a:xfrm>
            <a:off x="7398273" y="1371269"/>
            <a:ext cx="293195" cy="578840"/>
          </a:xfrm>
          <a:custGeom>
            <a:avLst/>
            <a:gdLst/>
            <a:ahLst/>
            <a:cxnLst/>
            <a:rect l="l" t="t" r="r" b="b"/>
            <a:pathLst>
              <a:path w="147955" h="292100">
                <a:moveTo>
                  <a:pt x="13488" y="260981"/>
                </a:moveTo>
                <a:lnTo>
                  <a:pt x="0" y="254386"/>
                </a:lnTo>
                <a:lnTo>
                  <a:pt x="685" y="292098"/>
                </a:lnTo>
                <a:lnTo>
                  <a:pt x="10970" y="284384"/>
                </a:lnTo>
                <a:lnTo>
                  <a:pt x="10970" y="266043"/>
                </a:lnTo>
                <a:lnTo>
                  <a:pt x="13488" y="260981"/>
                </a:lnTo>
                <a:close/>
              </a:path>
              <a:path w="147955" h="292100">
                <a:moveTo>
                  <a:pt x="17621" y="263001"/>
                </a:moveTo>
                <a:lnTo>
                  <a:pt x="13488" y="260981"/>
                </a:lnTo>
                <a:lnTo>
                  <a:pt x="10970" y="266043"/>
                </a:lnTo>
                <a:lnTo>
                  <a:pt x="15084" y="268100"/>
                </a:lnTo>
                <a:lnTo>
                  <a:pt x="17621" y="263001"/>
                </a:lnTo>
                <a:close/>
              </a:path>
              <a:path w="147955" h="292100">
                <a:moveTo>
                  <a:pt x="30855" y="269471"/>
                </a:moveTo>
                <a:lnTo>
                  <a:pt x="17621" y="263001"/>
                </a:lnTo>
                <a:lnTo>
                  <a:pt x="15084" y="268100"/>
                </a:lnTo>
                <a:lnTo>
                  <a:pt x="10970" y="266043"/>
                </a:lnTo>
                <a:lnTo>
                  <a:pt x="10970" y="284384"/>
                </a:lnTo>
                <a:lnTo>
                  <a:pt x="30855" y="269471"/>
                </a:lnTo>
                <a:close/>
              </a:path>
              <a:path w="147955" h="292100">
                <a:moveTo>
                  <a:pt x="147420" y="2057"/>
                </a:moveTo>
                <a:lnTo>
                  <a:pt x="143306" y="0"/>
                </a:lnTo>
                <a:lnTo>
                  <a:pt x="13488" y="260981"/>
                </a:lnTo>
                <a:lnTo>
                  <a:pt x="17621" y="263001"/>
                </a:lnTo>
                <a:lnTo>
                  <a:pt x="147420" y="2057"/>
                </a:lnTo>
                <a:close/>
              </a:path>
            </a:pathLst>
          </a:custGeom>
          <a:solidFill>
            <a:srgbClr val="000000"/>
          </a:solidFill>
        </p:spPr>
        <p:txBody>
          <a:bodyPr wrap="square" lIns="0" tIns="0" rIns="0" bIns="0" rtlCol="0"/>
          <a:lstStyle/>
          <a:p>
            <a:endParaRPr sz="7135"/>
          </a:p>
        </p:txBody>
      </p:sp>
      <p:sp>
        <p:nvSpPr>
          <p:cNvPr id="26" name="object 26"/>
          <p:cNvSpPr/>
          <p:nvPr/>
        </p:nvSpPr>
        <p:spPr>
          <a:xfrm>
            <a:off x="3794800" y="1246261"/>
            <a:ext cx="339754" cy="2310328"/>
          </a:xfrm>
          <a:custGeom>
            <a:avLst/>
            <a:gdLst/>
            <a:ahLst/>
            <a:cxnLst/>
            <a:rect l="l" t="t" r="r" b="b"/>
            <a:pathLst>
              <a:path w="171450" h="1165860">
                <a:moveTo>
                  <a:pt x="0" y="0"/>
                </a:moveTo>
                <a:lnTo>
                  <a:pt x="0" y="1165652"/>
                </a:lnTo>
                <a:lnTo>
                  <a:pt x="171419" y="1165652"/>
                </a:lnTo>
                <a:lnTo>
                  <a:pt x="171419" y="0"/>
                </a:lnTo>
                <a:lnTo>
                  <a:pt x="0" y="0"/>
                </a:lnTo>
                <a:close/>
              </a:path>
            </a:pathLst>
          </a:custGeom>
          <a:solidFill>
            <a:srgbClr val="FDB6B4"/>
          </a:solidFill>
        </p:spPr>
        <p:txBody>
          <a:bodyPr wrap="square" lIns="0" tIns="0" rIns="0" bIns="0" rtlCol="0"/>
          <a:lstStyle/>
          <a:p>
            <a:endParaRPr sz="7135"/>
          </a:p>
        </p:txBody>
      </p:sp>
      <p:sp>
        <p:nvSpPr>
          <p:cNvPr id="27" name="object 27"/>
          <p:cNvSpPr/>
          <p:nvPr/>
        </p:nvSpPr>
        <p:spPr>
          <a:xfrm>
            <a:off x="3290696" y="1591391"/>
            <a:ext cx="1367825" cy="1707577"/>
          </a:xfrm>
          <a:custGeom>
            <a:avLst/>
            <a:gdLst/>
            <a:ahLst/>
            <a:cxnLst/>
            <a:rect l="l" t="t" r="r" b="b"/>
            <a:pathLst>
              <a:path w="690244" h="861694">
                <a:moveTo>
                  <a:pt x="689792" y="861211"/>
                </a:moveTo>
                <a:lnTo>
                  <a:pt x="689792" y="0"/>
                </a:lnTo>
                <a:lnTo>
                  <a:pt x="0" y="0"/>
                </a:lnTo>
                <a:lnTo>
                  <a:pt x="0" y="861211"/>
                </a:lnTo>
                <a:lnTo>
                  <a:pt x="2057" y="861211"/>
                </a:lnTo>
                <a:lnTo>
                  <a:pt x="2057" y="4114"/>
                </a:lnTo>
                <a:lnTo>
                  <a:pt x="4114" y="2057"/>
                </a:lnTo>
                <a:lnTo>
                  <a:pt x="4114" y="4114"/>
                </a:lnTo>
                <a:lnTo>
                  <a:pt x="685678" y="4114"/>
                </a:lnTo>
                <a:lnTo>
                  <a:pt x="685678" y="2057"/>
                </a:lnTo>
                <a:lnTo>
                  <a:pt x="687735" y="4114"/>
                </a:lnTo>
                <a:lnTo>
                  <a:pt x="687735" y="861211"/>
                </a:lnTo>
                <a:lnTo>
                  <a:pt x="689792" y="861211"/>
                </a:lnTo>
                <a:close/>
              </a:path>
              <a:path w="690244" h="861694">
                <a:moveTo>
                  <a:pt x="4114" y="4114"/>
                </a:moveTo>
                <a:lnTo>
                  <a:pt x="4114" y="2057"/>
                </a:lnTo>
                <a:lnTo>
                  <a:pt x="2057" y="4114"/>
                </a:lnTo>
                <a:lnTo>
                  <a:pt x="4114" y="4114"/>
                </a:lnTo>
                <a:close/>
              </a:path>
              <a:path w="690244" h="861694">
                <a:moveTo>
                  <a:pt x="4114" y="857097"/>
                </a:moveTo>
                <a:lnTo>
                  <a:pt x="4114" y="4114"/>
                </a:lnTo>
                <a:lnTo>
                  <a:pt x="2057" y="4114"/>
                </a:lnTo>
                <a:lnTo>
                  <a:pt x="2057" y="857097"/>
                </a:lnTo>
                <a:lnTo>
                  <a:pt x="4114" y="857097"/>
                </a:lnTo>
                <a:close/>
              </a:path>
              <a:path w="690244" h="861694">
                <a:moveTo>
                  <a:pt x="687735" y="857097"/>
                </a:moveTo>
                <a:lnTo>
                  <a:pt x="2057" y="857097"/>
                </a:lnTo>
                <a:lnTo>
                  <a:pt x="4114" y="859154"/>
                </a:lnTo>
                <a:lnTo>
                  <a:pt x="4114" y="861211"/>
                </a:lnTo>
                <a:lnTo>
                  <a:pt x="685678" y="861211"/>
                </a:lnTo>
                <a:lnTo>
                  <a:pt x="685678" y="859154"/>
                </a:lnTo>
                <a:lnTo>
                  <a:pt x="687735" y="857097"/>
                </a:lnTo>
                <a:close/>
              </a:path>
              <a:path w="690244" h="861694">
                <a:moveTo>
                  <a:pt x="4114" y="861211"/>
                </a:moveTo>
                <a:lnTo>
                  <a:pt x="4114" y="859154"/>
                </a:lnTo>
                <a:lnTo>
                  <a:pt x="2057" y="857097"/>
                </a:lnTo>
                <a:lnTo>
                  <a:pt x="2057" y="861211"/>
                </a:lnTo>
                <a:lnTo>
                  <a:pt x="4114" y="861211"/>
                </a:lnTo>
                <a:close/>
              </a:path>
              <a:path w="690244" h="861694">
                <a:moveTo>
                  <a:pt x="687735" y="4114"/>
                </a:moveTo>
                <a:lnTo>
                  <a:pt x="685678" y="2057"/>
                </a:lnTo>
                <a:lnTo>
                  <a:pt x="685678" y="4114"/>
                </a:lnTo>
                <a:lnTo>
                  <a:pt x="687735" y="4114"/>
                </a:lnTo>
                <a:close/>
              </a:path>
              <a:path w="690244" h="861694">
                <a:moveTo>
                  <a:pt x="687735" y="857097"/>
                </a:moveTo>
                <a:lnTo>
                  <a:pt x="687735" y="4114"/>
                </a:lnTo>
                <a:lnTo>
                  <a:pt x="685678" y="4114"/>
                </a:lnTo>
                <a:lnTo>
                  <a:pt x="685678" y="857097"/>
                </a:lnTo>
                <a:lnTo>
                  <a:pt x="687735" y="857097"/>
                </a:lnTo>
                <a:close/>
              </a:path>
              <a:path w="690244" h="861694">
                <a:moveTo>
                  <a:pt x="687735" y="861211"/>
                </a:moveTo>
                <a:lnTo>
                  <a:pt x="687735" y="857097"/>
                </a:lnTo>
                <a:lnTo>
                  <a:pt x="685678" y="859154"/>
                </a:lnTo>
                <a:lnTo>
                  <a:pt x="685678" y="861211"/>
                </a:lnTo>
                <a:lnTo>
                  <a:pt x="687735" y="861211"/>
                </a:lnTo>
                <a:close/>
              </a:path>
            </a:pathLst>
          </a:custGeom>
          <a:solidFill>
            <a:srgbClr val="000000"/>
          </a:solidFill>
        </p:spPr>
        <p:txBody>
          <a:bodyPr wrap="square" lIns="0" tIns="0" rIns="0" bIns="0" rtlCol="0"/>
          <a:lstStyle/>
          <a:p>
            <a:endParaRPr sz="7135"/>
          </a:p>
        </p:txBody>
      </p:sp>
      <p:sp>
        <p:nvSpPr>
          <p:cNvPr id="28" name="object 28"/>
          <p:cNvSpPr txBox="1"/>
          <p:nvPr/>
        </p:nvSpPr>
        <p:spPr>
          <a:xfrm>
            <a:off x="3097048" y="1667452"/>
            <a:ext cx="154777" cy="243985"/>
          </a:xfrm>
          <a:prstGeom prst="rect">
            <a:avLst/>
          </a:prstGeom>
        </p:spPr>
        <p:txBody>
          <a:bodyPr vert="horz" wrap="square" lIns="0" tIns="0" rIns="0" bIns="0" rtlCol="0">
            <a:spAutoFit/>
          </a:bodyPr>
          <a:lstStyle/>
          <a:p>
            <a:pPr marL="25168"/>
            <a:r>
              <a:rPr sz="1586" dirty="0">
                <a:latin typeface="Calibri"/>
                <a:cs typeface="Calibri"/>
              </a:rPr>
              <a:t>1</a:t>
            </a:r>
            <a:endParaRPr sz="1586">
              <a:latin typeface="Calibri"/>
              <a:cs typeface="Calibri"/>
            </a:endParaRPr>
          </a:p>
        </p:txBody>
      </p:sp>
      <p:sp>
        <p:nvSpPr>
          <p:cNvPr id="29" name="object 29"/>
          <p:cNvSpPr txBox="1"/>
          <p:nvPr/>
        </p:nvSpPr>
        <p:spPr>
          <a:xfrm>
            <a:off x="3125580" y="2346840"/>
            <a:ext cx="98151" cy="243985"/>
          </a:xfrm>
          <a:prstGeom prst="rect">
            <a:avLst/>
          </a:prstGeom>
        </p:spPr>
        <p:txBody>
          <a:bodyPr vert="horz" wrap="square" lIns="0" tIns="0" rIns="0" bIns="0" rtlCol="0">
            <a:spAutoFit/>
          </a:bodyPr>
          <a:lstStyle/>
          <a:p>
            <a:pPr marL="25168"/>
            <a:r>
              <a:rPr sz="1586" i="1" dirty="0">
                <a:latin typeface="Calibri"/>
                <a:cs typeface="Calibri"/>
              </a:rPr>
              <a:t>i</a:t>
            </a:r>
            <a:endParaRPr sz="1586">
              <a:latin typeface="Calibri"/>
              <a:cs typeface="Calibri"/>
            </a:endParaRPr>
          </a:p>
        </p:txBody>
      </p:sp>
      <p:sp>
        <p:nvSpPr>
          <p:cNvPr id="30" name="object 30"/>
          <p:cNvSpPr/>
          <p:nvPr/>
        </p:nvSpPr>
        <p:spPr>
          <a:xfrm>
            <a:off x="3970084" y="1595469"/>
            <a:ext cx="8808" cy="33975"/>
          </a:xfrm>
          <a:custGeom>
            <a:avLst/>
            <a:gdLst/>
            <a:ahLst/>
            <a:cxnLst/>
            <a:rect l="l" t="t" r="r" b="b"/>
            <a:pathLst>
              <a:path w="4444" h="17145">
                <a:moveTo>
                  <a:pt x="0" y="8570"/>
                </a:moveTo>
                <a:lnTo>
                  <a:pt x="4114" y="8570"/>
                </a:lnTo>
              </a:path>
            </a:pathLst>
          </a:custGeom>
          <a:ln w="18411">
            <a:solidFill>
              <a:srgbClr val="000000"/>
            </a:solidFill>
          </a:ln>
        </p:spPr>
        <p:txBody>
          <a:bodyPr wrap="square" lIns="0" tIns="0" rIns="0" bIns="0" rtlCol="0"/>
          <a:lstStyle/>
          <a:p>
            <a:endParaRPr sz="7135"/>
          </a:p>
        </p:txBody>
      </p:sp>
      <p:sp>
        <p:nvSpPr>
          <p:cNvPr id="31" name="object 31"/>
          <p:cNvSpPr/>
          <p:nvPr/>
        </p:nvSpPr>
        <p:spPr>
          <a:xfrm>
            <a:off x="3970084" y="1655255"/>
            <a:ext cx="8808" cy="33975"/>
          </a:xfrm>
          <a:custGeom>
            <a:avLst/>
            <a:gdLst/>
            <a:ahLst/>
            <a:cxnLst/>
            <a:rect l="l" t="t" r="r" b="b"/>
            <a:pathLst>
              <a:path w="4444" h="17145">
                <a:moveTo>
                  <a:pt x="0" y="8570"/>
                </a:moveTo>
                <a:lnTo>
                  <a:pt x="4114" y="8570"/>
                </a:lnTo>
              </a:path>
            </a:pathLst>
          </a:custGeom>
          <a:ln w="18411">
            <a:solidFill>
              <a:srgbClr val="000000"/>
            </a:solidFill>
          </a:ln>
        </p:spPr>
        <p:txBody>
          <a:bodyPr wrap="square" lIns="0" tIns="0" rIns="0" bIns="0" rtlCol="0"/>
          <a:lstStyle/>
          <a:p>
            <a:endParaRPr sz="7135"/>
          </a:p>
        </p:txBody>
      </p:sp>
      <p:sp>
        <p:nvSpPr>
          <p:cNvPr id="32" name="object 32"/>
          <p:cNvSpPr/>
          <p:nvPr/>
        </p:nvSpPr>
        <p:spPr>
          <a:xfrm>
            <a:off x="3970084" y="1715039"/>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33" name="object 33"/>
          <p:cNvSpPr/>
          <p:nvPr/>
        </p:nvSpPr>
        <p:spPr>
          <a:xfrm>
            <a:off x="3970084" y="1773469"/>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34" name="object 34"/>
          <p:cNvSpPr/>
          <p:nvPr/>
        </p:nvSpPr>
        <p:spPr>
          <a:xfrm>
            <a:off x="3970084" y="1833253"/>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35" name="object 35"/>
          <p:cNvSpPr/>
          <p:nvPr/>
        </p:nvSpPr>
        <p:spPr>
          <a:xfrm>
            <a:off x="3970084" y="1893039"/>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36" name="object 36"/>
          <p:cNvSpPr/>
          <p:nvPr/>
        </p:nvSpPr>
        <p:spPr>
          <a:xfrm>
            <a:off x="3970084" y="1952826"/>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37" name="object 37"/>
          <p:cNvSpPr/>
          <p:nvPr/>
        </p:nvSpPr>
        <p:spPr>
          <a:xfrm>
            <a:off x="3970084" y="2011253"/>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38" name="object 38"/>
          <p:cNvSpPr/>
          <p:nvPr/>
        </p:nvSpPr>
        <p:spPr>
          <a:xfrm>
            <a:off x="3970084" y="2071039"/>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39" name="object 39"/>
          <p:cNvSpPr/>
          <p:nvPr/>
        </p:nvSpPr>
        <p:spPr>
          <a:xfrm>
            <a:off x="3970084" y="2130826"/>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40" name="object 40"/>
          <p:cNvSpPr/>
          <p:nvPr/>
        </p:nvSpPr>
        <p:spPr>
          <a:xfrm>
            <a:off x="3970084" y="2844183"/>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41" name="object 41"/>
          <p:cNvSpPr/>
          <p:nvPr/>
        </p:nvSpPr>
        <p:spPr>
          <a:xfrm>
            <a:off x="3970084" y="2903969"/>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42" name="object 42"/>
          <p:cNvSpPr/>
          <p:nvPr/>
        </p:nvSpPr>
        <p:spPr>
          <a:xfrm>
            <a:off x="3970084" y="2962396"/>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43" name="object 43"/>
          <p:cNvSpPr/>
          <p:nvPr/>
        </p:nvSpPr>
        <p:spPr>
          <a:xfrm>
            <a:off x="3970084" y="3022183"/>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44" name="object 44"/>
          <p:cNvSpPr/>
          <p:nvPr/>
        </p:nvSpPr>
        <p:spPr>
          <a:xfrm>
            <a:off x="3970084" y="3081967"/>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45" name="object 45"/>
          <p:cNvSpPr/>
          <p:nvPr/>
        </p:nvSpPr>
        <p:spPr>
          <a:xfrm>
            <a:off x="3970084" y="3141753"/>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46" name="object 46"/>
          <p:cNvSpPr/>
          <p:nvPr/>
        </p:nvSpPr>
        <p:spPr>
          <a:xfrm>
            <a:off x="3970084" y="3200181"/>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47" name="object 47"/>
          <p:cNvSpPr/>
          <p:nvPr/>
        </p:nvSpPr>
        <p:spPr>
          <a:xfrm>
            <a:off x="3970084" y="3259967"/>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48" name="object 48"/>
          <p:cNvSpPr/>
          <p:nvPr/>
        </p:nvSpPr>
        <p:spPr>
          <a:xfrm>
            <a:off x="4074708" y="2478669"/>
            <a:ext cx="561223" cy="0"/>
          </a:xfrm>
          <a:custGeom>
            <a:avLst/>
            <a:gdLst/>
            <a:ahLst/>
            <a:cxnLst/>
            <a:rect l="l" t="t" r="r" b="b"/>
            <a:pathLst>
              <a:path w="283209">
                <a:moveTo>
                  <a:pt x="0" y="0"/>
                </a:moveTo>
                <a:lnTo>
                  <a:pt x="283185" y="0"/>
                </a:lnTo>
              </a:path>
            </a:pathLst>
          </a:custGeom>
          <a:ln w="5384">
            <a:solidFill>
              <a:srgbClr val="000000"/>
            </a:solidFill>
          </a:ln>
        </p:spPr>
        <p:txBody>
          <a:bodyPr wrap="square" lIns="0" tIns="0" rIns="0" bIns="0" rtlCol="0"/>
          <a:lstStyle/>
          <a:p>
            <a:endParaRPr sz="7135"/>
          </a:p>
        </p:txBody>
      </p:sp>
      <p:sp>
        <p:nvSpPr>
          <p:cNvPr id="49" name="object 49"/>
          <p:cNvSpPr/>
          <p:nvPr/>
        </p:nvSpPr>
        <p:spPr>
          <a:xfrm>
            <a:off x="3294772" y="2478669"/>
            <a:ext cx="519698" cy="0"/>
          </a:xfrm>
          <a:custGeom>
            <a:avLst/>
            <a:gdLst/>
            <a:ahLst/>
            <a:cxnLst/>
            <a:rect l="l" t="t" r="r" b="b"/>
            <a:pathLst>
              <a:path w="262255">
                <a:moveTo>
                  <a:pt x="0" y="0"/>
                </a:moveTo>
                <a:lnTo>
                  <a:pt x="261929" y="0"/>
                </a:lnTo>
              </a:path>
            </a:pathLst>
          </a:custGeom>
          <a:ln w="5384">
            <a:solidFill>
              <a:srgbClr val="000000"/>
            </a:solidFill>
          </a:ln>
        </p:spPr>
        <p:txBody>
          <a:bodyPr wrap="square" lIns="0" tIns="0" rIns="0" bIns="0" rtlCol="0"/>
          <a:lstStyle/>
          <a:p>
            <a:endParaRPr sz="7135"/>
          </a:p>
        </p:txBody>
      </p:sp>
      <p:sp>
        <p:nvSpPr>
          <p:cNvPr id="50" name="object 50"/>
          <p:cNvSpPr txBox="1"/>
          <p:nvPr/>
        </p:nvSpPr>
        <p:spPr>
          <a:xfrm>
            <a:off x="3097047" y="3094165"/>
            <a:ext cx="967670" cy="487200"/>
          </a:xfrm>
          <a:prstGeom prst="rect">
            <a:avLst/>
          </a:prstGeom>
        </p:spPr>
        <p:txBody>
          <a:bodyPr vert="horz" wrap="square" lIns="0" tIns="0" rIns="0" bIns="0" rtlCol="0">
            <a:spAutoFit/>
          </a:bodyPr>
          <a:lstStyle/>
          <a:p>
            <a:pPr marL="52852">
              <a:lnSpc>
                <a:spcPts val="1863"/>
              </a:lnSpc>
            </a:pPr>
            <a:r>
              <a:rPr sz="1586" i="1" dirty="0">
                <a:latin typeface="Calibri"/>
                <a:cs typeface="Calibri"/>
              </a:rPr>
              <a:t>I</a:t>
            </a:r>
            <a:endParaRPr sz="1586">
              <a:latin typeface="Calibri"/>
              <a:cs typeface="Calibri"/>
            </a:endParaRPr>
          </a:p>
          <a:p>
            <a:pPr marL="25168">
              <a:lnSpc>
                <a:spcPts val="1863"/>
              </a:lnSpc>
              <a:tabLst>
                <a:tab pos="838080" algn="l"/>
              </a:tabLst>
            </a:pPr>
            <a:r>
              <a:rPr sz="1586" dirty="0">
                <a:latin typeface="Symbol"/>
                <a:cs typeface="Symbol"/>
              </a:rPr>
              <a:t></a:t>
            </a:r>
            <a:r>
              <a:rPr sz="1586" dirty="0">
                <a:latin typeface="Times New Roman"/>
                <a:cs typeface="Times New Roman"/>
              </a:rPr>
              <a:t>	</a:t>
            </a:r>
            <a:r>
              <a:rPr sz="2379" baseline="3472" dirty="0">
                <a:latin typeface="Calibri"/>
                <a:cs typeface="Calibri"/>
              </a:rPr>
              <a:t>0</a:t>
            </a:r>
            <a:endParaRPr sz="2379" baseline="3472">
              <a:latin typeface="Calibri"/>
              <a:cs typeface="Calibri"/>
            </a:endParaRPr>
          </a:p>
        </p:txBody>
      </p:sp>
      <p:sp>
        <p:nvSpPr>
          <p:cNvPr id="51" name="object 51"/>
          <p:cNvSpPr txBox="1"/>
          <p:nvPr/>
        </p:nvSpPr>
        <p:spPr>
          <a:xfrm>
            <a:off x="3910952" y="1349500"/>
            <a:ext cx="143452" cy="243985"/>
          </a:xfrm>
          <a:prstGeom prst="rect">
            <a:avLst/>
          </a:prstGeom>
        </p:spPr>
        <p:txBody>
          <a:bodyPr vert="horz" wrap="square" lIns="0" tIns="0" rIns="0" bIns="0" rtlCol="0">
            <a:spAutoFit/>
          </a:bodyPr>
          <a:lstStyle/>
          <a:p>
            <a:pPr marL="25168"/>
            <a:r>
              <a:rPr sz="1586" i="1" dirty="0">
                <a:latin typeface="Calibri"/>
                <a:cs typeface="Calibri"/>
              </a:rPr>
              <a:t>k</a:t>
            </a:r>
            <a:endParaRPr sz="1586">
              <a:latin typeface="Calibri"/>
              <a:cs typeface="Calibri"/>
            </a:endParaRPr>
          </a:p>
        </p:txBody>
      </p:sp>
      <p:sp>
        <p:nvSpPr>
          <p:cNvPr id="52" name="object 52"/>
          <p:cNvSpPr txBox="1"/>
          <p:nvPr/>
        </p:nvSpPr>
        <p:spPr>
          <a:xfrm>
            <a:off x="3351137" y="1349500"/>
            <a:ext cx="154777" cy="243985"/>
          </a:xfrm>
          <a:prstGeom prst="rect">
            <a:avLst/>
          </a:prstGeom>
        </p:spPr>
        <p:txBody>
          <a:bodyPr vert="horz" wrap="square" lIns="0" tIns="0" rIns="0" bIns="0" rtlCol="0">
            <a:spAutoFit/>
          </a:bodyPr>
          <a:lstStyle/>
          <a:p>
            <a:pPr marL="25168"/>
            <a:r>
              <a:rPr sz="1586" dirty="0">
                <a:latin typeface="Calibri"/>
                <a:cs typeface="Calibri"/>
              </a:rPr>
              <a:t>1</a:t>
            </a:r>
            <a:endParaRPr sz="1586">
              <a:latin typeface="Calibri"/>
              <a:cs typeface="Calibri"/>
            </a:endParaRPr>
          </a:p>
        </p:txBody>
      </p:sp>
      <p:sp>
        <p:nvSpPr>
          <p:cNvPr id="53" name="object 53"/>
          <p:cNvSpPr txBox="1"/>
          <p:nvPr/>
        </p:nvSpPr>
        <p:spPr>
          <a:xfrm>
            <a:off x="4438158" y="1349500"/>
            <a:ext cx="157294" cy="243985"/>
          </a:xfrm>
          <a:prstGeom prst="rect">
            <a:avLst/>
          </a:prstGeom>
        </p:spPr>
        <p:txBody>
          <a:bodyPr vert="horz" wrap="square" lIns="0" tIns="0" rIns="0" bIns="0" rtlCol="0">
            <a:spAutoFit/>
          </a:bodyPr>
          <a:lstStyle/>
          <a:p>
            <a:pPr marL="25168"/>
            <a:r>
              <a:rPr sz="1586" i="1" dirty="0">
                <a:latin typeface="Calibri"/>
                <a:cs typeface="Calibri"/>
              </a:rPr>
              <a:t>K</a:t>
            </a:r>
            <a:endParaRPr sz="1586">
              <a:latin typeface="Calibri"/>
              <a:cs typeface="Calibri"/>
            </a:endParaRPr>
          </a:p>
        </p:txBody>
      </p:sp>
      <p:sp>
        <p:nvSpPr>
          <p:cNvPr id="54" name="object 54"/>
          <p:cNvSpPr txBox="1"/>
          <p:nvPr/>
        </p:nvSpPr>
        <p:spPr>
          <a:xfrm>
            <a:off x="2800153" y="2016430"/>
            <a:ext cx="244041" cy="939986"/>
          </a:xfrm>
          <a:prstGeom prst="rect">
            <a:avLst/>
          </a:prstGeom>
        </p:spPr>
        <p:txBody>
          <a:bodyPr vert="vert270" wrap="square" lIns="0" tIns="0" rIns="0" bIns="0" rtlCol="0">
            <a:spAutoFit/>
          </a:bodyPr>
          <a:lstStyle/>
          <a:p>
            <a:pPr marL="25168"/>
            <a:r>
              <a:rPr sz="1586" dirty="0">
                <a:latin typeface="Calibri"/>
                <a:cs typeface="Calibri"/>
              </a:rPr>
              <a:t>Ind</a:t>
            </a:r>
            <a:r>
              <a:rPr sz="1586" spc="-10" dirty="0">
                <a:latin typeface="Calibri"/>
                <a:cs typeface="Calibri"/>
              </a:rPr>
              <a:t>i</a:t>
            </a:r>
            <a:r>
              <a:rPr sz="1586" dirty="0">
                <a:latin typeface="Calibri"/>
                <a:cs typeface="Calibri"/>
              </a:rPr>
              <a:t>v</a:t>
            </a:r>
            <a:r>
              <a:rPr sz="1586" spc="-10" dirty="0">
                <a:latin typeface="Calibri"/>
                <a:cs typeface="Calibri"/>
              </a:rPr>
              <a:t>i</a:t>
            </a:r>
            <a:r>
              <a:rPr sz="1586" dirty="0">
                <a:latin typeface="Calibri"/>
                <a:cs typeface="Calibri"/>
              </a:rPr>
              <a:t>dua</a:t>
            </a:r>
            <a:r>
              <a:rPr sz="1586" spc="-10" dirty="0">
                <a:latin typeface="Calibri"/>
                <a:cs typeface="Calibri"/>
              </a:rPr>
              <a:t>l</a:t>
            </a:r>
            <a:r>
              <a:rPr sz="1586" dirty="0">
                <a:latin typeface="Calibri"/>
                <a:cs typeface="Calibri"/>
              </a:rPr>
              <a:t>s</a:t>
            </a:r>
            <a:endParaRPr sz="1586">
              <a:latin typeface="Calibri"/>
              <a:cs typeface="Calibri"/>
            </a:endParaRPr>
          </a:p>
        </p:txBody>
      </p:sp>
      <p:sp>
        <p:nvSpPr>
          <p:cNvPr id="55" name="object 55"/>
          <p:cNvSpPr txBox="1"/>
          <p:nvPr/>
        </p:nvSpPr>
        <p:spPr>
          <a:xfrm>
            <a:off x="3533211" y="974476"/>
            <a:ext cx="923628" cy="243985"/>
          </a:xfrm>
          <a:prstGeom prst="rect">
            <a:avLst/>
          </a:prstGeom>
        </p:spPr>
        <p:txBody>
          <a:bodyPr vert="horz" wrap="square" lIns="0" tIns="0" rIns="0" bIns="0" rtlCol="0">
            <a:spAutoFit/>
          </a:bodyPr>
          <a:lstStyle/>
          <a:p>
            <a:pPr marL="25168"/>
            <a:r>
              <a:rPr sz="1586" dirty="0">
                <a:latin typeface="Calibri"/>
                <a:cs typeface="Calibri"/>
              </a:rPr>
              <a:t>C</a:t>
            </a:r>
            <a:r>
              <a:rPr sz="1586" spc="-10" dirty="0">
                <a:latin typeface="Calibri"/>
                <a:cs typeface="Calibri"/>
              </a:rPr>
              <a:t>a</a:t>
            </a:r>
            <a:r>
              <a:rPr sz="1586" spc="-30" dirty="0">
                <a:latin typeface="Calibri"/>
                <a:cs typeface="Calibri"/>
              </a:rPr>
              <a:t>t</a:t>
            </a:r>
            <a:r>
              <a:rPr sz="1586" dirty="0">
                <a:latin typeface="Calibri"/>
                <a:cs typeface="Calibri"/>
              </a:rPr>
              <a:t>e</a:t>
            </a:r>
            <a:r>
              <a:rPr sz="1586" spc="-10" dirty="0">
                <a:latin typeface="Calibri"/>
                <a:cs typeface="Calibri"/>
              </a:rPr>
              <a:t>gori</a:t>
            </a:r>
            <a:r>
              <a:rPr sz="1586" dirty="0">
                <a:latin typeface="Calibri"/>
                <a:cs typeface="Calibri"/>
              </a:rPr>
              <a:t>es</a:t>
            </a:r>
            <a:endParaRPr sz="1586">
              <a:latin typeface="Calibri"/>
              <a:cs typeface="Calibri"/>
            </a:endParaRPr>
          </a:p>
        </p:txBody>
      </p:sp>
      <p:sp>
        <p:nvSpPr>
          <p:cNvPr id="56" name="object 56"/>
          <p:cNvSpPr/>
          <p:nvPr/>
        </p:nvSpPr>
        <p:spPr>
          <a:xfrm>
            <a:off x="3813824" y="2141695"/>
            <a:ext cx="261736" cy="702158"/>
          </a:xfrm>
          <a:custGeom>
            <a:avLst/>
            <a:gdLst/>
            <a:ahLst/>
            <a:cxnLst/>
            <a:rect l="l" t="t" r="r" b="b"/>
            <a:pathLst>
              <a:path w="132080" h="354330">
                <a:moveTo>
                  <a:pt x="0" y="0"/>
                </a:moveTo>
                <a:lnTo>
                  <a:pt x="0" y="353809"/>
                </a:lnTo>
                <a:lnTo>
                  <a:pt x="131650" y="353809"/>
                </a:lnTo>
                <a:lnTo>
                  <a:pt x="131650" y="0"/>
                </a:lnTo>
                <a:lnTo>
                  <a:pt x="0" y="0"/>
                </a:lnTo>
                <a:close/>
              </a:path>
            </a:pathLst>
          </a:custGeom>
          <a:solidFill>
            <a:srgbClr val="FDB6B4"/>
          </a:solidFill>
        </p:spPr>
        <p:txBody>
          <a:bodyPr wrap="square" lIns="0" tIns="0" rIns="0" bIns="0" rtlCol="0"/>
          <a:lstStyle/>
          <a:p>
            <a:endParaRPr sz="7135"/>
          </a:p>
        </p:txBody>
      </p:sp>
      <p:sp>
        <p:nvSpPr>
          <p:cNvPr id="57" name="object 57"/>
          <p:cNvSpPr/>
          <p:nvPr/>
        </p:nvSpPr>
        <p:spPr>
          <a:xfrm>
            <a:off x="6379190" y="1156583"/>
            <a:ext cx="151002" cy="196303"/>
          </a:xfrm>
          <a:custGeom>
            <a:avLst/>
            <a:gdLst/>
            <a:ahLst/>
            <a:cxnLst/>
            <a:rect l="l" t="t" r="r" b="b"/>
            <a:pathLst>
              <a:path w="76200" h="99059">
                <a:moveTo>
                  <a:pt x="0" y="0"/>
                </a:moveTo>
                <a:lnTo>
                  <a:pt x="0" y="98737"/>
                </a:lnTo>
                <a:lnTo>
                  <a:pt x="76110" y="98737"/>
                </a:lnTo>
                <a:lnTo>
                  <a:pt x="76110" y="0"/>
                </a:lnTo>
                <a:lnTo>
                  <a:pt x="0" y="0"/>
                </a:lnTo>
                <a:close/>
              </a:path>
            </a:pathLst>
          </a:custGeom>
          <a:solidFill>
            <a:srgbClr val="FFFFFF"/>
          </a:solidFill>
        </p:spPr>
        <p:txBody>
          <a:bodyPr wrap="square" lIns="0" tIns="0" rIns="0" bIns="0" rtlCol="0"/>
          <a:lstStyle/>
          <a:p>
            <a:endParaRPr sz="7135"/>
          </a:p>
        </p:txBody>
      </p:sp>
      <p:sp>
        <p:nvSpPr>
          <p:cNvPr id="58" name="object 58"/>
          <p:cNvSpPr txBox="1"/>
          <p:nvPr/>
        </p:nvSpPr>
        <p:spPr>
          <a:xfrm>
            <a:off x="6386639" y="1151853"/>
            <a:ext cx="110734" cy="213407"/>
          </a:xfrm>
          <a:prstGeom prst="rect">
            <a:avLst/>
          </a:prstGeom>
        </p:spPr>
        <p:txBody>
          <a:bodyPr vert="horz" wrap="square" lIns="0" tIns="0" rIns="0" bIns="0" rtlCol="0">
            <a:spAutoFit/>
          </a:bodyPr>
          <a:lstStyle/>
          <a:p>
            <a:pPr marL="25168"/>
            <a:r>
              <a:rPr sz="1387" i="1" dirty="0">
                <a:latin typeface="Times New Roman"/>
                <a:cs typeface="Times New Roman"/>
              </a:rPr>
              <a:t>I</a:t>
            </a:r>
            <a:endParaRPr sz="1387">
              <a:latin typeface="Times New Roman"/>
              <a:cs typeface="Times New Roman"/>
            </a:endParaRPr>
          </a:p>
        </p:txBody>
      </p:sp>
      <p:sp>
        <p:nvSpPr>
          <p:cNvPr id="59" name="object 59"/>
          <p:cNvSpPr/>
          <p:nvPr/>
        </p:nvSpPr>
        <p:spPr>
          <a:xfrm>
            <a:off x="7183585" y="2052017"/>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60" name="object 60"/>
          <p:cNvSpPr/>
          <p:nvPr/>
        </p:nvSpPr>
        <p:spPr>
          <a:xfrm>
            <a:off x="7183585" y="2111801"/>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61" name="object 61"/>
          <p:cNvSpPr/>
          <p:nvPr/>
        </p:nvSpPr>
        <p:spPr>
          <a:xfrm>
            <a:off x="7183585" y="2171589"/>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62" name="object 62"/>
          <p:cNvSpPr/>
          <p:nvPr/>
        </p:nvSpPr>
        <p:spPr>
          <a:xfrm>
            <a:off x="7183585" y="2231375"/>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63" name="object 63"/>
          <p:cNvSpPr/>
          <p:nvPr/>
        </p:nvSpPr>
        <p:spPr>
          <a:xfrm>
            <a:off x="7183585" y="2289802"/>
            <a:ext cx="8808" cy="33975"/>
          </a:xfrm>
          <a:custGeom>
            <a:avLst/>
            <a:gdLst/>
            <a:ahLst/>
            <a:cxnLst/>
            <a:rect l="l" t="t" r="r" b="b"/>
            <a:pathLst>
              <a:path w="4444" h="17144">
                <a:moveTo>
                  <a:pt x="0" y="8570"/>
                </a:moveTo>
                <a:lnTo>
                  <a:pt x="4114" y="8570"/>
                </a:lnTo>
              </a:path>
            </a:pathLst>
          </a:custGeom>
          <a:ln w="18411">
            <a:solidFill>
              <a:srgbClr val="000000"/>
            </a:solidFill>
          </a:ln>
        </p:spPr>
        <p:txBody>
          <a:bodyPr wrap="square" lIns="0" tIns="0" rIns="0" bIns="0" rtlCol="0"/>
          <a:lstStyle/>
          <a:p>
            <a:endParaRPr sz="7135"/>
          </a:p>
        </p:txBody>
      </p:sp>
      <p:sp>
        <p:nvSpPr>
          <p:cNvPr id="64" name="object 64"/>
          <p:cNvSpPr/>
          <p:nvPr/>
        </p:nvSpPr>
        <p:spPr>
          <a:xfrm>
            <a:off x="7183585" y="2349587"/>
            <a:ext cx="8808" cy="25167"/>
          </a:xfrm>
          <a:custGeom>
            <a:avLst/>
            <a:gdLst/>
            <a:ahLst/>
            <a:cxnLst/>
            <a:rect l="l" t="t" r="r" b="b"/>
            <a:pathLst>
              <a:path w="4444" h="12700">
                <a:moveTo>
                  <a:pt x="0" y="6171"/>
                </a:moveTo>
                <a:lnTo>
                  <a:pt x="4114" y="6171"/>
                </a:lnTo>
              </a:path>
            </a:pathLst>
          </a:custGeom>
          <a:ln w="13612">
            <a:solidFill>
              <a:srgbClr val="000000"/>
            </a:solidFill>
          </a:ln>
        </p:spPr>
        <p:txBody>
          <a:bodyPr wrap="square" lIns="0" tIns="0" rIns="0" bIns="0" rtlCol="0"/>
          <a:lstStyle/>
          <a:p>
            <a:endParaRPr sz="7135"/>
          </a:p>
        </p:txBody>
      </p:sp>
      <p:sp>
        <p:nvSpPr>
          <p:cNvPr id="65" name="object 65"/>
          <p:cNvSpPr txBox="1"/>
          <p:nvPr/>
        </p:nvSpPr>
        <p:spPr>
          <a:xfrm>
            <a:off x="7595944" y="1074539"/>
            <a:ext cx="790243" cy="304949"/>
          </a:xfrm>
          <a:prstGeom prst="rect">
            <a:avLst/>
          </a:prstGeom>
        </p:spPr>
        <p:txBody>
          <a:bodyPr vert="horz" wrap="square" lIns="0" tIns="0" rIns="0" bIns="0" rtlCol="0">
            <a:spAutoFit/>
          </a:bodyPr>
          <a:lstStyle/>
          <a:p>
            <a:pPr marL="25168"/>
            <a:r>
              <a:rPr sz="1982" i="1" spc="-10" dirty="0">
                <a:latin typeface="Times New Roman"/>
                <a:cs typeface="Times New Roman"/>
              </a:rPr>
              <a:t>d</a:t>
            </a:r>
            <a:r>
              <a:rPr sz="1982" i="1" spc="-287" dirty="0">
                <a:latin typeface="Times New Roman"/>
                <a:cs typeface="Times New Roman"/>
              </a:rPr>
              <a:t> </a:t>
            </a:r>
            <a:r>
              <a:rPr sz="1982" spc="40" dirty="0">
                <a:latin typeface="Times New Roman"/>
                <a:cs typeface="Times New Roman"/>
              </a:rPr>
              <a:t>(</a:t>
            </a:r>
            <a:r>
              <a:rPr sz="1982" i="1" spc="119" dirty="0">
                <a:latin typeface="Times New Roman"/>
                <a:cs typeface="Times New Roman"/>
              </a:rPr>
              <a:t>k</a:t>
            </a:r>
            <a:r>
              <a:rPr sz="1982" spc="-10" dirty="0">
                <a:latin typeface="Times New Roman"/>
                <a:cs typeface="Times New Roman"/>
              </a:rPr>
              <a:t>,</a:t>
            </a:r>
            <a:r>
              <a:rPr sz="1982" spc="-287" dirty="0">
                <a:latin typeface="Times New Roman"/>
                <a:cs typeface="Times New Roman"/>
              </a:rPr>
              <a:t> </a:t>
            </a:r>
            <a:r>
              <a:rPr sz="1982" i="1" spc="-10" dirty="0">
                <a:latin typeface="Times New Roman"/>
                <a:cs typeface="Times New Roman"/>
              </a:rPr>
              <a:t>k</a:t>
            </a:r>
            <a:r>
              <a:rPr sz="1982" i="1" spc="-327" dirty="0">
                <a:latin typeface="Times New Roman"/>
                <a:cs typeface="Times New Roman"/>
              </a:rPr>
              <a:t> </a:t>
            </a:r>
            <a:r>
              <a:rPr sz="1982" spc="109" dirty="0">
                <a:latin typeface="Times New Roman"/>
                <a:cs typeface="Times New Roman"/>
              </a:rPr>
              <a:t>'</a:t>
            </a:r>
            <a:r>
              <a:rPr sz="1982" spc="-10" dirty="0">
                <a:latin typeface="Times New Roman"/>
                <a:cs typeface="Times New Roman"/>
              </a:rPr>
              <a:t>)</a:t>
            </a:r>
            <a:endParaRPr sz="1982">
              <a:latin typeface="Times New Roman"/>
              <a:cs typeface="Times New Roman"/>
            </a:endParaRPr>
          </a:p>
        </p:txBody>
      </p:sp>
      <p:sp>
        <p:nvSpPr>
          <p:cNvPr id="66" name="object 66"/>
          <p:cNvSpPr txBox="1"/>
          <p:nvPr/>
        </p:nvSpPr>
        <p:spPr>
          <a:xfrm>
            <a:off x="7509690" y="2448778"/>
            <a:ext cx="312071" cy="259178"/>
          </a:xfrm>
          <a:prstGeom prst="rect">
            <a:avLst/>
          </a:prstGeom>
          <a:solidFill>
            <a:srgbClr val="FDB6B4"/>
          </a:solidFill>
        </p:spPr>
        <p:txBody>
          <a:bodyPr vert="horz" wrap="square" lIns="0" tIns="0" rIns="0" bIns="0" rtlCol="0">
            <a:spAutoFit/>
          </a:bodyPr>
          <a:lstStyle/>
          <a:p>
            <a:pPr marL="52852"/>
            <a:r>
              <a:rPr sz="2526" i="1" spc="-59" baseline="13071" dirty="0">
                <a:latin typeface="Times New Roman"/>
                <a:cs typeface="Times New Roman"/>
              </a:rPr>
              <a:t>x</a:t>
            </a:r>
            <a:r>
              <a:rPr sz="991" i="1" spc="-10" dirty="0">
                <a:latin typeface="Times New Roman"/>
                <a:cs typeface="Times New Roman"/>
              </a:rPr>
              <a:t>i</a:t>
            </a:r>
            <a:r>
              <a:rPr sz="991" i="1" dirty="0">
                <a:latin typeface="Times New Roman"/>
                <a:cs typeface="Times New Roman"/>
              </a:rPr>
              <a:t>k</a:t>
            </a:r>
            <a:endParaRPr sz="991">
              <a:latin typeface="Times New Roman"/>
              <a:cs typeface="Times New Roman"/>
            </a:endParaRPr>
          </a:p>
        </p:txBody>
      </p:sp>
      <p:sp>
        <p:nvSpPr>
          <p:cNvPr id="67" name="object 67"/>
          <p:cNvSpPr txBox="1"/>
          <p:nvPr/>
        </p:nvSpPr>
        <p:spPr>
          <a:xfrm>
            <a:off x="7091843" y="2374939"/>
            <a:ext cx="275578" cy="259178"/>
          </a:xfrm>
          <a:prstGeom prst="rect">
            <a:avLst/>
          </a:prstGeom>
        </p:spPr>
        <p:txBody>
          <a:bodyPr vert="horz" wrap="square" lIns="0" tIns="0" rIns="0" bIns="0" rtlCol="0">
            <a:spAutoFit/>
          </a:bodyPr>
          <a:lstStyle/>
          <a:p>
            <a:pPr marL="25168"/>
            <a:r>
              <a:rPr sz="2526" i="1" spc="-73" baseline="13071" dirty="0">
                <a:latin typeface="Times New Roman"/>
                <a:cs typeface="Times New Roman"/>
              </a:rPr>
              <a:t>x</a:t>
            </a:r>
            <a:r>
              <a:rPr sz="991" i="1" spc="-10" dirty="0">
                <a:latin typeface="Times New Roman"/>
                <a:cs typeface="Times New Roman"/>
              </a:rPr>
              <a:t>i</a:t>
            </a:r>
            <a:r>
              <a:rPr sz="991" i="1" dirty="0">
                <a:latin typeface="Times New Roman"/>
                <a:cs typeface="Times New Roman"/>
              </a:rPr>
              <a:t>k</a:t>
            </a:r>
            <a:r>
              <a:rPr sz="991" i="1" spc="-109" dirty="0">
                <a:latin typeface="Times New Roman"/>
                <a:cs typeface="Times New Roman"/>
              </a:rPr>
              <a:t> </a:t>
            </a:r>
            <a:r>
              <a:rPr sz="991" dirty="0">
                <a:latin typeface="Times New Roman"/>
                <a:cs typeface="Times New Roman"/>
              </a:rPr>
              <a:t>'</a:t>
            </a:r>
            <a:endParaRPr sz="991">
              <a:latin typeface="Times New Roman"/>
              <a:cs typeface="Times New Roman"/>
            </a:endParaRPr>
          </a:p>
        </p:txBody>
      </p:sp>
      <p:sp>
        <p:nvSpPr>
          <p:cNvPr id="68" name="object 68"/>
          <p:cNvSpPr txBox="1"/>
          <p:nvPr/>
        </p:nvSpPr>
        <p:spPr>
          <a:xfrm>
            <a:off x="3924538" y="2477400"/>
            <a:ext cx="143452" cy="152443"/>
          </a:xfrm>
          <a:prstGeom prst="rect">
            <a:avLst/>
          </a:prstGeom>
        </p:spPr>
        <p:txBody>
          <a:bodyPr vert="horz" wrap="square" lIns="0" tIns="0" rIns="0" bIns="0" rtlCol="0">
            <a:spAutoFit/>
          </a:bodyPr>
          <a:lstStyle/>
          <a:p>
            <a:pPr marL="25168"/>
            <a:r>
              <a:rPr sz="991" i="1" spc="-10" dirty="0">
                <a:latin typeface="Times New Roman"/>
                <a:cs typeface="Times New Roman"/>
              </a:rPr>
              <a:t>i</a:t>
            </a:r>
            <a:r>
              <a:rPr sz="991" i="1" dirty="0">
                <a:latin typeface="Times New Roman"/>
                <a:cs typeface="Times New Roman"/>
              </a:rPr>
              <a:t>k</a:t>
            </a:r>
            <a:endParaRPr sz="991">
              <a:latin typeface="Times New Roman"/>
              <a:cs typeface="Times New Roman"/>
            </a:endParaRPr>
          </a:p>
        </p:txBody>
      </p:sp>
      <p:sp>
        <p:nvSpPr>
          <p:cNvPr id="69" name="object 69"/>
          <p:cNvSpPr txBox="1"/>
          <p:nvPr/>
        </p:nvSpPr>
        <p:spPr>
          <a:xfrm>
            <a:off x="3833501" y="2349852"/>
            <a:ext cx="148486" cy="259242"/>
          </a:xfrm>
          <a:prstGeom prst="rect">
            <a:avLst/>
          </a:prstGeom>
        </p:spPr>
        <p:txBody>
          <a:bodyPr vert="horz" wrap="square" lIns="0" tIns="0" rIns="0" bIns="0" rtlCol="0">
            <a:spAutoFit/>
          </a:bodyPr>
          <a:lstStyle/>
          <a:p>
            <a:pPr marL="25168"/>
            <a:r>
              <a:rPr sz="1685" i="1" spc="10" dirty="0">
                <a:latin typeface="Times New Roman"/>
                <a:cs typeface="Times New Roman"/>
              </a:rPr>
              <a:t>x</a:t>
            </a:r>
            <a:endParaRPr sz="1685">
              <a:latin typeface="Times New Roman"/>
              <a:cs typeface="Times New Roman"/>
            </a:endParaRPr>
          </a:p>
        </p:txBody>
      </p:sp>
      <p:sp>
        <p:nvSpPr>
          <p:cNvPr id="70" name="object 70"/>
          <p:cNvSpPr txBox="1"/>
          <p:nvPr/>
        </p:nvSpPr>
        <p:spPr>
          <a:xfrm>
            <a:off x="6213419" y="2099573"/>
            <a:ext cx="339754" cy="243985"/>
          </a:xfrm>
          <a:prstGeom prst="rect">
            <a:avLst/>
          </a:prstGeom>
          <a:solidFill>
            <a:srgbClr val="FF4F4F"/>
          </a:solidFill>
        </p:spPr>
        <p:txBody>
          <a:bodyPr vert="horz" wrap="square" lIns="0" tIns="0" rIns="0" bIns="0" rtlCol="0">
            <a:spAutoFit/>
          </a:bodyPr>
          <a:lstStyle/>
          <a:p>
            <a:pPr marL="62919"/>
            <a:r>
              <a:rPr sz="1586" i="1" spc="10" dirty="0">
                <a:latin typeface="Calibri"/>
                <a:cs typeface="Calibri"/>
              </a:rPr>
              <a:t>G</a:t>
            </a:r>
            <a:r>
              <a:rPr sz="1487" i="1" spc="30" baseline="-22222" dirty="0">
                <a:latin typeface="Calibri"/>
                <a:cs typeface="Calibri"/>
              </a:rPr>
              <a:t>J</a:t>
            </a:r>
            <a:endParaRPr sz="1487" baseline="-22222">
              <a:latin typeface="Calibri"/>
              <a:cs typeface="Calibri"/>
            </a:endParaRPr>
          </a:p>
        </p:txBody>
      </p:sp>
      <p:sp>
        <p:nvSpPr>
          <p:cNvPr id="71" name="object 71"/>
          <p:cNvSpPr/>
          <p:nvPr/>
        </p:nvSpPr>
        <p:spPr>
          <a:xfrm>
            <a:off x="9087235" y="1652521"/>
            <a:ext cx="83051" cy="257961"/>
          </a:xfrm>
          <a:custGeom>
            <a:avLst/>
            <a:gdLst/>
            <a:ahLst/>
            <a:cxnLst/>
            <a:rect l="l" t="t" r="r" b="b"/>
            <a:pathLst>
              <a:path w="41910" h="130175">
                <a:moveTo>
                  <a:pt x="41825" y="0"/>
                </a:moveTo>
                <a:lnTo>
                  <a:pt x="0" y="129592"/>
                </a:lnTo>
              </a:path>
            </a:pathLst>
          </a:custGeom>
          <a:ln w="5236">
            <a:solidFill>
              <a:srgbClr val="000000"/>
            </a:solidFill>
          </a:ln>
        </p:spPr>
        <p:txBody>
          <a:bodyPr wrap="square" lIns="0" tIns="0" rIns="0" bIns="0" rtlCol="0"/>
          <a:lstStyle/>
          <a:p>
            <a:endParaRPr sz="7135"/>
          </a:p>
        </p:txBody>
      </p:sp>
      <p:sp>
        <p:nvSpPr>
          <p:cNvPr id="72" name="object 72"/>
          <p:cNvSpPr txBox="1"/>
          <p:nvPr/>
        </p:nvSpPr>
        <p:spPr>
          <a:xfrm>
            <a:off x="7601383" y="1618406"/>
            <a:ext cx="1739035" cy="304949"/>
          </a:xfrm>
          <a:prstGeom prst="rect">
            <a:avLst/>
          </a:prstGeom>
        </p:spPr>
        <p:txBody>
          <a:bodyPr vert="horz" wrap="square" lIns="0" tIns="0" rIns="0" bIns="0" rtlCol="0">
            <a:spAutoFit/>
          </a:bodyPr>
          <a:lstStyle/>
          <a:p>
            <a:pPr marL="25168"/>
            <a:r>
              <a:rPr sz="1982" i="1" spc="188" dirty="0">
                <a:latin typeface="Times New Roman"/>
                <a:cs typeface="Times New Roman"/>
              </a:rPr>
              <a:t>M</a:t>
            </a:r>
            <a:r>
              <a:rPr sz="1635" i="1" spc="30" baseline="-25252" dirty="0">
                <a:latin typeface="Times New Roman"/>
                <a:cs typeface="Times New Roman"/>
              </a:rPr>
              <a:t>k</a:t>
            </a:r>
            <a:r>
              <a:rPr sz="1635" i="1" baseline="-25252" dirty="0">
                <a:latin typeface="Times New Roman"/>
                <a:cs typeface="Times New Roman"/>
              </a:rPr>
              <a:t>    </a:t>
            </a:r>
            <a:r>
              <a:rPr sz="1635" i="1" spc="-149" baseline="-25252" dirty="0">
                <a:latin typeface="Times New Roman"/>
                <a:cs typeface="Times New Roman"/>
              </a:rPr>
              <a:t> </a:t>
            </a:r>
            <a:r>
              <a:rPr sz="2379" spc="-14" baseline="6944" dirty="0">
                <a:latin typeface="Calibri"/>
                <a:cs typeface="Calibri"/>
              </a:rPr>
              <a:t>w</a:t>
            </a:r>
            <a:r>
              <a:rPr sz="2379" baseline="6944" dirty="0">
                <a:latin typeface="Calibri"/>
                <a:cs typeface="Calibri"/>
              </a:rPr>
              <a:t>e</a:t>
            </a:r>
            <a:r>
              <a:rPr sz="2379" spc="-14" baseline="6944" dirty="0">
                <a:latin typeface="Calibri"/>
                <a:cs typeface="Calibri"/>
              </a:rPr>
              <a:t>i</a:t>
            </a:r>
            <a:r>
              <a:rPr sz="2379" baseline="6944" dirty="0">
                <a:latin typeface="Calibri"/>
                <a:cs typeface="Calibri"/>
              </a:rPr>
              <a:t>g</a:t>
            </a:r>
            <a:r>
              <a:rPr sz="2379" spc="-14" baseline="6944" dirty="0">
                <a:latin typeface="Calibri"/>
                <a:cs typeface="Calibri"/>
              </a:rPr>
              <a:t>h</a:t>
            </a:r>
            <a:r>
              <a:rPr sz="2379" baseline="6944" dirty="0">
                <a:latin typeface="Calibri"/>
                <a:cs typeface="Calibri"/>
              </a:rPr>
              <a:t>t</a:t>
            </a:r>
            <a:r>
              <a:rPr sz="2379" spc="-59" baseline="6944" dirty="0">
                <a:latin typeface="Times New Roman"/>
                <a:cs typeface="Times New Roman"/>
              </a:rPr>
              <a:t> </a:t>
            </a:r>
            <a:r>
              <a:rPr sz="2379" baseline="6944" dirty="0">
                <a:latin typeface="Calibri"/>
                <a:cs typeface="Calibri"/>
              </a:rPr>
              <a:t>=</a:t>
            </a:r>
            <a:r>
              <a:rPr sz="2379" spc="14" baseline="6944" dirty="0">
                <a:latin typeface="Times New Roman"/>
                <a:cs typeface="Times New Roman"/>
              </a:rPr>
              <a:t> </a:t>
            </a:r>
            <a:r>
              <a:rPr sz="2972" i="1" spc="-44" baseline="5555" dirty="0">
                <a:latin typeface="Times New Roman"/>
                <a:cs typeface="Times New Roman"/>
              </a:rPr>
              <a:t>p</a:t>
            </a:r>
            <a:r>
              <a:rPr sz="1635" i="1" spc="30" baseline="-15151" dirty="0">
                <a:latin typeface="Times New Roman"/>
                <a:cs typeface="Times New Roman"/>
              </a:rPr>
              <a:t>k</a:t>
            </a:r>
            <a:r>
              <a:rPr sz="1635" i="1" baseline="-15151" dirty="0">
                <a:latin typeface="Times New Roman"/>
                <a:cs typeface="Times New Roman"/>
              </a:rPr>
              <a:t>    </a:t>
            </a:r>
            <a:r>
              <a:rPr sz="1635" i="1" spc="-103" baseline="-15151" dirty="0">
                <a:latin typeface="Times New Roman"/>
                <a:cs typeface="Times New Roman"/>
              </a:rPr>
              <a:t> </a:t>
            </a:r>
            <a:r>
              <a:rPr sz="2972" i="1" spc="-14" baseline="5555" dirty="0">
                <a:latin typeface="Times New Roman"/>
                <a:cs typeface="Times New Roman"/>
              </a:rPr>
              <a:t>J</a:t>
            </a:r>
            <a:endParaRPr sz="2972" baseline="5555">
              <a:latin typeface="Times New Roman"/>
              <a:cs typeface="Times New Roman"/>
            </a:endParaRPr>
          </a:p>
        </p:txBody>
      </p:sp>
      <p:sp>
        <p:nvSpPr>
          <p:cNvPr id="73" name="object 73"/>
          <p:cNvSpPr txBox="1"/>
          <p:nvPr/>
        </p:nvSpPr>
        <p:spPr>
          <a:xfrm>
            <a:off x="5152871" y="1466693"/>
            <a:ext cx="332204" cy="304949"/>
          </a:xfrm>
          <a:prstGeom prst="rect">
            <a:avLst/>
          </a:prstGeom>
        </p:spPr>
        <p:txBody>
          <a:bodyPr vert="horz" wrap="square" lIns="0" tIns="0" rIns="0" bIns="0" rtlCol="0">
            <a:spAutoFit/>
          </a:bodyPr>
          <a:lstStyle/>
          <a:p>
            <a:pPr marL="25168"/>
            <a:r>
              <a:rPr sz="1982" i="1" spc="99" dirty="0">
                <a:latin typeface="Times New Roman"/>
                <a:cs typeface="Times New Roman"/>
              </a:rPr>
              <a:t>N</a:t>
            </a:r>
            <a:r>
              <a:rPr sz="1635" i="1" spc="44" baseline="-25252" dirty="0">
                <a:latin typeface="Times New Roman"/>
                <a:cs typeface="Times New Roman"/>
              </a:rPr>
              <a:t>K</a:t>
            </a:r>
            <a:endParaRPr sz="1635" baseline="-25252">
              <a:latin typeface="Times New Roman"/>
              <a:cs typeface="Times New Roman"/>
            </a:endParaRPr>
          </a:p>
        </p:txBody>
      </p:sp>
      <p:sp>
        <p:nvSpPr>
          <p:cNvPr id="74" name="object 74"/>
          <p:cNvSpPr txBox="1"/>
          <p:nvPr/>
        </p:nvSpPr>
        <p:spPr>
          <a:xfrm>
            <a:off x="6142061" y="1201566"/>
            <a:ext cx="283128" cy="335398"/>
          </a:xfrm>
          <a:prstGeom prst="rect">
            <a:avLst/>
          </a:prstGeom>
        </p:spPr>
        <p:txBody>
          <a:bodyPr vert="horz" wrap="square" lIns="0" tIns="0" rIns="0" bIns="0" rtlCol="0">
            <a:spAutoFit/>
          </a:bodyPr>
          <a:lstStyle/>
          <a:p>
            <a:pPr marL="25168"/>
            <a:r>
              <a:rPr sz="2180" spc="-396" dirty="0">
                <a:latin typeface="Times New Roman"/>
                <a:cs typeface="Times New Roman"/>
              </a:rPr>
              <a:t>I</a:t>
            </a:r>
            <a:r>
              <a:rPr sz="2180" spc="20" dirty="0">
                <a:latin typeface="Times New Roman"/>
                <a:cs typeface="Times New Roman"/>
              </a:rPr>
              <a:t>R</a:t>
            </a:r>
            <a:endParaRPr sz="2180">
              <a:latin typeface="Times New Roman"/>
              <a:cs typeface="Times New Roman"/>
            </a:endParaRPr>
          </a:p>
        </p:txBody>
      </p:sp>
      <p:sp>
        <p:nvSpPr>
          <p:cNvPr id="75" name="object 75"/>
          <p:cNvSpPr txBox="1"/>
          <p:nvPr/>
        </p:nvSpPr>
        <p:spPr>
          <a:xfrm>
            <a:off x="6786119" y="1667953"/>
            <a:ext cx="396380" cy="304949"/>
          </a:xfrm>
          <a:prstGeom prst="rect">
            <a:avLst/>
          </a:prstGeom>
        </p:spPr>
        <p:txBody>
          <a:bodyPr vert="horz" wrap="square" lIns="0" tIns="0" rIns="0" bIns="0" rtlCol="0">
            <a:spAutoFit/>
          </a:bodyPr>
          <a:lstStyle/>
          <a:p>
            <a:pPr marL="25168"/>
            <a:r>
              <a:rPr sz="2972" i="1" spc="268" baseline="13888" dirty="0">
                <a:latin typeface="Times New Roman"/>
                <a:cs typeface="Times New Roman"/>
              </a:rPr>
              <a:t>M</a:t>
            </a:r>
            <a:r>
              <a:rPr sz="1090" i="1" spc="20" dirty="0">
                <a:latin typeface="Times New Roman"/>
                <a:cs typeface="Times New Roman"/>
              </a:rPr>
              <a:t>k</a:t>
            </a:r>
            <a:r>
              <a:rPr sz="1090" i="1" spc="-119" dirty="0">
                <a:latin typeface="Times New Roman"/>
                <a:cs typeface="Times New Roman"/>
              </a:rPr>
              <a:t> </a:t>
            </a:r>
            <a:r>
              <a:rPr sz="1090" spc="10" dirty="0">
                <a:latin typeface="Times New Roman"/>
                <a:cs typeface="Times New Roman"/>
              </a:rPr>
              <a:t>'</a:t>
            </a:r>
            <a:endParaRPr sz="1090">
              <a:latin typeface="Times New Roman"/>
              <a:cs typeface="Times New Roman"/>
            </a:endParaRPr>
          </a:p>
        </p:txBody>
      </p:sp>
      <p:pic>
        <p:nvPicPr>
          <p:cNvPr id="103" name="Picture 102">
            <a:extLst>
              <a:ext uri="{FF2B5EF4-FFF2-40B4-BE49-F238E27FC236}">
                <a16:creationId xmlns:a16="http://schemas.microsoft.com/office/drawing/2014/main" id="{C0D17D3A-7482-4C42-A301-6E24764825EE}"/>
              </a:ext>
            </a:extLst>
          </p:cNvPr>
          <p:cNvPicPr>
            <a:picLocks noChangeAspect="1"/>
          </p:cNvPicPr>
          <p:nvPr/>
        </p:nvPicPr>
        <p:blipFill>
          <a:blip r:embed="rId4"/>
          <a:stretch>
            <a:fillRect/>
          </a:stretch>
        </p:blipFill>
        <p:spPr>
          <a:xfrm>
            <a:off x="1470992" y="3799027"/>
            <a:ext cx="9382538" cy="2519417"/>
          </a:xfrm>
          <a:prstGeom prst="rect">
            <a:avLst/>
          </a:prstGeom>
        </p:spPr>
      </p:pic>
      <p:sp>
        <p:nvSpPr>
          <p:cNvPr id="76" name="1 Título">
            <a:extLst>
              <a:ext uri="{FF2B5EF4-FFF2-40B4-BE49-F238E27FC236}">
                <a16:creationId xmlns:a16="http://schemas.microsoft.com/office/drawing/2014/main" id="{E11007EB-3941-46E9-87F0-42758B9C8E00}"/>
              </a:ext>
            </a:extLst>
          </p:cNvPr>
          <p:cNvSpPr txBox="1">
            <a:spLocks noChangeArrowheads="1"/>
          </p:cNvSpPr>
          <p:nvPr/>
        </p:nvSpPr>
        <p:spPr>
          <a:xfrm>
            <a:off x="1981358" y="304729"/>
            <a:ext cx="6043801" cy="457094"/>
          </a:xfrm>
          <a:prstGeom prst="rect">
            <a:avLst/>
          </a:prstGeom>
          <a:solidFill>
            <a:srgbClr val="351BA5"/>
          </a:solidFill>
        </p:spPr>
        <p:txBody>
          <a:bodyPr/>
          <a:lstStyle/>
          <a:p>
            <a:pPr defTabSz="913762">
              <a:spcBef>
                <a:spcPct val="0"/>
              </a:spcBef>
            </a:pPr>
            <a:r>
              <a:rPr lang="en-US" altLang="es-ES" sz="2400" dirty="0">
                <a:solidFill>
                  <a:schemeClr val="bg1"/>
                </a:solidFill>
              </a:rPr>
              <a:t>Point cloud of categories</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2502886" y="1448259"/>
            <a:ext cx="7469557" cy="2309607"/>
          </a:xfrm>
          <a:prstGeom prst="rect">
            <a:avLst/>
          </a:prstGeom>
        </p:spPr>
        <p:txBody>
          <a:bodyPr vert="horz" wrap="square" lIns="0" tIns="0" rIns="0" bIns="0" rtlCol="0">
            <a:spAutoFit/>
          </a:bodyPr>
          <a:lstStyle/>
          <a:p>
            <a:pPr marL="286911" marR="1189171" indent="-261744">
              <a:lnSpc>
                <a:spcPct val="102600"/>
              </a:lnSpc>
              <a:buClr>
                <a:srgbClr val="3333B2"/>
              </a:buClr>
              <a:buSzPct val="90909"/>
              <a:buFont typeface="DejaVu Sans Condensed"/>
              <a:buChar char="•"/>
              <a:tabLst>
                <a:tab pos="288169" algn="l"/>
              </a:tabLst>
            </a:pPr>
            <a:r>
              <a:rPr sz="2180" spc="109" dirty="0">
                <a:latin typeface="Calibri"/>
                <a:cs typeface="Calibri"/>
              </a:rPr>
              <a:t>MCA</a:t>
            </a:r>
            <a:r>
              <a:rPr sz="2180" spc="218" dirty="0">
                <a:latin typeface="Calibri"/>
                <a:cs typeface="Calibri"/>
              </a:rPr>
              <a:t> </a:t>
            </a:r>
            <a:r>
              <a:rPr sz="2180" spc="-20" dirty="0">
                <a:latin typeface="Calibri"/>
                <a:cs typeface="Calibri"/>
              </a:rPr>
              <a:t>is</a:t>
            </a:r>
            <a:r>
              <a:rPr sz="2180" spc="218" dirty="0">
                <a:latin typeface="Calibri"/>
                <a:cs typeface="Calibri"/>
              </a:rPr>
              <a:t> </a:t>
            </a:r>
            <a:r>
              <a:rPr sz="2180" spc="-50" dirty="0">
                <a:latin typeface="Calibri"/>
                <a:cs typeface="Calibri"/>
              </a:rPr>
              <a:t>the</a:t>
            </a:r>
            <a:r>
              <a:rPr sz="2180" spc="218" dirty="0">
                <a:latin typeface="Calibri"/>
                <a:cs typeface="Calibri"/>
              </a:rPr>
              <a:t> </a:t>
            </a:r>
            <a:r>
              <a:rPr sz="2180" spc="10" dirty="0">
                <a:latin typeface="Calibri"/>
                <a:cs typeface="Calibri"/>
              </a:rPr>
              <a:t>b</a:t>
            </a:r>
            <a:r>
              <a:rPr sz="2180" spc="-50" dirty="0">
                <a:latin typeface="Calibri"/>
                <a:cs typeface="Calibri"/>
              </a:rPr>
              <a:t>est</a:t>
            </a:r>
            <a:r>
              <a:rPr sz="2180" spc="218" dirty="0">
                <a:latin typeface="Calibri"/>
                <a:cs typeface="Calibri"/>
              </a:rPr>
              <a:t> </a:t>
            </a:r>
            <a:r>
              <a:rPr sz="2180" spc="-10" dirty="0">
                <a:latin typeface="Calibri"/>
                <a:cs typeface="Calibri"/>
              </a:rPr>
              <a:t>fact</a:t>
            </a:r>
            <a:r>
              <a:rPr sz="2180" spc="-79" dirty="0">
                <a:latin typeface="Calibri"/>
                <a:cs typeface="Calibri"/>
              </a:rPr>
              <a:t>o</a:t>
            </a:r>
            <a:r>
              <a:rPr sz="2180" spc="-40" dirty="0">
                <a:latin typeface="Calibri"/>
                <a:cs typeface="Calibri"/>
              </a:rPr>
              <a:t>r</a:t>
            </a:r>
            <a:r>
              <a:rPr sz="2180" spc="218" dirty="0">
                <a:latin typeface="Calibri"/>
                <a:cs typeface="Calibri"/>
              </a:rPr>
              <a:t> </a:t>
            </a:r>
            <a:r>
              <a:rPr sz="2180" spc="-20" dirty="0">
                <a:latin typeface="Calibri"/>
                <a:cs typeface="Calibri"/>
              </a:rPr>
              <a:t>analysis</a:t>
            </a:r>
            <a:r>
              <a:rPr sz="2180" spc="226" dirty="0">
                <a:latin typeface="Calibri"/>
                <a:cs typeface="Calibri"/>
              </a:rPr>
              <a:t> </a:t>
            </a:r>
            <a:r>
              <a:rPr sz="2180" spc="-59" dirty="0">
                <a:latin typeface="Calibri"/>
                <a:cs typeface="Calibri"/>
              </a:rPr>
              <a:t>meth</a:t>
            </a:r>
            <a:r>
              <a:rPr sz="2180" dirty="0">
                <a:latin typeface="Calibri"/>
                <a:cs typeface="Calibri"/>
              </a:rPr>
              <a:t>o</a:t>
            </a:r>
            <a:r>
              <a:rPr sz="2180" spc="-50" dirty="0">
                <a:latin typeface="Calibri"/>
                <a:cs typeface="Calibri"/>
              </a:rPr>
              <a:t>d</a:t>
            </a:r>
            <a:r>
              <a:rPr sz="2180" spc="218" dirty="0">
                <a:latin typeface="Calibri"/>
                <a:cs typeface="Calibri"/>
              </a:rPr>
              <a:t> </a:t>
            </a:r>
            <a:r>
              <a:rPr sz="2180" spc="-40" dirty="0">
                <a:latin typeface="Calibri"/>
                <a:cs typeface="Calibri"/>
              </a:rPr>
              <a:t>f</a:t>
            </a:r>
            <a:r>
              <a:rPr sz="2180" spc="-119" dirty="0">
                <a:latin typeface="Calibri"/>
                <a:cs typeface="Calibri"/>
              </a:rPr>
              <a:t>o</a:t>
            </a:r>
            <a:r>
              <a:rPr sz="2180" spc="-40" dirty="0">
                <a:latin typeface="Calibri"/>
                <a:cs typeface="Calibri"/>
              </a:rPr>
              <a:t>r</a:t>
            </a:r>
            <a:r>
              <a:rPr sz="2180" spc="218" dirty="0">
                <a:latin typeface="Calibri"/>
                <a:cs typeface="Calibri"/>
              </a:rPr>
              <a:t> </a:t>
            </a:r>
            <a:r>
              <a:rPr sz="2180" spc="-40" dirty="0">
                <a:latin typeface="Calibri"/>
                <a:cs typeface="Calibri"/>
              </a:rPr>
              <a:t>tables</a:t>
            </a:r>
            <a:r>
              <a:rPr sz="2180" spc="218" dirty="0">
                <a:latin typeface="Calibri"/>
                <a:cs typeface="Calibri"/>
              </a:rPr>
              <a:t> </a:t>
            </a:r>
            <a:r>
              <a:rPr sz="2180" spc="-50" dirty="0">
                <a:latin typeface="Calibri"/>
                <a:cs typeface="Calibri"/>
              </a:rPr>
              <a:t>of</a:t>
            </a:r>
            <a:r>
              <a:rPr sz="2180" spc="-30" dirty="0">
                <a:latin typeface="Calibri"/>
                <a:cs typeface="Calibri"/>
              </a:rPr>
              <a:t> </a:t>
            </a:r>
            <a:r>
              <a:rPr sz="2180" spc="-20" dirty="0">
                <a:latin typeface="Calibri"/>
                <a:cs typeface="Calibri"/>
              </a:rPr>
              <a:t>individuals</a:t>
            </a:r>
            <a:r>
              <a:rPr sz="2180" spc="218" dirty="0">
                <a:latin typeface="Calibri"/>
                <a:cs typeface="Calibri"/>
              </a:rPr>
              <a:t> </a:t>
            </a:r>
            <a:r>
              <a:rPr sz="2180" spc="-30" dirty="0">
                <a:latin typeface="Calibri"/>
                <a:cs typeface="Calibri"/>
              </a:rPr>
              <a:t>with</a:t>
            </a:r>
            <a:r>
              <a:rPr sz="2180" spc="218" dirty="0">
                <a:latin typeface="Calibri"/>
                <a:cs typeface="Calibri"/>
              </a:rPr>
              <a:t> </a:t>
            </a:r>
            <a:r>
              <a:rPr sz="2180" spc="-20" dirty="0">
                <a:latin typeface="Calibri"/>
                <a:cs typeface="Calibri"/>
              </a:rPr>
              <a:t>qualitative</a:t>
            </a:r>
            <a:r>
              <a:rPr sz="2180" spc="218" dirty="0">
                <a:latin typeface="Calibri"/>
                <a:cs typeface="Calibri"/>
              </a:rPr>
              <a:t> </a:t>
            </a:r>
            <a:r>
              <a:rPr sz="2180" spc="-10" dirty="0">
                <a:latin typeface="Calibri"/>
                <a:cs typeface="Calibri"/>
              </a:rPr>
              <a:t>v</a:t>
            </a:r>
            <a:r>
              <a:rPr sz="2180" spc="-79" dirty="0">
                <a:latin typeface="Calibri"/>
                <a:cs typeface="Calibri"/>
              </a:rPr>
              <a:t>a</a:t>
            </a:r>
            <a:r>
              <a:rPr sz="2180" spc="-50" dirty="0">
                <a:latin typeface="Calibri"/>
                <a:cs typeface="Calibri"/>
              </a:rPr>
              <a:t>riables</a:t>
            </a:r>
            <a:endParaRPr sz="2180" dirty="0">
              <a:latin typeface="Calibri"/>
              <a:cs typeface="Calibri"/>
            </a:endParaRPr>
          </a:p>
          <a:p>
            <a:pPr marL="286911" indent="-261744">
              <a:spcBef>
                <a:spcPts val="654"/>
              </a:spcBef>
              <a:buClr>
                <a:srgbClr val="3333B2"/>
              </a:buClr>
              <a:buSzPct val="90909"/>
              <a:buFont typeface="DejaVu Sans Condensed"/>
              <a:buChar char="•"/>
              <a:tabLst>
                <a:tab pos="288169" algn="l"/>
              </a:tabLst>
            </a:pPr>
            <a:r>
              <a:rPr sz="2180" spc="-20" dirty="0">
                <a:latin typeface="Calibri"/>
                <a:cs typeface="Calibri"/>
              </a:rPr>
              <a:t>Eigenvalues</a:t>
            </a:r>
            <a:r>
              <a:rPr sz="2180" spc="218" dirty="0">
                <a:latin typeface="Calibri"/>
                <a:cs typeface="Calibri"/>
              </a:rPr>
              <a:t> </a:t>
            </a:r>
            <a:r>
              <a:rPr sz="2180" spc="-69" dirty="0">
                <a:latin typeface="Calibri"/>
                <a:cs typeface="Calibri"/>
              </a:rPr>
              <a:t>re</a:t>
            </a:r>
            <a:r>
              <a:rPr sz="2180" spc="-149" dirty="0">
                <a:latin typeface="Calibri"/>
                <a:cs typeface="Calibri"/>
              </a:rPr>
              <a:t>p</a:t>
            </a:r>
            <a:r>
              <a:rPr sz="2180" spc="-59" dirty="0">
                <a:latin typeface="Calibri"/>
                <a:cs typeface="Calibri"/>
              </a:rPr>
              <a:t>resent</a:t>
            </a:r>
            <a:r>
              <a:rPr sz="2180" spc="226" dirty="0">
                <a:latin typeface="Calibri"/>
                <a:cs typeface="Calibri"/>
              </a:rPr>
              <a:t> </a:t>
            </a:r>
            <a:r>
              <a:rPr sz="2180" spc="-50" dirty="0">
                <a:latin typeface="Calibri"/>
                <a:cs typeface="Calibri"/>
              </a:rPr>
              <a:t>the</a:t>
            </a:r>
            <a:r>
              <a:rPr sz="2180" spc="218" dirty="0">
                <a:latin typeface="Calibri"/>
                <a:cs typeface="Calibri"/>
              </a:rPr>
              <a:t> </a:t>
            </a:r>
            <a:r>
              <a:rPr sz="2180" spc="-59" dirty="0">
                <a:latin typeface="Calibri"/>
                <a:cs typeface="Calibri"/>
              </a:rPr>
              <a:t>means</a:t>
            </a:r>
            <a:r>
              <a:rPr sz="2180" spc="218" dirty="0">
                <a:latin typeface="Calibri"/>
                <a:cs typeface="Calibri"/>
              </a:rPr>
              <a:t> </a:t>
            </a:r>
            <a:r>
              <a:rPr sz="2180" spc="-50" dirty="0">
                <a:latin typeface="Calibri"/>
                <a:cs typeface="Calibri"/>
              </a:rPr>
              <a:t>of</a:t>
            </a:r>
            <a:r>
              <a:rPr sz="2180" spc="218" dirty="0">
                <a:latin typeface="Calibri"/>
                <a:cs typeface="Calibri"/>
              </a:rPr>
              <a:t> </a:t>
            </a:r>
            <a:r>
              <a:rPr sz="2180" spc="-50" dirty="0">
                <a:latin typeface="Calibri"/>
                <a:cs typeface="Calibri"/>
              </a:rPr>
              <a:t>squ</a:t>
            </a:r>
            <a:r>
              <a:rPr sz="2180" spc="-109" dirty="0">
                <a:latin typeface="Calibri"/>
                <a:cs typeface="Calibri"/>
              </a:rPr>
              <a:t>a</a:t>
            </a:r>
            <a:r>
              <a:rPr sz="2180" spc="-79" dirty="0">
                <a:latin typeface="Calibri"/>
                <a:cs typeface="Calibri"/>
              </a:rPr>
              <a:t>red</a:t>
            </a:r>
            <a:r>
              <a:rPr sz="2180" spc="218" dirty="0">
                <a:latin typeface="Calibri"/>
                <a:cs typeface="Calibri"/>
              </a:rPr>
              <a:t> </a:t>
            </a:r>
            <a:r>
              <a:rPr sz="2180" spc="-30" dirty="0">
                <a:latin typeface="Calibri"/>
                <a:cs typeface="Calibri"/>
              </a:rPr>
              <a:t>c</a:t>
            </a:r>
            <a:r>
              <a:rPr sz="2180" spc="-99" dirty="0">
                <a:latin typeface="Calibri"/>
                <a:cs typeface="Calibri"/>
              </a:rPr>
              <a:t>o</a:t>
            </a:r>
            <a:r>
              <a:rPr sz="2180" spc="-40" dirty="0">
                <a:latin typeface="Calibri"/>
                <a:cs typeface="Calibri"/>
              </a:rPr>
              <a:t>rrelation</a:t>
            </a:r>
            <a:r>
              <a:rPr sz="2180" spc="226" dirty="0">
                <a:latin typeface="Calibri"/>
                <a:cs typeface="Calibri"/>
              </a:rPr>
              <a:t> </a:t>
            </a:r>
            <a:r>
              <a:rPr sz="2180" spc="-30" dirty="0">
                <a:latin typeface="Calibri"/>
                <a:cs typeface="Calibri"/>
              </a:rPr>
              <a:t>ratios</a:t>
            </a:r>
            <a:endParaRPr sz="2180" dirty="0">
              <a:latin typeface="Calibri"/>
              <a:cs typeface="Calibri"/>
            </a:endParaRPr>
          </a:p>
          <a:p>
            <a:pPr marL="286911" marR="425331" indent="-261744">
              <a:lnSpc>
                <a:spcPct val="102600"/>
              </a:lnSpc>
              <a:spcBef>
                <a:spcPts val="595"/>
              </a:spcBef>
              <a:buClr>
                <a:srgbClr val="3333B2"/>
              </a:buClr>
              <a:buSzPct val="90909"/>
              <a:buFont typeface="DejaVu Sans Condensed"/>
              <a:buChar char="•"/>
              <a:tabLst>
                <a:tab pos="288169" algn="l"/>
              </a:tabLst>
            </a:pPr>
            <a:r>
              <a:rPr sz="2180" spc="59" dirty="0">
                <a:latin typeface="Calibri"/>
                <a:cs typeface="Calibri"/>
              </a:rPr>
              <a:t>The</a:t>
            </a:r>
            <a:r>
              <a:rPr sz="2180" spc="218" dirty="0">
                <a:latin typeface="Calibri"/>
                <a:cs typeface="Calibri"/>
              </a:rPr>
              <a:t> </a:t>
            </a:r>
            <a:r>
              <a:rPr sz="2180" spc="-40" dirty="0">
                <a:latin typeface="Calibri"/>
                <a:cs typeface="Calibri"/>
              </a:rPr>
              <a:t>values</a:t>
            </a:r>
            <a:r>
              <a:rPr sz="2180" spc="218" dirty="0">
                <a:latin typeface="Calibri"/>
                <a:cs typeface="Calibri"/>
              </a:rPr>
              <a:t> </a:t>
            </a:r>
            <a:r>
              <a:rPr sz="2180" spc="-50" dirty="0">
                <a:latin typeface="Calibri"/>
                <a:cs typeface="Calibri"/>
              </a:rPr>
              <a:t>of</a:t>
            </a:r>
            <a:r>
              <a:rPr sz="2180" spc="218" dirty="0">
                <a:latin typeface="Calibri"/>
                <a:cs typeface="Calibri"/>
              </a:rPr>
              <a:t> </a:t>
            </a:r>
            <a:r>
              <a:rPr sz="2180" spc="-59" dirty="0">
                <a:latin typeface="Calibri"/>
                <a:cs typeface="Calibri"/>
              </a:rPr>
              <a:t>these</a:t>
            </a:r>
            <a:r>
              <a:rPr sz="2180" spc="218" dirty="0">
                <a:latin typeface="Calibri"/>
                <a:cs typeface="Calibri"/>
              </a:rPr>
              <a:t> </a:t>
            </a:r>
            <a:r>
              <a:rPr sz="2180" spc="-50" dirty="0">
                <a:latin typeface="Calibri"/>
                <a:cs typeface="Calibri"/>
              </a:rPr>
              <a:t>squ</a:t>
            </a:r>
            <a:r>
              <a:rPr sz="2180" spc="-119" dirty="0">
                <a:latin typeface="Calibri"/>
                <a:cs typeface="Calibri"/>
              </a:rPr>
              <a:t>a</a:t>
            </a:r>
            <a:r>
              <a:rPr sz="2180" spc="-79" dirty="0">
                <a:latin typeface="Calibri"/>
                <a:cs typeface="Calibri"/>
              </a:rPr>
              <a:t>red</a:t>
            </a:r>
            <a:r>
              <a:rPr sz="2180" spc="218" dirty="0">
                <a:latin typeface="Calibri"/>
                <a:cs typeface="Calibri"/>
              </a:rPr>
              <a:t> </a:t>
            </a:r>
            <a:r>
              <a:rPr sz="2180" spc="-10" dirty="0">
                <a:latin typeface="Calibri"/>
                <a:cs typeface="Calibri"/>
              </a:rPr>
              <a:t>links</a:t>
            </a:r>
            <a:r>
              <a:rPr sz="2180" spc="218" dirty="0">
                <a:latin typeface="Calibri"/>
                <a:cs typeface="Calibri"/>
              </a:rPr>
              <a:t> </a:t>
            </a:r>
            <a:r>
              <a:rPr sz="2180" spc="-89" dirty="0">
                <a:latin typeface="Calibri"/>
                <a:cs typeface="Calibri"/>
              </a:rPr>
              <a:t>are</a:t>
            </a:r>
            <a:r>
              <a:rPr sz="2180" spc="218" dirty="0">
                <a:latin typeface="Calibri"/>
                <a:cs typeface="Calibri"/>
              </a:rPr>
              <a:t> </a:t>
            </a:r>
            <a:r>
              <a:rPr sz="2180" spc="-40" dirty="0">
                <a:latin typeface="Calibri"/>
                <a:cs typeface="Calibri"/>
              </a:rPr>
              <a:t>p</a:t>
            </a:r>
            <a:r>
              <a:rPr sz="2180" spc="-109" dirty="0">
                <a:latin typeface="Calibri"/>
                <a:cs typeface="Calibri"/>
              </a:rPr>
              <a:t>a</a:t>
            </a:r>
            <a:r>
              <a:rPr sz="2180" dirty="0">
                <a:latin typeface="Calibri"/>
                <a:cs typeface="Calibri"/>
              </a:rPr>
              <a:t>rticul</a:t>
            </a:r>
            <a:r>
              <a:rPr sz="2180" spc="-59" dirty="0">
                <a:latin typeface="Calibri"/>
                <a:cs typeface="Calibri"/>
              </a:rPr>
              <a:t>a</a:t>
            </a:r>
            <a:r>
              <a:rPr sz="2180" spc="-20" dirty="0">
                <a:latin typeface="Calibri"/>
                <a:cs typeface="Calibri"/>
              </a:rPr>
              <a:t>rly</a:t>
            </a:r>
            <a:r>
              <a:rPr sz="2180" spc="218" dirty="0">
                <a:latin typeface="Calibri"/>
                <a:cs typeface="Calibri"/>
              </a:rPr>
              <a:t> </a:t>
            </a:r>
            <a:r>
              <a:rPr sz="2180" spc="-40" dirty="0">
                <a:latin typeface="Calibri"/>
                <a:cs typeface="Calibri"/>
              </a:rPr>
              <a:t>im</a:t>
            </a:r>
            <a:r>
              <a:rPr sz="2180" spc="20" dirty="0">
                <a:latin typeface="Calibri"/>
                <a:cs typeface="Calibri"/>
              </a:rPr>
              <a:t>p</a:t>
            </a:r>
            <a:r>
              <a:rPr sz="2180" spc="-149" dirty="0">
                <a:latin typeface="Calibri"/>
                <a:cs typeface="Calibri"/>
              </a:rPr>
              <a:t>o</a:t>
            </a:r>
            <a:r>
              <a:rPr sz="2180" dirty="0">
                <a:latin typeface="Calibri"/>
                <a:cs typeface="Calibri"/>
              </a:rPr>
              <a:t>rtant </a:t>
            </a:r>
            <a:r>
              <a:rPr sz="2180" spc="-89" dirty="0">
                <a:latin typeface="Calibri"/>
                <a:cs typeface="Calibri"/>
              </a:rPr>
              <a:t>when</a:t>
            </a:r>
            <a:r>
              <a:rPr sz="2180" spc="218" dirty="0">
                <a:latin typeface="Calibri"/>
                <a:cs typeface="Calibri"/>
              </a:rPr>
              <a:t> </a:t>
            </a:r>
            <a:r>
              <a:rPr sz="2180" spc="-69" dirty="0">
                <a:latin typeface="Calibri"/>
                <a:cs typeface="Calibri"/>
              </a:rPr>
              <a:t>there</a:t>
            </a:r>
            <a:r>
              <a:rPr sz="2180" spc="218" dirty="0">
                <a:latin typeface="Calibri"/>
                <a:cs typeface="Calibri"/>
              </a:rPr>
              <a:t> </a:t>
            </a:r>
            <a:r>
              <a:rPr sz="2180" spc="-89" dirty="0">
                <a:latin typeface="Calibri"/>
                <a:cs typeface="Calibri"/>
              </a:rPr>
              <a:t>are</a:t>
            </a:r>
            <a:r>
              <a:rPr sz="2180" spc="218" dirty="0">
                <a:latin typeface="Calibri"/>
                <a:cs typeface="Calibri"/>
              </a:rPr>
              <a:t> </a:t>
            </a:r>
            <a:r>
              <a:rPr sz="2180" spc="-20" dirty="0">
                <a:latin typeface="Calibri"/>
                <a:cs typeface="Calibri"/>
              </a:rPr>
              <a:t>lots</a:t>
            </a:r>
            <a:r>
              <a:rPr sz="2180" spc="218" dirty="0">
                <a:latin typeface="Calibri"/>
                <a:cs typeface="Calibri"/>
              </a:rPr>
              <a:t> </a:t>
            </a:r>
            <a:r>
              <a:rPr sz="2180" spc="-50" dirty="0">
                <a:latin typeface="Calibri"/>
                <a:cs typeface="Calibri"/>
              </a:rPr>
              <a:t>of</a:t>
            </a:r>
            <a:r>
              <a:rPr sz="2180" spc="218" dirty="0">
                <a:latin typeface="Calibri"/>
                <a:cs typeface="Calibri"/>
              </a:rPr>
              <a:t> </a:t>
            </a:r>
            <a:r>
              <a:rPr sz="2180" spc="-10" dirty="0">
                <a:latin typeface="Calibri"/>
                <a:cs typeface="Calibri"/>
              </a:rPr>
              <a:t>v</a:t>
            </a:r>
            <a:r>
              <a:rPr sz="2180" spc="-79" dirty="0">
                <a:latin typeface="Calibri"/>
                <a:cs typeface="Calibri"/>
              </a:rPr>
              <a:t>a</a:t>
            </a:r>
            <a:r>
              <a:rPr sz="2180" spc="-50" dirty="0">
                <a:latin typeface="Calibri"/>
                <a:cs typeface="Calibri"/>
              </a:rPr>
              <a:t>riables</a:t>
            </a:r>
            <a:endParaRPr sz="2180" dirty="0">
              <a:latin typeface="Calibri"/>
              <a:cs typeface="Calibri"/>
            </a:endParaRPr>
          </a:p>
          <a:p>
            <a:pPr marL="286911" indent="-261744">
              <a:spcBef>
                <a:spcPts val="654"/>
              </a:spcBef>
              <a:buClr>
                <a:srgbClr val="3333B2"/>
              </a:buClr>
              <a:buSzPct val="90909"/>
              <a:buFont typeface="DejaVu Sans Condensed"/>
              <a:buChar char="•"/>
              <a:tabLst>
                <a:tab pos="288169" algn="l"/>
              </a:tabLst>
            </a:pPr>
            <a:r>
              <a:rPr sz="2180" spc="109" dirty="0">
                <a:latin typeface="Calibri"/>
                <a:cs typeface="Calibri"/>
              </a:rPr>
              <a:t>MCA</a:t>
            </a:r>
            <a:r>
              <a:rPr sz="2180" spc="218" dirty="0">
                <a:latin typeface="Calibri"/>
                <a:cs typeface="Calibri"/>
              </a:rPr>
              <a:t> </a:t>
            </a:r>
            <a:r>
              <a:rPr sz="2180" spc="-20" dirty="0">
                <a:latin typeface="Calibri"/>
                <a:cs typeface="Calibri"/>
              </a:rPr>
              <a:t>can</a:t>
            </a:r>
            <a:r>
              <a:rPr sz="2180" spc="218" dirty="0">
                <a:latin typeface="Calibri"/>
                <a:cs typeface="Calibri"/>
              </a:rPr>
              <a:t> </a:t>
            </a:r>
            <a:r>
              <a:rPr sz="2180" spc="10" dirty="0">
                <a:latin typeface="Calibri"/>
                <a:cs typeface="Calibri"/>
              </a:rPr>
              <a:t>b</a:t>
            </a:r>
            <a:r>
              <a:rPr sz="2180" spc="-149" dirty="0">
                <a:latin typeface="Calibri"/>
                <a:cs typeface="Calibri"/>
              </a:rPr>
              <a:t>e</a:t>
            </a:r>
            <a:r>
              <a:rPr sz="2180" spc="218" dirty="0">
                <a:latin typeface="Calibri"/>
                <a:cs typeface="Calibri"/>
              </a:rPr>
              <a:t> </a:t>
            </a:r>
            <a:r>
              <a:rPr sz="2180" spc="-79" dirty="0">
                <a:latin typeface="Calibri"/>
                <a:cs typeface="Calibri"/>
              </a:rPr>
              <a:t>use</a:t>
            </a:r>
            <a:r>
              <a:rPr sz="2180" spc="218" dirty="0">
                <a:latin typeface="Calibri"/>
                <a:cs typeface="Calibri"/>
              </a:rPr>
              <a:t> </a:t>
            </a:r>
            <a:r>
              <a:rPr sz="2180" spc="-20" dirty="0">
                <a:latin typeface="Calibri"/>
                <a:cs typeface="Calibri"/>
              </a:rPr>
              <a:t>to</a:t>
            </a:r>
            <a:r>
              <a:rPr sz="2180" spc="218" dirty="0">
                <a:latin typeface="Calibri"/>
                <a:cs typeface="Calibri"/>
              </a:rPr>
              <a:t> </a:t>
            </a:r>
            <a:r>
              <a:rPr sz="2180" spc="-109" dirty="0">
                <a:latin typeface="Calibri"/>
                <a:cs typeface="Calibri"/>
              </a:rPr>
              <a:t>p</a:t>
            </a:r>
            <a:r>
              <a:rPr sz="2180" spc="-30" dirty="0">
                <a:latin typeface="Calibri"/>
                <a:cs typeface="Calibri"/>
              </a:rPr>
              <a:t>re-treat</a:t>
            </a:r>
            <a:r>
              <a:rPr sz="2180" spc="226" dirty="0">
                <a:latin typeface="Calibri"/>
                <a:cs typeface="Calibri"/>
              </a:rPr>
              <a:t> </a:t>
            </a:r>
            <a:r>
              <a:rPr sz="2180" spc="-10" dirty="0">
                <a:latin typeface="Calibri"/>
                <a:cs typeface="Calibri"/>
              </a:rPr>
              <a:t>data</a:t>
            </a:r>
            <a:r>
              <a:rPr sz="2180" spc="218" dirty="0">
                <a:latin typeface="Calibri"/>
                <a:cs typeface="Calibri"/>
              </a:rPr>
              <a:t> </a:t>
            </a:r>
            <a:r>
              <a:rPr sz="2180" spc="10" dirty="0">
                <a:latin typeface="Calibri"/>
                <a:cs typeface="Calibri"/>
              </a:rPr>
              <a:t>b</a:t>
            </a:r>
            <a:r>
              <a:rPr sz="2180" spc="-79" dirty="0">
                <a:latin typeface="Calibri"/>
                <a:cs typeface="Calibri"/>
              </a:rPr>
              <a:t>ef</a:t>
            </a:r>
            <a:r>
              <a:rPr sz="2180" spc="-159" dirty="0">
                <a:latin typeface="Calibri"/>
                <a:cs typeface="Calibri"/>
              </a:rPr>
              <a:t>o</a:t>
            </a:r>
            <a:r>
              <a:rPr sz="2180" spc="-89" dirty="0">
                <a:latin typeface="Calibri"/>
                <a:cs typeface="Calibri"/>
              </a:rPr>
              <a:t>re</a:t>
            </a:r>
            <a:r>
              <a:rPr sz="2180" spc="218" dirty="0">
                <a:latin typeface="Calibri"/>
                <a:cs typeface="Calibri"/>
              </a:rPr>
              <a:t> </a:t>
            </a:r>
            <a:r>
              <a:rPr sz="2180" spc="-30" dirty="0">
                <a:latin typeface="Calibri"/>
                <a:cs typeface="Calibri"/>
              </a:rPr>
              <a:t>doing</a:t>
            </a:r>
            <a:r>
              <a:rPr sz="2180" spc="218" dirty="0">
                <a:latin typeface="Calibri"/>
                <a:cs typeface="Calibri"/>
              </a:rPr>
              <a:t> </a:t>
            </a:r>
            <a:r>
              <a:rPr sz="2180" spc="-10" dirty="0">
                <a:latin typeface="Calibri"/>
                <a:cs typeface="Calibri"/>
              </a:rPr>
              <a:t>classification</a:t>
            </a:r>
            <a:endParaRPr sz="2180" dirty="0">
              <a:latin typeface="Calibri"/>
              <a:cs typeface="Calibri"/>
            </a:endParaRPr>
          </a:p>
        </p:txBody>
      </p:sp>
      <p:sp>
        <p:nvSpPr>
          <p:cNvPr id="4" name="1 Título">
            <a:extLst>
              <a:ext uri="{FF2B5EF4-FFF2-40B4-BE49-F238E27FC236}">
                <a16:creationId xmlns:a16="http://schemas.microsoft.com/office/drawing/2014/main" id="{75FAE4E9-59A7-4C8B-8DD9-C058120DD1C3}"/>
              </a:ext>
            </a:extLst>
          </p:cNvPr>
          <p:cNvSpPr txBox="1">
            <a:spLocks noChangeArrowheads="1"/>
          </p:cNvSpPr>
          <p:nvPr/>
        </p:nvSpPr>
        <p:spPr>
          <a:xfrm>
            <a:off x="1981358" y="304729"/>
            <a:ext cx="6043801" cy="457094"/>
          </a:xfrm>
          <a:prstGeom prst="rect">
            <a:avLst/>
          </a:prstGeom>
          <a:solidFill>
            <a:srgbClr val="351BA5"/>
          </a:solidFill>
        </p:spPr>
        <p:txBody>
          <a:bodyPr/>
          <a:lstStyle/>
          <a:p>
            <a:pPr defTabSz="913762">
              <a:spcBef>
                <a:spcPct val="0"/>
              </a:spcBef>
            </a:pPr>
            <a:r>
              <a:rPr lang="en-US" altLang="es-ES" sz="2400" dirty="0">
                <a:solidFill>
                  <a:schemeClr val="bg1"/>
                </a:solidFill>
              </a:rPr>
              <a:t>Conclusion</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F0BB7E7-4F35-4CB1-A258-F794FA06274E}"/>
              </a:ext>
            </a:extLst>
          </p:cNvPr>
          <p:cNvSpPr txBox="1"/>
          <p:nvPr/>
        </p:nvSpPr>
        <p:spPr>
          <a:xfrm>
            <a:off x="1033670" y="758831"/>
            <a:ext cx="6096000" cy="1477328"/>
          </a:xfrm>
          <a:prstGeom prst="rect">
            <a:avLst/>
          </a:prstGeom>
          <a:noFill/>
        </p:spPr>
        <p:txBody>
          <a:bodyPr wrap="square">
            <a:spAutoFit/>
          </a:bodyPr>
          <a:lstStyle/>
          <a:p>
            <a:r>
              <a:rPr lang="en-US" b="1" dirty="0"/>
              <a:t>MCA</a:t>
            </a:r>
            <a:r>
              <a:rPr lang="en-US" dirty="0"/>
              <a:t> is used to analyze a database from survey. The goal is to identify:</a:t>
            </a:r>
          </a:p>
          <a:p>
            <a:pPr>
              <a:buFont typeface="Arial" panose="020B0604020202020204" pitchFamily="34" charset="0"/>
              <a:buChar char="•"/>
            </a:pPr>
            <a:r>
              <a:rPr lang="en-US" dirty="0"/>
              <a:t>A group of individuals with similar profile in their answers to the questions.</a:t>
            </a:r>
          </a:p>
          <a:p>
            <a:pPr>
              <a:buFont typeface="Arial" panose="020B0604020202020204" pitchFamily="34" charset="0"/>
              <a:buChar char="•"/>
            </a:pPr>
            <a:r>
              <a:rPr lang="en-US" dirty="0"/>
              <a:t>The associations between categories.</a:t>
            </a:r>
          </a:p>
        </p:txBody>
      </p:sp>
      <p:sp>
        <p:nvSpPr>
          <p:cNvPr id="7" name="CuadroTexto 6">
            <a:extLst>
              <a:ext uri="{FF2B5EF4-FFF2-40B4-BE49-F238E27FC236}">
                <a16:creationId xmlns:a16="http://schemas.microsoft.com/office/drawing/2014/main" id="{C80AE51D-08D7-4973-B8B4-BF43DD59218A}"/>
              </a:ext>
            </a:extLst>
          </p:cNvPr>
          <p:cNvSpPr txBox="1"/>
          <p:nvPr/>
        </p:nvSpPr>
        <p:spPr>
          <a:xfrm>
            <a:off x="4956313" y="2236159"/>
            <a:ext cx="6096000" cy="3970318"/>
          </a:xfrm>
          <a:prstGeom prst="rect">
            <a:avLst/>
          </a:prstGeom>
          <a:noFill/>
        </p:spPr>
        <p:txBody>
          <a:bodyPr wrap="square">
            <a:spAutoFit/>
          </a:bodyPr>
          <a:lstStyle/>
          <a:p>
            <a:r>
              <a:rPr lang="en-US" b="1" dirty="0"/>
              <a:t>According to MCA</a:t>
            </a:r>
            <a:r>
              <a:rPr lang="en-US" dirty="0"/>
              <a:t> terminology, our data contains :</a:t>
            </a:r>
          </a:p>
          <a:p>
            <a:pPr>
              <a:buFont typeface="Arial" panose="020B0604020202020204" pitchFamily="34" charset="0"/>
              <a:buChar char="•"/>
            </a:pPr>
            <a:r>
              <a:rPr lang="en-US" i="1" dirty="0"/>
              <a:t>Active individuals</a:t>
            </a:r>
            <a:r>
              <a:rPr lang="en-US" dirty="0"/>
              <a:t> (rows 1:55): Individuals that are used in the multiple correspondence analysis. </a:t>
            </a:r>
          </a:p>
          <a:p>
            <a:pPr>
              <a:buFont typeface="Arial" panose="020B0604020202020204" pitchFamily="34" charset="0"/>
              <a:buChar char="•"/>
            </a:pPr>
            <a:r>
              <a:rPr lang="en-US" i="1" dirty="0"/>
              <a:t>Active variables</a:t>
            </a:r>
            <a:r>
              <a:rPr lang="en-US" dirty="0"/>
              <a:t> (columns 5:15) : Variables that are used in the MCA. </a:t>
            </a:r>
          </a:p>
          <a:p>
            <a:pPr>
              <a:buFont typeface="Arial" panose="020B0604020202020204" pitchFamily="34" charset="0"/>
              <a:buChar char="•"/>
            </a:pPr>
            <a:r>
              <a:rPr lang="en-US" i="1" dirty="0"/>
              <a:t>Supplementary variables</a:t>
            </a:r>
            <a:r>
              <a:rPr lang="en-US" dirty="0"/>
              <a:t>: They don’t participate to the MCA. The coordinates of these variables will be predicted. </a:t>
            </a:r>
          </a:p>
          <a:p>
            <a:pPr marL="742950" lvl="1" indent="-285750">
              <a:buFont typeface="Arial" panose="020B0604020202020204" pitchFamily="34" charset="0"/>
              <a:buChar char="•"/>
            </a:pPr>
            <a:r>
              <a:rPr lang="en-US" i="1" dirty="0"/>
              <a:t>Supplementary quantitative variables</a:t>
            </a:r>
            <a:r>
              <a:rPr lang="en-US" dirty="0"/>
              <a:t> (</a:t>
            </a:r>
            <a:r>
              <a:rPr lang="en-US" dirty="0" err="1"/>
              <a:t>quanti.sup</a:t>
            </a:r>
            <a:r>
              <a:rPr lang="en-US" dirty="0"/>
              <a:t>): Columns 1 and 2 corresponding to the columns </a:t>
            </a:r>
            <a:r>
              <a:rPr lang="en-US" i="1" dirty="0"/>
              <a:t>age</a:t>
            </a:r>
            <a:r>
              <a:rPr lang="en-US" dirty="0"/>
              <a:t> and </a:t>
            </a:r>
            <a:r>
              <a:rPr lang="en-US" i="1" dirty="0"/>
              <a:t>time</a:t>
            </a:r>
            <a:r>
              <a:rPr lang="en-US" dirty="0"/>
              <a:t>, respectively. </a:t>
            </a:r>
          </a:p>
          <a:p>
            <a:pPr marL="742950" lvl="1" indent="-285750">
              <a:buFont typeface="Arial" panose="020B0604020202020204" pitchFamily="34" charset="0"/>
              <a:buChar char="•"/>
            </a:pPr>
            <a:r>
              <a:rPr lang="en-US" i="1" dirty="0"/>
              <a:t>Supplementary qualitative variables</a:t>
            </a:r>
            <a:r>
              <a:rPr lang="en-US" dirty="0"/>
              <a:t> (</a:t>
            </a:r>
            <a:r>
              <a:rPr lang="en-US" dirty="0" err="1"/>
              <a:t>quali.sup</a:t>
            </a:r>
            <a:r>
              <a:rPr lang="en-US" dirty="0"/>
              <a:t>): Columns 3 and 4 corresponding to the columns </a:t>
            </a:r>
            <a:r>
              <a:rPr lang="en-US" i="1" dirty="0"/>
              <a:t>Sick</a:t>
            </a:r>
            <a:r>
              <a:rPr lang="en-US" dirty="0"/>
              <a:t> and </a:t>
            </a:r>
            <a:r>
              <a:rPr lang="en-US" i="1" dirty="0"/>
              <a:t>Sex</a:t>
            </a:r>
            <a:r>
              <a:rPr lang="en-US" dirty="0"/>
              <a:t>, respectively. This factor variables will be used to color individuals by groups. </a:t>
            </a:r>
          </a:p>
        </p:txBody>
      </p:sp>
      <p:sp>
        <p:nvSpPr>
          <p:cNvPr id="8" name="CuadroTexto 7">
            <a:extLst>
              <a:ext uri="{FF2B5EF4-FFF2-40B4-BE49-F238E27FC236}">
                <a16:creationId xmlns:a16="http://schemas.microsoft.com/office/drawing/2014/main" id="{8919B77C-E107-414F-B4E0-36CCCD456E70}"/>
              </a:ext>
            </a:extLst>
          </p:cNvPr>
          <p:cNvSpPr txBox="1"/>
          <p:nvPr/>
        </p:nvSpPr>
        <p:spPr>
          <a:xfrm>
            <a:off x="1782418" y="3144100"/>
            <a:ext cx="2425147" cy="1077218"/>
          </a:xfrm>
          <a:prstGeom prst="rect">
            <a:avLst/>
          </a:prstGeom>
          <a:solidFill>
            <a:schemeClr val="accent1"/>
          </a:solidFill>
        </p:spPr>
        <p:txBody>
          <a:bodyPr wrap="square" rtlCol="0">
            <a:spAutoFit/>
          </a:bodyPr>
          <a:lstStyle/>
          <a:p>
            <a:pPr algn="ctr"/>
            <a:r>
              <a:rPr lang="es-CL" sz="3200" b="1" dirty="0">
                <a:solidFill>
                  <a:schemeClr val="bg1"/>
                </a:solidFill>
              </a:rPr>
              <a:t>POISON DATA SET </a:t>
            </a:r>
            <a:r>
              <a:rPr lang="es-CL" sz="3200" b="1" dirty="0">
                <a:solidFill>
                  <a:schemeClr val="bg1"/>
                </a:solidFill>
                <a:sym typeface="Wingdings" panose="05000000000000000000" pitchFamily="2" charset="2"/>
              </a:rPr>
              <a:t></a:t>
            </a:r>
            <a:endParaRPr lang="es-CL" sz="3200" b="1" dirty="0">
              <a:solidFill>
                <a:schemeClr val="bg1"/>
              </a:solidFill>
            </a:endParaRPr>
          </a:p>
        </p:txBody>
      </p:sp>
    </p:spTree>
    <p:extLst>
      <p:ext uri="{BB962C8B-B14F-4D97-AF65-F5344CB8AC3E}">
        <p14:creationId xmlns:p14="http://schemas.microsoft.com/office/powerpoint/2010/main" val="224987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A720139-EB98-4BAF-B3DE-5FF569CE836E}"/>
              </a:ext>
            </a:extLst>
          </p:cNvPr>
          <p:cNvSpPr txBox="1"/>
          <p:nvPr/>
        </p:nvSpPr>
        <p:spPr>
          <a:xfrm>
            <a:off x="4890055" y="1974549"/>
            <a:ext cx="6188764" cy="3416320"/>
          </a:xfrm>
          <a:prstGeom prst="rect">
            <a:avLst/>
          </a:prstGeom>
          <a:noFill/>
        </p:spPr>
        <p:txBody>
          <a:bodyPr wrap="square">
            <a:spAutoFit/>
          </a:bodyPr>
          <a:lstStyle/>
          <a:p>
            <a:r>
              <a:rPr lang="en-US" dirty="0"/>
              <a:t>R code</a:t>
            </a:r>
          </a:p>
          <a:p>
            <a:endParaRPr lang="en-US" dirty="0"/>
          </a:p>
          <a:p>
            <a:r>
              <a:rPr lang="en-US" dirty="0"/>
              <a:t>The function MCA()[</a:t>
            </a:r>
            <a:r>
              <a:rPr lang="en-US" dirty="0" err="1"/>
              <a:t>FactoMiner</a:t>
            </a:r>
            <a:r>
              <a:rPr lang="en-US" dirty="0"/>
              <a:t> package] can be used. A simplified format is :</a:t>
            </a:r>
          </a:p>
          <a:p>
            <a:endParaRPr lang="en-US" dirty="0"/>
          </a:p>
          <a:p>
            <a:r>
              <a:rPr lang="en-US" dirty="0"/>
              <a:t>MCA(X, </a:t>
            </a:r>
            <a:r>
              <a:rPr lang="en-US" dirty="0" err="1"/>
              <a:t>ncp</a:t>
            </a:r>
            <a:r>
              <a:rPr lang="en-US" dirty="0"/>
              <a:t> = 5, graph = TRUE)</a:t>
            </a:r>
          </a:p>
          <a:p>
            <a:endParaRPr lang="en-US" dirty="0"/>
          </a:p>
          <a:p>
            <a:r>
              <a:rPr lang="en-US" dirty="0"/>
              <a:t>    X: a data frame with n rows (individuals) and p columns (categorical variables)</a:t>
            </a:r>
          </a:p>
          <a:p>
            <a:r>
              <a:rPr lang="en-US" dirty="0"/>
              <a:t>    </a:t>
            </a:r>
            <a:r>
              <a:rPr lang="en-US" dirty="0" err="1"/>
              <a:t>ncp</a:t>
            </a:r>
            <a:r>
              <a:rPr lang="en-US" dirty="0"/>
              <a:t>: number of dimensions kept in the final results.</a:t>
            </a:r>
          </a:p>
          <a:p>
            <a:r>
              <a:rPr lang="en-US" dirty="0"/>
              <a:t>    graph: a logical value. If TRUE a graph is displayed.</a:t>
            </a:r>
          </a:p>
          <a:p>
            <a:endParaRPr lang="en-US" dirty="0"/>
          </a:p>
        </p:txBody>
      </p:sp>
      <p:sp>
        <p:nvSpPr>
          <p:cNvPr id="5" name="CuadroTexto 4">
            <a:extLst>
              <a:ext uri="{FF2B5EF4-FFF2-40B4-BE49-F238E27FC236}">
                <a16:creationId xmlns:a16="http://schemas.microsoft.com/office/drawing/2014/main" id="{8DFA15F8-3E38-41A1-BF62-815157E0C0B2}"/>
              </a:ext>
            </a:extLst>
          </p:cNvPr>
          <p:cNvSpPr txBox="1"/>
          <p:nvPr/>
        </p:nvSpPr>
        <p:spPr>
          <a:xfrm>
            <a:off x="1782418" y="3144100"/>
            <a:ext cx="2425147" cy="1077218"/>
          </a:xfrm>
          <a:prstGeom prst="rect">
            <a:avLst/>
          </a:prstGeom>
          <a:solidFill>
            <a:schemeClr val="accent1"/>
          </a:solidFill>
        </p:spPr>
        <p:txBody>
          <a:bodyPr wrap="square" rtlCol="0">
            <a:spAutoFit/>
          </a:bodyPr>
          <a:lstStyle/>
          <a:p>
            <a:pPr algn="ctr"/>
            <a:r>
              <a:rPr lang="es-CL" sz="3200" b="1" dirty="0">
                <a:solidFill>
                  <a:schemeClr val="bg1"/>
                </a:solidFill>
              </a:rPr>
              <a:t>ESSENTIALS</a:t>
            </a:r>
            <a:r>
              <a:rPr lang="es-CL" sz="3200" b="1" dirty="0">
                <a:solidFill>
                  <a:schemeClr val="bg1"/>
                </a:solidFill>
                <a:sym typeface="Wingdings" panose="05000000000000000000" pitchFamily="2" charset="2"/>
              </a:rPr>
              <a:t></a:t>
            </a:r>
            <a:endParaRPr lang="es-CL" sz="3200" b="1" dirty="0">
              <a:solidFill>
                <a:schemeClr val="bg1"/>
              </a:solidFill>
            </a:endParaRPr>
          </a:p>
        </p:txBody>
      </p:sp>
    </p:spTree>
    <p:extLst>
      <p:ext uri="{BB962C8B-B14F-4D97-AF65-F5344CB8AC3E}">
        <p14:creationId xmlns:p14="http://schemas.microsoft.com/office/powerpoint/2010/main" val="180139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6ABE332-A1FD-4885-851F-81130D75AA48}"/>
              </a:ext>
            </a:extLst>
          </p:cNvPr>
          <p:cNvSpPr txBox="1"/>
          <p:nvPr/>
        </p:nvSpPr>
        <p:spPr>
          <a:xfrm>
            <a:off x="1191065" y="5509736"/>
            <a:ext cx="10471052" cy="1200329"/>
          </a:xfrm>
          <a:prstGeom prst="rect">
            <a:avLst/>
          </a:prstGeom>
          <a:noFill/>
        </p:spPr>
        <p:txBody>
          <a:bodyPr wrap="square">
            <a:spAutoFit/>
          </a:bodyPr>
          <a:lstStyle/>
          <a:p>
            <a:r>
              <a:rPr lang="en-US" dirty="0"/>
              <a:t>The plot above shows a global pattern within the data. Rows (individuals) are represented by blue points and columns (variable categories) by red triangles.</a:t>
            </a:r>
          </a:p>
          <a:p>
            <a:r>
              <a:rPr lang="en-US" dirty="0"/>
              <a:t>The distance between any row points or column points gives a measure of their similarity (or dissimilarity). Row points with similar profile are closed on the factor map. The same holds true for column points.</a:t>
            </a:r>
          </a:p>
        </p:txBody>
      </p:sp>
      <p:pic>
        <p:nvPicPr>
          <p:cNvPr id="5" name="Imagen 4" descr="Gráfico, Gráfico de dispersión&#10;&#10;Descripción generada automáticamente">
            <a:extLst>
              <a:ext uri="{FF2B5EF4-FFF2-40B4-BE49-F238E27FC236}">
                <a16:creationId xmlns:a16="http://schemas.microsoft.com/office/drawing/2014/main" id="{872E595A-DB53-46D6-AF49-1CAF79780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6087" y="147935"/>
            <a:ext cx="8904848" cy="5122652"/>
          </a:xfrm>
          <a:prstGeom prst="rect">
            <a:avLst/>
          </a:prstGeom>
        </p:spPr>
      </p:pic>
    </p:spTree>
    <p:extLst>
      <p:ext uri="{BB962C8B-B14F-4D97-AF65-F5344CB8AC3E}">
        <p14:creationId xmlns:p14="http://schemas.microsoft.com/office/powerpoint/2010/main" val="875791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54FE9AD-4070-421F-91FC-CBD479C872E5}"/>
              </a:ext>
            </a:extLst>
          </p:cNvPr>
          <p:cNvSpPr txBox="1"/>
          <p:nvPr/>
        </p:nvSpPr>
        <p:spPr>
          <a:xfrm>
            <a:off x="1262575" y="1318071"/>
            <a:ext cx="10037298" cy="4524315"/>
          </a:xfrm>
          <a:prstGeom prst="rect">
            <a:avLst/>
          </a:prstGeom>
          <a:noFill/>
        </p:spPr>
        <p:txBody>
          <a:bodyPr wrap="square">
            <a:spAutoFit/>
          </a:bodyPr>
          <a:lstStyle/>
          <a:p>
            <a:r>
              <a:rPr lang="en-US" dirty="0"/>
              <a:t>## Multiple Correspondence Analysis Results for variables</a:t>
            </a:r>
          </a:p>
          <a:p>
            <a:r>
              <a:rPr lang="en-US" dirty="0"/>
              <a:t>##  ===================================================</a:t>
            </a:r>
          </a:p>
          <a:p>
            <a:r>
              <a:rPr lang="en-US" dirty="0"/>
              <a:t>##   Name       Description                  </a:t>
            </a:r>
          </a:p>
          <a:p>
            <a:r>
              <a:rPr lang="en-US" dirty="0"/>
              <a:t>## 1 "$</a:t>
            </a:r>
            <a:r>
              <a:rPr lang="en-US" dirty="0" err="1"/>
              <a:t>coord</a:t>
            </a:r>
            <a:r>
              <a:rPr lang="en-US" dirty="0"/>
              <a:t>"   "Coordinates for categories" </a:t>
            </a:r>
          </a:p>
          <a:p>
            <a:r>
              <a:rPr lang="en-US" dirty="0"/>
              <a:t>## 2 "$cos2"    "Cos2 for categories"        </a:t>
            </a:r>
          </a:p>
          <a:p>
            <a:r>
              <a:rPr lang="en-US" dirty="0"/>
              <a:t>## 3 "$</a:t>
            </a:r>
            <a:r>
              <a:rPr lang="en-US" dirty="0" err="1"/>
              <a:t>contrib</a:t>
            </a:r>
            <a:r>
              <a:rPr lang="en-US" dirty="0"/>
              <a:t>" "contributions of categories"</a:t>
            </a:r>
          </a:p>
          <a:p>
            <a:endParaRPr lang="en-US" dirty="0"/>
          </a:p>
          <a:p>
            <a:r>
              <a:rPr lang="en-US" dirty="0"/>
              <a:t>The components of the </a:t>
            </a:r>
            <a:r>
              <a:rPr lang="en-US" dirty="0" err="1"/>
              <a:t>get_mca_var</a:t>
            </a:r>
            <a:r>
              <a:rPr lang="en-US" dirty="0"/>
              <a:t>() can be used in the plot of rows as follow:</a:t>
            </a:r>
          </a:p>
          <a:p>
            <a:endParaRPr lang="en-US" dirty="0"/>
          </a:p>
          <a:p>
            <a:r>
              <a:rPr lang="en-US" dirty="0"/>
              <a:t>    </a:t>
            </a:r>
            <a:r>
              <a:rPr lang="en-US" dirty="0" err="1"/>
              <a:t>var$coord</a:t>
            </a:r>
            <a:r>
              <a:rPr lang="en-US" dirty="0"/>
              <a:t>: coordinates of variables to create a scatter plot</a:t>
            </a:r>
          </a:p>
          <a:p>
            <a:r>
              <a:rPr lang="en-US" dirty="0"/>
              <a:t>    var$cos2: represents the quality of the representation for variables on the factor map.</a:t>
            </a:r>
          </a:p>
          <a:p>
            <a:r>
              <a:rPr lang="en-US" dirty="0"/>
              <a:t>    </a:t>
            </a:r>
            <a:r>
              <a:rPr lang="en-US" dirty="0" err="1"/>
              <a:t>var$contrib</a:t>
            </a:r>
            <a:r>
              <a:rPr lang="en-US" dirty="0"/>
              <a:t>: contains the contributions (in percentage) of the variables to the definition of the dimensions.</a:t>
            </a:r>
          </a:p>
          <a:p>
            <a:endParaRPr lang="en-US" dirty="0"/>
          </a:p>
          <a:p>
            <a:r>
              <a:rPr lang="en-US" dirty="0"/>
              <a:t>Note that, it’s possible to plot variable categories and to color them according to either i) their quality on the factor map (cos2) or ii) their contribution values to the definition of dimensions (</a:t>
            </a:r>
            <a:r>
              <a:rPr lang="en-US" dirty="0" err="1"/>
              <a:t>contrib</a:t>
            </a:r>
            <a:r>
              <a:rPr lang="en-US" dirty="0"/>
              <a:t>).</a:t>
            </a:r>
          </a:p>
        </p:txBody>
      </p:sp>
      <p:sp>
        <p:nvSpPr>
          <p:cNvPr id="5" name="CuadroTexto 4">
            <a:extLst>
              <a:ext uri="{FF2B5EF4-FFF2-40B4-BE49-F238E27FC236}">
                <a16:creationId xmlns:a16="http://schemas.microsoft.com/office/drawing/2014/main" id="{74DF1F62-0174-4BDC-AF2C-4E001D97A101}"/>
              </a:ext>
            </a:extLst>
          </p:cNvPr>
          <p:cNvSpPr txBox="1"/>
          <p:nvPr/>
        </p:nvSpPr>
        <p:spPr>
          <a:xfrm>
            <a:off x="431919" y="133614"/>
            <a:ext cx="2425147" cy="584775"/>
          </a:xfrm>
          <a:prstGeom prst="rect">
            <a:avLst/>
          </a:prstGeom>
          <a:solidFill>
            <a:schemeClr val="accent1"/>
          </a:solidFill>
        </p:spPr>
        <p:txBody>
          <a:bodyPr wrap="square" rtlCol="0">
            <a:spAutoFit/>
          </a:bodyPr>
          <a:lstStyle/>
          <a:p>
            <a:pPr algn="ctr"/>
            <a:r>
              <a:rPr lang="es-CL" sz="3200" b="1" dirty="0">
                <a:solidFill>
                  <a:schemeClr val="bg1"/>
                </a:solidFill>
              </a:rPr>
              <a:t>Var </a:t>
            </a:r>
            <a:r>
              <a:rPr lang="es-CL" sz="3200" b="1" dirty="0">
                <a:solidFill>
                  <a:schemeClr val="bg1"/>
                </a:solidFill>
                <a:sym typeface="Wingdings" panose="05000000000000000000" pitchFamily="2" charset="2"/>
              </a:rPr>
              <a:t></a:t>
            </a:r>
            <a:endParaRPr lang="es-CL" sz="3200" b="1" dirty="0">
              <a:solidFill>
                <a:schemeClr val="bg1"/>
              </a:solidFill>
            </a:endParaRPr>
          </a:p>
        </p:txBody>
      </p:sp>
    </p:spTree>
    <p:extLst>
      <p:ext uri="{BB962C8B-B14F-4D97-AF65-F5344CB8AC3E}">
        <p14:creationId xmlns:p14="http://schemas.microsoft.com/office/powerpoint/2010/main" val="153171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Gráfico, Gráfico de dispersión&#10;&#10;Descripción generada automáticamente">
            <a:extLst>
              <a:ext uri="{FF2B5EF4-FFF2-40B4-BE49-F238E27FC236}">
                <a16:creationId xmlns:a16="http://schemas.microsoft.com/office/drawing/2014/main" id="{F6CB19BE-2927-48CF-B3F4-ACCA5224B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243" y="450265"/>
            <a:ext cx="8665699" cy="4597985"/>
          </a:xfrm>
          <a:prstGeom prst="rect">
            <a:avLst/>
          </a:prstGeom>
        </p:spPr>
      </p:pic>
      <p:sp>
        <p:nvSpPr>
          <p:cNvPr id="5" name="CuadroTexto 4">
            <a:extLst>
              <a:ext uri="{FF2B5EF4-FFF2-40B4-BE49-F238E27FC236}">
                <a16:creationId xmlns:a16="http://schemas.microsoft.com/office/drawing/2014/main" id="{8A996255-6356-4A30-8205-B8793F1F538F}"/>
              </a:ext>
            </a:extLst>
          </p:cNvPr>
          <p:cNvSpPr txBox="1"/>
          <p:nvPr/>
        </p:nvSpPr>
        <p:spPr>
          <a:xfrm>
            <a:off x="675859" y="5451398"/>
            <a:ext cx="11158331" cy="1200329"/>
          </a:xfrm>
          <a:prstGeom prst="rect">
            <a:avLst/>
          </a:prstGeom>
          <a:noFill/>
        </p:spPr>
        <p:txBody>
          <a:bodyPr wrap="square">
            <a:spAutoFit/>
          </a:bodyPr>
          <a:lstStyle/>
          <a:p>
            <a:pPr>
              <a:buFont typeface="Arial" panose="020B0604020202020204" pitchFamily="34" charset="0"/>
              <a:buChar char="•"/>
            </a:pPr>
            <a:r>
              <a:rPr lang="en-US" dirty="0"/>
              <a:t>The plot identifies variables that are the most correlated with each dimension. The squared correlations between variables and the dimensions are used as coordinates. </a:t>
            </a:r>
          </a:p>
          <a:p>
            <a:pPr>
              <a:buFont typeface="Arial" panose="020B0604020202020204" pitchFamily="34" charset="0"/>
              <a:buChar char="•"/>
            </a:pPr>
            <a:r>
              <a:rPr lang="en-US" dirty="0"/>
              <a:t>It can be seen that, the variables </a:t>
            </a:r>
            <a:r>
              <a:rPr lang="en-US" dirty="0" err="1"/>
              <a:t>Diarrhae</a:t>
            </a:r>
            <a:r>
              <a:rPr lang="en-US" dirty="0"/>
              <a:t>, Abdominals and Fever are the most correlated with dimension 1. Similarly, the variables </a:t>
            </a:r>
            <a:r>
              <a:rPr lang="en-US" dirty="0" err="1"/>
              <a:t>Courgette</a:t>
            </a:r>
            <a:r>
              <a:rPr lang="en-US" dirty="0"/>
              <a:t> and Potato are the most correlated with dimension 2. </a:t>
            </a:r>
          </a:p>
        </p:txBody>
      </p:sp>
    </p:spTree>
    <p:extLst>
      <p:ext uri="{BB962C8B-B14F-4D97-AF65-F5344CB8AC3E}">
        <p14:creationId xmlns:p14="http://schemas.microsoft.com/office/powerpoint/2010/main" val="1774857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Gráfico&#10;&#10;Descripción generada automáticamente con confianza baja">
            <a:extLst>
              <a:ext uri="{FF2B5EF4-FFF2-40B4-BE49-F238E27FC236}">
                <a16:creationId xmlns:a16="http://schemas.microsoft.com/office/drawing/2014/main" id="{F8E594D4-06C3-4D7D-B56F-8A170A98D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661" y="199960"/>
            <a:ext cx="9284677" cy="5113346"/>
          </a:xfrm>
          <a:prstGeom prst="rect">
            <a:avLst/>
          </a:prstGeom>
        </p:spPr>
      </p:pic>
      <p:sp>
        <p:nvSpPr>
          <p:cNvPr id="5" name="CuadroTexto 4">
            <a:extLst>
              <a:ext uri="{FF2B5EF4-FFF2-40B4-BE49-F238E27FC236}">
                <a16:creationId xmlns:a16="http://schemas.microsoft.com/office/drawing/2014/main" id="{DCE48632-60B0-42FB-8B1D-EF2C3338C921}"/>
              </a:ext>
            </a:extLst>
          </p:cNvPr>
          <p:cNvSpPr txBox="1"/>
          <p:nvPr/>
        </p:nvSpPr>
        <p:spPr>
          <a:xfrm>
            <a:off x="636105" y="5313306"/>
            <a:ext cx="11873948" cy="1477328"/>
          </a:xfrm>
          <a:prstGeom prst="rect">
            <a:avLst/>
          </a:prstGeom>
          <a:noFill/>
        </p:spPr>
        <p:txBody>
          <a:bodyPr wrap="square">
            <a:spAutoFit/>
          </a:bodyPr>
          <a:lstStyle/>
          <a:p>
            <a:r>
              <a:rPr lang="en-US" dirty="0"/>
              <a:t>The plot above shows the relationships between variable categories. It can be interpreted as follow:</a:t>
            </a:r>
          </a:p>
          <a:p>
            <a:pPr>
              <a:buFont typeface="Arial" panose="020B0604020202020204" pitchFamily="34" charset="0"/>
              <a:buChar char="•"/>
            </a:pPr>
            <a:r>
              <a:rPr lang="en-US" dirty="0"/>
              <a:t>Variable categories with a similar profile are grouped together.</a:t>
            </a:r>
          </a:p>
          <a:p>
            <a:pPr>
              <a:buFont typeface="Arial" panose="020B0604020202020204" pitchFamily="34" charset="0"/>
              <a:buChar char="•"/>
            </a:pPr>
            <a:r>
              <a:rPr lang="en-US" dirty="0"/>
              <a:t>Negatively correlated variable categories are positioned on opposite sides of the plot origin (opposed quadrants). </a:t>
            </a:r>
          </a:p>
          <a:p>
            <a:pPr>
              <a:buFont typeface="Arial" panose="020B0604020202020204" pitchFamily="34" charset="0"/>
              <a:buChar char="•"/>
            </a:pPr>
            <a:r>
              <a:rPr lang="en-US" dirty="0"/>
              <a:t>The distance between category points and the origin measures the quality of the variable category on the factor map. Category points that are away from the origin are well represented on the factor map.</a:t>
            </a:r>
          </a:p>
        </p:txBody>
      </p:sp>
    </p:spTree>
    <p:extLst>
      <p:ext uri="{BB962C8B-B14F-4D97-AF65-F5344CB8AC3E}">
        <p14:creationId xmlns:p14="http://schemas.microsoft.com/office/powerpoint/2010/main" val="1213954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Excel&#10;&#10;Descripción generada automáticamente con confianza media">
            <a:extLst>
              <a:ext uri="{FF2B5EF4-FFF2-40B4-BE49-F238E27FC236}">
                <a16:creationId xmlns:a16="http://schemas.microsoft.com/office/drawing/2014/main" id="{029D4478-4003-4171-841C-BCAFAA1BF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263" y="682864"/>
            <a:ext cx="10775853" cy="5816409"/>
          </a:xfrm>
          <a:prstGeom prst="rect">
            <a:avLst/>
          </a:prstGeom>
        </p:spPr>
      </p:pic>
    </p:spTree>
    <p:extLst>
      <p:ext uri="{BB962C8B-B14F-4D97-AF65-F5344CB8AC3E}">
        <p14:creationId xmlns:p14="http://schemas.microsoft.com/office/powerpoint/2010/main" val="271144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Gráfico de dispersión&#10;&#10;Descripción generada automáticamente con confianza baja">
            <a:extLst>
              <a:ext uri="{FF2B5EF4-FFF2-40B4-BE49-F238E27FC236}">
                <a16:creationId xmlns:a16="http://schemas.microsoft.com/office/drawing/2014/main" id="{20A7F06A-5E9F-4B9E-945C-8C7D50117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5582" y="359307"/>
            <a:ext cx="9354366" cy="4398223"/>
          </a:xfrm>
          <a:prstGeom prst="rect">
            <a:avLst/>
          </a:prstGeom>
        </p:spPr>
      </p:pic>
      <p:sp>
        <p:nvSpPr>
          <p:cNvPr id="5" name="CuadroTexto 4">
            <a:extLst>
              <a:ext uri="{FF2B5EF4-FFF2-40B4-BE49-F238E27FC236}">
                <a16:creationId xmlns:a16="http://schemas.microsoft.com/office/drawing/2014/main" id="{6E816AFE-1718-492A-A6AF-427D7EF52DA2}"/>
              </a:ext>
            </a:extLst>
          </p:cNvPr>
          <p:cNvSpPr txBox="1"/>
          <p:nvPr/>
        </p:nvSpPr>
        <p:spPr>
          <a:xfrm>
            <a:off x="318052" y="5106842"/>
            <a:ext cx="11555896" cy="923330"/>
          </a:xfrm>
          <a:prstGeom prst="rect">
            <a:avLst/>
          </a:prstGeom>
          <a:noFill/>
        </p:spPr>
        <p:txBody>
          <a:bodyPr wrap="square">
            <a:spAutoFit/>
          </a:bodyPr>
          <a:lstStyle/>
          <a:p>
            <a:r>
              <a:rPr lang="en-US" dirty="0"/>
              <a:t>The plot gives us an idea of what pole of the dimensions the categories are contributing to. It is evident that the categories </a:t>
            </a:r>
            <a:r>
              <a:rPr lang="en-US" dirty="0" err="1"/>
              <a:t>Abdo_n</a:t>
            </a:r>
            <a:r>
              <a:rPr lang="en-US" dirty="0"/>
              <a:t>, </a:t>
            </a:r>
            <a:r>
              <a:rPr lang="en-US" dirty="0" err="1"/>
              <a:t>Diarrhea_n</a:t>
            </a:r>
            <a:r>
              <a:rPr lang="en-US" dirty="0"/>
              <a:t>, </a:t>
            </a:r>
            <a:r>
              <a:rPr lang="en-US" dirty="0" err="1"/>
              <a:t>Fever_n</a:t>
            </a:r>
            <a:r>
              <a:rPr lang="en-US" dirty="0"/>
              <a:t> and </a:t>
            </a:r>
            <a:r>
              <a:rPr lang="en-US" dirty="0" err="1"/>
              <a:t>Mayo_n</a:t>
            </a:r>
            <a:r>
              <a:rPr lang="en-US" dirty="0"/>
              <a:t> have an important contribution to the positive pole of the first dimension, while the categories </a:t>
            </a:r>
            <a:r>
              <a:rPr lang="en-US" dirty="0" err="1"/>
              <a:t>Fever_y</a:t>
            </a:r>
            <a:r>
              <a:rPr lang="en-US" dirty="0"/>
              <a:t> and </a:t>
            </a:r>
            <a:r>
              <a:rPr lang="en-US" dirty="0" err="1"/>
              <a:t>Diarrhea_y</a:t>
            </a:r>
            <a:r>
              <a:rPr lang="en-US" dirty="0"/>
              <a:t> have a major contribution to the negative pole of the first dimension; etc, …. </a:t>
            </a:r>
          </a:p>
        </p:txBody>
      </p:sp>
    </p:spTree>
    <p:extLst>
      <p:ext uri="{BB962C8B-B14F-4D97-AF65-F5344CB8AC3E}">
        <p14:creationId xmlns:p14="http://schemas.microsoft.com/office/powerpoint/2010/main" val="28848106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986</Words>
  <Application>Microsoft Office PowerPoint</Application>
  <PresentationFormat>Panorámica</PresentationFormat>
  <Paragraphs>96</Paragraphs>
  <Slides>13</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Calibri</vt:lpstr>
      <vt:lpstr>Calibri Light</vt:lpstr>
      <vt:lpstr>DejaVu Sans Condensed</vt:lpstr>
      <vt:lpstr>Symbol</vt:lpstr>
      <vt:lpstr>Tahoma</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Dante Conti</dc:creator>
  <cp:lastModifiedBy>Dante Conti</cp:lastModifiedBy>
  <cp:revision>14</cp:revision>
  <dcterms:created xsi:type="dcterms:W3CDTF">2021-10-10T10:35:20Z</dcterms:created>
  <dcterms:modified xsi:type="dcterms:W3CDTF">2021-10-10T13:11:07Z</dcterms:modified>
</cp:coreProperties>
</file>