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Oswald Light"/>
      <p:regular r:id="rId31"/>
      <p:bold r:id="rId32"/>
    </p:embeddedFont>
    <p:embeddedFont>
      <p:font typeface="Kulim Park"/>
      <p:regular r:id="rId33"/>
      <p:bold r:id="rId34"/>
      <p:italic r:id="rId35"/>
      <p:boldItalic r:id="rId36"/>
    </p:embeddedFont>
    <p:embeddedFont>
      <p:font typeface="Manrope"/>
      <p:regular r:id="rId37"/>
      <p:bold r:id="rId38"/>
    </p:embeddedFont>
    <p:embeddedFont>
      <p:font typeface="Roboto Condensed"/>
      <p:regular r:id="rId39"/>
      <p:bold r:id="rId40"/>
      <p:italic r:id="rId41"/>
      <p:boldItalic r:id="rId42"/>
    </p:embeddedFont>
    <p:embeddedFont>
      <p:font typeface="Lora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7" roundtripDataSignature="AMtx7mij/vFmhSiWbsL3co3qLJnAqyks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0B495E-DB0C-4A40-89D9-840BE0615E21}">
  <a:tblStyle styleId="{D00B495E-DB0C-4A40-89D9-840BE0615E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bold.fntdata"/><Relationship Id="rId20" Type="http://schemas.openxmlformats.org/officeDocument/2006/relationships/slide" Target="slides/slide15.xml"/><Relationship Id="rId42" Type="http://schemas.openxmlformats.org/officeDocument/2006/relationships/font" Target="fonts/RobotoCondensed-boldItalic.fntdata"/><Relationship Id="rId41" Type="http://schemas.openxmlformats.org/officeDocument/2006/relationships/font" Target="fonts/RobotoCondensed-italic.fntdata"/><Relationship Id="rId22" Type="http://schemas.openxmlformats.org/officeDocument/2006/relationships/slide" Target="slides/slide17.xml"/><Relationship Id="rId44" Type="http://schemas.openxmlformats.org/officeDocument/2006/relationships/font" Target="fonts/Lora-bold.fntdata"/><Relationship Id="rId21" Type="http://schemas.openxmlformats.org/officeDocument/2006/relationships/slide" Target="slides/slide16.xml"/><Relationship Id="rId43" Type="http://schemas.openxmlformats.org/officeDocument/2006/relationships/font" Target="fonts/Lora-regular.fntdata"/><Relationship Id="rId24" Type="http://schemas.openxmlformats.org/officeDocument/2006/relationships/slide" Target="slides/slide19.xml"/><Relationship Id="rId46" Type="http://schemas.openxmlformats.org/officeDocument/2006/relationships/font" Target="fonts/Lora-boldItalic.fntdata"/><Relationship Id="rId23" Type="http://schemas.openxmlformats.org/officeDocument/2006/relationships/slide" Target="slides/slide18.xml"/><Relationship Id="rId45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Ligh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KulimPark-regular.fntdata"/><Relationship Id="rId10" Type="http://schemas.openxmlformats.org/officeDocument/2006/relationships/slide" Target="slides/slide5.xml"/><Relationship Id="rId32" Type="http://schemas.openxmlformats.org/officeDocument/2006/relationships/font" Target="fonts/OswaldLight-bold.fntdata"/><Relationship Id="rId13" Type="http://schemas.openxmlformats.org/officeDocument/2006/relationships/slide" Target="slides/slide8.xml"/><Relationship Id="rId35" Type="http://schemas.openxmlformats.org/officeDocument/2006/relationships/font" Target="fonts/KulimPark-italic.fntdata"/><Relationship Id="rId12" Type="http://schemas.openxmlformats.org/officeDocument/2006/relationships/slide" Target="slides/slide7.xml"/><Relationship Id="rId34" Type="http://schemas.openxmlformats.org/officeDocument/2006/relationships/font" Target="fonts/KulimPark-bold.fntdata"/><Relationship Id="rId15" Type="http://schemas.openxmlformats.org/officeDocument/2006/relationships/slide" Target="slides/slide10.xml"/><Relationship Id="rId37" Type="http://schemas.openxmlformats.org/officeDocument/2006/relationships/font" Target="fonts/Manrope-regular.fntdata"/><Relationship Id="rId14" Type="http://schemas.openxmlformats.org/officeDocument/2006/relationships/slide" Target="slides/slide9.xml"/><Relationship Id="rId36" Type="http://schemas.openxmlformats.org/officeDocument/2006/relationships/font" Target="fonts/KulimPark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Condensed-regular.fntdata"/><Relationship Id="rId16" Type="http://schemas.openxmlformats.org/officeDocument/2006/relationships/slide" Target="slides/slide11.xml"/><Relationship Id="rId38" Type="http://schemas.openxmlformats.org/officeDocument/2006/relationships/font" Target="fonts/Manrope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bc27ecfd43_1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bc27ecfd43_1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c27ecfd4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bc27ecfd4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bc27ecfd43_1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bc27ecfd43_1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c27ecfd43_1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bc27ecfd43_1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bc27ecfd43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bc27ecfd43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bc27ecfd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bc27ecfd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bc27ecfd43_1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1bc27ecfd43_1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bc27ecfd43_1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bc27ecfd43_1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bc27ecfd43_1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bc27ecfd43_1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bc27ecfd43_1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bc27ecfd43_1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bc27ecfd43_1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1bc27ecfd43_1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bc27ecfd43_1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bc27ecfd43_1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bc27ecfd43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bc27ecfd43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bc27ecfd43_1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1bc27ecfd43_1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bc27ecfd43_1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bc27ecfd43_1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24cac29ef_1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724cac29ef_1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24cac29ef_1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1724cac29ef_1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c27ecfd43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c27ecfd43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724cac29ef_1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724cac29ef_1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bc27ecfd43_1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bc27ecfd43_1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bc27ecfd4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bc27ecfd4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c27ecfd43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bc27ecfd43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bc27ecfd43_1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bc27ecfd43_1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g1bc27ecfd43_1_433"/>
          <p:cNvSpPr txBox="1"/>
          <p:nvPr>
            <p:ph type="ctrTitle"/>
          </p:nvPr>
        </p:nvSpPr>
        <p:spPr>
          <a:xfrm>
            <a:off x="311708" y="80268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g1bc27ecfd43_1_433"/>
          <p:cNvSpPr txBox="1"/>
          <p:nvPr>
            <p:ph idx="1" type="subTitle"/>
          </p:nvPr>
        </p:nvSpPr>
        <p:spPr>
          <a:xfrm>
            <a:off x="311700" y="266363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BIG_NUMBER_1_2_1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c27ecfd43_1_490"/>
          <p:cNvSpPr txBox="1"/>
          <p:nvPr>
            <p:ph type="ctrTitle"/>
          </p:nvPr>
        </p:nvSpPr>
        <p:spPr>
          <a:xfrm>
            <a:off x="5877773" y="1794536"/>
            <a:ext cx="2019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g1bc27ecfd43_1_490"/>
          <p:cNvSpPr txBox="1"/>
          <p:nvPr>
            <p:ph idx="1" type="subTitle"/>
          </p:nvPr>
        </p:nvSpPr>
        <p:spPr>
          <a:xfrm>
            <a:off x="5877773" y="2102236"/>
            <a:ext cx="201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g1bc27ecfd43_1_490"/>
          <p:cNvSpPr txBox="1"/>
          <p:nvPr>
            <p:ph idx="2" type="ctrTitle"/>
          </p:nvPr>
        </p:nvSpPr>
        <p:spPr>
          <a:xfrm>
            <a:off x="2705323" y="1794536"/>
            <a:ext cx="2019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g1bc27ecfd43_1_490"/>
          <p:cNvSpPr txBox="1"/>
          <p:nvPr>
            <p:ph idx="3" type="subTitle"/>
          </p:nvPr>
        </p:nvSpPr>
        <p:spPr>
          <a:xfrm>
            <a:off x="2705323" y="2102236"/>
            <a:ext cx="201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g1bc27ecfd43_1_490"/>
          <p:cNvSpPr txBox="1"/>
          <p:nvPr>
            <p:ph idx="4" type="ctrTitle"/>
          </p:nvPr>
        </p:nvSpPr>
        <p:spPr>
          <a:xfrm rot="-5400000">
            <a:off x="-2112301" y="2205450"/>
            <a:ext cx="5525400" cy="7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">
  <p:cSld name="BIG_NUMBER_1_2_2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c27ecfd43_1_496"/>
          <p:cNvSpPr txBox="1"/>
          <p:nvPr>
            <p:ph type="ctrTitle"/>
          </p:nvPr>
        </p:nvSpPr>
        <p:spPr>
          <a:xfrm>
            <a:off x="4230575" y="1648675"/>
            <a:ext cx="18921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3" name="Google Shape;73;g1bc27ecfd43_1_496"/>
          <p:cNvSpPr txBox="1"/>
          <p:nvPr>
            <p:ph idx="1" type="subTitle"/>
          </p:nvPr>
        </p:nvSpPr>
        <p:spPr>
          <a:xfrm>
            <a:off x="4230575" y="1880175"/>
            <a:ext cx="189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g1bc27ecfd43_1_496"/>
          <p:cNvSpPr txBox="1"/>
          <p:nvPr>
            <p:ph idx="2" type="ctrTitle"/>
          </p:nvPr>
        </p:nvSpPr>
        <p:spPr>
          <a:xfrm>
            <a:off x="4230575" y="3269550"/>
            <a:ext cx="18921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5" name="Google Shape;75;g1bc27ecfd43_1_496"/>
          <p:cNvSpPr txBox="1"/>
          <p:nvPr>
            <p:ph idx="3" type="subTitle"/>
          </p:nvPr>
        </p:nvSpPr>
        <p:spPr>
          <a:xfrm>
            <a:off x="4230575" y="3501050"/>
            <a:ext cx="189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6" name="Google Shape;76;g1bc27ecfd43_1_496"/>
          <p:cNvSpPr txBox="1"/>
          <p:nvPr>
            <p:ph idx="4" type="ctrTitle"/>
          </p:nvPr>
        </p:nvSpPr>
        <p:spPr>
          <a:xfrm rot="-5400000">
            <a:off x="-2112301" y="2205450"/>
            <a:ext cx="5525400" cy="7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g1bc27ecfd43_1_496"/>
          <p:cNvSpPr txBox="1"/>
          <p:nvPr>
            <p:ph idx="5" type="ctrTitle"/>
          </p:nvPr>
        </p:nvSpPr>
        <p:spPr>
          <a:xfrm>
            <a:off x="6332650" y="1648675"/>
            <a:ext cx="18921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g1bc27ecfd43_1_496"/>
          <p:cNvSpPr txBox="1"/>
          <p:nvPr>
            <p:ph idx="6" type="subTitle"/>
          </p:nvPr>
        </p:nvSpPr>
        <p:spPr>
          <a:xfrm>
            <a:off x="6332650" y="1880175"/>
            <a:ext cx="189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9" name="Google Shape;79;g1bc27ecfd43_1_496"/>
          <p:cNvSpPr txBox="1"/>
          <p:nvPr>
            <p:ph idx="7" type="ctrTitle"/>
          </p:nvPr>
        </p:nvSpPr>
        <p:spPr>
          <a:xfrm>
            <a:off x="6332650" y="3269550"/>
            <a:ext cx="18921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g1bc27ecfd43_1_496"/>
          <p:cNvSpPr txBox="1"/>
          <p:nvPr>
            <p:ph idx="8" type="subTitle"/>
          </p:nvPr>
        </p:nvSpPr>
        <p:spPr>
          <a:xfrm>
            <a:off x="6332650" y="3501050"/>
            <a:ext cx="189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1" name="Google Shape;81;g1bc27ecfd43_1_496"/>
          <p:cNvSpPr txBox="1"/>
          <p:nvPr>
            <p:ph idx="9" type="ctrTitle"/>
          </p:nvPr>
        </p:nvSpPr>
        <p:spPr>
          <a:xfrm>
            <a:off x="2128500" y="1648675"/>
            <a:ext cx="18921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g1bc27ecfd43_1_496"/>
          <p:cNvSpPr txBox="1"/>
          <p:nvPr>
            <p:ph idx="13" type="subTitle"/>
          </p:nvPr>
        </p:nvSpPr>
        <p:spPr>
          <a:xfrm>
            <a:off x="2128500" y="1880175"/>
            <a:ext cx="189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3" name="Google Shape;83;g1bc27ecfd43_1_496"/>
          <p:cNvSpPr txBox="1"/>
          <p:nvPr>
            <p:ph idx="14" type="ctrTitle"/>
          </p:nvPr>
        </p:nvSpPr>
        <p:spPr>
          <a:xfrm>
            <a:off x="2128500" y="3269550"/>
            <a:ext cx="18921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g1bc27ecfd43_1_496"/>
          <p:cNvSpPr txBox="1"/>
          <p:nvPr>
            <p:ph idx="15" type="subTitle"/>
          </p:nvPr>
        </p:nvSpPr>
        <p:spPr>
          <a:xfrm>
            <a:off x="2128500" y="3501050"/>
            <a:ext cx="189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None/>
              <a:defRPr sz="9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LIST">
  <p:cSld name="BIG_NUMBER_1_2_2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bc27ecfd43_1_510"/>
          <p:cNvSpPr txBox="1"/>
          <p:nvPr>
            <p:ph type="ctrTitle"/>
          </p:nvPr>
        </p:nvSpPr>
        <p:spPr>
          <a:xfrm rot="-5400000">
            <a:off x="-2112301" y="2205450"/>
            <a:ext cx="5525400" cy="7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g1bc27ecfd43_1_510"/>
          <p:cNvSpPr txBox="1"/>
          <p:nvPr>
            <p:ph idx="1" type="body"/>
          </p:nvPr>
        </p:nvSpPr>
        <p:spPr>
          <a:xfrm>
            <a:off x="5397175" y="891350"/>
            <a:ext cx="3100500" cy="2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c27ecfd43_1_513"/>
          <p:cNvSpPr/>
          <p:nvPr/>
        </p:nvSpPr>
        <p:spPr>
          <a:xfrm>
            <a:off x="394950" y="2408500"/>
            <a:ext cx="8354100" cy="2361000"/>
          </a:xfrm>
          <a:prstGeom prst="rect">
            <a:avLst/>
          </a:prstGeom>
          <a:solidFill>
            <a:srgbClr val="78909C">
              <a:alpha val="23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bc27ecfd43_1_513"/>
          <p:cNvSpPr txBox="1"/>
          <p:nvPr>
            <p:ph type="ctrTitle"/>
          </p:nvPr>
        </p:nvSpPr>
        <p:spPr>
          <a:xfrm>
            <a:off x="1809299" y="655175"/>
            <a:ext cx="55254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g1bc27ecfd43_1_513"/>
          <p:cNvSpPr txBox="1"/>
          <p:nvPr>
            <p:ph idx="1" type="subTitle"/>
          </p:nvPr>
        </p:nvSpPr>
        <p:spPr>
          <a:xfrm>
            <a:off x="2821350" y="2650200"/>
            <a:ext cx="3501300" cy="1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g1bc27ecfd43_1_513"/>
          <p:cNvSpPr txBox="1"/>
          <p:nvPr/>
        </p:nvSpPr>
        <p:spPr>
          <a:xfrm>
            <a:off x="3136650" y="3665475"/>
            <a:ext cx="28707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CREDITS: This presentation template was created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Lora"/>
                <a:ea typeface="Lora"/>
                <a:cs typeface="Lora"/>
                <a:sym typeface="L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, including icons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, and infographics &amp; images by </a:t>
            </a:r>
            <a:r>
              <a:rPr lang="en" sz="900">
                <a:solidFill>
                  <a:srgbClr val="FFFFFF"/>
                </a:solidFill>
                <a:uFill>
                  <a:noFill/>
                </a:u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Please keep this slide for attribution.</a:t>
            </a:r>
            <a:endParaRPr b="1" sz="9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BIG_NUMBER_1_2_2_1_1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c27ecfd43_1_518"/>
          <p:cNvSpPr txBox="1"/>
          <p:nvPr>
            <p:ph type="ctrTitle"/>
          </p:nvPr>
        </p:nvSpPr>
        <p:spPr>
          <a:xfrm rot="-5400000">
            <a:off x="-2112301" y="2205450"/>
            <a:ext cx="5525400" cy="7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5" name="Google Shape;95;g1bc27ecfd43_1_518"/>
          <p:cNvSpPr txBox="1"/>
          <p:nvPr>
            <p:ph idx="2" type="ctrTitle"/>
          </p:nvPr>
        </p:nvSpPr>
        <p:spPr>
          <a:xfrm>
            <a:off x="1740225" y="1090350"/>
            <a:ext cx="3051900" cy="25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96" name="Google Shape;96;g1bc27ecfd43_1_518"/>
          <p:cNvSpPr txBox="1"/>
          <p:nvPr>
            <p:ph idx="3" type="ctrTitle"/>
          </p:nvPr>
        </p:nvSpPr>
        <p:spPr>
          <a:xfrm>
            <a:off x="4950925" y="1090350"/>
            <a:ext cx="3051900" cy="25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"/>
              <a:buFont typeface="Lora"/>
              <a:buNone/>
              <a:defRPr sz="8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LIST 2">
  <p:cSld name="BIG_NUMBER_1_2_2_1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c27ecfd43_1_522"/>
          <p:cNvSpPr txBox="1"/>
          <p:nvPr>
            <p:ph type="ctrTitle"/>
          </p:nvPr>
        </p:nvSpPr>
        <p:spPr>
          <a:xfrm rot="-5400000">
            <a:off x="-2112301" y="2205450"/>
            <a:ext cx="5525400" cy="7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g1bc27ecfd43_1_522"/>
          <p:cNvSpPr txBox="1"/>
          <p:nvPr>
            <p:ph idx="1" type="body"/>
          </p:nvPr>
        </p:nvSpPr>
        <p:spPr>
          <a:xfrm>
            <a:off x="3705450" y="1424750"/>
            <a:ext cx="4335000" cy="2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c27ecfd43_1_526"/>
          <p:cNvSpPr/>
          <p:nvPr/>
        </p:nvSpPr>
        <p:spPr>
          <a:xfrm flipH="1" rot="9339447">
            <a:off x="-5157706" y="21951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bc27ecfd43_1_526"/>
          <p:cNvSpPr/>
          <p:nvPr/>
        </p:nvSpPr>
        <p:spPr>
          <a:xfrm rot="-10285603">
            <a:off x="7150322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bc27ecfd43_1_526"/>
          <p:cNvSpPr/>
          <p:nvPr/>
        </p:nvSpPr>
        <p:spPr>
          <a:xfrm rot="649785">
            <a:off x="6848027" y="-2440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bc27ecfd43_1_526"/>
          <p:cNvSpPr/>
          <p:nvPr/>
        </p:nvSpPr>
        <p:spPr>
          <a:xfrm rot="813319">
            <a:off x="-4299402" y="-47175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bc27ecfd43_1_526"/>
          <p:cNvSpPr/>
          <p:nvPr/>
        </p:nvSpPr>
        <p:spPr>
          <a:xfrm rot="9089871">
            <a:off x="7049951" y="1893781"/>
            <a:ext cx="7826200" cy="287789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bc27ecfd43_1_526"/>
          <p:cNvSpPr/>
          <p:nvPr/>
        </p:nvSpPr>
        <p:spPr>
          <a:xfrm rot="-576017">
            <a:off x="-4825529" y="-672274"/>
            <a:ext cx="7826074" cy="287784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bc27ecfd43_1_526"/>
          <p:cNvSpPr txBox="1"/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g1bc27ecfd43_1_526"/>
          <p:cNvSpPr txBox="1"/>
          <p:nvPr>
            <p:ph idx="1" type="subTitle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0" name="Google Shape;110;g1bc27ecfd43_1_526"/>
          <p:cNvSpPr txBox="1"/>
          <p:nvPr>
            <p:ph idx="2" type="title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g1bc27ecfd43_1_526"/>
          <p:cNvSpPr txBox="1"/>
          <p:nvPr>
            <p:ph idx="3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g1bc27ecfd43_1_526"/>
          <p:cNvSpPr txBox="1"/>
          <p:nvPr>
            <p:ph idx="4" type="title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" name="Google Shape;113;g1bc27ecfd43_1_526"/>
          <p:cNvSpPr txBox="1"/>
          <p:nvPr>
            <p:ph idx="5" type="subTitle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" name="Google Shape;114;g1bc27ecfd43_1_526"/>
          <p:cNvSpPr txBox="1"/>
          <p:nvPr>
            <p:ph idx="6" type="title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5" name="Google Shape;115;g1bc27ecfd43_1_526"/>
          <p:cNvSpPr txBox="1"/>
          <p:nvPr>
            <p:ph idx="7" type="subTitle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6" name="Google Shape;116;g1bc27ecfd43_1_526"/>
          <p:cNvSpPr txBox="1"/>
          <p:nvPr>
            <p:ph idx="8" type="title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" name="Google Shape;117;g1bc27ecfd43_1_526"/>
          <p:cNvSpPr txBox="1"/>
          <p:nvPr>
            <p:ph idx="9" type="subTitle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8" name="Google Shape;118;g1bc27ecfd43_1_526"/>
          <p:cNvSpPr txBox="1"/>
          <p:nvPr>
            <p:ph idx="13" type="title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g1bc27ecfd43_1_526"/>
          <p:cNvSpPr txBox="1"/>
          <p:nvPr>
            <p:ph idx="14" type="title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g1bc27ecfd43_1_526"/>
          <p:cNvSpPr txBox="1"/>
          <p:nvPr>
            <p:ph idx="15" type="title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c27ecfd43_1_546"/>
          <p:cNvSpPr/>
          <p:nvPr/>
        </p:nvSpPr>
        <p:spPr>
          <a:xfrm rot="-10285629">
            <a:off x="4140874" y="-2015122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bc27ecfd43_1_546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1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bc27ecfd43_1_546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bc27ecfd43_1_546"/>
          <p:cNvSpPr/>
          <p:nvPr/>
        </p:nvSpPr>
        <p:spPr>
          <a:xfrm flipH="1" rot="4102346">
            <a:off x="-2270968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bc27ecfd43_1_546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bc27ecfd43_1_546"/>
          <p:cNvSpPr txBox="1"/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8" name="Google Shape;128;g1bc27ecfd43_1_546"/>
          <p:cNvSpPr txBox="1"/>
          <p:nvPr>
            <p:ph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9" name="Google Shape;129;g1bc27ecfd43_1_546"/>
          <p:cNvSpPr txBox="1"/>
          <p:nvPr>
            <p:ph idx="1" type="subTitle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0" name="Google Shape;130;g1bc27ecfd43_1_546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47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c27ecfd43_1_556"/>
          <p:cNvSpPr/>
          <p:nvPr/>
        </p:nvSpPr>
        <p:spPr>
          <a:xfrm rot="-10285629">
            <a:off x="6057524" y="-2124372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bc27ecfd43_1_556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1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bc27ecfd43_1_556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bc27ecfd43_1_556"/>
          <p:cNvSpPr/>
          <p:nvPr/>
        </p:nvSpPr>
        <p:spPr>
          <a:xfrm rot="9405665">
            <a:off x="-4880740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29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bc27ecfd43_1_556"/>
          <p:cNvSpPr/>
          <p:nvPr/>
        </p:nvSpPr>
        <p:spPr>
          <a:xfrm rot="-1478505">
            <a:off x="-2334601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bc27ecfd43_1_556"/>
          <p:cNvSpPr/>
          <p:nvPr/>
        </p:nvSpPr>
        <p:spPr>
          <a:xfrm flipH="1" rot="9555841">
            <a:off x="780170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bc27ecfd43_1_556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" name="Google Shape;139;g1bc27ecfd43_1_556"/>
          <p:cNvSpPr txBox="1"/>
          <p:nvPr>
            <p:ph idx="2" type="title"/>
          </p:nvPr>
        </p:nvSpPr>
        <p:spPr>
          <a:xfrm>
            <a:off x="1164025" y="1617575"/>
            <a:ext cx="2045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" name="Google Shape;140;g1bc27ecfd43_1_556"/>
          <p:cNvSpPr txBox="1"/>
          <p:nvPr>
            <p:ph idx="1" type="subTitle"/>
          </p:nvPr>
        </p:nvSpPr>
        <p:spPr>
          <a:xfrm>
            <a:off x="1164075" y="2151959"/>
            <a:ext cx="20457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1" name="Google Shape;141;g1bc27ecfd43_1_556"/>
          <p:cNvSpPr txBox="1"/>
          <p:nvPr>
            <p:ph idx="3" type="title"/>
          </p:nvPr>
        </p:nvSpPr>
        <p:spPr>
          <a:xfrm>
            <a:off x="3549063" y="1617575"/>
            <a:ext cx="2045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" name="Google Shape;142;g1bc27ecfd43_1_556"/>
          <p:cNvSpPr txBox="1"/>
          <p:nvPr>
            <p:ph idx="4" type="subTitle"/>
          </p:nvPr>
        </p:nvSpPr>
        <p:spPr>
          <a:xfrm>
            <a:off x="3549150" y="2151959"/>
            <a:ext cx="20457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3" name="Google Shape;143;g1bc27ecfd43_1_556"/>
          <p:cNvSpPr txBox="1"/>
          <p:nvPr>
            <p:ph idx="5" type="title"/>
          </p:nvPr>
        </p:nvSpPr>
        <p:spPr>
          <a:xfrm>
            <a:off x="5934100" y="1617575"/>
            <a:ext cx="2045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4" name="Google Shape;144;g1bc27ecfd43_1_556"/>
          <p:cNvSpPr txBox="1"/>
          <p:nvPr>
            <p:ph idx="6" type="subTitle"/>
          </p:nvPr>
        </p:nvSpPr>
        <p:spPr>
          <a:xfrm>
            <a:off x="5934225" y="2151959"/>
            <a:ext cx="2045700" cy="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1bc27ecfd43_1_436"/>
          <p:cNvSpPr txBox="1"/>
          <p:nvPr>
            <p:ph hasCustomPrompt="1" type="title"/>
          </p:nvPr>
        </p:nvSpPr>
        <p:spPr>
          <a:xfrm>
            <a:off x="4376213" y="1408075"/>
            <a:ext cx="12405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" name="Google Shape;13;g1bc27ecfd43_1_436"/>
          <p:cNvSpPr txBox="1"/>
          <p:nvPr>
            <p:ph idx="2" type="ctrTitle"/>
          </p:nvPr>
        </p:nvSpPr>
        <p:spPr>
          <a:xfrm>
            <a:off x="3780413" y="1852450"/>
            <a:ext cx="24321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g1bc27ecfd43_1_436"/>
          <p:cNvSpPr txBox="1"/>
          <p:nvPr>
            <p:ph idx="1" type="subTitle"/>
          </p:nvPr>
        </p:nvSpPr>
        <p:spPr>
          <a:xfrm>
            <a:off x="3780413" y="2083950"/>
            <a:ext cx="243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" name="Google Shape;15;g1bc27ecfd43_1_436"/>
          <p:cNvSpPr txBox="1"/>
          <p:nvPr>
            <p:ph hasCustomPrompt="1" idx="3" type="title"/>
          </p:nvPr>
        </p:nvSpPr>
        <p:spPr>
          <a:xfrm>
            <a:off x="6547513" y="1408075"/>
            <a:ext cx="12405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g1bc27ecfd43_1_436"/>
          <p:cNvSpPr txBox="1"/>
          <p:nvPr>
            <p:ph idx="4" type="ctrTitle"/>
          </p:nvPr>
        </p:nvSpPr>
        <p:spPr>
          <a:xfrm>
            <a:off x="5951713" y="1852450"/>
            <a:ext cx="24321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g1bc27ecfd43_1_436"/>
          <p:cNvSpPr txBox="1"/>
          <p:nvPr>
            <p:ph idx="5" type="subTitle"/>
          </p:nvPr>
        </p:nvSpPr>
        <p:spPr>
          <a:xfrm>
            <a:off x="5951713" y="2083950"/>
            <a:ext cx="243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" name="Google Shape;18;g1bc27ecfd43_1_436"/>
          <p:cNvSpPr txBox="1"/>
          <p:nvPr>
            <p:ph hasCustomPrompt="1" idx="6" type="title"/>
          </p:nvPr>
        </p:nvSpPr>
        <p:spPr>
          <a:xfrm>
            <a:off x="4344013" y="2571750"/>
            <a:ext cx="12405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" name="Google Shape;19;g1bc27ecfd43_1_436"/>
          <p:cNvSpPr txBox="1"/>
          <p:nvPr>
            <p:ph idx="7" type="ctrTitle"/>
          </p:nvPr>
        </p:nvSpPr>
        <p:spPr>
          <a:xfrm>
            <a:off x="3748213" y="3016125"/>
            <a:ext cx="24321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g1bc27ecfd43_1_436"/>
          <p:cNvSpPr txBox="1"/>
          <p:nvPr>
            <p:ph idx="8" type="subTitle"/>
          </p:nvPr>
        </p:nvSpPr>
        <p:spPr>
          <a:xfrm>
            <a:off x="3748213" y="3247625"/>
            <a:ext cx="243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g1bc27ecfd43_1_436"/>
          <p:cNvSpPr txBox="1"/>
          <p:nvPr>
            <p:ph hasCustomPrompt="1" idx="9" type="title"/>
          </p:nvPr>
        </p:nvSpPr>
        <p:spPr>
          <a:xfrm>
            <a:off x="6547513" y="2571750"/>
            <a:ext cx="12405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" name="Google Shape;22;g1bc27ecfd43_1_436"/>
          <p:cNvSpPr txBox="1"/>
          <p:nvPr>
            <p:ph idx="13" type="ctrTitle"/>
          </p:nvPr>
        </p:nvSpPr>
        <p:spPr>
          <a:xfrm>
            <a:off x="5951713" y="3016125"/>
            <a:ext cx="24321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Oswald Light"/>
              <a:buNone/>
              <a:defRPr sz="1400"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" name="Google Shape;23;g1bc27ecfd43_1_436"/>
          <p:cNvSpPr txBox="1"/>
          <p:nvPr>
            <p:ph idx="14" type="subTitle"/>
          </p:nvPr>
        </p:nvSpPr>
        <p:spPr>
          <a:xfrm>
            <a:off x="5951713" y="3247625"/>
            <a:ext cx="243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None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None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None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None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None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None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None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None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Condensed"/>
              <a:buNone/>
              <a:defRPr sz="1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4" name="Google Shape;24;g1bc27ecfd43_1_436"/>
          <p:cNvSpPr txBox="1"/>
          <p:nvPr>
            <p:ph idx="15" type="ctrTitle"/>
          </p:nvPr>
        </p:nvSpPr>
        <p:spPr>
          <a:xfrm rot="-5400000">
            <a:off x="-2112301" y="2205450"/>
            <a:ext cx="5525400" cy="7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BIG_NUMBER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bc27ecfd43_1_450"/>
          <p:cNvSpPr txBox="1"/>
          <p:nvPr>
            <p:ph idx="1" type="subTitle"/>
          </p:nvPr>
        </p:nvSpPr>
        <p:spPr>
          <a:xfrm>
            <a:off x="4851475" y="1869489"/>
            <a:ext cx="2395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7" name="Google Shape;27;g1bc27ecfd43_1_450"/>
          <p:cNvSpPr txBox="1"/>
          <p:nvPr>
            <p:ph type="ctrTitle"/>
          </p:nvPr>
        </p:nvSpPr>
        <p:spPr>
          <a:xfrm rot="-5400000">
            <a:off x="-2112301" y="2205450"/>
            <a:ext cx="5525400" cy="7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BIG_NUMBER_1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bc27ecfd43_1_453"/>
          <p:cNvSpPr txBox="1"/>
          <p:nvPr>
            <p:ph idx="1" type="subTitle"/>
          </p:nvPr>
        </p:nvSpPr>
        <p:spPr>
          <a:xfrm>
            <a:off x="6397350" y="2497713"/>
            <a:ext cx="1876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" name="Google Shape;30;g1bc27ecfd43_1_453"/>
          <p:cNvSpPr txBox="1"/>
          <p:nvPr>
            <p:ph type="ctrTitle"/>
          </p:nvPr>
        </p:nvSpPr>
        <p:spPr>
          <a:xfrm>
            <a:off x="6397350" y="2286975"/>
            <a:ext cx="3473100" cy="3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" name="Google Shape;31;g1bc27ecfd43_1_453"/>
          <p:cNvSpPr txBox="1"/>
          <p:nvPr>
            <p:ph hasCustomPrompt="1" idx="2" type="title"/>
          </p:nvPr>
        </p:nvSpPr>
        <p:spPr>
          <a:xfrm>
            <a:off x="5023000" y="2392350"/>
            <a:ext cx="12405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bc27ecfd43_1_457"/>
          <p:cNvSpPr txBox="1"/>
          <p:nvPr>
            <p:ph type="ctrTitle"/>
          </p:nvPr>
        </p:nvSpPr>
        <p:spPr>
          <a:xfrm>
            <a:off x="1820100" y="2549100"/>
            <a:ext cx="5503800" cy="34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Lora"/>
              <a:buNone/>
              <a:defRPr sz="1000"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" name="Google Shape;34;g1bc27ecfd43_1_457"/>
          <p:cNvSpPr txBox="1"/>
          <p:nvPr>
            <p:ph idx="1" type="subTitle"/>
          </p:nvPr>
        </p:nvSpPr>
        <p:spPr>
          <a:xfrm>
            <a:off x="1845750" y="1110600"/>
            <a:ext cx="5452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 sz="28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IG_NUMBER_1_2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bc27ecfd43_1_460"/>
          <p:cNvSpPr txBox="1"/>
          <p:nvPr>
            <p:ph type="ctrTitle"/>
          </p:nvPr>
        </p:nvSpPr>
        <p:spPr>
          <a:xfrm>
            <a:off x="5421213" y="2071760"/>
            <a:ext cx="24321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" name="Google Shape;37;g1bc27ecfd43_1_460"/>
          <p:cNvSpPr txBox="1"/>
          <p:nvPr>
            <p:ph idx="1" type="subTitle"/>
          </p:nvPr>
        </p:nvSpPr>
        <p:spPr>
          <a:xfrm>
            <a:off x="5421213" y="2303260"/>
            <a:ext cx="243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g1bc27ecfd43_1_460"/>
          <p:cNvSpPr txBox="1"/>
          <p:nvPr>
            <p:ph idx="2" type="ctrTitle"/>
          </p:nvPr>
        </p:nvSpPr>
        <p:spPr>
          <a:xfrm>
            <a:off x="5421213" y="831885"/>
            <a:ext cx="24321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9" name="Google Shape;39;g1bc27ecfd43_1_460"/>
          <p:cNvSpPr txBox="1"/>
          <p:nvPr>
            <p:ph idx="3" type="subTitle"/>
          </p:nvPr>
        </p:nvSpPr>
        <p:spPr>
          <a:xfrm>
            <a:off x="5421213" y="1063385"/>
            <a:ext cx="243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" name="Google Shape;40;g1bc27ecfd43_1_460"/>
          <p:cNvSpPr txBox="1"/>
          <p:nvPr>
            <p:ph idx="4" type="ctrTitle"/>
          </p:nvPr>
        </p:nvSpPr>
        <p:spPr>
          <a:xfrm>
            <a:off x="5421213" y="3311635"/>
            <a:ext cx="24321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g1bc27ecfd43_1_460"/>
          <p:cNvSpPr txBox="1"/>
          <p:nvPr>
            <p:ph idx="5" type="subTitle"/>
          </p:nvPr>
        </p:nvSpPr>
        <p:spPr>
          <a:xfrm>
            <a:off x="5421213" y="3543135"/>
            <a:ext cx="243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" name="Google Shape;42;g1bc27ecfd43_1_460"/>
          <p:cNvSpPr txBox="1"/>
          <p:nvPr>
            <p:ph idx="6" type="ctrTitle"/>
          </p:nvPr>
        </p:nvSpPr>
        <p:spPr>
          <a:xfrm rot="-5400000">
            <a:off x="-2112301" y="2205450"/>
            <a:ext cx="5525400" cy="7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BIG_NUMBER_1_2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bc27ecfd43_1_468"/>
          <p:cNvSpPr txBox="1"/>
          <p:nvPr>
            <p:ph type="ctrTitle"/>
          </p:nvPr>
        </p:nvSpPr>
        <p:spPr>
          <a:xfrm>
            <a:off x="6424323" y="982563"/>
            <a:ext cx="2019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" name="Google Shape;45;g1bc27ecfd43_1_468"/>
          <p:cNvSpPr txBox="1"/>
          <p:nvPr>
            <p:ph idx="1" type="subTitle"/>
          </p:nvPr>
        </p:nvSpPr>
        <p:spPr>
          <a:xfrm>
            <a:off x="6424323" y="1290263"/>
            <a:ext cx="201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g1bc27ecfd43_1_468"/>
          <p:cNvSpPr txBox="1"/>
          <p:nvPr>
            <p:ph idx="2" type="ctrTitle"/>
          </p:nvPr>
        </p:nvSpPr>
        <p:spPr>
          <a:xfrm>
            <a:off x="6424323" y="3136838"/>
            <a:ext cx="2019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" name="Google Shape;47;g1bc27ecfd43_1_468"/>
          <p:cNvSpPr txBox="1"/>
          <p:nvPr>
            <p:ph idx="3" type="subTitle"/>
          </p:nvPr>
        </p:nvSpPr>
        <p:spPr>
          <a:xfrm>
            <a:off x="6424323" y="3444538"/>
            <a:ext cx="201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8" name="Google Shape;48;g1bc27ecfd43_1_468"/>
          <p:cNvSpPr txBox="1"/>
          <p:nvPr>
            <p:ph idx="4" type="ctrTitle"/>
          </p:nvPr>
        </p:nvSpPr>
        <p:spPr>
          <a:xfrm>
            <a:off x="3937673" y="982563"/>
            <a:ext cx="2019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g1bc27ecfd43_1_468"/>
          <p:cNvSpPr txBox="1"/>
          <p:nvPr>
            <p:ph idx="5" type="subTitle"/>
          </p:nvPr>
        </p:nvSpPr>
        <p:spPr>
          <a:xfrm>
            <a:off x="3937673" y="1290263"/>
            <a:ext cx="201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g1bc27ecfd43_1_468"/>
          <p:cNvSpPr txBox="1"/>
          <p:nvPr>
            <p:ph idx="6" type="ctrTitle"/>
          </p:nvPr>
        </p:nvSpPr>
        <p:spPr>
          <a:xfrm>
            <a:off x="3937673" y="3136838"/>
            <a:ext cx="2019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" name="Google Shape;51;g1bc27ecfd43_1_468"/>
          <p:cNvSpPr txBox="1"/>
          <p:nvPr>
            <p:ph idx="7" type="subTitle"/>
          </p:nvPr>
        </p:nvSpPr>
        <p:spPr>
          <a:xfrm>
            <a:off x="3937673" y="3444538"/>
            <a:ext cx="201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g1bc27ecfd43_1_468"/>
          <p:cNvSpPr txBox="1"/>
          <p:nvPr>
            <p:ph idx="8" type="ctrTitle"/>
          </p:nvPr>
        </p:nvSpPr>
        <p:spPr>
          <a:xfrm rot="-5400000">
            <a:off x="-2112301" y="2205450"/>
            <a:ext cx="5525400" cy="7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bc27ecfd43_1_478"/>
          <p:cNvSpPr txBox="1"/>
          <p:nvPr>
            <p:ph type="ctrTitle"/>
          </p:nvPr>
        </p:nvSpPr>
        <p:spPr>
          <a:xfrm rot="-5400000">
            <a:off x="-2112301" y="2205450"/>
            <a:ext cx="5525400" cy="7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2">
  <p:cSld name="BIG_NUMBER_1_2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bc27ecfd43_1_480"/>
          <p:cNvSpPr txBox="1"/>
          <p:nvPr>
            <p:ph type="ctrTitle"/>
          </p:nvPr>
        </p:nvSpPr>
        <p:spPr>
          <a:xfrm>
            <a:off x="1576700" y="1706475"/>
            <a:ext cx="18921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g1bc27ecfd43_1_480"/>
          <p:cNvSpPr txBox="1"/>
          <p:nvPr>
            <p:ph idx="1" type="subTitle"/>
          </p:nvPr>
        </p:nvSpPr>
        <p:spPr>
          <a:xfrm>
            <a:off x="1576700" y="1937975"/>
            <a:ext cx="189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g1bc27ecfd43_1_480"/>
          <p:cNvSpPr txBox="1"/>
          <p:nvPr>
            <p:ph idx="2" type="ctrTitle"/>
          </p:nvPr>
        </p:nvSpPr>
        <p:spPr>
          <a:xfrm>
            <a:off x="1576700" y="771400"/>
            <a:ext cx="18921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g1bc27ecfd43_1_480"/>
          <p:cNvSpPr txBox="1"/>
          <p:nvPr>
            <p:ph idx="3" type="subTitle"/>
          </p:nvPr>
        </p:nvSpPr>
        <p:spPr>
          <a:xfrm>
            <a:off x="1576700" y="1002900"/>
            <a:ext cx="189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g1bc27ecfd43_1_480"/>
          <p:cNvSpPr txBox="1"/>
          <p:nvPr>
            <p:ph idx="4" type="ctrTitle"/>
          </p:nvPr>
        </p:nvSpPr>
        <p:spPr>
          <a:xfrm>
            <a:off x="1576700" y="2641550"/>
            <a:ext cx="18921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g1bc27ecfd43_1_480"/>
          <p:cNvSpPr txBox="1"/>
          <p:nvPr>
            <p:ph idx="5" type="subTitle"/>
          </p:nvPr>
        </p:nvSpPr>
        <p:spPr>
          <a:xfrm>
            <a:off x="1576700" y="2873050"/>
            <a:ext cx="189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g1bc27ecfd43_1_480"/>
          <p:cNvSpPr txBox="1"/>
          <p:nvPr>
            <p:ph idx="6" type="ctrTitle"/>
          </p:nvPr>
        </p:nvSpPr>
        <p:spPr>
          <a:xfrm rot="-5400000">
            <a:off x="-2112301" y="2205450"/>
            <a:ext cx="5525400" cy="7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g1bc27ecfd43_1_480"/>
          <p:cNvSpPr txBox="1"/>
          <p:nvPr>
            <p:ph idx="7" type="ctrTitle"/>
          </p:nvPr>
        </p:nvSpPr>
        <p:spPr>
          <a:xfrm>
            <a:off x="1576700" y="3576625"/>
            <a:ext cx="18921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g1bc27ecfd43_1_480"/>
          <p:cNvSpPr txBox="1"/>
          <p:nvPr>
            <p:ph idx="8" type="subTitle"/>
          </p:nvPr>
        </p:nvSpPr>
        <p:spPr>
          <a:xfrm>
            <a:off x="1576700" y="3808125"/>
            <a:ext cx="1892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bc27ecfd43_1_4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800"/>
              <a:buFont typeface="Roboto Condensed"/>
              <a:buNone/>
              <a:defRPr sz="2800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800"/>
              <a:buFont typeface="Roboto Condensed"/>
              <a:buNone/>
              <a:defRPr sz="2800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800"/>
              <a:buFont typeface="Roboto Condensed"/>
              <a:buNone/>
              <a:defRPr sz="2800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800"/>
              <a:buFont typeface="Roboto Condensed"/>
              <a:buNone/>
              <a:defRPr sz="2800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800"/>
              <a:buFont typeface="Roboto Condensed"/>
              <a:buNone/>
              <a:defRPr sz="2800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800"/>
              <a:buFont typeface="Roboto Condensed"/>
              <a:buNone/>
              <a:defRPr sz="2800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800"/>
              <a:buFont typeface="Roboto Condensed"/>
              <a:buNone/>
              <a:defRPr sz="2800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800"/>
              <a:buFont typeface="Roboto Condensed"/>
              <a:buNone/>
              <a:defRPr sz="2800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800"/>
              <a:buFont typeface="Roboto Condensed"/>
              <a:buNone/>
              <a:defRPr sz="2800">
                <a:solidFill>
                  <a:srgbClr val="0F0F0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g1bc27ecfd43_1_4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800"/>
              <a:buFont typeface="Lora"/>
              <a:buChar char="●"/>
              <a:defRPr sz="1800"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Lora"/>
              <a:buChar char="○"/>
              <a:defRPr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Lora"/>
              <a:buChar char="■"/>
              <a:defRPr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Lora"/>
              <a:buChar char="●"/>
              <a:defRPr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Lora"/>
              <a:buChar char="○"/>
              <a:defRPr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Lora"/>
              <a:buChar char="■"/>
              <a:defRPr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Lora"/>
              <a:buChar char="●"/>
              <a:defRPr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F0F0F"/>
              </a:buClr>
              <a:buSzPts val="1400"/>
              <a:buFont typeface="Lora"/>
              <a:buChar char="○"/>
              <a:defRPr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F0F0F"/>
              </a:buClr>
              <a:buSzPts val="1400"/>
              <a:buFont typeface="Lora"/>
              <a:buChar char="■"/>
              <a:defRPr>
                <a:solidFill>
                  <a:srgbClr val="0F0F0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5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"/>
          <p:cNvPicPr preferRelativeResize="0"/>
          <p:nvPr/>
        </p:nvPicPr>
        <p:blipFill rotWithShape="1">
          <a:blip r:embed="rId4">
            <a:alphaModFix/>
          </a:blip>
          <a:srcRect b="7261" l="0" r="0" t="0"/>
          <a:stretch/>
        </p:blipFill>
        <p:spPr>
          <a:xfrm>
            <a:off x="0" y="0"/>
            <a:ext cx="9144000" cy="52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 txBox="1"/>
          <p:nvPr>
            <p:ph type="ctrTitle"/>
          </p:nvPr>
        </p:nvSpPr>
        <p:spPr>
          <a:xfrm>
            <a:off x="723150" y="1564750"/>
            <a:ext cx="7697700" cy="15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00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GOOGLE PLAY APPS</a:t>
            </a:r>
            <a:r>
              <a:rPr lang="en">
                <a:solidFill>
                  <a:schemeClr val="lt1"/>
                </a:solidFill>
              </a:rPr>
              <a:t> </a:t>
            </a:r>
            <a:endParaRPr sz="3600">
              <a:solidFill>
                <a:schemeClr val="lt1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51" name="Google Shape;151;p1"/>
          <p:cNvSpPr txBox="1"/>
          <p:nvPr>
            <p:ph idx="1" type="subTitle"/>
          </p:nvPr>
        </p:nvSpPr>
        <p:spPr>
          <a:xfrm>
            <a:off x="5806175" y="3232350"/>
            <a:ext cx="3189300" cy="20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</a:rPr>
              <a:t>Xu, Ange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</a:rPr>
              <a:t>Dai, Zhongkai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800">
                <a:solidFill>
                  <a:schemeClr val="lt1"/>
                </a:solidFill>
              </a:rPr>
              <a:t>Campeny, Eloi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</a:rPr>
              <a:t>Moure, Ximena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</a:rPr>
              <a:t>González, Victor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800">
                <a:solidFill>
                  <a:schemeClr val="lt1"/>
                </a:solidFill>
              </a:rPr>
              <a:t>Chriki, Fatima Zohra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52" name="Google Shape;15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613" y="118150"/>
            <a:ext cx="540067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"/>
          <p:cNvSpPr txBox="1"/>
          <p:nvPr/>
        </p:nvSpPr>
        <p:spPr>
          <a:xfrm>
            <a:off x="-1503275" y="4621000"/>
            <a:ext cx="640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Multivariate Anal</a:t>
            </a:r>
            <a:r>
              <a:rPr lang="en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y</a:t>
            </a:r>
            <a:r>
              <a:rPr lang="en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</a:t>
            </a:r>
            <a:r>
              <a:rPr lang="en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i</a:t>
            </a:r>
            <a:r>
              <a:rPr lang="en" sz="18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  ◇ Dec’22</a:t>
            </a:r>
            <a:endParaRPr sz="18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bc27ecfd43_1_619"/>
          <p:cNvSpPr txBox="1"/>
          <p:nvPr>
            <p:ph idx="1" type="subTitle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g1bc27ecfd43_1_6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75" y="1115325"/>
            <a:ext cx="5569500" cy="33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1bc27ecfd43_1_619"/>
          <p:cNvSpPr txBox="1"/>
          <p:nvPr>
            <p:ph idx="4294967295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Kulim Park"/>
                <a:ea typeface="Kulim Park"/>
                <a:cs typeface="Kulim Park"/>
                <a:sym typeface="Kulim Park"/>
              </a:rPr>
              <a:t>Dendrogram and Silhouette plot</a:t>
            </a:r>
            <a:endParaRPr sz="3000">
              <a:latin typeface="Kulim Park"/>
              <a:ea typeface="Kulim Park"/>
              <a:cs typeface="Kulim Park"/>
              <a:sym typeface="Kulim Park"/>
            </a:endParaRPr>
          </a:p>
        </p:txBody>
      </p:sp>
      <p:pic>
        <p:nvPicPr>
          <p:cNvPr id="231" name="Google Shape;231;g1bc27ecfd43_1_6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100" y="1135050"/>
            <a:ext cx="3296001" cy="329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1bc27ecfd43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975" y="1221025"/>
            <a:ext cx="6420050" cy="34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bc27ecfd43_0_39"/>
          <p:cNvSpPr txBox="1"/>
          <p:nvPr>
            <p:ph idx="4294967295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Kulim Park"/>
                <a:ea typeface="Kulim Park"/>
                <a:cs typeface="Kulim Park"/>
                <a:sym typeface="Kulim Park"/>
              </a:rPr>
              <a:t>Dendrogram with HCPC</a:t>
            </a:r>
            <a:endParaRPr sz="3000"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c27ecfd43_1_586"/>
          <p:cNvSpPr txBox="1"/>
          <p:nvPr>
            <p:ph type="title"/>
          </p:nvPr>
        </p:nvSpPr>
        <p:spPr>
          <a:xfrm>
            <a:off x="716550" y="1929275"/>
            <a:ext cx="58344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>
                <a:solidFill>
                  <a:schemeClr val="lt1"/>
                </a:solidFill>
              </a:rPr>
              <a:t>Profiling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3" name="Google Shape;243;g1bc27ecfd43_1_586"/>
          <p:cNvSpPr txBox="1"/>
          <p:nvPr>
            <p:ph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bc27ecfd43_1_625"/>
          <p:cNvSpPr txBox="1"/>
          <p:nvPr>
            <p:ph idx="4294967295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Kulim Park"/>
                <a:ea typeface="Kulim Park"/>
                <a:cs typeface="Kulim Park"/>
                <a:sym typeface="Kulim Park"/>
              </a:rPr>
              <a:t>Selection of relevant categorical variables </a:t>
            </a:r>
            <a:endParaRPr sz="3000"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Kulim Park"/>
              <a:ea typeface="Kulim Park"/>
              <a:cs typeface="Kulim Park"/>
              <a:sym typeface="Kulim Park"/>
            </a:endParaRPr>
          </a:p>
        </p:txBody>
      </p:sp>
      <p:pic>
        <p:nvPicPr>
          <p:cNvPr id="249" name="Google Shape;249;g1bc27ecfd43_1_625"/>
          <p:cNvPicPr preferRelativeResize="0"/>
          <p:nvPr/>
        </p:nvPicPr>
        <p:blipFill rotWithShape="1">
          <a:blip r:embed="rId3">
            <a:alphaModFix/>
          </a:blip>
          <a:srcRect b="8842" l="0" r="941" t="0"/>
          <a:stretch/>
        </p:blipFill>
        <p:spPr>
          <a:xfrm>
            <a:off x="565313" y="1151175"/>
            <a:ext cx="3410451" cy="18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1bc27ecfd43_1_625"/>
          <p:cNvPicPr preferRelativeResize="0"/>
          <p:nvPr/>
        </p:nvPicPr>
        <p:blipFill rotWithShape="1">
          <a:blip r:embed="rId4">
            <a:alphaModFix/>
          </a:blip>
          <a:srcRect b="7646" l="0" r="0" t="0"/>
          <a:stretch/>
        </p:blipFill>
        <p:spPr>
          <a:xfrm>
            <a:off x="4858975" y="3129650"/>
            <a:ext cx="3388704" cy="18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1bc27ecfd43_1_625"/>
          <p:cNvPicPr preferRelativeResize="0"/>
          <p:nvPr/>
        </p:nvPicPr>
        <p:blipFill rotWithShape="1">
          <a:blip r:embed="rId5">
            <a:alphaModFix/>
          </a:blip>
          <a:srcRect b="6147" l="0" r="0" t="0"/>
          <a:stretch/>
        </p:blipFill>
        <p:spPr>
          <a:xfrm>
            <a:off x="500926" y="3087950"/>
            <a:ext cx="3539217" cy="19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1bc27ecfd43_1_625"/>
          <p:cNvPicPr preferRelativeResize="0"/>
          <p:nvPr/>
        </p:nvPicPr>
        <p:blipFill rotWithShape="1">
          <a:blip r:embed="rId6">
            <a:alphaModFix/>
          </a:blip>
          <a:srcRect b="6340" l="0" r="0" t="0"/>
          <a:stretch/>
        </p:blipFill>
        <p:spPr>
          <a:xfrm>
            <a:off x="4848100" y="1174300"/>
            <a:ext cx="3410450" cy="187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bc27ecfd43_3_10"/>
          <p:cNvSpPr txBox="1"/>
          <p:nvPr>
            <p:ph idx="2" type="title"/>
          </p:nvPr>
        </p:nvSpPr>
        <p:spPr>
          <a:xfrm>
            <a:off x="851100" y="334900"/>
            <a:ext cx="7441800" cy="6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Kulim Park"/>
                <a:ea typeface="Kulim Park"/>
                <a:cs typeface="Kulim Park"/>
                <a:sym typeface="Kulim Park"/>
              </a:rPr>
              <a:t>Selection of relevant numerical variables</a:t>
            </a:r>
            <a:endParaRPr/>
          </a:p>
        </p:txBody>
      </p:sp>
      <p:pic>
        <p:nvPicPr>
          <p:cNvPr id="258" name="Google Shape;258;g1bc27ecfd43_3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75" y="1489150"/>
            <a:ext cx="2861076" cy="16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bc27ecfd43_3_10"/>
          <p:cNvPicPr preferRelativeResize="0"/>
          <p:nvPr/>
        </p:nvPicPr>
        <p:blipFill rotWithShape="1">
          <a:blip r:embed="rId4">
            <a:alphaModFix/>
          </a:blip>
          <a:srcRect b="0" l="9390" r="-9390" t="0"/>
          <a:stretch/>
        </p:blipFill>
        <p:spPr>
          <a:xfrm>
            <a:off x="3403375" y="1548725"/>
            <a:ext cx="2861076" cy="16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bc27ecfd43_3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6244" y="3392113"/>
            <a:ext cx="2637981" cy="1584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1bc27ecfd43_3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4450" y="1540275"/>
            <a:ext cx="2687650" cy="15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bc27ecfd43_3_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1150" y="3392120"/>
            <a:ext cx="2637975" cy="1584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c27ecfd43_0_7"/>
          <p:cNvSpPr txBox="1"/>
          <p:nvPr>
            <p:ph idx="4294967295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Kulim Park"/>
                <a:ea typeface="Kulim Park"/>
                <a:cs typeface="Kulim Park"/>
                <a:sym typeface="Kulim Park"/>
              </a:rPr>
              <a:t>Profiling of clusters</a:t>
            </a:r>
            <a:endParaRPr sz="3000"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68" name="Google Shape;268;g1bc27ecfd43_0_7"/>
          <p:cNvSpPr txBox="1"/>
          <p:nvPr/>
        </p:nvSpPr>
        <p:spPr>
          <a:xfrm>
            <a:off x="581425" y="1236375"/>
            <a:ext cx="62850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Cluster 1: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Lifestyle, Entertainment &amp; Educational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Cluster 2: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Lifestyle &amp; Educational, short names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Cluster 3: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Games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g1bc27ecfd43_0_7"/>
          <p:cNvSpPr txBox="1"/>
          <p:nvPr/>
        </p:nvSpPr>
        <p:spPr>
          <a:xfrm>
            <a:off x="450075" y="2866375"/>
            <a:ext cx="77355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Rating.Count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Installs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DaysLastUpdate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In-app Purchases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0" name="Google Shape;270;g1bc27ecfd43_0_7"/>
          <p:cNvSpPr/>
          <p:nvPr/>
        </p:nvSpPr>
        <p:spPr>
          <a:xfrm flipH="1" rot="10800000">
            <a:off x="2966175" y="2866375"/>
            <a:ext cx="268500" cy="25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D3D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bc27ecfd43_0_7"/>
          <p:cNvSpPr txBox="1"/>
          <p:nvPr/>
        </p:nvSpPr>
        <p:spPr>
          <a:xfrm>
            <a:off x="581425" y="2287300"/>
            <a:ext cx="749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nrope"/>
                <a:ea typeface="Manrope"/>
                <a:cs typeface="Manrope"/>
                <a:sym typeface="Manrope"/>
              </a:rPr>
              <a:t>Cluster				  1				2			3</a:t>
            </a:r>
            <a:endParaRPr b="1" sz="16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2" name="Google Shape;272;g1bc27ecfd43_0_7"/>
          <p:cNvSpPr/>
          <p:nvPr/>
        </p:nvSpPr>
        <p:spPr>
          <a:xfrm flipH="1" rot="10800000">
            <a:off x="2966175" y="3220275"/>
            <a:ext cx="268500" cy="25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D3D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1bc27ecfd43_0_7"/>
          <p:cNvSpPr/>
          <p:nvPr/>
        </p:nvSpPr>
        <p:spPr>
          <a:xfrm flipH="1" rot="10800000">
            <a:off x="2966175" y="3524875"/>
            <a:ext cx="268500" cy="25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D3D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bc27ecfd43_0_7"/>
          <p:cNvSpPr/>
          <p:nvPr/>
        </p:nvSpPr>
        <p:spPr>
          <a:xfrm>
            <a:off x="2966175" y="3829475"/>
            <a:ext cx="268500" cy="25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75DF4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bc27ecfd43_0_7"/>
          <p:cNvSpPr/>
          <p:nvPr/>
        </p:nvSpPr>
        <p:spPr>
          <a:xfrm flipH="1" rot="10800000">
            <a:off x="4698600" y="2866375"/>
            <a:ext cx="268500" cy="25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D3D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bc27ecfd43_0_7"/>
          <p:cNvSpPr/>
          <p:nvPr/>
        </p:nvSpPr>
        <p:spPr>
          <a:xfrm>
            <a:off x="4638150" y="3173325"/>
            <a:ext cx="389400" cy="3492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bc27ecfd43_0_7"/>
          <p:cNvSpPr/>
          <p:nvPr/>
        </p:nvSpPr>
        <p:spPr>
          <a:xfrm flipH="1" rot="10800000">
            <a:off x="4583525" y="3524875"/>
            <a:ext cx="268500" cy="25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D3D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bc27ecfd43_0_7"/>
          <p:cNvSpPr/>
          <p:nvPr/>
        </p:nvSpPr>
        <p:spPr>
          <a:xfrm flipH="1" rot="10800000">
            <a:off x="4822400" y="3524875"/>
            <a:ext cx="268500" cy="25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D3D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bc27ecfd43_0_7"/>
          <p:cNvSpPr/>
          <p:nvPr/>
        </p:nvSpPr>
        <p:spPr>
          <a:xfrm>
            <a:off x="4638150" y="3782525"/>
            <a:ext cx="389400" cy="3492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bc27ecfd43_0_7"/>
          <p:cNvSpPr/>
          <p:nvPr/>
        </p:nvSpPr>
        <p:spPr>
          <a:xfrm>
            <a:off x="6086525" y="2866375"/>
            <a:ext cx="268500" cy="25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75DF4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bc27ecfd43_0_7"/>
          <p:cNvSpPr/>
          <p:nvPr/>
        </p:nvSpPr>
        <p:spPr>
          <a:xfrm>
            <a:off x="6355025" y="2866375"/>
            <a:ext cx="268500" cy="25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75DF4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bc27ecfd43_0_7"/>
          <p:cNvSpPr/>
          <p:nvPr/>
        </p:nvSpPr>
        <p:spPr>
          <a:xfrm>
            <a:off x="5818025" y="2866375"/>
            <a:ext cx="268500" cy="25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75DF4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bc27ecfd43_0_7"/>
          <p:cNvSpPr/>
          <p:nvPr/>
        </p:nvSpPr>
        <p:spPr>
          <a:xfrm>
            <a:off x="6086525" y="3524875"/>
            <a:ext cx="268500" cy="25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75DF4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bc27ecfd43_0_7"/>
          <p:cNvSpPr/>
          <p:nvPr/>
        </p:nvSpPr>
        <p:spPr>
          <a:xfrm>
            <a:off x="6355025" y="3524875"/>
            <a:ext cx="268500" cy="25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75DF4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bc27ecfd43_0_7"/>
          <p:cNvSpPr/>
          <p:nvPr/>
        </p:nvSpPr>
        <p:spPr>
          <a:xfrm>
            <a:off x="5818025" y="3524875"/>
            <a:ext cx="268500" cy="25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75DF4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bc27ecfd43_0_7"/>
          <p:cNvSpPr/>
          <p:nvPr/>
        </p:nvSpPr>
        <p:spPr>
          <a:xfrm>
            <a:off x="6086525" y="3195625"/>
            <a:ext cx="268500" cy="25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75DF4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bc27ecfd43_0_7"/>
          <p:cNvSpPr/>
          <p:nvPr/>
        </p:nvSpPr>
        <p:spPr>
          <a:xfrm flipH="1" rot="10800000">
            <a:off x="6086525" y="3854125"/>
            <a:ext cx="268500" cy="25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D3D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bc27ecfd43_0_7"/>
          <p:cNvSpPr/>
          <p:nvPr/>
        </p:nvSpPr>
        <p:spPr>
          <a:xfrm>
            <a:off x="2966175" y="4438675"/>
            <a:ext cx="268500" cy="255300"/>
          </a:xfrm>
          <a:prstGeom prst="noSmoking">
            <a:avLst>
              <a:gd fmla="val 18750" name="adj"/>
            </a:avLst>
          </a:prstGeom>
          <a:solidFill>
            <a:srgbClr val="DD3D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bc27ecfd43_0_7"/>
          <p:cNvSpPr txBox="1"/>
          <p:nvPr/>
        </p:nvSpPr>
        <p:spPr>
          <a:xfrm>
            <a:off x="846050" y="604325"/>
            <a:ext cx="77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90" name="Google Shape;290;g1bc27ecfd43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177" y="4133700"/>
            <a:ext cx="268501" cy="25605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1bc27ecfd43_0_7"/>
          <p:cNvSpPr/>
          <p:nvPr/>
        </p:nvSpPr>
        <p:spPr>
          <a:xfrm>
            <a:off x="4698600" y="4134075"/>
            <a:ext cx="268500" cy="255300"/>
          </a:xfrm>
          <a:prstGeom prst="noSmoking">
            <a:avLst>
              <a:gd fmla="val 18750" name="adj"/>
            </a:avLst>
          </a:prstGeom>
          <a:solidFill>
            <a:srgbClr val="DD3D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g1bc27ecfd43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602" y="4438300"/>
            <a:ext cx="268501" cy="256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bc27ecfd43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527" y="4183375"/>
            <a:ext cx="268501" cy="256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1bc27ecfd43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527" y="4438300"/>
            <a:ext cx="268501" cy="256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bc27ecfd43_1_591"/>
          <p:cNvSpPr txBox="1"/>
          <p:nvPr>
            <p:ph type="title"/>
          </p:nvPr>
        </p:nvSpPr>
        <p:spPr>
          <a:xfrm>
            <a:off x="716550" y="1929275"/>
            <a:ext cx="58344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>
                <a:solidFill>
                  <a:schemeClr val="lt1"/>
                </a:solidFill>
              </a:rPr>
              <a:t>Decision</a:t>
            </a:r>
            <a:r>
              <a:rPr b="1" lang="en">
                <a:solidFill>
                  <a:schemeClr val="lt1"/>
                </a:solidFill>
              </a:rPr>
              <a:t> Trees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0" name="Google Shape;300;g1bc27ecfd43_1_591"/>
          <p:cNvSpPr txBox="1"/>
          <p:nvPr>
            <p:ph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bc27ecfd43_1_631"/>
          <p:cNvSpPr txBox="1"/>
          <p:nvPr>
            <p:ph idx="3" type="title"/>
          </p:nvPr>
        </p:nvSpPr>
        <p:spPr>
          <a:xfrm>
            <a:off x="719925" y="437700"/>
            <a:ext cx="79908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Approaches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06" name="Google Shape;306;g1bc27ecfd43_1_631"/>
          <p:cNvSpPr txBox="1"/>
          <p:nvPr/>
        </p:nvSpPr>
        <p:spPr>
          <a:xfrm>
            <a:off x="4282750" y="2873550"/>
            <a:ext cx="2058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nrope"/>
                <a:ea typeface="Manrope"/>
                <a:cs typeface="Manrope"/>
                <a:sym typeface="Manrope"/>
              </a:rPr>
              <a:t>Decision Tree</a:t>
            </a:r>
            <a:endParaRPr b="1" sz="16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nrope"/>
                <a:ea typeface="Manrope"/>
                <a:cs typeface="Manrope"/>
                <a:sym typeface="Manrope"/>
              </a:rPr>
              <a:t>Random Forest</a:t>
            </a:r>
            <a:endParaRPr b="1" sz="16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07" name="Google Shape;307;g1bc27ecfd43_1_631"/>
          <p:cNvSpPr txBox="1"/>
          <p:nvPr/>
        </p:nvSpPr>
        <p:spPr>
          <a:xfrm>
            <a:off x="4423400" y="1769025"/>
            <a:ext cx="175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nrope"/>
                <a:ea typeface="Manrope"/>
                <a:cs typeface="Manrope"/>
                <a:sym typeface="Manrope"/>
              </a:rPr>
              <a:t>Classification</a:t>
            </a:r>
            <a:endParaRPr b="1" sz="16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08" name="Google Shape;308;g1bc27ecfd43_1_631"/>
          <p:cNvSpPr txBox="1"/>
          <p:nvPr/>
        </p:nvSpPr>
        <p:spPr>
          <a:xfrm>
            <a:off x="4496800" y="4224075"/>
            <a:ext cx="163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nrope"/>
                <a:ea typeface="Manrope"/>
                <a:cs typeface="Manrope"/>
                <a:sym typeface="Manrope"/>
              </a:rPr>
              <a:t>Regression</a:t>
            </a:r>
            <a:endParaRPr b="1" sz="16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09" name="Google Shape;309;g1bc27ecfd43_1_631"/>
          <p:cNvSpPr txBox="1"/>
          <p:nvPr/>
        </p:nvSpPr>
        <p:spPr>
          <a:xfrm>
            <a:off x="7080400" y="1251975"/>
            <a:ext cx="163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nrope"/>
                <a:ea typeface="Manrope"/>
                <a:cs typeface="Manrope"/>
                <a:sym typeface="Manrope"/>
              </a:rPr>
              <a:t>4 classes</a:t>
            </a:r>
            <a:endParaRPr b="1" sz="16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10" name="Google Shape;310;g1bc27ecfd43_1_631"/>
          <p:cNvSpPr txBox="1"/>
          <p:nvPr/>
        </p:nvSpPr>
        <p:spPr>
          <a:xfrm>
            <a:off x="7080400" y="1768375"/>
            <a:ext cx="163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nrope"/>
                <a:ea typeface="Manrope"/>
                <a:cs typeface="Manrope"/>
                <a:sym typeface="Manrope"/>
              </a:rPr>
              <a:t>3</a:t>
            </a:r>
            <a:r>
              <a:rPr b="1" lang="en" sz="1600">
                <a:latin typeface="Manrope"/>
                <a:ea typeface="Manrope"/>
                <a:cs typeface="Manrope"/>
                <a:sym typeface="Manrope"/>
              </a:rPr>
              <a:t> classes</a:t>
            </a:r>
            <a:endParaRPr b="1" sz="16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11" name="Google Shape;311;g1bc27ecfd43_1_631"/>
          <p:cNvSpPr txBox="1"/>
          <p:nvPr/>
        </p:nvSpPr>
        <p:spPr>
          <a:xfrm>
            <a:off x="7080400" y="2231750"/>
            <a:ext cx="163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anrope"/>
                <a:ea typeface="Manrope"/>
                <a:cs typeface="Manrope"/>
                <a:sym typeface="Manrope"/>
              </a:rPr>
              <a:t>2</a:t>
            </a:r>
            <a:r>
              <a:rPr b="1" lang="en" sz="1600">
                <a:latin typeface="Manrope"/>
                <a:ea typeface="Manrope"/>
                <a:cs typeface="Manrope"/>
                <a:sym typeface="Manrope"/>
              </a:rPr>
              <a:t> classes</a:t>
            </a:r>
            <a:endParaRPr b="1" sz="16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12" name="Google Shape;312;g1bc27ecfd43_1_631"/>
          <p:cNvSpPr txBox="1"/>
          <p:nvPr/>
        </p:nvSpPr>
        <p:spPr>
          <a:xfrm>
            <a:off x="770900" y="1668150"/>
            <a:ext cx="361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nrope"/>
              <a:buChar char="●"/>
            </a:pPr>
            <a:r>
              <a:rPr b="1" lang="en" sz="1600">
                <a:latin typeface="Manrope"/>
                <a:ea typeface="Manrope"/>
                <a:cs typeface="Manrope"/>
                <a:sym typeface="Manrope"/>
              </a:rPr>
              <a:t>Balance Data</a:t>
            </a:r>
            <a:endParaRPr b="1" sz="16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g1bc27ecfd43_1_631"/>
          <p:cNvSpPr txBox="1"/>
          <p:nvPr/>
        </p:nvSpPr>
        <p:spPr>
          <a:xfrm>
            <a:off x="770900" y="2873550"/>
            <a:ext cx="1630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nrope"/>
              <a:buChar char="●"/>
            </a:pPr>
            <a:r>
              <a:rPr b="1" lang="en" sz="1600">
                <a:latin typeface="Manrope"/>
                <a:ea typeface="Manrope"/>
                <a:cs typeface="Manrope"/>
                <a:sym typeface="Manrope"/>
              </a:rPr>
              <a:t>Generate Model</a:t>
            </a:r>
            <a:endParaRPr b="1" sz="1600"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314" name="Google Shape;314;g1bc27ecfd43_1_631"/>
          <p:cNvCxnSpPr>
            <a:stCxn id="313" idx="3"/>
            <a:endCxn id="306" idx="1"/>
          </p:cNvCxnSpPr>
          <p:nvPr/>
        </p:nvCxnSpPr>
        <p:spPr>
          <a:xfrm>
            <a:off x="2401100" y="3212100"/>
            <a:ext cx="1881600" cy="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g1bc27ecfd43_1_631"/>
          <p:cNvCxnSpPr>
            <a:stCxn id="306" idx="0"/>
            <a:endCxn id="307" idx="2"/>
          </p:cNvCxnSpPr>
          <p:nvPr/>
        </p:nvCxnSpPr>
        <p:spPr>
          <a:xfrm rot="10800000">
            <a:off x="5301400" y="2200050"/>
            <a:ext cx="10500" cy="6735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g1bc27ecfd43_1_631"/>
          <p:cNvCxnSpPr>
            <a:stCxn id="306" idx="2"/>
            <a:endCxn id="308" idx="0"/>
          </p:cNvCxnSpPr>
          <p:nvPr/>
        </p:nvCxnSpPr>
        <p:spPr>
          <a:xfrm>
            <a:off x="5311900" y="3550650"/>
            <a:ext cx="0" cy="6735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g1bc27ecfd43_1_631"/>
          <p:cNvCxnSpPr>
            <a:stCxn id="307" idx="3"/>
            <a:endCxn id="309" idx="1"/>
          </p:cNvCxnSpPr>
          <p:nvPr/>
        </p:nvCxnSpPr>
        <p:spPr>
          <a:xfrm flipH="1" rot="10800000">
            <a:off x="6179600" y="1467675"/>
            <a:ext cx="900900" cy="5169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g1bc27ecfd43_1_631"/>
          <p:cNvCxnSpPr>
            <a:stCxn id="307" idx="3"/>
            <a:endCxn id="310" idx="1"/>
          </p:cNvCxnSpPr>
          <p:nvPr/>
        </p:nvCxnSpPr>
        <p:spPr>
          <a:xfrm flipH="1" rot="10800000">
            <a:off x="6179600" y="1983975"/>
            <a:ext cx="900900" cy="6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g1bc27ecfd43_1_631"/>
          <p:cNvCxnSpPr>
            <a:stCxn id="307" idx="3"/>
            <a:endCxn id="311" idx="1"/>
          </p:cNvCxnSpPr>
          <p:nvPr/>
        </p:nvCxnSpPr>
        <p:spPr>
          <a:xfrm>
            <a:off x="6179600" y="1984575"/>
            <a:ext cx="900900" cy="4626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0" name="Google Shape;320;g1bc27ecfd43_1_6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425" y="2108750"/>
            <a:ext cx="677100" cy="6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bc27ecfd43_1_698"/>
          <p:cNvSpPr txBox="1"/>
          <p:nvPr>
            <p:ph idx="3" type="title"/>
          </p:nvPr>
        </p:nvSpPr>
        <p:spPr>
          <a:xfrm>
            <a:off x="720000" y="185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Decision tree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26" name="Google Shape;326;g1bc27ecfd43_1_698"/>
          <p:cNvSpPr txBox="1"/>
          <p:nvPr/>
        </p:nvSpPr>
        <p:spPr>
          <a:xfrm>
            <a:off x="5883600" y="1175300"/>
            <a:ext cx="32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MAIN RULES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27" name="Google Shape;327;g1bc27ecfd43_1_698"/>
          <p:cNvSpPr txBox="1"/>
          <p:nvPr/>
        </p:nvSpPr>
        <p:spPr>
          <a:xfrm>
            <a:off x="5712950" y="1575500"/>
            <a:ext cx="32604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-"/>
            </a:pPr>
            <a:r>
              <a:rPr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Rule 1: </a:t>
            </a:r>
            <a:endParaRPr i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IF </a:t>
            </a:r>
            <a:r>
              <a:rPr b="1"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size &gt;= 4.7</a:t>
            </a:r>
            <a:endParaRPr b="1" i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THEN </a:t>
            </a:r>
            <a:r>
              <a:rPr b="1" i="1" lang="en" sz="1200">
                <a:solidFill>
                  <a:srgbClr val="38761D"/>
                </a:solidFill>
                <a:latin typeface="Manrope"/>
                <a:ea typeface="Manrope"/>
                <a:cs typeface="Manrope"/>
                <a:sym typeface="Manrope"/>
              </a:rPr>
              <a:t>rating  = high</a:t>
            </a:r>
            <a:endParaRPr i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-"/>
            </a:pPr>
            <a:r>
              <a:rPr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Rule 2:</a:t>
            </a:r>
            <a:endParaRPr i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IF </a:t>
            </a:r>
            <a:r>
              <a:rPr b="1"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size &lt; 4.7    </a:t>
            </a:r>
            <a:r>
              <a:rPr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&amp;&amp;   </a:t>
            </a:r>
            <a:r>
              <a:rPr b="1"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ad.Supported != 1   </a:t>
            </a:r>
            <a:r>
              <a:rPr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&amp;&amp;  </a:t>
            </a:r>
            <a:r>
              <a:rPr b="1"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DaysLastUpdate &lt; 2080</a:t>
            </a:r>
            <a:endParaRPr b="1" i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THEN </a:t>
            </a:r>
            <a:r>
              <a:rPr b="1" i="1" lang="en" sz="1200">
                <a:solidFill>
                  <a:srgbClr val="CC0000"/>
                </a:solidFill>
                <a:latin typeface="Manrope"/>
                <a:ea typeface="Manrope"/>
                <a:cs typeface="Manrope"/>
                <a:sym typeface="Manrope"/>
              </a:rPr>
              <a:t>rating = low</a:t>
            </a:r>
            <a:endParaRPr b="1" i="1" sz="1200">
              <a:solidFill>
                <a:srgbClr val="CC0000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ELSE </a:t>
            </a:r>
            <a:r>
              <a:rPr b="1" i="1" lang="en" sz="1200">
                <a:solidFill>
                  <a:srgbClr val="38761D"/>
                </a:solidFill>
                <a:latin typeface="Manrope"/>
                <a:ea typeface="Manrope"/>
                <a:cs typeface="Manrope"/>
                <a:sym typeface="Manrope"/>
              </a:rPr>
              <a:t>rating = high</a:t>
            </a:r>
            <a:endParaRPr b="1" i="1" sz="1200">
              <a:solidFill>
                <a:srgbClr val="38761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-"/>
            </a:pPr>
            <a:r>
              <a:rPr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Rule 3: </a:t>
            </a:r>
            <a:endParaRPr i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IF</a:t>
            </a:r>
            <a:r>
              <a:rPr b="1"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size &lt; 4.7 </a:t>
            </a:r>
            <a:r>
              <a:rPr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&amp;&amp; </a:t>
            </a:r>
            <a:r>
              <a:rPr b="1"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ad.Supported = 1 </a:t>
            </a:r>
            <a:r>
              <a:rPr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&amp;&amp; </a:t>
            </a:r>
            <a:r>
              <a:rPr b="1"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Size &gt;= 2.5 </a:t>
            </a:r>
            <a:r>
              <a:rPr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&amp;&amp; </a:t>
            </a:r>
            <a:r>
              <a:rPr b="1"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AppNameLen &gt;= 16</a:t>
            </a:r>
            <a:endParaRPr b="1" i="1"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THEN </a:t>
            </a:r>
            <a:r>
              <a:rPr b="1" i="1" lang="en" sz="1200">
                <a:solidFill>
                  <a:srgbClr val="38761D"/>
                </a:solidFill>
                <a:latin typeface="Manrope"/>
                <a:ea typeface="Manrope"/>
                <a:cs typeface="Manrope"/>
                <a:sym typeface="Manrope"/>
              </a:rPr>
              <a:t>rating = high</a:t>
            </a:r>
            <a:endParaRPr b="1" i="1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28" name="Google Shape;328;g1bc27ecfd43_1_698"/>
          <p:cNvPicPr preferRelativeResize="0"/>
          <p:nvPr/>
        </p:nvPicPr>
        <p:blipFill rotWithShape="1">
          <a:blip r:embed="rId3">
            <a:alphaModFix/>
          </a:blip>
          <a:srcRect b="6649" l="6917" r="7473" t="7660"/>
          <a:stretch/>
        </p:blipFill>
        <p:spPr>
          <a:xfrm>
            <a:off x="152400" y="996000"/>
            <a:ext cx="5408150" cy="3959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bc27ecfd43_1_720"/>
          <p:cNvSpPr txBox="1"/>
          <p:nvPr>
            <p:ph idx="3" type="title"/>
          </p:nvPr>
        </p:nvSpPr>
        <p:spPr>
          <a:xfrm>
            <a:off x="720000" y="185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Model Evaluation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334" name="Google Shape;334;g1bc27ecfd43_1_720"/>
          <p:cNvPicPr preferRelativeResize="0"/>
          <p:nvPr/>
        </p:nvPicPr>
        <p:blipFill rotWithShape="1">
          <a:blip r:embed="rId3">
            <a:alphaModFix/>
          </a:blip>
          <a:srcRect b="56582" l="0" r="17607" t="7051"/>
          <a:stretch/>
        </p:blipFill>
        <p:spPr>
          <a:xfrm>
            <a:off x="894263" y="2259750"/>
            <a:ext cx="3102175" cy="8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1bc27ecfd43_1_720"/>
          <p:cNvSpPr txBox="1"/>
          <p:nvPr/>
        </p:nvSpPr>
        <p:spPr>
          <a:xfrm>
            <a:off x="922550" y="1541775"/>
            <a:ext cx="304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nrope"/>
              <a:buChar char="●"/>
            </a:pPr>
            <a:r>
              <a:rPr b="1" lang="en" sz="1600">
                <a:latin typeface="Manrope"/>
                <a:ea typeface="Manrope"/>
                <a:cs typeface="Manrope"/>
                <a:sym typeface="Manrope"/>
              </a:rPr>
              <a:t>CONFUSION MATRIX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6" name="Google Shape;336;g1bc27ecfd43_1_720"/>
          <p:cNvSpPr txBox="1"/>
          <p:nvPr/>
        </p:nvSpPr>
        <p:spPr>
          <a:xfrm>
            <a:off x="4474475" y="1490013"/>
            <a:ext cx="30000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</a:pPr>
            <a:r>
              <a:rPr b="1" lang="en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77%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ACCURACY</a:t>
            </a:r>
            <a:endParaRPr b="1"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</a:pPr>
            <a:r>
              <a:rPr b="1" lang="en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74%</a:t>
            </a:r>
            <a:r>
              <a:rPr b="1" lang="en"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RECALL</a:t>
            </a:r>
            <a:endParaRPr b="1"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</a:pPr>
            <a:r>
              <a:rPr b="1" lang="en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79.5%</a:t>
            </a:r>
            <a:r>
              <a:rPr b="1" lang="en" sz="2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PRECISION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37" name="Google Shape;337;g1bc27ecfd43_1_720"/>
          <p:cNvPicPr preferRelativeResize="0"/>
          <p:nvPr/>
        </p:nvPicPr>
        <p:blipFill rotWithShape="1">
          <a:blip r:embed="rId4">
            <a:alphaModFix/>
          </a:blip>
          <a:srcRect b="51753" l="0" r="18811" t="14557"/>
          <a:stretch/>
        </p:blipFill>
        <p:spPr>
          <a:xfrm>
            <a:off x="922550" y="3398175"/>
            <a:ext cx="3201939" cy="8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1bc27ecfd43_1_720"/>
          <p:cNvSpPr txBox="1"/>
          <p:nvPr/>
        </p:nvSpPr>
        <p:spPr>
          <a:xfrm rot="-5400000">
            <a:off x="239225" y="2465238"/>
            <a:ext cx="9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Testing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39" name="Google Shape;339;g1bc27ecfd43_1_720"/>
          <p:cNvSpPr txBox="1"/>
          <p:nvPr/>
        </p:nvSpPr>
        <p:spPr>
          <a:xfrm rot="-5400000">
            <a:off x="188675" y="3553100"/>
            <a:ext cx="10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Training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/>
          <p:nvPr/>
        </p:nvSpPr>
        <p:spPr>
          <a:xfrm>
            <a:off x="2257986" y="1476263"/>
            <a:ext cx="466298" cy="335922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/>
          <p:nvPr/>
        </p:nvSpPr>
        <p:spPr>
          <a:xfrm flipH="1">
            <a:off x="2182088" y="2091667"/>
            <a:ext cx="466298" cy="335922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15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 flipH="1">
            <a:off x="2233259" y="2399265"/>
            <a:ext cx="401165" cy="356490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05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2244895" y="1783926"/>
            <a:ext cx="378039" cy="335939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09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 txBox="1"/>
          <p:nvPr>
            <p:ph idx="3" type="title"/>
          </p:nvPr>
        </p:nvSpPr>
        <p:spPr>
          <a:xfrm>
            <a:off x="139000" y="40725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435D74"/>
                </a:solidFill>
              </a:rPr>
              <a:t>TABLE OF CONTENTS</a:t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63" name="Google Shape;163;p3"/>
          <p:cNvSpPr txBox="1"/>
          <p:nvPr>
            <p:ph idx="2" type="title"/>
          </p:nvPr>
        </p:nvSpPr>
        <p:spPr>
          <a:xfrm>
            <a:off x="2117023" y="1566971"/>
            <a:ext cx="6339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chemeClr val="accent5"/>
                </a:solidFill>
              </a:rPr>
              <a:t>01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64" name="Google Shape;164;p3"/>
          <p:cNvSpPr txBox="1"/>
          <p:nvPr>
            <p:ph idx="15" type="title"/>
          </p:nvPr>
        </p:nvSpPr>
        <p:spPr>
          <a:xfrm>
            <a:off x="2116950" y="2510518"/>
            <a:ext cx="6339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chemeClr val="accent5"/>
                </a:solidFill>
              </a:rPr>
              <a:t>04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65" name="Google Shape;165;p3"/>
          <p:cNvSpPr txBox="1"/>
          <p:nvPr>
            <p:ph idx="13" type="title"/>
          </p:nvPr>
        </p:nvSpPr>
        <p:spPr>
          <a:xfrm>
            <a:off x="2117021" y="1884881"/>
            <a:ext cx="6339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chemeClr val="accent5"/>
                </a:solidFill>
              </a:rPr>
              <a:t>02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66" name="Google Shape;166;p3"/>
          <p:cNvSpPr txBox="1"/>
          <p:nvPr>
            <p:ph idx="14" type="title"/>
          </p:nvPr>
        </p:nvSpPr>
        <p:spPr>
          <a:xfrm>
            <a:off x="2117022" y="2182325"/>
            <a:ext cx="6339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chemeClr val="accent5"/>
                </a:solidFill>
              </a:rPr>
              <a:t>03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2577425" y="1401900"/>
            <a:ext cx="6888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Problem definition</a:t>
            </a:r>
            <a:endParaRPr b="1" i="0" sz="1400" u="none" cap="none" strike="noStrike">
              <a:solidFill>
                <a:schemeClr val="accent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Previous study</a:t>
            </a:r>
            <a:endParaRPr b="1" i="0" sz="1400" u="none" cap="none" strike="noStrike">
              <a:solidFill>
                <a:schemeClr val="accent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Clustering</a:t>
            </a:r>
            <a:endParaRPr b="1" i="0" sz="1400" u="none" cap="none" strike="noStrike">
              <a:solidFill>
                <a:schemeClr val="accent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Profiling</a:t>
            </a:r>
            <a:endParaRPr b="1" i="0" sz="1400" u="none" cap="none" strike="noStrike">
              <a:solidFill>
                <a:schemeClr val="accent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Decision Trees</a:t>
            </a:r>
            <a:endParaRPr b="1" i="0" sz="1400" u="none" cap="none" strike="noStrike">
              <a:solidFill>
                <a:schemeClr val="accent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Discriminant Analysis</a:t>
            </a:r>
            <a:endParaRPr b="1" i="0" sz="1400" u="none" cap="none" strike="noStrike">
              <a:solidFill>
                <a:schemeClr val="accent5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accent5"/>
                </a:solidFill>
                <a:latin typeface="Manrope"/>
                <a:ea typeface="Manrope"/>
                <a:cs typeface="Manrope"/>
                <a:sym typeface="Manrope"/>
              </a:rPr>
              <a:t>Conclusions</a:t>
            </a:r>
            <a:endParaRPr b="1" i="0" sz="1400" u="none" cap="none" strike="noStrike">
              <a:solidFill>
                <a:schemeClr val="accent5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2239286" y="2747938"/>
            <a:ext cx="466298" cy="335922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/>
          <p:nvPr/>
        </p:nvSpPr>
        <p:spPr>
          <a:xfrm flipH="1">
            <a:off x="2242646" y="3076040"/>
            <a:ext cx="401165" cy="356490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05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"/>
          <p:cNvSpPr txBox="1"/>
          <p:nvPr>
            <p:ph idx="2" type="title"/>
          </p:nvPr>
        </p:nvSpPr>
        <p:spPr>
          <a:xfrm>
            <a:off x="2098323" y="2838646"/>
            <a:ext cx="6339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chemeClr val="accent5"/>
                </a:solidFill>
              </a:rPr>
              <a:t>05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71" name="Google Shape;171;p3"/>
          <p:cNvSpPr txBox="1"/>
          <p:nvPr>
            <p:ph idx="15" type="title"/>
          </p:nvPr>
        </p:nvSpPr>
        <p:spPr>
          <a:xfrm>
            <a:off x="2126338" y="3187300"/>
            <a:ext cx="6339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chemeClr val="accent5"/>
                </a:solidFill>
              </a:rPr>
              <a:t>06</a:t>
            </a:r>
            <a:endParaRPr sz="1600">
              <a:solidFill>
                <a:schemeClr val="accent5"/>
              </a:solidFill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2248673" y="3405488"/>
            <a:ext cx="466298" cy="335922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 txBox="1"/>
          <p:nvPr>
            <p:ph idx="2" type="title"/>
          </p:nvPr>
        </p:nvSpPr>
        <p:spPr>
          <a:xfrm>
            <a:off x="2107711" y="3496196"/>
            <a:ext cx="6339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600">
                <a:solidFill>
                  <a:schemeClr val="accent5"/>
                </a:solidFill>
              </a:rPr>
              <a:t>07</a:t>
            </a:r>
            <a:endParaRPr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bc27ecfd43_1_596"/>
          <p:cNvSpPr txBox="1"/>
          <p:nvPr>
            <p:ph type="title"/>
          </p:nvPr>
        </p:nvSpPr>
        <p:spPr>
          <a:xfrm>
            <a:off x="716550" y="1929275"/>
            <a:ext cx="58344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>
                <a:solidFill>
                  <a:schemeClr val="lt1"/>
                </a:solidFill>
              </a:rPr>
              <a:t>Discriminant Analysis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45" name="Google Shape;345;g1bc27ecfd43_1_596"/>
          <p:cNvSpPr txBox="1"/>
          <p:nvPr>
            <p:ph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lt1"/>
                </a:solidFill>
              </a:rPr>
              <a:t>06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g1bc27ecfd43_1_6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825" y="1753350"/>
            <a:ext cx="4052701" cy="25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1bc27ecfd43_1_637"/>
          <p:cNvSpPr txBox="1"/>
          <p:nvPr>
            <p:ph idx="4294967295" type="title"/>
          </p:nvPr>
        </p:nvSpPr>
        <p:spPr>
          <a:xfrm>
            <a:off x="720000" y="185700"/>
            <a:ext cx="77040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LDA</a:t>
            </a:r>
            <a:endParaRPr b="1" sz="300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pic>
        <p:nvPicPr>
          <p:cNvPr id="352" name="Google Shape;352;g1bc27ecfd43_1_6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17800"/>
            <a:ext cx="4822074" cy="18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c27ecfd43_2_44"/>
          <p:cNvSpPr txBox="1"/>
          <p:nvPr>
            <p:ph idx="4294967295" type="title"/>
          </p:nvPr>
        </p:nvSpPr>
        <p:spPr>
          <a:xfrm>
            <a:off x="720000" y="185700"/>
            <a:ext cx="77040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 Evaluation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58" name="Google Shape;358;g1bc27ecfd43_2_44"/>
          <p:cNvSpPr txBox="1"/>
          <p:nvPr/>
        </p:nvSpPr>
        <p:spPr>
          <a:xfrm rot="-5400000">
            <a:off x="223900" y="1517913"/>
            <a:ext cx="150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Training</a:t>
            </a:r>
            <a:endParaRPr b="1" sz="18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59" name="Google Shape;359;g1bc27ecfd43_2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575" y="1532738"/>
            <a:ext cx="3373475" cy="86673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1bc27ecfd43_2_44"/>
          <p:cNvSpPr txBox="1"/>
          <p:nvPr/>
        </p:nvSpPr>
        <p:spPr>
          <a:xfrm rot="-5400000">
            <a:off x="446650" y="3130825"/>
            <a:ext cx="106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nrope"/>
                <a:ea typeface="Manrope"/>
                <a:cs typeface="Manrope"/>
                <a:sym typeface="Manrope"/>
              </a:rPr>
              <a:t>Testing</a:t>
            </a:r>
            <a:endParaRPr b="1" sz="18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61" name="Google Shape;361;g1bc27ecfd43_2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575" y="2951675"/>
            <a:ext cx="3373475" cy="940842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1bc27ecfd43_2_44"/>
          <p:cNvSpPr txBox="1"/>
          <p:nvPr/>
        </p:nvSpPr>
        <p:spPr>
          <a:xfrm>
            <a:off x="6550000" y="1601575"/>
            <a:ext cx="26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63" name="Google Shape;363;g1bc27ecfd43_2_44"/>
          <p:cNvSpPr txBox="1"/>
          <p:nvPr/>
        </p:nvSpPr>
        <p:spPr>
          <a:xfrm>
            <a:off x="4660875" y="1658300"/>
            <a:ext cx="3716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anrope"/>
              <a:buChar char="●"/>
            </a:pPr>
            <a:r>
              <a:rPr lang="en" sz="1600">
                <a:latin typeface="Manrope"/>
                <a:ea typeface="Manrope"/>
                <a:cs typeface="Manrope"/>
                <a:sym typeface="Manrope"/>
              </a:rPr>
              <a:t>Accuracy: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74%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Misclassification rate: 26%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64" name="Google Shape;364;g1bc27ecfd43_2_44"/>
          <p:cNvSpPr txBox="1"/>
          <p:nvPr/>
        </p:nvSpPr>
        <p:spPr>
          <a:xfrm>
            <a:off x="4660875" y="3113550"/>
            <a:ext cx="3167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nrope"/>
              <a:buChar char="●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Accuracy: 73%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Misclassification rate: 27%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bc27ecfd43_1_601"/>
          <p:cNvSpPr txBox="1"/>
          <p:nvPr>
            <p:ph type="title"/>
          </p:nvPr>
        </p:nvSpPr>
        <p:spPr>
          <a:xfrm>
            <a:off x="716550" y="1929275"/>
            <a:ext cx="58344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>
                <a:solidFill>
                  <a:schemeClr val="lt1"/>
                </a:solidFill>
              </a:rPr>
              <a:t>Conclusions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70" name="Google Shape;370;g1bc27ecfd43_1_601"/>
          <p:cNvSpPr txBox="1"/>
          <p:nvPr>
            <p:ph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lt1"/>
                </a:solidFill>
              </a:rPr>
              <a:t>07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bc27ecfd43_1_643"/>
          <p:cNvSpPr txBox="1"/>
          <p:nvPr/>
        </p:nvSpPr>
        <p:spPr>
          <a:xfrm>
            <a:off x="530925" y="1045050"/>
            <a:ext cx="77253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Manrope"/>
              <a:buChar char="●"/>
            </a:pPr>
            <a:r>
              <a:rPr b="1" lang="en" sz="1600">
                <a:solidFill>
                  <a:srgbClr val="1E1E1E"/>
                </a:solidFill>
                <a:latin typeface="Manrope"/>
                <a:ea typeface="Manrope"/>
                <a:cs typeface="Manrope"/>
                <a:sym typeface="Manrope"/>
              </a:rPr>
              <a:t>The rating of an app is determined by:</a:t>
            </a:r>
            <a:endParaRPr b="1" sz="1600">
              <a:solidFill>
                <a:srgbClr val="1E1E1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Manrope"/>
              <a:buChar char="○"/>
            </a:pPr>
            <a:r>
              <a:rPr b="1" lang="en" sz="1600">
                <a:solidFill>
                  <a:srgbClr val="1E1E1E"/>
                </a:solidFill>
                <a:latin typeface="Manrope"/>
                <a:ea typeface="Manrope"/>
                <a:cs typeface="Manrope"/>
                <a:sym typeface="Manrope"/>
              </a:rPr>
              <a:t>Size ::  high size → high rating</a:t>
            </a:r>
            <a:endParaRPr b="1" sz="1600">
              <a:solidFill>
                <a:srgbClr val="1E1E1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Manrope"/>
              <a:buChar char="○"/>
            </a:pPr>
            <a:r>
              <a:rPr b="1" lang="en" sz="1600">
                <a:solidFill>
                  <a:srgbClr val="1E1E1E"/>
                </a:solidFill>
                <a:latin typeface="Manrope"/>
                <a:ea typeface="Manrope"/>
                <a:cs typeface="Manrope"/>
                <a:sym typeface="Manrope"/>
              </a:rPr>
              <a:t>Supports ads :: ad </a:t>
            </a:r>
            <a:r>
              <a:rPr b="1" lang="en" sz="1600">
                <a:solidFill>
                  <a:srgbClr val="1E1E1E"/>
                </a:solidFill>
                <a:latin typeface="Manrope"/>
                <a:ea typeface="Manrope"/>
                <a:cs typeface="Manrope"/>
                <a:sym typeface="Manrope"/>
              </a:rPr>
              <a:t>supported</a:t>
            </a:r>
            <a:r>
              <a:rPr b="1" lang="en" sz="1600">
                <a:solidFill>
                  <a:srgbClr val="1E1E1E"/>
                </a:solidFill>
                <a:latin typeface="Manrope"/>
                <a:ea typeface="Manrope"/>
                <a:cs typeface="Manrope"/>
                <a:sym typeface="Manrope"/>
              </a:rPr>
              <a:t> → high rating</a:t>
            </a:r>
            <a:endParaRPr b="1" sz="1600">
              <a:solidFill>
                <a:srgbClr val="1E1E1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Manrope"/>
              <a:buChar char="○"/>
            </a:pPr>
            <a:r>
              <a:rPr b="1" lang="en" sz="1600">
                <a:solidFill>
                  <a:srgbClr val="1E1E1E"/>
                </a:solidFill>
                <a:latin typeface="Manrope"/>
                <a:ea typeface="Manrope"/>
                <a:cs typeface="Manrope"/>
                <a:sym typeface="Manrope"/>
              </a:rPr>
              <a:t>Days last update :: less days → low rating</a:t>
            </a:r>
            <a:endParaRPr b="1" sz="1600">
              <a:solidFill>
                <a:srgbClr val="1E1E1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Manrope"/>
              <a:buChar char="○"/>
            </a:pPr>
            <a:r>
              <a:rPr b="1" lang="en" sz="1600">
                <a:solidFill>
                  <a:srgbClr val="1E1E1E"/>
                </a:solidFill>
                <a:latin typeface="Manrope"/>
                <a:ea typeface="Manrope"/>
                <a:cs typeface="Manrope"/>
                <a:sym typeface="Manrope"/>
              </a:rPr>
              <a:t>Name Length :: long name → high rating</a:t>
            </a:r>
            <a:endParaRPr b="1" sz="1600">
              <a:solidFill>
                <a:srgbClr val="1E1E1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Manrope"/>
              <a:buChar char="●"/>
            </a:pPr>
            <a:r>
              <a:rPr b="1" lang="en" sz="1600">
                <a:solidFill>
                  <a:srgbClr val="1E1E1E"/>
                </a:solidFill>
                <a:latin typeface="Manrope"/>
                <a:ea typeface="Manrope"/>
                <a:cs typeface="Manrope"/>
                <a:sym typeface="Manrope"/>
              </a:rPr>
              <a:t>Future analysis</a:t>
            </a:r>
            <a:endParaRPr b="1" sz="1600">
              <a:solidFill>
                <a:srgbClr val="1E1E1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Manrope"/>
              <a:buChar char="○"/>
            </a:pPr>
            <a:r>
              <a:rPr b="1" lang="en" sz="1600">
                <a:solidFill>
                  <a:srgbClr val="1E1E1E"/>
                </a:solidFill>
                <a:latin typeface="Manrope"/>
                <a:ea typeface="Manrope"/>
                <a:cs typeface="Manrope"/>
                <a:sym typeface="Manrope"/>
              </a:rPr>
              <a:t>Categories games or lifestyle</a:t>
            </a:r>
            <a:endParaRPr b="1" sz="1600">
              <a:solidFill>
                <a:srgbClr val="1E1E1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Manrope"/>
              <a:buChar char="○"/>
            </a:pPr>
            <a:r>
              <a:rPr b="1" lang="en" sz="1600">
                <a:solidFill>
                  <a:srgbClr val="1E1E1E"/>
                </a:solidFill>
                <a:latin typeface="Manrope"/>
                <a:ea typeface="Manrope"/>
                <a:cs typeface="Manrope"/>
                <a:sym typeface="Manrope"/>
              </a:rPr>
              <a:t>Limit time range of apps</a:t>
            </a:r>
            <a:endParaRPr b="1" sz="1600">
              <a:solidFill>
                <a:srgbClr val="1E1E1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Manrope"/>
              <a:buChar char="○"/>
            </a:pPr>
            <a:r>
              <a:rPr lang="en" sz="16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Installs</a:t>
            </a:r>
            <a:r>
              <a:rPr b="1" lang="en" sz="1600">
                <a:solidFill>
                  <a:srgbClr val="1E1E1E"/>
                </a:solidFill>
                <a:latin typeface="Manrope"/>
                <a:ea typeface="Manrope"/>
                <a:cs typeface="Manrope"/>
                <a:sym typeface="Manrope"/>
              </a:rPr>
              <a:t> as response variable</a:t>
            </a:r>
            <a:endParaRPr b="1" sz="1600">
              <a:solidFill>
                <a:srgbClr val="1E1E1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Manrope"/>
              <a:buChar char="○"/>
            </a:pPr>
            <a:r>
              <a:rPr b="1" lang="en" sz="1600">
                <a:solidFill>
                  <a:srgbClr val="1E1E1E"/>
                </a:solidFill>
                <a:latin typeface="Manrope"/>
                <a:ea typeface="Manrope"/>
                <a:cs typeface="Manrope"/>
                <a:sym typeface="Manrope"/>
              </a:rPr>
              <a:t>Analyze non-free apps &amp; </a:t>
            </a:r>
            <a:r>
              <a:rPr b="1" lang="en" sz="1600">
                <a:solidFill>
                  <a:srgbClr val="1E1E1E"/>
                </a:solidFill>
                <a:latin typeface="Manrope"/>
                <a:ea typeface="Manrope"/>
                <a:cs typeface="Manrope"/>
                <a:sym typeface="Manrope"/>
              </a:rPr>
              <a:t>exceptional</a:t>
            </a:r>
            <a:r>
              <a:rPr b="1" lang="en" sz="1600">
                <a:solidFill>
                  <a:srgbClr val="1E1E1E"/>
                </a:solidFill>
                <a:latin typeface="Manrope"/>
                <a:ea typeface="Manrope"/>
                <a:cs typeface="Manrope"/>
                <a:sym typeface="Manrope"/>
              </a:rPr>
              <a:t> apps</a:t>
            </a:r>
            <a:endParaRPr b="1" sz="1600">
              <a:solidFill>
                <a:srgbClr val="1E1E1E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76" name="Google Shape;376;g1bc27ecfd43_1_643"/>
          <p:cNvSpPr txBox="1"/>
          <p:nvPr>
            <p:ph idx="4294967295" type="title"/>
          </p:nvPr>
        </p:nvSpPr>
        <p:spPr>
          <a:xfrm>
            <a:off x="720000" y="185700"/>
            <a:ext cx="77040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Conclusions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g1724cac29ef_1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687563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1724cac29ef_11_44"/>
          <p:cNvSpPr txBox="1"/>
          <p:nvPr>
            <p:ph type="ctrTitle"/>
          </p:nvPr>
        </p:nvSpPr>
        <p:spPr>
          <a:xfrm>
            <a:off x="963275" y="2044738"/>
            <a:ext cx="7697700" cy="15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lt1"/>
                </a:solidFill>
              </a:rPr>
              <a:t>Thank you for your attention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24cac29ef_11_18"/>
          <p:cNvSpPr txBox="1"/>
          <p:nvPr>
            <p:ph type="title"/>
          </p:nvPr>
        </p:nvSpPr>
        <p:spPr>
          <a:xfrm>
            <a:off x="716550" y="1929275"/>
            <a:ext cx="58344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>
                <a:solidFill>
                  <a:schemeClr val="lt1"/>
                </a:solidFill>
              </a:rPr>
              <a:t>Problem definition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9" name="Google Shape;179;g1724cac29ef_11_18"/>
          <p:cNvSpPr txBox="1"/>
          <p:nvPr>
            <p:ph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1bc27ecfd43_2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122" y="964772"/>
            <a:ext cx="4786625" cy="237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bc27ecfd43_2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075" y="2624725"/>
            <a:ext cx="1366051" cy="136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bc27ecfd43_2_61"/>
          <p:cNvSpPr txBox="1"/>
          <p:nvPr/>
        </p:nvSpPr>
        <p:spPr>
          <a:xfrm>
            <a:off x="2421300" y="2969200"/>
            <a:ext cx="532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Analyze which factors can influence the rating of an app</a:t>
            </a:r>
            <a:endParaRPr/>
          </a:p>
        </p:txBody>
      </p:sp>
      <p:sp>
        <p:nvSpPr>
          <p:cNvPr id="187" name="Google Shape;187;g1bc27ecfd43_2_61"/>
          <p:cNvSpPr txBox="1"/>
          <p:nvPr/>
        </p:nvSpPr>
        <p:spPr>
          <a:xfrm>
            <a:off x="195050" y="318275"/>
            <a:ext cx="863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F0F0F"/>
                </a:solidFill>
                <a:latin typeface="Kulim Park"/>
                <a:ea typeface="Kulim Park"/>
                <a:cs typeface="Kulim Park"/>
                <a:sym typeface="Kulim Park"/>
              </a:rPr>
              <a:t>Problem definition</a:t>
            </a:r>
            <a:endParaRPr sz="3000">
              <a:solidFill>
                <a:srgbClr val="0F0F0F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24cac29ef_11_23"/>
          <p:cNvSpPr txBox="1"/>
          <p:nvPr>
            <p:ph type="title"/>
          </p:nvPr>
        </p:nvSpPr>
        <p:spPr>
          <a:xfrm>
            <a:off x="716550" y="1929275"/>
            <a:ext cx="58344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>
                <a:solidFill>
                  <a:schemeClr val="lt1"/>
                </a:solidFill>
              </a:rPr>
              <a:t>Previous study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3" name="Google Shape;193;g1724cac29ef_11_23"/>
          <p:cNvSpPr txBox="1"/>
          <p:nvPr>
            <p:ph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bc27ecfd43_1_607"/>
          <p:cNvSpPr txBox="1"/>
          <p:nvPr>
            <p:ph idx="3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Preprocessing Tasks</a:t>
            </a:r>
            <a:endParaRPr/>
          </a:p>
        </p:txBody>
      </p:sp>
      <p:graphicFrame>
        <p:nvGraphicFramePr>
          <p:cNvPr id="199" name="Google Shape;199;g1bc27ecfd43_1_607"/>
          <p:cNvGraphicFramePr/>
          <p:nvPr/>
        </p:nvGraphicFramePr>
        <p:xfrm>
          <a:off x="952500" y="138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{D00B495E-DB0C-4A40-89D9-840BE0615E21}</a:tableStyleId>
              </a:tblPr>
              <a:tblGrid>
                <a:gridCol w="2413000"/>
                <a:gridCol w="2413000"/>
                <a:gridCol w="2413000"/>
              </a:tblGrid>
              <a:tr h="151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FEATURE SELECTION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NEW VARIABLES DERIVATION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VARIABLES TRANSFORMATION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SEGMENTATION OF POPULATION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MISSING DATA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UNIVARIATE &amp; MULTIVARIATE OUTLIERS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c27ecfd43_2_0"/>
          <p:cNvSpPr txBox="1"/>
          <p:nvPr>
            <p:ph idx="3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obtained from D3</a:t>
            </a:r>
            <a:endParaRPr/>
          </a:p>
        </p:txBody>
      </p:sp>
      <p:sp>
        <p:nvSpPr>
          <p:cNvPr id="205" name="Google Shape;205;g1bc27ecfd43_2_0"/>
          <p:cNvSpPr txBox="1"/>
          <p:nvPr>
            <p:ph idx="13" type="title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bc27ecfd43_2_0"/>
          <p:cNvSpPr txBox="1"/>
          <p:nvPr>
            <p:ph idx="14" type="title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bc27ecfd43_2_0"/>
          <p:cNvSpPr txBox="1"/>
          <p:nvPr/>
        </p:nvSpPr>
        <p:spPr>
          <a:xfrm>
            <a:off x="1098500" y="1180650"/>
            <a:ext cx="68427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From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PCA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: 3 dimensions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Rating.Count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DaysLastUpdate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Installs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are the most important variables in explaining the dataset.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Higher number of installs or votes does not mean a high rating.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Frequency of updates does not have any effect on the rating.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8" name="Google Shape;208;g1bc27ecfd43_2_0"/>
          <p:cNvSpPr txBox="1"/>
          <p:nvPr/>
        </p:nvSpPr>
        <p:spPr>
          <a:xfrm>
            <a:off x="1098500" y="2925075"/>
            <a:ext cx="59136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From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MCA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: 5 dimensions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Entertainment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Procrastination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Companionship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Longevity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Helpfulness in a person’s lifestyle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bc27ecfd43_2_34"/>
          <p:cNvSpPr txBox="1"/>
          <p:nvPr>
            <p:ph idx="3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obtained from D3</a:t>
            </a:r>
            <a:endParaRPr/>
          </a:p>
        </p:txBody>
      </p:sp>
      <p:sp>
        <p:nvSpPr>
          <p:cNvPr id="214" name="Google Shape;214;g1bc27ecfd43_2_34"/>
          <p:cNvSpPr txBox="1"/>
          <p:nvPr>
            <p:ph idx="13" type="title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bc27ecfd43_2_34"/>
          <p:cNvSpPr txBox="1"/>
          <p:nvPr>
            <p:ph idx="14" type="title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bc27ecfd43_2_34"/>
          <p:cNvSpPr txBox="1"/>
          <p:nvPr/>
        </p:nvSpPr>
        <p:spPr>
          <a:xfrm>
            <a:off x="1088250" y="1180650"/>
            <a:ext cx="69225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From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MFA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: 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older an app is, the more popular it is. We can also sometimes see that the newer apps tend to have less size and short names.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There are no clear clusters of individuals in the data.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 general, not all individuals are seen the same by all the groups, there is a high difference, specially between App Features and Popularity.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17" name="Google Shape;217;g1bc27ecfd43_2_34"/>
          <p:cNvSpPr txBox="1"/>
          <p:nvPr/>
        </p:nvSpPr>
        <p:spPr>
          <a:xfrm>
            <a:off x="1026625" y="3059400"/>
            <a:ext cx="68625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From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Association rules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: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Apps that belong to games category, have a long name or have a minimum android 4 are ad supported.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Apps that don’t have in app purchases, have ads or its release date is mid have minimum android 4.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bc27ecfd43_1_581"/>
          <p:cNvSpPr txBox="1"/>
          <p:nvPr>
            <p:ph type="title"/>
          </p:nvPr>
        </p:nvSpPr>
        <p:spPr>
          <a:xfrm>
            <a:off x="716550" y="1929275"/>
            <a:ext cx="58344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>
                <a:solidFill>
                  <a:schemeClr val="lt1"/>
                </a:solidFill>
              </a:rPr>
              <a:t>Clustering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3" name="Google Shape;223;g1bc27ecfd43_1_581"/>
          <p:cNvSpPr txBox="1"/>
          <p:nvPr>
            <p:ph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D DISSERTATI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FD9E0"/>
      </a:accent1>
      <a:accent2>
        <a:srgbClr val="BAC8D3"/>
      </a:accent2>
      <a:accent3>
        <a:srgbClr val="869FB2"/>
      </a:accent3>
      <a:accent4>
        <a:srgbClr val="5F7D95"/>
      </a:accent4>
      <a:accent5>
        <a:srgbClr val="435D74"/>
      </a:accent5>
      <a:accent6>
        <a:srgbClr val="DFE5E8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