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683" r:id="rId2"/>
    <p:sldId id="684" r:id="rId3"/>
    <p:sldId id="685" r:id="rId4"/>
    <p:sldId id="728" r:id="rId5"/>
    <p:sldId id="729" r:id="rId6"/>
    <p:sldId id="730" r:id="rId7"/>
    <p:sldId id="723" r:id="rId8"/>
    <p:sldId id="686" r:id="rId9"/>
    <p:sldId id="727" r:id="rId10"/>
    <p:sldId id="695" r:id="rId11"/>
    <p:sldId id="696" r:id="rId12"/>
    <p:sldId id="714" r:id="rId13"/>
    <p:sldId id="702" r:id="rId14"/>
    <p:sldId id="703" r:id="rId15"/>
    <p:sldId id="704" r:id="rId16"/>
    <p:sldId id="705" r:id="rId17"/>
    <p:sldId id="706" r:id="rId18"/>
    <p:sldId id="715" r:id="rId19"/>
    <p:sldId id="713" r:id="rId20"/>
    <p:sldId id="721" r:id="rId21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Kozuka Gothic Pro L" pitchFamily="34" charset="-128"/>
        <a:cs typeface="Kozuka Gothic Pro L" pitchFamily="34" charset="-128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Kozuka Gothic Pro L" pitchFamily="34" charset="-128"/>
        <a:cs typeface="Kozuka Gothic Pro L" pitchFamily="34" charset="-128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Kozuka Gothic Pro L" pitchFamily="34" charset="-128"/>
        <a:cs typeface="Kozuka Gothic Pro L" pitchFamily="34" charset="-128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Kozuka Gothic Pro L" pitchFamily="34" charset="-128"/>
        <a:cs typeface="Kozuka Gothic Pro L" pitchFamily="34" charset="-128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Kozuka Gothic Pro L" pitchFamily="34" charset="-128"/>
        <a:cs typeface="Kozuka Gothic Pro L" pitchFamily="34" charset="-128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Kozuka Gothic Pro L" pitchFamily="34" charset="-128"/>
        <a:cs typeface="Kozuka Gothic Pro L" pitchFamily="34" charset="-128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Kozuka Gothic Pro L" pitchFamily="34" charset="-128"/>
        <a:cs typeface="Kozuka Gothic Pro L" pitchFamily="34" charset="-128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Kozuka Gothic Pro L" pitchFamily="34" charset="-128"/>
        <a:cs typeface="Kozuka Gothic Pro L" pitchFamily="34" charset="-128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Kozuka Gothic Pro L" pitchFamily="34" charset="-128"/>
        <a:cs typeface="Kozuka Gothic Pro L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2083"/>
    <a:srgbClr val="78B484"/>
    <a:srgbClr val="525252"/>
    <a:srgbClr val="31AADA"/>
    <a:srgbClr val="441973"/>
    <a:srgbClr val="7F110F"/>
    <a:srgbClr val="3E86C3"/>
    <a:srgbClr val="DED0B4"/>
    <a:srgbClr val="FD9708"/>
    <a:srgbClr val="FCA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80"/>
    </p:cViewPr>
  </p:sorterViewPr>
  <p:notesViewPr>
    <p:cSldViewPr>
      <p:cViewPr varScale="1">
        <p:scale>
          <a:sx n="91" d="100"/>
          <a:sy n="91" d="100"/>
        </p:scale>
        <p:origin x="-3720" y="-10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Kozuka Gothic Pro L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Kozuka Gothic Pro L" charset="0"/>
                <a:cs typeface="Kozuka Gothic Pro L" charset="0"/>
              </a:defRPr>
            </a:lvl1pPr>
          </a:lstStyle>
          <a:p>
            <a:pPr>
              <a:defRPr/>
            </a:pPr>
            <a:fld id="{FA5ABB7E-53D8-6944-AD3D-5F00A64C2747}" type="datetime1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Kozuka Gothic Pro L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Kozuka Gothic Pro L" charset="0"/>
                <a:cs typeface="Kozuka Gothic Pro L" charset="0"/>
              </a:defRPr>
            </a:lvl1pPr>
          </a:lstStyle>
          <a:p>
            <a:pPr>
              <a:defRPr/>
            </a:pPr>
            <a:fld id="{AB845002-96BB-B046-8F43-6587EC8FDD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81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91" tIns="45396" rIns="90791" bIns="45396" numCol="1" anchor="t" anchorCtr="0" compatLnSpc="1">
            <a:prstTxWarp prst="textNoShape">
              <a:avLst/>
            </a:prstTxWarp>
          </a:bodyPr>
          <a:lstStyle>
            <a:lvl1pPr defTabSz="908027">
              <a:defRPr sz="11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91" tIns="45396" rIns="90791" bIns="45396" numCol="1" anchor="t" anchorCtr="0" compatLnSpc="1">
            <a:prstTxWarp prst="textNoShape">
              <a:avLst/>
            </a:prstTxWarp>
          </a:bodyPr>
          <a:lstStyle>
            <a:lvl1pPr algn="r" defTabSz="908027">
              <a:defRPr sz="11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91" tIns="45396" rIns="90791" bIns="45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91" tIns="45396" rIns="90791" bIns="45396" numCol="1" anchor="b" anchorCtr="0" compatLnSpc="1">
            <a:prstTxWarp prst="textNoShape">
              <a:avLst/>
            </a:prstTxWarp>
          </a:bodyPr>
          <a:lstStyle>
            <a:lvl1pPr defTabSz="908027">
              <a:defRPr sz="11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91" tIns="45396" rIns="90791" bIns="45396" numCol="1" anchor="b" anchorCtr="0" compatLnSpc="1">
            <a:prstTxWarp prst="textNoShape">
              <a:avLst/>
            </a:prstTxWarp>
          </a:bodyPr>
          <a:lstStyle>
            <a:lvl1pPr algn="r" defTabSz="906463">
              <a:defRPr sz="1100">
                <a:ea typeface="Kozuka Gothic Pro L" charset="0"/>
                <a:cs typeface="Kozuka Gothic Pro L" charset="0"/>
              </a:defRPr>
            </a:lvl1pPr>
          </a:lstStyle>
          <a:p>
            <a:pPr>
              <a:defRPr/>
            </a:pPr>
            <a:fld id="{EF794627-53BC-8649-BC0D-CD5FF98F3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35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6136C-5038-8347-B2E6-FEDCF7E7D338}" type="slidenum">
              <a:rPr lang="en-US">
                <a:ea typeface="Kozuka Gothic Pro L" pitchFamily="34" charset="-128"/>
                <a:cs typeface="Kozuka Gothic Pro L" pitchFamily="34" charset="-128"/>
              </a:rPr>
              <a:pPr/>
              <a:t>1</a:t>
            </a:fld>
            <a:endParaRPr lang="en-US">
              <a:ea typeface="Kozuka Gothic Pro L" pitchFamily="34" charset="-128"/>
              <a:cs typeface="Kozuka Gothic Pro L" pitchFamily="34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26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70022-842A-9E49-B39A-A6979694096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67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>
                <a:cs typeface="Kozuka Gothic Pro L" pitchFamily="34" charset="-128"/>
              </a:rPr>
              <a:t>GENI is a nationwide suite of infrastructure for</a:t>
            </a:r>
            <a:br>
              <a:rPr lang="en-US" dirty="0" smtClean="0">
                <a:cs typeface="Kozuka Gothic Pro L" pitchFamily="34" charset="-128"/>
              </a:rPr>
            </a:br>
            <a:r>
              <a:rPr lang="en-US" b="1" dirty="0" smtClean="0">
                <a:cs typeface="Kozuka Gothic Pro L" pitchFamily="34" charset="-128"/>
              </a:rPr>
              <a:t>“at scale” </a:t>
            </a:r>
            <a:r>
              <a:rPr lang="en-US" dirty="0" smtClean="0">
                <a:cs typeface="Kozuka Gothic Pro L" pitchFamily="34" charset="-128"/>
              </a:rPr>
              <a:t>experiments in networking, distributed systems, security, and novel applications.</a:t>
            </a:r>
            <a:br>
              <a:rPr lang="en-US" dirty="0" smtClean="0">
                <a:cs typeface="Kozuka Gothic Pro L" pitchFamily="34" charset="-128"/>
              </a:rPr>
            </a:br>
            <a:endParaRPr lang="en-US" sz="1000" dirty="0" smtClean="0">
              <a:cs typeface="Kozuka Gothic Pro L" pitchFamily="34" charset="-128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cs typeface="Kozuka Gothic Pro L" pitchFamily="34" charset="-128"/>
              </a:rPr>
              <a:t>GENI opens up huge new opportunities</a:t>
            </a:r>
          </a:p>
          <a:p>
            <a:pPr lvl="1">
              <a:spcAft>
                <a:spcPts val="600"/>
              </a:spcAft>
            </a:pPr>
            <a:r>
              <a:rPr lang="en-US" b="1" dirty="0" smtClean="0">
                <a:cs typeface="Kozuka Gothic Pro L" pitchFamily="34" charset="-128"/>
              </a:rPr>
              <a:t>Leading-edge research </a:t>
            </a:r>
            <a:r>
              <a:rPr lang="en-US" dirty="0" smtClean="0">
                <a:cs typeface="Kozuka Gothic Pro L" pitchFamily="34" charset="-128"/>
              </a:rPr>
              <a:t>in next-generation internets</a:t>
            </a:r>
          </a:p>
          <a:p>
            <a:pPr lvl="1">
              <a:spcAft>
                <a:spcPts val="600"/>
              </a:spcAft>
            </a:pPr>
            <a:r>
              <a:rPr lang="en-US" b="1" dirty="0" smtClean="0">
                <a:cs typeface="Kozuka Gothic Pro L" pitchFamily="34" charset="-128"/>
              </a:rPr>
              <a:t>Rapid innovation </a:t>
            </a:r>
            <a:r>
              <a:rPr lang="en-US" dirty="0" smtClean="0">
                <a:cs typeface="Kozuka Gothic Pro L" pitchFamily="34" charset="-128"/>
              </a:rPr>
              <a:t>in novel, large-scale applications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cs typeface="Kozuka Gothic Pro L" pitchFamily="34" charset="-128"/>
              </a:rPr>
              <a:t>Key GENI concept: slices &amp; deep programmability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cs typeface="Kozuka Gothic Pro L" pitchFamily="34" charset="-128"/>
              </a:rPr>
              <a:t>Internet: open innovation in application programs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cs typeface="Kozuka Gothic Pro L" pitchFamily="34" charset="-128"/>
              </a:rPr>
              <a:t>GENI: open innovation deep into the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4627-53BC-8649-BC0D-CD5FF98F362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7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>
                <a:cs typeface="Kozuka Gothic Pro L" pitchFamily="34" charset="-128"/>
              </a:rPr>
              <a:t>GENI is a nationwide suite of infrastructure for</a:t>
            </a:r>
            <a:br>
              <a:rPr lang="en-US" dirty="0" smtClean="0">
                <a:cs typeface="Kozuka Gothic Pro L" pitchFamily="34" charset="-128"/>
              </a:rPr>
            </a:br>
            <a:r>
              <a:rPr lang="en-US" b="1" dirty="0" smtClean="0">
                <a:cs typeface="Kozuka Gothic Pro L" pitchFamily="34" charset="-128"/>
              </a:rPr>
              <a:t>“at scale” </a:t>
            </a:r>
            <a:r>
              <a:rPr lang="en-US" dirty="0" smtClean="0">
                <a:cs typeface="Kozuka Gothic Pro L" pitchFamily="34" charset="-128"/>
              </a:rPr>
              <a:t>experiments in networking, distributed systems, security, and novel applications.</a:t>
            </a:r>
            <a:br>
              <a:rPr lang="en-US" dirty="0" smtClean="0">
                <a:cs typeface="Kozuka Gothic Pro L" pitchFamily="34" charset="-128"/>
              </a:rPr>
            </a:br>
            <a:endParaRPr lang="en-US" sz="1000" dirty="0" smtClean="0">
              <a:cs typeface="Kozuka Gothic Pro L" pitchFamily="34" charset="-128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cs typeface="Kozuka Gothic Pro L" pitchFamily="34" charset="-128"/>
              </a:rPr>
              <a:t>GENI opens up huge new opportunities</a:t>
            </a:r>
          </a:p>
          <a:p>
            <a:pPr lvl="1">
              <a:spcAft>
                <a:spcPts val="600"/>
              </a:spcAft>
            </a:pPr>
            <a:r>
              <a:rPr lang="en-US" b="1" dirty="0" smtClean="0">
                <a:cs typeface="Kozuka Gothic Pro L" pitchFamily="34" charset="-128"/>
              </a:rPr>
              <a:t>Leading-edge research </a:t>
            </a:r>
            <a:r>
              <a:rPr lang="en-US" dirty="0" smtClean="0">
                <a:cs typeface="Kozuka Gothic Pro L" pitchFamily="34" charset="-128"/>
              </a:rPr>
              <a:t>in next-generation internets</a:t>
            </a:r>
          </a:p>
          <a:p>
            <a:pPr lvl="1">
              <a:spcAft>
                <a:spcPts val="600"/>
              </a:spcAft>
            </a:pPr>
            <a:r>
              <a:rPr lang="en-US" b="1" dirty="0" smtClean="0">
                <a:cs typeface="Kozuka Gothic Pro L" pitchFamily="34" charset="-128"/>
              </a:rPr>
              <a:t>Rapid innovation </a:t>
            </a:r>
            <a:r>
              <a:rPr lang="en-US" dirty="0" smtClean="0">
                <a:cs typeface="Kozuka Gothic Pro L" pitchFamily="34" charset="-128"/>
              </a:rPr>
              <a:t>in novel, large-scale applications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cs typeface="Kozuka Gothic Pro L" pitchFamily="34" charset="-128"/>
              </a:rPr>
              <a:t>Key GENI concept: slices &amp; deep programmability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cs typeface="Kozuka Gothic Pro L" pitchFamily="34" charset="-128"/>
              </a:rPr>
              <a:t>Internet: open innovation in application programs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cs typeface="Kozuka Gothic Pro L" pitchFamily="34" charset="-128"/>
              </a:rPr>
              <a:t>GENI: open innovation deep into the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4627-53BC-8649-BC0D-CD5FF98F362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78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4627-53BC-8649-BC0D-CD5FF98F362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1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Experimenters set up custom:</a:t>
            </a:r>
          </a:p>
          <a:p>
            <a:pPr marL="342900" indent="-342900">
              <a:buFont typeface="Arial"/>
              <a:buChar char="•"/>
            </a:pPr>
            <a:r>
              <a:rPr lang="en-US" sz="1200" dirty="0" smtClean="0"/>
              <a:t>topologies </a:t>
            </a:r>
          </a:p>
          <a:p>
            <a:pPr marL="342900" indent="-342900">
              <a:buFont typeface="Arial"/>
              <a:buChar char="•"/>
            </a:pPr>
            <a:r>
              <a:rPr lang="en-US" sz="1200" dirty="0" smtClean="0"/>
              <a:t>protocols </a:t>
            </a:r>
          </a:p>
          <a:p>
            <a:pPr marL="342900" indent="-342900">
              <a:buFont typeface="Arial"/>
              <a:buChar char="•"/>
            </a:pPr>
            <a:r>
              <a:rPr lang="en-US" sz="1200" dirty="0" smtClean="0"/>
              <a:t>forwarding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4627-53BC-8649-BC0D-CD5FF98F362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1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7255F1-691C-D94C-8E5E-A50AA696A726}" type="slidenum">
              <a:rPr lang="en-US">
                <a:ea typeface="Kozuka Gothic Pro L" pitchFamily="34" charset="-128"/>
                <a:cs typeface="Kozuka Gothic Pro L" pitchFamily="34" charset="-128"/>
              </a:rPr>
              <a:pPr/>
              <a:t>7</a:t>
            </a:fld>
            <a:endParaRPr lang="en-US">
              <a:ea typeface="Kozuka Gothic Pro L" pitchFamily="34" charset="-128"/>
              <a:cs typeface="Kozuka Gothic Pro L" pitchFamily="34" charset="-128"/>
            </a:endParaRPr>
          </a:p>
        </p:txBody>
      </p:sp>
      <p:sp>
        <p:nvSpPr>
          <p:cNvPr id="49155" name="Rectangle 7"/>
          <p:cNvSpPr txBox="1">
            <a:spLocks noGrp="1" noChangeArrowheads="1"/>
          </p:cNvSpPr>
          <p:nvPr/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99" tIns="46149" rIns="92299" bIns="46149" anchor="b">
            <a:prstTxWarp prst="textNoShape">
              <a:avLst/>
            </a:prstTxWarp>
          </a:bodyPr>
          <a:lstStyle/>
          <a:p>
            <a:pPr algn="r" defTabSz="922338"/>
            <a:fld id="{AA20B86B-5CFF-AA46-B8F6-952A52D567DE}" type="slidenum">
              <a:rPr lang="en-US" sz="1100">
                <a:ea typeface="ＭＳ Ｐゴシック" charset="-128"/>
                <a:cs typeface="ＭＳ Ｐゴシック" charset="-128"/>
              </a:rPr>
              <a:pPr algn="r" defTabSz="922338"/>
              <a:t>7</a:t>
            </a:fld>
            <a:endParaRPr lang="en-US" sz="11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99" tIns="46149" rIns="92299" bIns="46149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94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70022-842A-9E49-B39A-A6979694096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67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1pPr>
            <a:lvl2pPr marL="742950" indent="-285750" defTabSz="906463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2pPr>
            <a:lvl3pPr marL="1143000" indent="-228600" defTabSz="906463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3pPr>
            <a:lvl4pPr marL="1600200" indent="-228600" defTabSz="906463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4pPr>
            <a:lvl5pPr marL="2057400" indent="-228600" defTabSz="906463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9pPr>
          </a:lstStyle>
          <a:p>
            <a:pPr eaLnBrk="1" hangingPunct="1"/>
            <a:fld id="{5D8A5C6E-8BD8-FA48-ADC1-6B639AF4DC6B}" type="slidenum">
              <a:rPr lang="en-US" sz="1100"/>
              <a:pPr eaLnBrk="1" hangingPunct="1"/>
              <a:t>13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533252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1pPr>
            <a:lvl2pPr marL="742950" indent="-285750" defTabSz="906463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2pPr>
            <a:lvl3pPr marL="1143000" indent="-228600" defTabSz="906463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3pPr>
            <a:lvl4pPr marL="1600200" indent="-228600" defTabSz="906463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4pPr>
            <a:lvl5pPr marL="2057400" indent="-228600" defTabSz="906463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9pPr>
          </a:lstStyle>
          <a:p>
            <a:pPr eaLnBrk="1" hangingPunct="1"/>
            <a:fld id="{5A901DF9-B8B4-9647-BFFC-246AAC6ECF31}" type="slidenum">
              <a:rPr lang="en-US" sz="1100"/>
              <a:pPr eaLnBrk="1" hangingPunct="1"/>
              <a:t>17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91040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P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GENI-logo-fin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2600" y="6577013"/>
            <a:ext cx="3308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000">
                <a:solidFill>
                  <a:schemeClr val="bg2"/>
                </a:solidFill>
                <a:ea typeface="+mn-ea"/>
                <a:cs typeface="+mn-cs"/>
              </a:rPr>
              <a:t>Sponsored by the National Science Foundation</a:t>
            </a:r>
          </a:p>
        </p:txBody>
      </p:sp>
      <p:pic>
        <p:nvPicPr>
          <p:cNvPr id="7" name="Picture 15" descr="nsf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>
            <a:lvl1pPr>
              <a:defRPr sz="3500">
                <a:solidFill>
                  <a:srgbClr val="1C1C1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495800"/>
            <a:ext cx="6400800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4478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624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2500" y="39624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PP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-228600" y="0"/>
            <a:ext cx="9372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8" descr="GENI-logo-final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85775" y="6613525"/>
            <a:ext cx="3200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000">
                <a:solidFill>
                  <a:schemeClr val="bg2"/>
                </a:solidFill>
                <a:ea typeface="+mn-ea"/>
                <a:cs typeface="+mn-cs"/>
              </a:rPr>
              <a:t>Sponsored by the National Science Foundation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8458200" y="6613525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fld id="{4BB04270-FAF9-D54F-BE52-D389708358DA}" type="slidenum">
              <a:rPr lang="en-US" sz="1000">
                <a:solidFill>
                  <a:schemeClr val="bg2"/>
                </a:solidFill>
                <a:ea typeface="Kozuka Gothic Pro L" charset="0"/>
                <a:cs typeface="Kozuka Gothic Pro L" charset="0"/>
              </a:rPr>
              <a:pPr algn="r">
                <a:defRPr/>
              </a:pPr>
              <a:t>‹#›</a:t>
            </a:fld>
            <a:endParaRPr lang="en-US" sz="1000">
              <a:solidFill>
                <a:schemeClr val="bg2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103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103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3771900" y="6613525"/>
            <a:ext cx="23241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bg2"/>
                </a:solidFill>
              </a:rPr>
              <a:t>GENI Introduction </a:t>
            </a:r>
            <a:endParaRPr lang="en-US" sz="1000" dirty="0">
              <a:solidFill>
                <a:schemeClr val="bg2"/>
              </a:solidFill>
            </a:endParaRPr>
          </a:p>
        </p:txBody>
      </p:sp>
      <p:pic>
        <p:nvPicPr>
          <p:cNvPr id="1033" name="Picture 22" descr="nsf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0"/>
          <p:cNvSpPr>
            <a:spLocks noChangeArrowheads="1"/>
          </p:cNvSpPr>
          <p:nvPr userDrawn="1"/>
        </p:nvSpPr>
        <p:spPr bwMode="auto">
          <a:xfrm>
            <a:off x="7239000" y="6613525"/>
            <a:ext cx="152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000">
                <a:solidFill>
                  <a:schemeClr val="bg2"/>
                </a:solidFill>
                <a:ea typeface="Kozuka Gothic Pro L" charset="0"/>
                <a:cs typeface="Kozuka Gothic Pro L" charset="0"/>
              </a:rPr>
              <a:t>www.geni.net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  <p:sldLayoutId id="2147484166" r:id="rId12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33"/>
          </a:solidFill>
          <a:latin typeface="Arial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33"/>
          </a:solidFill>
          <a:latin typeface="Arial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33"/>
          </a:solidFill>
          <a:latin typeface="Arial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33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rgbClr val="33333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rgbClr val="33333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rgbClr val="33333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rgbClr val="33333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80808"/>
          </a:solidFill>
          <a:latin typeface="+mn-lt"/>
          <a:ea typeface="+mn-ea"/>
          <a:cs typeface="Kozuka Gothic Pro L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80808"/>
          </a:solidFill>
          <a:latin typeface="+mn-lt"/>
          <a:ea typeface="+mn-ea"/>
          <a:cs typeface="Kozuka Gothic Pro 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80808"/>
          </a:solidFill>
          <a:latin typeface="+mn-lt"/>
          <a:ea typeface="+mn-ea"/>
          <a:cs typeface="Kozuka Gothic Pro 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80808"/>
          </a:solidFill>
          <a:latin typeface="+mn-lt"/>
          <a:ea typeface="+mn-ea"/>
          <a:cs typeface="Kozuka Gothic Pro 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Kozuka Gothic Pro 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wmf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g"/><Relationship Id="rId5" Type="http://schemas.microsoft.com/office/2007/relationships/hdphoto" Target="../media/hdphoto2.wdp"/><Relationship Id="rId4" Type="http://schemas.openxmlformats.org/officeDocument/2006/relationships/image" Target="../media/image16.png"/><Relationship Id="rId9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3482975"/>
            <a:ext cx="7772400" cy="1470025"/>
          </a:xfrm>
        </p:spPr>
        <p:txBody>
          <a:bodyPr/>
          <a:lstStyle/>
          <a:p>
            <a:pPr eaLnBrk="1" hangingPunct="1"/>
            <a:r>
              <a:rPr lang="en-US" sz="6600" b="1" dirty="0"/>
              <a:t>GENI</a:t>
            </a:r>
            <a:br>
              <a:rPr lang="en-US" sz="6600" b="1" dirty="0"/>
            </a:br>
            <a:r>
              <a:rPr lang="en-US" sz="3100" b="1" dirty="0"/>
              <a:t>Exploring Networks of the </a:t>
            </a:r>
            <a:r>
              <a:rPr lang="en-US" sz="3100" b="1" dirty="0" smtClean="0"/>
              <a:t>Future</a:t>
            </a:r>
            <a:br>
              <a:rPr lang="en-US" sz="3100" b="1" dirty="0" smtClean="0"/>
            </a:b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b="1" dirty="0" smtClean="0">
                <a:solidFill>
                  <a:srgbClr val="333333"/>
                </a:solidFill>
              </a:rPr>
              <a:t/>
            </a:r>
            <a:br>
              <a:rPr lang="en-US" sz="3100" b="1" dirty="0" smtClean="0">
                <a:solidFill>
                  <a:srgbClr val="333333"/>
                </a:solidFill>
              </a:rPr>
            </a:br>
            <a:endParaRPr lang="en-US" sz="3100" b="1" dirty="0">
              <a:solidFill>
                <a:srgbClr val="333333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5257800"/>
            <a:ext cx="6400800" cy="1752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100" b="1" u="sng" dirty="0" err="1" smtClean="0">
                <a:cs typeface="Kozuka Gothic Pro L" pitchFamily="34" charset="-128"/>
              </a:rPr>
              <a:t>www.geni.net</a:t>
            </a:r>
            <a:r>
              <a:rPr lang="en-US" sz="2100" b="1" dirty="0" smtClean="0">
                <a:solidFill>
                  <a:srgbClr val="292929"/>
                </a:solidFill>
                <a:cs typeface="Kozuka Gothic Pro L" pitchFamily="34" charset="-128"/>
              </a:rPr>
              <a:t> </a:t>
            </a:r>
          </a:p>
        </p:txBody>
      </p:sp>
      <p:pic>
        <p:nvPicPr>
          <p:cNvPr id="16388" name="Picture 3" descr="vise4-smaller-rotat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00" y="5010150"/>
            <a:ext cx="1103313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8450" y="2968625"/>
            <a:ext cx="120650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8450" y="987425"/>
            <a:ext cx="11334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3956050"/>
            <a:ext cx="1169988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1150" y="2030413"/>
            <a:ext cx="11160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447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1981200"/>
            <a:ext cx="9153236" cy="457200"/>
          </a:xfrm>
          <a:prstGeom prst="rect">
            <a:avLst/>
          </a:prstGeom>
          <a:gradFill flip="none" rotWithShape="1">
            <a:gsLst>
              <a:gs pos="0">
                <a:srgbClr val="FD7D08">
                  <a:alpha val="87000"/>
                </a:srgbClr>
              </a:gs>
              <a:gs pos="87000">
                <a:srgbClr val="FFFFFF">
                  <a:alpha val="86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solidFill>
                <a:srgbClr val="FF66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GENI?</a:t>
            </a:r>
          </a:p>
          <a:p>
            <a:pPr marL="0" indent="0">
              <a:buNone/>
            </a:pPr>
            <a:r>
              <a:rPr lang="en-US" dirty="0" smtClean="0"/>
              <a:t>How is GENI being used?</a:t>
            </a:r>
          </a:p>
          <a:p>
            <a:pPr marL="0" indent="0">
              <a:buNone/>
            </a:pPr>
            <a:r>
              <a:rPr lang="en-US" dirty="0" smtClean="0"/>
              <a:t>Key GENI Concepts</a:t>
            </a:r>
          </a:p>
          <a:p>
            <a:pPr marL="0" indent="0">
              <a:buNone/>
            </a:pPr>
            <a:r>
              <a:rPr lang="en-US" dirty="0" smtClean="0"/>
              <a:t>Demo: A simple experiment using GENI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0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GENI being Used?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>
          <a:xfrm>
            <a:off x="432300" y="2743200"/>
            <a:ext cx="4152900" cy="3810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 smtClean="0"/>
              <a:t>Research</a:t>
            </a:r>
          </a:p>
          <a:p>
            <a:r>
              <a:rPr lang="en-US" sz="2400" dirty="0" smtClean="0"/>
              <a:t>Future Internet architectures</a:t>
            </a:r>
          </a:p>
          <a:p>
            <a:r>
              <a:rPr lang="en-US" sz="2400" dirty="0" smtClean="0"/>
              <a:t>Software defined networking</a:t>
            </a:r>
          </a:p>
          <a:p>
            <a:r>
              <a:rPr lang="en-US" sz="2400" dirty="0" smtClean="0"/>
              <a:t>Large scale evaluation of smart grid protocols</a:t>
            </a:r>
            <a:endParaRPr lang="en-US" sz="2400" dirty="0"/>
          </a:p>
        </p:txBody>
      </p:sp>
      <p:pic>
        <p:nvPicPr>
          <p:cNvPr id="9" name="Picture 8" descr="TestTubeGuy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094" y="990600"/>
            <a:ext cx="1123313" cy="1689100"/>
          </a:xfrm>
          <a:prstGeom prst="rect">
            <a:avLst/>
          </a:prstGeom>
        </p:spPr>
      </p:pic>
      <p:pic>
        <p:nvPicPr>
          <p:cNvPr id="10" name="Picture 9" descr="102_1447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6" r="11358"/>
          <a:stretch/>
        </p:blipFill>
        <p:spPr>
          <a:xfrm>
            <a:off x="6565363" y="957400"/>
            <a:ext cx="999175" cy="1888200"/>
          </a:xfrm>
          <a:prstGeom prst="rect">
            <a:avLst/>
          </a:prstGeom>
        </p:spPr>
      </p:pic>
      <p:sp>
        <p:nvSpPr>
          <p:cNvPr id="17" name="Content Placeholder 14"/>
          <p:cNvSpPr>
            <a:spLocks noGrp="1"/>
          </p:cNvSpPr>
          <p:nvPr>
            <p:ph sz="half" idx="1"/>
          </p:nvPr>
        </p:nvSpPr>
        <p:spPr>
          <a:xfrm>
            <a:off x="4988500" y="2743200"/>
            <a:ext cx="4152900" cy="3657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 smtClean="0"/>
              <a:t>Education</a:t>
            </a:r>
          </a:p>
          <a:p>
            <a:r>
              <a:rPr lang="en-US" sz="2400" dirty="0" smtClean="0"/>
              <a:t>Over 50 classes using GENI in all levels</a:t>
            </a:r>
          </a:p>
          <a:p>
            <a:r>
              <a:rPr lang="en-US" sz="2400" dirty="0" smtClean="0"/>
              <a:t>Networking and Distributed systems classes</a:t>
            </a:r>
          </a:p>
          <a:p>
            <a:r>
              <a:rPr lang="en-US" sz="2400" dirty="0" smtClean="0"/>
              <a:t>Cloud computing classes</a:t>
            </a:r>
          </a:p>
          <a:p>
            <a:r>
              <a:rPr lang="en-US" sz="2400" dirty="0" err="1" smtClean="0"/>
              <a:t>WiMAX</a:t>
            </a:r>
            <a:r>
              <a:rPr lang="en-US" sz="2400" dirty="0" smtClean="0"/>
              <a:t> classes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41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514600"/>
            <a:ext cx="9153236" cy="457200"/>
          </a:xfrm>
          <a:prstGeom prst="rect">
            <a:avLst/>
          </a:prstGeom>
          <a:gradFill flip="none" rotWithShape="1">
            <a:gsLst>
              <a:gs pos="0">
                <a:srgbClr val="FD7D08">
                  <a:alpha val="87000"/>
                </a:srgbClr>
              </a:gs>
              <a:gs pos="87000">
                <a:srgbClr val="FFFFFF">
                  <a:alpha val="86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solidFill>
                <a:srgbClr val="FF66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GENI?</a:t>
            </a:r>
          </a:p>
          <a:p>
            <a:pPr marL="0" indent="0">
              <a:buNone/>
            </a:pPr>
            <a:r>
              <a:rPr lang="en-US" dirty="0" smtClean="0"/>
              <a:t>How is GENI being used?</a:t>
            </a:r>
          </a:p>
          <a:p>
            <a:pPr marL="0" indent="0">
              <a:buNone/>
            </a:pPr>
            <a:r>
              <a:rPr lang="en-US" dirty="0" smtClean="0"/>
              <a:t>Key GENI Concepts</a:t>
            </a:r>
          </a:p>
          <a:p>
            <a:pPr marL="0" indent="0">
              <a:buNone/>
            </a:pPr>
            <a:r>
              <a:rPr lang="en-US" dirty="0" smtClean="0"/>
              <a:t>Demo: A simple experiment using GENI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6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GENI: Terms and Definitions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304800" y="3048000"/>
            <a:ext cx="3886200" cy="3124200"/>
          </a:xfrm>
        </p:spPr>
        <p:txBody>
          <a:bodyPr/>
          <a:lstStyle/>
          <a:p>
            <a:pPr lvl="1"/>
            <a:r>
              <a:rPr lang="en-US" dirty="0" smtClean="0">
                <a:latin typeface="Arial" charset="0"/>
                <a:ea typeface="Kozuka Gothic Pro L" charset="0"/>
              </a:rPr>
              <a:t>An </a:t>
            </a:r>
            <a:r>
              <a:rPr lang="en-US" dirty="0">
                <a:latin typeface="Arial" charset="0"/>
                <a:ea typeface="Kozuka Gothic Pro L" charset="0"/>
              </a:rPr>
              <a:t>experiment uses resources in a slice</a:t>
            </a:r>
          </a:p>
          <a:p>
            <a:pPr lvl="1"/>
            <a:r>
              <a:rPr lang="en-US" dirty="0">
                <a:latin typeface="Arial" charset="0"/>
                <a:ea typeface="Kozuka Gothic Pro L" charset="0"/>
              </a:rPr>
              <a:t>Slices isolate experiments</a:t>
            </a:r>
          </a:p>
          <a:p>
            <a:pPr lvl="1"/>
            <a:r>
              <a:rPr lang="en-US" dirty="0">
                <a:latin typeface="Arial" charset="0"/>
                <a:ea typeface="Kozuka Gothic Pro L" charset="0"/>
              </a:rPr>
              <a:t>Experimenters are responsible for their slices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429001" y="2590800"/>
            <a:ext cx="5943599" cy="3200400"/>
            <a:chOff x="152400" y="533400"/>
            <a:chExt cx="8862993" cy="5428162"/>
          </a:xfrm>
        </p:grpSpPr>
        <p:pic>
          <p:nvPicPr>
            <p:cNvPr id="6" name="Picture 5" descr="GENIMap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066800"/>
              <a:ext cx="8862993" cy="4894762"/>
            </a:xfrm>
            <a:prstGeom prst="rect">
              <a:avLst/>
            </a:prstGeom>
            <a:scene3d>
              <a:camera prst="orthographicFront">
                <a:rot lat="18720000" lon="2820000" rev="18900000"/>
              </a:camera>
              <a:lightRig rig="threePt" dir="t"/>
            </a:scene3d>
            <a:sp3d z="-1016000"/>
          </p:spPr>
        </p:pic>
        <p:pic>
          <p:nvPicPr>
            <p:cNvPr id="7" name="Picture 6" descr="prog.jpg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6041" y="1143000"/>
              <a:ext cx="902159" cy="1078311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2450641" y="533400"/>
              <a:ext cx="4572000" cy="2438400"/>
              <a:chOff x="1905000" y="1600200"/>
              <a:chExt cx="4572000" cy="2438400"/>
            </a:xfrm>
            <a:scene3d>
              <a:camera prst="orthographicFront">
                <a:rot lat="18720000" lon="2820000" rev="18900000"/>
              </a:camera>
              <a:lightRig rig="threePt" dir="t"/>
            </a:scene3d>
          </p:grpSpPr>
          <p:grpSp>
            <p:nvGrpSpPr>
              <p:cNvPr id="37" name="Group 36"/>
              <p:cNvGrpSpPr/>
              <p:nvPr/>
            </p:nvGrpSpPr>
            <p:grpSpPr>
              <a:xfrm>
                <a:off x="1981200" y="1600200"/>
                <a:ext cx="4495800" cy="2438400"/>
                <a:chOff x="3276600" y="1371600"/>
                <a:chExt cx="4495800" cy="2438400"/>
              </a:xfrm>
              <a:solidFill>
                <a:srgbClr val="800000"/>
              </a:solidFill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3276600" y="1371600"/>
                  <a:ext cx="4495800" cy="2308318"/>
                  <a:chOff x="3276600" y="2743200"/>
                  <a:chExt cx="4495800" cy="2308318"/>
                </a:xfrm>
                <a:grpFill/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3657600" y="2743200"/>
                    <a:ext cx="152400" cy="152400"/>
                  </a:xfrm>
                  <a:prstGeom prst="ellipse">
                    <a:avLst/>
                  </a:prstGeom>
                  <a:grpFill/>
                  <a:ln>
                    <a:solidFill>
                      <a:srgbClr val="8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3276600" y="3886200"/>
                    <a:ext cx="45719" cy="76200"/>
                  </a:xfrm>
                  <a:prstGeom prst="ellipse">
                    <a:avLst/>
                  </a:prstGeom>
                  <a:grpFill/>
                  <a:ln>
                    <a:solidFill>
                      <a:srgbClr val="8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Oval 46"/>
                  <p:cNvSpPr/>
                  <p:nvPr/>
                </p:nvSpPr>
                <p:spPr>
                  <a:xfrm>
                    <a:off x="4648200" y="4191000"/>
                    <a:ext cx="152400" cy="152400"/>
                  </a:xfrm>
                  <a:prstGeom prst="ellipse">
                    <a:avLst/>
                  </a:prstGeom>
                  <a:grpFill/>
                  <a:ln>
                    <a:solidFill>
                      <a:srgbClr val="8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Oval 47"/>
                  <p:cNvSpPr/>
                  <p:nvPr/>
                </p:nvSpPr>
                <p:spPr>
                  <a:xfrm>
                    <a:off x="5410200" y="4419600"/>
                    <a:ext cx="152400" cy="152400"/>
                  </a:xfrm>
                  <a:prstGeom prst="ellipse">
                    <a:avLst/>
                  </a:prstGeom>
                  <a:grpFill/>
                  <a:ln>
                    <a:solidFill>
                      <a:srgbClr val="8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7620000" y="3657600"/>
                    <a:ext cx="152400" cy="152400"/>
                  </a:xfrm>
                  <a:prstGeom prst="ellipse">
                    <a:avLst/>
                  </a:prstGeom>
                  <a:grpFill/>
                  <a:ln>
                    <a:solidFill>
                      <a:srgbClr val="8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Oval 49"/>
                  <p:cNvSpPr/>
                  <p:nvPr/>
                </p:nvSpPr>
                <p:spPr>
                  <a:xfrm>
                    <a:off x="6858000" y="4495800"/>
                    <a:ext cx="152400" cy="152400"/>
                  </a:xfrm>
                  <a:prstGeom prst="ellipse">
                    <a:avLst/>
                  </a:prstGeom>
                  <a:grpFill/>
                  <a:ln>
                    <a:solidFill>
                      <a:srgbClr val="8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1" name="Straight Connector 50"/>
                  <p:cNvCxnSpPr>
                    <a:stCxn id="45" idx="4"/>
                    <a:endCxn id="46" idx="7"/>
                  </p:cNvCxnSpPr>
                  <p:nvPr/>
                </p:nvCxnSpPr>
                <p:spPr>
                  <a:xfrm flipH="1">
                    <a:off x="3315624" y="2895600"/>
                    <a:ext cx="418176" cy="1001759"/>
                  </a:xfrm>
                  <a:prstGeom prst="line">
                    <a:avLst/>
                  </a:prstGeom>
                  <a:grpFill/>
                  <a:ln>
                    <a:solidFill>
                      <a:srgbClr val="8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>
                    <a:stCxn id="46" idx="6"/>
                    <a:endCxn id="40" idx="1"/>
                  </p:cNvCxnSpPr>
                  <p:nvPr/>
                </p:nvCxnSpPr>
                <p:spPr>
                  <a:xfrm>
                    <a:off x="3322319" y="3924300"/>
                    <a:ext cx="281399" cy="1127218"/>
                  </a:xfrm>
                  <a:prstGeom prst="line">
                    <a:avLst/>
                  </a:prstGeom>
                  <a:grpFill/>
                  <a:ln>
                    <a:solidFill>
                      <a:srgbClr val="8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>
                    <a:stCxn id="49" idx="2"/>
                    <a:endCxn id="47" idx="6"/>
                  </p:cNvCxnSpPr>
                  <p:nvPr/>
                </p:nvCxnSpPr>
                <p:spPr>
                  <a:xfrm flipH="1">
                    <a:off x="4800600" y="3733800"/>
                    <a:ext cx="2819400" cy="533400"/>
                  </a:xfrm>
                  <a:prstGeom prst="line">
                    <a:avLst/>
                  </a:prstGeom>
                  <a:grpFill/>
                  <a:ln>
                    <a:solidFill>
                      <a:srgbClr val="8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>
                    <a:stCxn id="50" idx="2"/>
                    <a:endCxn id="48" idx="6"/>
                  </p:cNvCxnSpPr>
                  <p:nvPr/>
                </p:nvCxnSpPr>
                <p:spPr>
                  <a:xfrm flipH="1" flipV="1">
                    <a:off x="5562600" y="4495800"/>
                    <a:ext cx="1295400" cy="76200"/>
                  </a:xfrm>
                  <a:prstGeom prst="line">
                    <a:avLst/>
                  </a:prstGeom>
                  <a:grpFill/>
                  <a:ln>
                    <a:solidFill>
                      <a:srgbClr val="8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" name="Oval 39"/>
                <p:cNvSpPr/>
                <p:nvPr/>
              </p:nvSpPr>
              <p:spPr>
                <a:xfrm>
                  <a:off x="3581400" y="3657600"/>
                  <a:ext cx="152400" cy="152400"/>
                </a:xfrm>
                <a:prstGeom prst="ellipse">
                  <a:avLst/>
                </a:prstGeom>
                <a:grpFill/>
                <a:ln>
                  <a:solidFill>
                    <a:srgbClr val="8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Connector 40"/>
                <p:cNvCxnSpPr>
                  <a:stCxn id="45" idx="5"/>
                  <a:endCxn id="40" idx="0"/>
                </p:cNvCxnSpPr>
                <p:nvPr/>
              </p:nvCxnSpPr>
              <p:spPr>
                <a:xfrm flipH="1">
                  <a:off x="3657600" y="1501682"/>
                  <a:ext cx="130082" cy="2155918"/>
                </a:xfrm>
                <a:prstGeom prst="line">
                  <a:avLst/>
                </a:prstGeom>
                <a:grpFill/>
                <a:ln>
                  <a:solidFill>
                    <a:srgbClr val="8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45" idx="6"/>
                  <a:endCxn id="47" idx="2"/>
                </p:cNvCxnSpPr>
                <p:nvPr/>
              </p:nvCxnSpPr>
              <p:spPr>
                <a:xfrm>
                  <a:off x="3810000" y="1447800"/>
                  <a:ext cx="838200" cy="1447800"/>
                </a:xfrm>
                <a:prstGeom prst="line">
                  <a:avLst/>
                </a:prstGeom>
                <a:grpFill/>
                <a:ln>
                  <a:solidFill>
                    <a:srgbClr val="8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40" idx="7"/>
                  <a:endCxn id="48" idx="1"/>
                </p:cNvCxnSpPr>
                <p:nvPr/>
              </p:nvCxnSpPr>
              <p:spPr>
                <a:xfrm flipV="1">
                  <a:off x="3711482" y="3070318"/>
                  <a:ext cx="1721036" cy="609600"/>
                </a:xfrm>
                <a:prstGeom prst="line">
                  <a:avLst/>
                </a:prstGeom>
                <a:grpFill/>
                <a:ln>
                  <a:solidFill>
                    <a:srgbClr val="8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9" idx="4"/>
                  <a:endCxn id="50" idx="1"/>
                </p:cNvCxnSpPr>
                <p:nvPr/>
              </p:nvCxnSpPr>
              <p:spPr>
                <a:xfrm flipH="1">
                  <a:off x="6880318" y="2438400"/>
                  <a:ext cx="815882" cy="708118"/>
                </a:xfrm>
                <a:prstGeom prst="line">
                  <a:avLst/>
                </a:prstGeom>
                <a:grpFill/>
                <a:ln>
                  <a:solidFill>
                    <a:srgbClr val="8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Oval 37"/>
              <p:cNvSpPr/>
              <p:nvPr/>
            </p:nvSpPr>
            <p:spPr>
              <a:xfrm>
                <a:off x="1905000" y="2667000"/>
                <a:ext cx="152400" cy="152400"/>
              </a:xfrm>
              <a:prstGeom prst="ellipse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590800" y="990600"/>
              <a:ext cx="4191000" cy="3352800"/>
              <a:chOff x="2590800" y="990600"/>
              <a:chExt cx="4191000" cy="33528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3733800" y="990600"/>
                <a:ext cx="0" cy="2133600"/>
              </a:xfrm>
              <a:prstGeom prst="line">
                <a:avLst/>
              </a:prstGeom>
              <a:ln w="28575" cmpd="sng">
                <a:solidFill>
                  <a:srgbClr val="800000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2819400" y="1447800"/>
                <a:ext cx="0" cy="2286000"/>
              </a:xfrm>
              <a:prstGeom prst="line">
                <a:avLst/>
              </a:prstGeom>
              <a:ln w="28575" cmpd="sng">
                <a:solidFill>
                  <a:srgbClr val="800000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2590800" y="2133600"/>
                <a:ext cx="0" cy="2133600"/>
              </a:xfrm>
              <a:prstGeom prst="line">
                <a:avLst/>
              </a:prstGeom>
              <a:ln w="28575" cmpd="sng">
                <a:solidFill>
                  <a:srgbClr val="800000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3886200" y="1828800"/>
                <a:ext cx="0" cy="2209800"/>
              </a:xfrm>
              <a:prstGeom prst="line">
                <a:avLst/>
              </a:prstGeom>
              <a:ln w="28575" cmpd="sng">
                <a:solidFill>
                  <a:srgbClr val="800000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4495800" y="1981200"/>
                <a:ext cx="0" cy="2209800"/>
              </a:xfrm>
              <a:prstGeom prst="line">
                <a:avLst/>
              </a:prstGeom>
              <a:ln w="28575" cmpd="sng">
                <a:solidFill>
                  <a:srgbClr val="800000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5638800" y="2209800"/>
                <a:ext cx="0" cy="2133600"/>
              </a:xfrm>
              <a:prstGeom prst="line">
                <a:avLst/>
              </a:prstGeom>
              <a:ln w="28575" cmpd="sng">
                <a:solidFill>
                  <a:srgbClr val="800000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6781800" y="1905000"/>
                <a:ext cx="0" cy="2133600"/>
              </a:xfrm>
              <a:prstGeom prst="line">
                <a:avLst/>
              </a:prstGeom>
              <a:ln w="28575" cmpd="sng">
                <a:solidFill>
                  <a:srgbClr val="800000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" name="Picture 2" descr="MCj04158000000[1]"/>
            <p:cNvPicPr>
              <a:picLocks noChangeAspect="1" noChangeArrowheads="1"/>
            </p:cNvPicPr>
            <p:nvPr/>
          </p:nvPicPr>
          <p:blipFill>
            <a:blip r:embed="rId5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2363986"/>
              <a:ext cx="948284" cy="1141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438400" y="1600200"/>
              <a:ext cx="4953000" cy="2209800"/>
              <a:chOff x="3124200" y="2895600"/>
              <a:chExt cx="4953000" cy="2209800"/>
            </a:xfrm>
            <a:scene3d>
              <a:camera prst="orthographicFront">
                <a:rot lat="18720000" lon="2820000" rev="18900000"/>
              </a:camera>
              <a:lightRig rig="threePt" dir="t"/>
            </a:scene3d>
          </p:grpSpPr>
          <p:sp>
            <p:nvSpPr>
              <p:cNvPr id="19" name="Oval 18"/>
              <p:cNvSpPr/>
              <p:nvPr/>
            </p:nvSpPr>
            <p:spPr>
              <a:xfrm>
                <a:off x="3581400" y="28956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124200" y="40386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572000" y="43434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781800" y="46482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620000" y="4191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924800" y="4953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>
                <a:stCxn id="19" idx="6"/>
                <a:endCxn id="21" idx="2"/>
              </p:cNvCxnSpPr>
              <p:nvPr/>
            </p:nvCxnSpPr>
            <p:spPr>
              <a:xfrm>
                <a:off x="3733800" y="2971800"/>
                <a:ext cx="838200" cy="1447800"/>
              </a:xfrm>
              <a:prstGeom prst="line">
                <a:avLst/>
              </a:prstGeom>
              <a:ln w="38100" cmpd="sng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0" idx="6"/>
                <a:endCxn id="21" idx="2"/>
              </p:cNvCxnSpPr>
              <p:nvPr/>
            </p:nvCxnSpPr>
            <p:spPr>
              <a:xfrm>
                <a:off x="3276600" y="4114800"/>
                <a:ext cx="1295400" cy="304800"/>
              </a:xfrm>
              <a:prstGeom prst="line">
                <a:avLst/>
              </a:prstGeom>
              <a:ln w="38100" cmpd="sng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1" idx="6"/>
                <a:endCxn id="22" idx="2"/>
              </p:cNvCxnSpPr>
              <p:nvPr/>
            </p:nvCxnSpPr>
            <p:spPr>
              <a:xfrm>
                <a:off x="4724400" y="4419600"/>
                <a:ext cx="2057400" cy="304800"/>
              </a:xfrm>
              <a:prstGeom prst="line">
                <a:avLst/>
              </a:prstGeom>
              <a:ln w="38100" cmpd="sng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23" idx="2"/>
                <a:endCxn id="22" idx="7"/>
              </p:cNvCxnSpPr>
              <p:nvPr/>
            </p:nvCxnSpPr>
            <p:spPr>
              <a:xfrm flipH="1">
                <a:off x="6911882" y="4267200"/>
                <a:ext cx="708118" cy="403318"/>
              </a:xfrm>
              <a:prstGeom prst="line">
                <a:avLst/>
              </a:prstGeom>
              <a:ln w="38100" cmpd="sng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24" idx="2"/>
                <a:endCxn id="22" idx="6"/>
              </p:cNvCxnSpPr>
              <p:nvPr/>
            </p:nvCxnSpPr>
            <p:spPr>
              <a:xfrm flipH="1" flipV="1">
                <a:off x="6934200" y="4724400"/>
                <a:ext cx="990600" cy="304800"/>
              </a:xfrm>
              <a:prstGeom prst="line">
                <a:avLst/>
              </a:prstGeom>
              <a:ln w="38100" cmpd="sng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2819400" y="1981200"/>
              <a:ext cx="3810000" cy="2819400"/>
              <a:chOff x="2819400" y="1981200"/>
              <a:chExt cx="3810000" cy="2819400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V="1">
                <a:off x="2819400" y="2514600"/>
                <a:ext cx="0" cy="1371600"/>
              </a:xfrm>
              <a:prstGeom prst="line">
                <a:avLst/>
              </a:prstGeom>
              <a:ln w="12700" cmpd="sng">
                <a:solidFill>
                  <a:srgbClr val="008000"/>
                </a:solidFill>
                <a:prstDash val="lgDashDot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3886200" y="2743200"/>
                <a:ext cx="0" cy="1371600"/>
              </a:xfrm>
              <a:prstGeom prst="line">
                <a:avLst/>
              </a:prstGeom>
              <a:ln w="12700" cmpd="sng">
                <a:solidFill>
                  <a:srgbClr val="008000"/>
                </a:solidFill>
                <a:prstDash val="lgDashDot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5638800" y="3124200"/>
                <a:ext cx="0" cy="1371600"/>
              </a:xfrm>
              <a:prstGeom prst="line">
                <a:avLst/>
              </a:prstGeom>
              <a:ln w="12700" cmpd="sng">
                <a:solidFill>
                  <a:srgbClr val="008000"/>
                </a:solidFill>
                <a:prstDash val="lgDashDot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6629400" y="2971800"/>
                <a:ext cx="0" cy="1371600"/>
              </a:xfrm>
              <a:prstGeom prst="line">
                <a:avLst/>
              </a:prstGeom>
              <a:ln w="12700" cmpd="sng">
                <a:solidFill>
                  <a:srgbClr val="008000"/>
                </a:solidFill>
                <a:prstDash val="lgDashDot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6477000" y="3429000"/>
                <a:ext cx="0" cy="1371600"/>
              </a:xfrm>
              <a:prstGeom prst="line">
                <a:avLst/>
              </a:prstGeom>
              <a:ln w="12700" cmpd="sng">
                <a:solidFill>
                  <a:srgbClr val="008000"/>
                </a:solidFill>
                <a:prstDash val="lgDashDot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3733800" y="1981200"/>
                <a:ext cx="0" cy="1371600"/>
              </a:xfrm>
              <a:prstGeom prst="line">
                <a:avLst/>
              </a:prstGeom>
              <a:ln w="12700" cmpd="sng">
                <a:solidFill>
                  <a:srgbClr val="008000"/>
                </a:solidFill>
                <a:prstDash val="lgDashDot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/>
          <p:cNvSpPr/>
          <p:nvPr/>
        </p:nvSpPr>
        <p:spPr>
          <a:xfrm>
            <a:off x="533400" y="1143000"/>
            <a:ext cx="838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u="sng" dirty="0" smtClean="0">
                <a:ea typeface="Kozuka Gothic Pro L" charset="0"/>
              </a:rPr>
              <a:t>Slice</a:t>
            </a:r>
            <a:endParaRPr lang="en-US" dirty="0">
              <a:ea typeface="Kozuka Gothic Pro L" charset="0"/>
            </a:endParaRPr>
          </a:p>
          <a:p>
            <a:pPr marL="0" indent="0">
              <a:buNone/>
            </a:pPr>
            <a:r>
              <a:rPr lang="en-US" dirty="0">
                <a:ea typeface="Kozuka Gothic Pro L" charset="0"/>
              </a:rPr>
              <a:t>Abstraction for a collection of resources capable of running experiments</a:t>
            </a:r>
          </a:p>
        </p:txBody>
      </p:sp>
    </p:spTree>
    <p:extLst>
      <p:ext uri="{BB962C8B-B14F-4D97-AF65-F5344CB8AC3E}">
        <p14:creationId xmlns:p14="http://schemas.microsoft.com/office/powerpoint/2010/main" val="4898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3359464" y="2510886"/>
            <a:ext cx="149225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9pPr>
          </a:lstStyle>
          <a:p>
            <a:pPr eaLnBrk="1" hangingPunct="1"/>
            <a:r>
              <a:rPr lang="en-US" sz="1400" dirty="0">
                <a:ea typeface="ＭＳ Ｐゴシック" charset="0"/>
                <a:cs typeface="ＭＳ Ｐゴシック" charset="0"/>
              </a:rPr>
              <a:t>Slice credentials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Clearinghouse and Aggregates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102" y="4311365"/>
            <a:ext cx="8458200" cy="23622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charset="0"/>
                <a:ea typeface="Kozuka Gothic Pro L" charset="0"/>
              </a:rPr>
              <a:t>Clearinghouse: Manages users</a:t>
            </a:r>
            <a:r>
              <a:rPr lang="en-US" sz="2200" dirty="0">
                <a:latin typeface="Arial" charset="0"/>
                <a:ea typeface="Kozuka Gothic Pro L" charset="0"/>
              </a:rPr>
              <a:t>, </a:t>
            </a:r>
            <a:r>
              <a:rPr lang="en-US" sz="2200" dirty="0" smtClean="0">
                <a:latin typeface="Arial" charset="0"/>
                <a:ea typeface="Kozuka Gothic Pro L" charset="0"/>
              </a:rPr>
              <a:t>projects and slices</a:t>
            </a:r>
          </a:p>
          <a:p>
            <a:pPr lvl="1"/>
            <a:r>
              <a:rPr lang="en-US" sz="1600" dirty="0" smtClean="0">
                <a:latin typeface="Arial" charset="0"/>
                <a:ea typeface="Kozuka Gothic Pro L" charset="0"/>
              </a:rPr>
              <a:t>Standard credentials shared via custom API or new Common CH API</a:t>
            </a:r>
          </a:p>
          <a:p>
            <a:pPr lvl="1"/>
            <a:r>
              <a:rPr lang="en-US" sz="1600" dirty="0">
                <a:latin typeface="Arial" charset="0"/>
                <a:ea typeface="Kozuka Gothic Pro L" charset="0"/>
              </a:rPr>
              <a:t>GENI supported accounts: GENI Portal/CH, </a:t>
            </a:r>
            <a:r>
              <a:rPr lang="en-US" sz="1600" dirty="0" err="1">
                <a:latin typeface="Arial" charset="0"/>
                <a:ea typeface="Kozuka Gothic Pro L" charset="0"/>
              </a:rPr>
              <a:t>PlanetLab</a:t>
            </a:r>
            <a:r>
              <a:rPr lang="en-US" sz="1600" dirty="0">
                <a:latin typeface="Arial" charset="0"/>
                <a:ea typeface="Kozuka Gothic Pro L" charset="0"/>
              </a:rPr>
              <a:t> CH, </a:t>
            </a:r>
            <a:r>
              <a:rPr lang="en-US" sz="1600" dirty="0" err="1">
                <a:latin typeface="Arial" charset="0"/>
                <a:ea typeface="Kozuka Gothic Pro L" charset="0"/>
              </a:rPr>
              <a:t>ProtoGENI</a:t>
            </a:r>
            <a:r>
              <a:rPr lang="en-US" sz="1600" dirty="0">
                <a:latin typeface="Arial" charset="0"/>
                <a:ea typeface="Kozuka Gothic Pro L" charset="0"/>
              </a:rPr>
              <a:t> </a:t>
            </a:r>
            <a:r>
              <a:rPr lang="en-US" sz="1600" dirty="0" smtClean="0">
                <a:latin typeface="Arial" charset="0"/>
                <a:ea typeface="Kozuka Gothic Pro L" charset="0"/>
              </a:rPr>
              <a:t>CH</a:t>
            </a:r>
          </a:p>
          <a:p>
            <a:r>
              <a:rPr lang="en-US" sz="2200" dirty="0" smtClean="0">
                <a:latin typeface="Arial" charset="0"/>
                <a:ea typeface="Kozuka Gothic Pro L" charset="0"/>
              </a:rPr>
              <a:t>Aggregate: Provides resources to GENI experimenters</a:t>
            </a:r>
          </a:p>
          <a:p>
            <a:pPr lvl="1"/>
            <a:r>
              <a:rPr lang="en-US" sz="1600" dirty="0" smtClean="0">
                <a:latin typeface="Arial" charset="0"/>
                <a:ea typeface="Kozuka Gothic Pro L" charset="0"/>
              </a:rPr>
              <a:t>Typically owned and managed by an organization</a:t>
            </a:r>
          </a:p>
          <a:p>
            <a:pPr lvl="1"/>
            <a:r>
              <a:rPr lang="en-US" sz="1600" dirty="0" smtClean="0">
                <a:latin typeface="Arial" charset="0"/>
                <a:ea typeface="Kozuka Gothic Pro L" charset="0"/>
              </a:rPr>
              <a:t>Speaks the GENI AM API</a:t>
            </a:r>
          </a:p>
          <a:p>
            <a:pPr lvl="1"/>
            <a:r>
              <a:rPr lang="en-US" sz="1600" dirty="0">
                <a:latin typeface="Arial" charset="0"/>
                <a:ea typeface="Kozuka Gothic Pro L" charset="0"/>
              </a:rPr>
              <a:t>Examples: </a:t>
            </a:r>
            <a:r>
              <a:rPr lang="en-US" sz="1600" dirty="0" err="1">
                <a:latin typeface="Arial" charset="0"/>
                <a:ea typeface="Kozuka Gothic Pro L" charset="0"/>
              </a:rPr>
              <a:t>PlanetLab</a:t>
            </a:r>
            <a:r>
              <a:rPr lang="en-US" sz="1600" dirty="0">
                <a:latin typeface="Arial" charset="0"/>
                <a:ea typeface="Kozuka Gothic Pro L" charset="0"/>
              </a:rPr>
              <a:t>, </a:t>
            </a:r>
            <a:r>
              <a:rPr lang="en-US" sz="1600" dirty="0" err="1">
                <a:latin typeface="Arial" charset="0"/>
                <a:ea typeface="Kozuka Gothic Pro L" charset="0"/>
              </a:rPr>
              <a:t>Emulab</a:t>
            </a:r>
            <a:r>
              <a:rPr lang="en-US" sz="1600" dirty="0">
                <a:latin typeface="Arial" charset="0"/>
                <a:ea typeface="Kozuka Gothic Pro L" charset="0"/>
              </a:rPr>
              <a:t>, GENI Racks on various campuses</a:t>
            </a:r>
          </a:p>
          <a:p>
            <a:pPr lvl="1"/>
            <a:endParaRPr lang="en-US" dirty="0" smtClean="0">
              <a:latin typeface="Arial" charset="0"/>
              <a:ea typeface="Kozuka Gothic Pro L" charset="0"/>
            </a:endParaRPr>
          </a:p>
          <a:p>
            <a:pPr lvl="1"/>
            <a:endParaRPr lang="en-US" dirty="0">
              <a:latin typeface="Arial" charset="0"/>
              <a:ea typeface="Kozuka Gothic Pro L" charset="0"/>
            </a:endParaRPr>
          </a:p>
        </p:txBody>
      </p:sp>
      <p:pic>
        <p:nvPicPr>
          <p:cNvPr id="4" name="Picture 2" descr="MCj04158000000[1]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13424" y="1668378"/>
            <a:ext cx="1747838" cy="210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4"/>
          <p:cNvSpPr>
            <a:spLocks/>
          </p:cNvSpPr>
          <p:nvPr/>
        </p:nvSpPr>
        <p:spPr bwMode="auto">
          <a:xfrm>
            <a:off x="2445064" y="1457826"/>
            <a:ext cx="3048000" cy="533400"/>
          </a:xfrm>
          <a:custGeom>
            <a:avLst/>
            <a:gdLst>
              <a:gd name="T0" fmla="*/ 0 w 1680"/>
              <a:gd name="T1" fmla="*/ 2147483647 h 480"/>
              <a:gd name="T2" fmla="*/ 2147483647 w 1680"/>
              <a:gd name="T3" fmla="*/ 2147483647 h 480"/>
              <a:gd name="T4" fmla="*/ 2147483647 w 1680"/>
              <a:gd name="T5" fmla="*/ 2147483647 h 480"/>
              <a:gd name="T6" fmla="*/ 0 60000 65536"/>
              <a:gd name="T7" fmla="*/ 0 60000 65536"/>
              <a:gd name="T8" fmla="*/ 0 60000 65536"/>
              <a:gd name="T9" fmla="*/ 0 w 1680"/>
              <a:gd name="T10" fmla="*/ 0 h 480"/>
              <a:gd name="T11" fmla="*/ 1680 w 168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0" h="480">
                <a:moveTo>
                  <a:pt x="0" y="480"/>
                </a:moveTo>
                <a:cubicBezTo>
                  <a:pt x="172" y="288"/>
                  <a:pt x="344" y="96"/>
                  <a:pt x="624" y="48"/>
                </a:cubicBezTo>
                <a:cubicBezTo>
                  <a:pt x="904" y="0"/>
                  <a:pt x="1292" y="96"/>
                  <a:pt x="1680" y="192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2521264" y="2053686"/>
            <a:ext cx="2971800" cy="533400"/>
          </a:xfrm>
          <a:custGeom>
            <a:avLst/>
            <a:gdLst>
              <a:gd name="T0" fmla="*/ 2147483647 w 1776"/>
              <a:gd name="T1" fmla="*/ 0 h 584"/>
              <a:gd name="T2" fmla="*/ 2147483647 w 1776"/>
              <a:gd name="T3" fmla="*/ 2147483647 h 584"/>
              <a:gd name="T4" fmla="*/ 0 w 1776"/>
              <a:gd name="T5" fmla="*/ 2147483647 h 584"/>
              <a:gd name="T6" fmla="*/ 0 60000 65536"/>
              <a:gd name="T7" fmla="*/ 0 60000 65536"/>
              <a:gd name="T8" fmla="*/ 0 60000 65536"/>
              <a:gd name="T9" fmla="*/ 0 w 1776"/>
              <a:gd name="T10" fmla="*/ 0 h 584"/>
              <a:gd name="T11" fmla="*/ 1776 w 1776"/>
              <a:gd name="T12" fmla="*/ 584 h 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584">
                <a:moveTo>
                  <a:pt x="1776" y="0"/>
                </a:moveTo>
                <a:cubicBezTo>
                  <a:pt x="1588" y="236"/>
                  <a:pt x="1400" y="472"/>
                  <a:pt x="1104" y="528"/>
                </a:cubicBezTo>
                <a:cubicBezTo>
                  <a:pt x="808" y="584"/>
                  <a:pt x="404" y="460"/>
                  <a:pt x="0" y="336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54664" y="1596486"/>
            <a:ext cx="205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9pPr>
          </a:lstStyle>
          <a:p>
            <a:pPr eaLnBrk="1" hangingPunct="1"/>
            <a:r>
              <a:rPr lang="en-US" sz="1400" dirty="0">
                <a:ea typeface="ＭＳ Ｐゴシック" charset="0"/>
                <a:cs typeface="ＭＳ Ｐゴシック" charset="0"/>
              </a:rPr>
              <a:t>Create &amp; Register Slice</a:t>
            </a:r>
          </a:p>
        </p:txBody>
      </p:sp>
      <p:sp>
        <p:nvSpPr>
          <p:cNvPr id="11" name="Text Box 47"/>
          <p:cNvSpPr txBox="1">
            <a:spLocks noChangeArrowheads="1"/>
          </p:cNvSpPr>
          <p:nvPr/>
        </p:nvSpPr>
        <p:spPr bwMode="auto">
          <a:xfrm>
            <a:off x="574858" y="3811542"/>
            <a:ext cx="1233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9pPr>
          </a:lstStyle>
          <a:p>
            <a:pPr eaLnBrk="1" hangingPunct="1"/>
            <a:r>
              <a:rPr lang="en-US" sz="1600" dirty="0">
                <a:ea typeface="ＭＳ Ｐゴシック" charset="0"/>
                <a:cs typeface="ＭＳ Ｐゴシック" charset="0"/>
              </a:rPr>
              <a:t>Researcher</a:t>
            </a:r>
          </a:p>
        </p:txBody>
      </p:sp>
      <p:pic>
        <p:nvPicPr>
          <p:cNvPr id="12" name="Picture 11" descr="34-cluster_front2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3264" y="2663286"/>
            <a:ext cx="1752600" cy="13144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483664" y="2739486"/>
            <a:ext cx="5334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5" idx="1"/>
          </p:cNvCxnSpPr>
          <p:nvPr/>
        </p:nvCxnSpPr>
        <p:spPr>
          <a:xfrm flipV="1">
            <a:off x="2673664" y="3349086"/>
            <a:ext cx="3810000" cy="76200"/>
          </a:xfrm>
          <a:prstGeom prst="straightConnector1">
            <a:avLst/>
          </a:prstGeom>
          <a:ln w="9525" cmpd="sng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Box 40"/>
          <p:cNvSpPr txBox="1">
            <a:spLocks noChangeArrowheads="1"/>
          </p:cNvSpPr>
          <p:nvPr/>
        </p:nvSpPr>
        <p:spPr bwMode="auto">
          <a:xfrm>
            <a:off x="3283264" y="3349086"/>
            <a:ext cx="2101006" cy="84638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9pPr>
          </a:lstStyle>
          <a:p>
            <a:pPr eaLnBrk="1" hangingPunct="1"/>
            <a:r>
              <a:rPr lang="en-US" sz="1400" dirty="0" smtClean="0">
                <a:ea typeface="ＭＳ Ｐゴシック" charset="0"/>
                <a:cs typeface="ＭＳ Ｐゴシック" charset="0"/>
              </a:rPr>
              <a:t>Aggregate Manager API</a:t>
            </a:r>
          </a:p>
          <a:p>
            <a:pPr eaLnBrk="1" hangingPunct="1"/>
            <a:r>
              <a:rPr lang="en-US" sz="14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ea typeface="ＭＳ Ｐゴシック" charset="0"/>
                <a:cs typeface="ＭＳ Ｐゴシック" charset="0"/>
              </a:rPr>
              <a:t>   </a:t>
            </a:r>
            <a:r>
              <a:rPr lang="en-US" sz="1050" dirty="0" smtClean="0">
                <a:ea typeface="ＭＳ Ｐゴシック" charset="0"/>
                <a:cs typeface="ＭＳ Ｐゴシック" charset="0"/>
              </a:rPr>
              <a:t>- </a:t>
            </a:r>
            <a:r>
              <a:rPr lang="en-US" sz="1050" dirty="0" err="1" smtClean="0">
                <a:ea typeface="ＭＳ Ｐゴシック" charset="0"/>
                <a:cs typeface="ＭＳ Ｐゴシック" charset="0"/>
              </a:rPr>
              <a:t>listResources</a:t>
            </a:r>
            <a:endParaRPr lang="en-US" sz="1050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05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050" dirty="0" smtClean="0">
                <a:ea typeface="ＭＳ Ｐゴシック" charset="0"/>
                <a:cs typeface="ＭＳ Ｐゴシック" charset="0"/>
              </a:rPr>
              <a:t>     - </a:t>
            </a:r>
            <a:r>
              <a:rPr lang="en-US" sz="1050" dirty="0" err="1" smtClean="0">
                <a:ea typeface="ＭＳ Ｐゴシック" charset="0"/>
                <a:cs typeface="ＭＳ Ｐゴシック" charset="0"/>
              </a:rPr>
              <a:t>createSliver</a:t>
            </a:r>
            <a:endParaRPr lang="en-US" sz="1050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05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050" dirty="0" smtClean="0">
                <a:ea typeface="ＭＳ Ｐゴシック" charset="0"/>
                <a:cs typeface="ＭＳ Ｐゴシック" charset="0"/>
              </a:rPr>
              <a:t>   </a:t>
            </a:r>
            <a:r>
              <a:rPr lang="en-US" sz="105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050" dirty="0" smtClean="0">
                <a:ea typeface="ＭＳ Ｐゴシック" charset="0"/>
                <a:cs typeface="ＭＳ Ｐゴシック" charset="0"/>
              </a:rPr>
              <a:t> …</a:t>
            </a:r>
            <a:endParaRPr lang="en-US" sz="105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Text Box 46"/>
          <p:cNvSpPr txBox="1">
            <a:spLocks noChangeArrowheads="1"/>
          </p:cNvSpPr>
          <p:nvPr/>
        </p:nvSpPr>
        <p:spPr bwMode="auto">
          <a:xfrm>
            <a:off x="6337166" y="3962121"/>
            <a:ext cx="8484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9pPr>
          </a:lstStyle>
          <a:p>
            <a:pPr algn="ctr" eaLnBrk="1" hangingPunct="1"/>
            <a:r>
              <a:rPr lang="en-US" sz="1100" dirty="0" smtClean="0">
                <a:ea typeface="ＭＳ Ｐゴシック" charset="0"/>
                <a:cs typeface="ＭＳ Ｐゴシック" charset="0"/>
              </a:rPr>
              <a:t>Aggregate</a:t>
            </a:r>
          </a:p>
          <a:p>
            <a:pPr algn="ctr" eaLnBrk="1" hangingPunct="1"/>
            <a:r>
              <a:rPr lang="en-US" sz="1100" dirty="0" smtClean="0">
                <a:ea typeface="ＭＳ Ｐゴシック" charset="0"/>
                <a:cs typeface="ＭＳ Ｐゴシック" charset="0"/>
              </a:rPr>
              <a:t>Manager</a:t>
            </a:r>
            <a:endParaRPr lang="en-US" sz="1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Text Box 46"/>
          <p:cNvSpPr txBox="1">
            <a:spLocks noChangeArrowheads="1"/>
          </p:cNvSpPr>
          <p:nvPr/>
        </p:nvSpPr>
        <p:spPr bwMode="auto">
          <a:xfrm>
            <a:off x="7316636" y="3962121"/>
            <a:ext cx="16816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9pPr>
          </a:lstStyle>
          <a:p>
            <a:pPr algn="ctr" eaLnBrk="1" hangingPunct="1"/>
            <a:r>
              <a:rPr lang="en-US" sz="1100" dirty="0" smtClean="0">
                <a:ea typeface="ＭＳ Ｐゴシック" charset="0"/>
                <a:cs typeface="ＭＳ Ｐゴシック" charset="0"/>
              </a:rPr>
              <a:t>Aggregate Resources</a:t>
            </a:r>
            <a:endParaRPr lang="en-US" sz="1400" dirty="0">
              <a:ea typeface="ＭＳ Ｐゴシック" charset="0"/>
              <a:cs typeface="ＭＳ Ｐゴシック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527827" y="1002371"/>
            <a:ext cx="1142861" cy="1651000"/>
            <a:chOff x="6248470" y="2997200"/>
            <a:chExt cx="1142861" cy="1651000"/>
          </a:xfrm>
        </p:grpSpPr>
        <p:grpSp>
          <p:nvGrpSpPr>
            <p:cNvPr id="17" name="Group 16"/>
            <p:cNvGrpSpPr/>
            <p:nvPr/>
          </p:nvGrpSpPr>
          <p:grpSpPr>
            <a:xfrm>
              <a:off x="6280305" y="2997200"/>
              <a:ext cx="1066800" cy="1422400"/>
              <a:chOff x="-1219200" y="1752600"/>
              <a:chExt cx="914400" cy="1219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-1219200" y="2286000"/>
                <a:ext cx="914400" cy="685800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>
                <a:off x="-1219200" y="1752600"/>
                <a:ext cx="914400" cy="502919"/>
              </a:xfrm>
              <a:prstGeom prst="triangle">
                <a:avLst/>
              </a:prstGeom>
              <a:solidFill>
                <a:srgbClr val="FF66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-533400" y="1905000"/>
                <a:ext cx="152400" cy="304800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485792" y="3659215"/>
              <a:ext cx="625853" cy="2359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60000"/>
                </a:lnSpc>
              </a:pPr>
              <a:r>
                <a:rPr lang="en-US" sz="1400" dirty="0" smtClean="0"/>
                <a:t>users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85792" y="4163438"/>
              <a:ext cx="625853" cy="2359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60000"/>
                </a:lnSpc>
              </a:pPr>
              <a:r>
                <a:rPr lang="en-US" sz="1400" dirty="0" smtClean="0"/>
                <a:t>slices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48470" y="4371201"/>
              <a:ext cx="11428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clearinghouse</a:t>
              </a:r>
              <a:endParaRPr 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94605" y="3911326"/>
              <a:ext cx="808227" cy="2359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60000"/>
                </a:lnSpc>
              </a:pPr>
              <a:r>
                <a:rPr lang="en-US" sz="1400" dirty="0" smtClean="0"/>
                <a:t>projects</a:t>
              </a:r>
              <a:endParaRPr lang="en-US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119473" y="1909390"/>
            <a:ext cx="533400" cy="1840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46"/>
          <p:cNvSpPr txBox="1">
            <a:spLocks noChangeArrowheads="1"/>
          </p:cNvSpPr>
          <p:nvPr/>
        </p:nvSpPr>
        <p:spPr bwMode="auto">
          <a:xfrm>
            <a:off x="2175485" y="3767071"/>
            <a:ext cx="44344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9pPr>
          </a:lstStyle>
          <a:p>
            <a:pPr algn="ctr" eaLnBrk="1" hangingPunct="1"/>
            <a:r>
              <a:rPr lang="en-US" sz="1100" dirty="0" smtClean="0">
                <a:ea typeface="ＭＳ Ｐゴシック" charset="0"/>
                <a:cs typeface="ＭＳ Ｐゴシック" charset="0"/>
              </a:rPr>
              <a:t>Tool</a:t>
            </a:r>
          </a:p>
        </p:txBody>
      </p:sp>
    </p:spTree>
    <p:extLst>
      <p:ext uri="{BB962C8B-B14F-4D97-AF65-F5344CB8AC3E}">
        <p14:creationId xmlns:p14="http://schemas.microsoft.com/office/powerpoint/2010/main" val="41799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GENI: Terms and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03830"/>
            <a:ext cx="8458200" cy="137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slice : One </a:t>
            </a:r>
            <a:r>
              <a:rPr lang="en-US" dirty="0"/>
              <a:t>or more resources provided by an </a:t>
            </a:r>
            <a:r>
              <a:rPr lang="en-US" dirty="0" smtClean="0"/>
              <a:t>aggregate</a:t>
            </a:r>
          </a:p>
          <a:p>
            <a:pPr lvl="1"/>
            <a:r>
              <a:rPr lang="en-US" dirty="0" smtClean="0"/>
              <a:t>E.g. Bare machines, </a:t>
            </a:r>
            <a:r>
              <a:rPr lang="en-US" dirty="0"/>
              <a:t>v</a:t>
            </a:r>
            <a:r>
              <a:rPr lang="en-US" dirty="0" smtClean="0"/>
              <a:t>irtual machines, VLANs</a:t>
            </a: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3611563" y="2841625"/>
            <a:ext cx="2136775" cy="1581150"/>
            <a:chOff x="2971" y="430"/>
            <a:chExt cx="1728" cy="1158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3054" y="1108"/>
              <a:ext cx="103" cy="24"/>
            </a:xfrm>
            <a:custGeom>
              <a:avLst/>
              <a:gdLst>
                <a:gd name="T0" fmla="*/ 0 w 102"/>
                <a:gd name="T1" fmla="*/ 0 h 24"/>
                <a:gd name="T2" fmla="*/ 48 w 102"/>
                <a:gd name="T3" fmla="*/ 18 h 24"/>
                <a:gd name="T4" fmla="*/ 90 w 102"/>
                <a:gd name="T5" fmla="*/ 24 h 24"/>
                <a:gd name="T6" fmla="*/ 96 w 102"/>
                <a:gd name="T7" fmla="*/ 24 h 24"/>
                <a:gd name="T8" fmla="*/ 102 w 102"/>
                <a:gd name="T9" fmla="*/ 24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24"/>
                <a:gd name="T17" fmla="*/ 102 w 102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24">
                  <a:moveTo>
                    <a:pt x="0" y="0"/>
                  </a:moveTo>
                  <a:lnTo>
                    <a:pt x="48" y="18"/>
                  </a:lnTo>
                  <a:lnTo>
                    <a:pt x="90" y="24"/>
                  </a:lnTo>
                  <a:lnTo>
                    <a:pt x="96" y="24"/>
                  </a:lnTo>
                  <a:lnTo>
                    <a:pt x="102" y="24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3205" y="1366"/>
              <a:ext cx="42" cy="12"/>
            </a:xfrm>
            <a:custGeom>
              <a:avLst/>
              <a:gdLst>
                <a:gd name="T0" fmla="*/ 0 w 42"/>
                <a:gd name="T1" fmla="*/ 12 h 12"/>
                <a:gd name="T2" fmla="*/ 24 w 42"/>
                <a:gd name="T3" fmla="*/ 6 h 12"/>
                <a:gd name="T4" fmla="*/ 42 w 42"/>
                <a:gd name="T5" fmla="*/ 0 h 12"/>
                <a:gd name="T6" fmla="*/ 0 60000 65536"/>
                <a:gd name="T7" fmla="*/ 0 60000 65536"/>
                <a:gd name="T8" fmla="*/ 0 60000 65536"/>
                <a:gd name="T9" fmla="*/ 0 w 42"/>
                <a:gd name="T10" fmla="*/ 0 h 12"/>
                <a:gd name="T11" fmla="*/ 42 w 42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2">
                  <a:moveTo>
                    <a:pt x="0" y="12"/>
                  </a:moveTo>
                  <a:lnTo>
                    <a:pt x="24" y="6"/>
                  </a:lnTo>
                  <a:lnTo>
                    <a:pt x="42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3601" y="1432"/>
              <a:ext cx="30" cy="48"/>
            </a:xfrm>
            <a:custGeom>
              <a:avLst/>
              <a:gdLst>
                <a:gd name="T0" fmla="*/ 0 w 30"/>
                <a:gd name="T1" fmla="*/ 0 h 48"/>
                <a:gd name="T2" fmla="*/ 12 w 30"/>
                <a:gd name="T3" fmla="*/ 24 h 48"/>
                <a:gd name="T4" fmla="*/ 3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0" y="0"/>
                  </a:moveTo>
                  <a:lnTo>
                    <a:pt x="12" y="24"/>
                  </a:lnTo>
                  <a:lnTo>
                    <a:pt x="30" y="48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4111" y="1360"/>
              <a:ext cx="12" cy="52"/>
            </a:xfrm>
            <a:custGeom>
              <a:avLst/>
              <a:gdLst>
                <a:gd name="T0" fmla="*/ 0 w 12"/>
                <a:gd name="T1" fmla="*/ 54 h 54"/>
                <a:gd name="T2" fmla="*/ 6 w 12"/>
                <a:gd name="T3" fmla="*/ 30 h 54"/>
                <a:gd name="T4" fmla="*/ 12 w 12"/>
                <a:gd name="T5" fmla="*/ 0 h 54"/>
                <a:gd name="T6" fmla="*/ 0 60000 65536"/>
                <a:gd name="T7" fmla="*/ 0 60000 65536"/>
                <a:gd name="T8" fmla="*/ 0 60000 65536"/>
                <a:gd name="T9" fmla="*/ 0 w 12"/>
                <a:gd name="T10" fmla="*/ 0 h 54"/>
                <a:gd name="T11" fmla="*/ 12 w 12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54">
                  <a:moveTo>
                    <a:pt x="0" y="54"/>
                  </a:moveTo>
                  <a:lnTo>
                    <a:pt x="6" y="30"/>
                  </a:lnTo>
                  <a:lnTo>
                    <a:pt x="12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4340" y="1049"/>
              <a:ext cx="127" cy="186"/>
            </a:xfrm>
            <a:custGeom>
              <a:avLst/>
              <a:gdLst>
                <a:gd name="T0" fmla="*/ 126 w 126"/>
                <a:gd name="T1" fmla="*/ 186 h 186"/>
                <a:gd name="T2" fmla="*/ 126 w 126"/>
                <a:gd name="T3" fmla="*/ 186 h 186"/>
                <a:gd name="T4" fmla="*/ 120 w 126"/>
                <a:gd name="T5" fmla="*/ 126 h 186"/>
                <a:gd name="T6" fmla="*/ 90 w 126"/>
                <a:gd name="T7" fmla="*/ 78 h 186"/>
                <a:gd name="T8" fmla="*/ 54 w 126"/>
                <a:gd name="T9" fmla="*/ 30 h 186"/>
                <a:gd name="T10" fmla="*/ 0 w 126"/>
                <a:gd name="T11" fmla="*/ 0 h 1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"/>
                <a:gd name="T19" fmla="*/ 0 h 186"/>
                <a:gd name="T20" fmla="*/ 126 w 126"/>
                <a:gd name="T21" fmla="*/ 186 h 1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" h="186">
                  <a:moveTo>
                    <a:pt x="126" y="186"/>
                  </a:moveTo>
                  <a:lnTo>
                    <a:pt x="126" y="186"/>
                  </a:lnTo>
                  <a:lnTo>
                    <a:pt x="120" y="126"/>
                  </a:lnTo>
                  <a:lnTo>
                    <a:pt x="90" y="78"/>
                  </a:lnTo>
                  <a:lnTo>
                    <a:pt x="54" y="30"/>
                  </a:lnTo>
                  <a:lnTo>
                    <a:pt x="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4585" y="838"/>
              <a:ext cx="60" cy="72"/>
            </a:xfrm>
            <a:custGeom>
              <a:avLst/>
              <a:gdLst>
                <a:gd name="T0" fmla="*/ 0 w 60"/>
                <a:gd name="T1" fmla="*/ 72 h 72"/>
                <a:gd name="T2" fmla="*/ 30 w 60"/>
                <a:gd name="T3" fmla="*/ 42 h 72"/>
                <a:gd name="T4" fmla="*/ 60 w 60"/>
                <a:gd name="T5" fmla="*/ 0 h 72"/>
                <a:gd name="T6" fmla="*/ 0 60000 65536"/>
                <a:gd name="T7" fmla="*/ 0 60000 65536"/>
                <a:gd name="T8" fmla="*/ 0 60000 65536"/>
                <a:gd name="T9" fmla="*/ 0 w 60"/>
                <a:gd name="T10" fmla="*/ 0 h 72"/>
                <a:gd name="T11" fmla="*/ 60 w 60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" h="72">
                  <a:moveTo>
                    <a:pt x="0" y="72"/>
                  </a:moveTo>
                  <a:lnTo>
                    <a:pt x="30" y="42"/>
                  </a:lnTo>
                  <a:lnTo>
                    <a:pt x="6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4501" y="574"/>
              <a:ext cx="5" cy="36"/>
            </a:xfrm>
            <a:custGeom>
              <a:avLst/>
              <a:gdLst>
                <a:gd name="T0" fmla="*/ 6 w 6"/>
                <a:gd name="T1" fmla="*/ 36 h 36"/>
                <a:gd name="T2" fmla="*/ 6 w 6"/>
                <a:gd name="T3" fmla="*/ 36 h 36"/>
                <a:gd name="T4" fmla="*/ 6 w 6"/>
                <a:gd name="T5" fmla="*/ 30 h 36"/>
                <a:gd name="T6" fmla="*/ 6 w 6"/>
                <a:gd name="T7" fmla="*/ 18 h 36"/>
                <a:gd name="T8" fmla="*/ 0 w 6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6"/>
                <a:gd name="T17" fmla="*/ 6 w 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6">
                  <a:moveTo>
                    <a:pt x="6" y="36"/>
                  </a:moveTo>
                  <a:lnTo>
                    <a:pt x="6" y="36"/>
                  </a:lnTo>
                  <a:lnTo>
                    <a:pt x="6" y="30"/>
                  </a:lnTo>
                  <a:lnTo>
                    <a:pt x="6" y="18"/>
                  </a:lnTo>
                  <a:lnTo>
                    <a:pt x="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4135" y="490"/>
              <a:ext cx="30" cy="48"/>
            </a:xfrm>
            <a:custGeom>
              <a:avLst/>
              <a:gdLst>
                <a:gd name="T0" fmla="*/ 30 w 30"/>
                <a:gd name="T1" fmla="*/ 0 h 48"/>
                <a:gd name="T2" fmla="*/ 12 w 30"/>
                <a:gd name="T3" fmla="*/ 24 h 48"/>
                <a:gd name="T4" fmla="*/ 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30" y="0"/>
                  </a:moveTo>
                  <a:lnTo>
                    <a:pt x="12" y="24"/>
                  </a:lnTo>
                  <a:lnTo>
                    <a:pt x="0" y="48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 flipH="1">
              <a:off x="3853" y="520"/>
              <a:ext cx="18" cy="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 flipH="1" flipV="1">
              <a:off x="3529" y="568"/>
              <a:ext cx="54" cy="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3128" y="814"/>
              <a:ext cx="5" cy="42"/>
            </a:xfrm>
            <a:custGeom>
              <a:avLst/>
              <a:gdLst>
                <a:gd name="T0" fmla="*/ 0 w 6"/>
                <a:gd name="T1" fmla="*/ 0 h 42"/>
                <a:gd name="T2" fmla="*/ 6 w 6"/>
                <a:gd name="T3" fmla="*/ 18 h 42"/>
                <a:gd name="T4" fmla="*/ 6 w 6"/>
                <a:gd name="T5" fmla="*/ 42 h 42"/>
                <a:gd name="T6" fmla="*/ 0 60000 65536"/>
                <a:gd name="T7" fmla="*/ 0 60000 65536"/>
                <a:gd name="T8" fmla="*/ 0 60000 65536"/>
                <a:gd name="T9" fmla="*/ 0 w 6"/>
                <a:gd name="T10" fmla="*/ 0 h 42"/>
                <a:gd name="T11" fmla="*/ 6 w 6"/>
                <a:gd name="T12" fmla="*/ 42 h 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42">
                  <a:moveTo>
                    <a:pt x="0" y="0"/>
                  </a:moveTo>
                  <a:lnTo>
                    <a:pt x="6" y="18"/>
                  </a:lnTo>
                  <a:lnTo>
                    <a:pt x="6" y="42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</p:grp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3967163" y="3457575"/>
            <a:ext cx="151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ea typeface="ＭＳ Ｐゴシック" charset="-128"/>
                <a:cs typeface="ＭＳ Ｐゴシック" charset="-128"/>
              </a:rPr>
              <a:t>Backbone #1</a:t>
            </a:r>
          </a:p>
        </p:txBody>
      </p:sp>
      <p:grpSp>
        <p:nvGrpSpPr>
          <p:cNvPr id="20" name="Group 23"/>
          <p:cNvGrpSpPr>
            <a:grpSpLocks/>
          </p:cNvGrpSpPr>
          <p:nvPr/>
        </p:nvGrpSpPr>
        <p:grpSpPr bwMode="auto">
          <a:xfrm>
            <a:off x="3195638" y="4217988"/>
            <a:ext cx="2136775" cy="1579562"/>
            <a:chOff x="2971" y="430"/>
            <a:chExt cx="1728" cy="1158"/>
          </a:xfrm>
        </p:grpSpPr>
        <p:sp>
          <p:nvSpPr>
            <p:cNvPr id="21" name="Freeform 24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2" name="Freeform 25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3" name="Freeform 26"/>
            <p:cNvSpPr>
              <a:spLocks/>
            </p:cNvSpPr>
            <p:nvPr/>
          </p:nvSpPr>
          <p:spPr bwMode="auto">
            <a:xfrm>
              <a:off x="3054" y="1109"/>
              <a:ext cx="103" cy="23"/>
            </a:xfrm>
            <a:custGeom>
              <a:avLst/>
              <a:gdLst>
                <a:gd name="T0" fmla="*/ 0 w 102"/>
                <a:gd name="T1" fmla="*/ 0 h 24"/>
                <a:gd name="T2" fmla="*/ 48 w 102"/>
                <a:gd name="T3" fmla="*/ 18 h 24"/>
                <a:gd name="T4" fmla="*/ 90 w 102"/>
                <a:gd name="T5" fmla="*/ 24 h 24"/>
                <a:gd name="T6" fmla="*/ 96 w 102"/>
                <a:gd name="T7" fmla="*/ 24 h 24"/>
                <a:gd name="T8" fmla="*/ 102 w 102"/>
                <a:gd name="T9" fmla="*/ 24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24"/>
                <a:gd name="T17" fmla="*/ 102 w 102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24">
                  <a:moveTo>
                    <a:pt x="0" y="0"/>
                  </a:moveTo>
                  <a:lnTo>
                    <a:pt x="48" y="18"/>
                  </a:lnTo>
                  <a:lnTo>
                    <a:pt x="90" y="24"/>
                  </a:lnTo>
                  <a:lnTo>
                    <a:pt x="96" y="24"/>
                  </a:lnTo>
                  <a:lnTo>
                    <a:pt x="102" y="24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4" name="Freeform 27"/>
            <p:cNvSpPr>
              <a:spLocks/>
            </p:cNvSpPr>
            <p:nvPr/>
          </p:nvSpPr>
          <p:spPr bwMode="auto">
            <a:xfrm>
              <a:off x="3205" y="1366"/>
              <a:ext cx="42" cy="13"/>
            </a:xfrm>
            <a:custGeom>
              <a:avLst/>
              <a:gdLst>
                <a:gd name="T0" fmla="*/ 0 w 42"/>
                <a:gd name="T1" fmla="*/ 12 h 12"/>
                <a:gd name="T2" fmla="*/ 24 w 42"/>
                <a:gd name="T3" fmla="*/ 6 h 12"/>
                <a:gd name="T4" fmla="*/ 42 w 42"/>
                <a:gd name="T5" fmla="*/ 0 h 12"/>
                <a:gd name="T6" fmla="*/ 0 60000 65536"/>
                <a:gd name="T7" fmla="*/ 0 60000 65536"/>
                <a:gd name="T8" fmla="*/ 0 60000 65536"/>
                <a:gd name="T9" fmla="*/ 0 w 42"/>
                <a:gd name="T10" fmla="*/ 0 h 12"/>
                <a:gd name="T11" fmla="*/ 42 w 42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2">
                  <a:moveTo>
                    <a:pt x="0" y="12"/>
                  </a:moveTo>
                  <a:lnTo>
                    <a:pt x="24" y="6"/>
                  </a:lnTo>
                  <a:lnTo>
                    <a:pt x="42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5" name="Freeform 28"/>
            <p:cNvSpPr>
              <a:spLocks/>
            </p:cNvSpPr>
            <p:nvPr/>
          </p:nvSpPr>
          <p:spPr bwMode="auto">
            <a:xfrm>
              <a:off x="3601" y="1432"/>
              <a:ext cx="30" cy="48"/>
            </a:xfrm>
            <a:custGeom>
              <a:avLst/>
              <a:gdLst>
                <a:gd name="T0" fmla="*/ 0 w 30"/>
                <a:gd name="T1" fmla="*/ 0 h 48"/>
                <a:gd name="T2" fmla="*/ 12 w 30"/>
                <a:gd name="T3" fmla="*/ 24 h 48"/>
                <a:gd name="T4" fmla="*/ 3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0" y="0"/>
                  </a:moveTo>
                  <a:lnTo>
                    <a:pt x="12" y="24"/>
                  </a:lnTo>
                  <a:lnTo>
                    <a:pt x="30" y="48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6" name="Freeform 29"/>
            <p:cNvSpPr>
              <a:spLocks/>
            </p:cNvSpPr>
            <p:nvPr/>
          </p:nvSpPr>
          <p:spPr bwMode="auto">
            <a:xfrm>
              <a:off x="4111" y="1360"/>
              <a:ext cx="12" cy="54"/>
            </a:xfrm>
            <a:custGeom>
              <a:avLst/>
              <a:gdLst>
                <a:gd name="T0" fmla="*/ 0 w 12"/>
                <a:gd name="T1" fmla="*/ 54 h 54"/>
                <a:gd name="T2" fmla="*/ 6 w 12"/>
                <a:gd name="T3" fmla="*/ 30 h 54"/>
                <a:gd name="T4" fmla="*/ 12 w 12"/>
                <a:gd name="T5" fmla="*/ 0 h 54"/>
                <a:gd name="T6" fmla="*/ 0 60000 65536"/>
                <a:gd name="T7" fmla="*/ 0 60000 65536"/>
                <a:gd name="T8" fmla="*/ 0 60000 65536"/>
                <a:gd name="T9" fmla="*/ 0 w 12"/>
                <a:gd name="T10" fmla="*/ 0 h 54"/>
                <a:gd name="T11" fmla="*/ 12 w 12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54">
                  <a:moveTo>
                    <a:pt x="0" y="54"/>
                  </a:moveTo>
                  <a:lnTo>
                    <a:pt x="6" y="30"/>
                  </a:lnTo>
                  <a:lnTo>
                    <a:pt x="12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7" name="Freeform 30"/>
            <p:cNvSpPr>
              <a:spLocks/>
            </p:cNvSpPr>
            <p:nvPr/>
          </p:nvSpPr>
          <p:spPr bwMode="auto">
            <a:xfrm>
              <a:off x="4340" y="1048"/>
              <a:ext cx="127" cy="186"/>
            </a:xfrm>
            <a:custGeom>
              <a:avLst/>
              <a:gdLst>
                <a:gd name="T0" fmla="*/ 126 w 126"/>
                <a:gd name="T1" fmla="*/ 186 h 186"/>
                <a:gd name="T2" fmla="*/ 126 w 126"/>
                <a:gd name="T3" fmla="*/ 186 h 186"/>
                <a:gd name="T4" fmla="*/ 120 w 126"/>
                <a:gd name="T5" fmla="*/ 126 h 186"/>
                <a:gd name="T6" fmla="*/ 90 w 126"/>
                <a:gd name="T7" fmla="*/ 78 h 186"/>
                <a:gd name="T8" fmla="*/ 54 w 126"/>
                <a:gd name="T9" fmla="*/ 30 h 186"/>
                <a:gd name="T10" fmla="*/ 0 w 126"/>
                <a:gd name="T11" fmla="*/ 0 h 1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"/>
                <a:gd name="T19" fmla="*/ 0 h 186"/>
                <a:gd name="T20" fmla="*/ 126 w 126"/>
                <a:gd name="T21" fmla="*/ 186 h 1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" h="186">
                  <a:moveTo>
                    <a:pt x="126" y="186"/>
                  </a:moveTo>
                  <a:lnTo>
                    <a:pt x="126" y="186"/>
                  </a:lnTo>
                  <a:lnTo>
                    <a:pt x="120" y="126"/>
                  </a:lnTo>
                  <a:lnTo>
                    <a:pt x="90" y="78"/>
                  </a:lnTo>
                  <a:lnTo>
                    <a:pt x="54" y="30"/>
                  </a:lnTo>
                  <a:lnTo>
                    <a:pt x="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8" name="Freeform 31"/>
            <p:cNvSpPr>
              <a:spLocks/>
            </p:cNvSpPr>
            <p:nvPr/>
          </p:nvSpPr>
          <p:spPr bwMode="auto">
            <a:xfrm>
              <a:off x="4585" y="839"/>
              <a:ext cx="60" cy="71"/>
            </a:xfrm>
            <a:custGeom>
              <a:avLst/>
              <a:gdLst>
                <a:gd name="T0" fmla="*/ 0 w 60"/>
                <a:gd name="T1" fmla="*/ 72 h 72"/>
                <a:gd name="T2" fmla="*/ 30 w 60"/>
                <a:gd name="T3" fmla="*/ 42 h 72"/>
                <a:gd name="T4" fmla="*/ 60 w 60"/>
                <a:gd name="T5" fmla="*/ 0 h 72"/>
                <a:gd name="T6" fmla="*/ 0 60000 65536"/>
                <a:gd name="T7" fmla="*/ 0 60000 65536"/>
                <a:gd name="T8" fmla="*/ 0 60000 65536"/>
                <a:gd name="T9" fmla="*/ 0 w 60"/>
                <a:gd name="T10" fmla="*/ 0 h 72"/>
                <a:gd name="T11" fmla="*/ 60 w 60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" h="72">
                  <a:moveTo>
                    <a:pt x="0" y="72"/>
                  </a:moveTo>
                  <a:lnTo>
                    <a:pt x="30" y="42"/>
                  </a:lnTo>
                  <a:lnTo>
                    <a:pt x="6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9" name="Freeform 32"/>
            <p:cNvSpPr>
              <a:spLocks/>
            </p:cNvSpPr>
            <p:nvPr/>
          </p:nvSpPr>
          <p:spPr bwMode="auto">
            <a:xfrm>
              <a:off x="4501" y="574"/>
              <a:ext cx="5" cy="36"/>
            </a:xfrm>
            <a:custGeom>
              <a:avLst/>
              <a:gdLst>
                <a:gd name="T0" fmla="*/ 6 w 6"/>
                <a:gd name="T1" fmla="*/ 36 h 36"/>
                <a:gd name="T2" fmla="*/ 6 w 6"/>
                <a:gd name="T3" fmla="*/ 36 h 36"/>
                <a:gd name="T4" fmla="*/ 6 w 6"/>
                <a:gd name="T5" fmla="*/ 30 h 36"/>
                <a:gd name="T6" fmla="*/ 6 w 6"/>
                <a:gd name="T7" fmla="*/ 18 h 36"/>
                <a:gd name="T8" fmla="*/ 0 w 6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6"/>
                <a:gd name="T17" fmla="*/ 6 w 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6">
                  <a:moveTo>
                    <a:pt x="6" y="36"/>
                  </a:moveTo>
                  <a:lnTo>
                    <a:pt x="6" y="36"/>
                  </a:lnTo>
                  <a:lnTo>
                    <a:pt x="6" y="30"/>
                  </a:lnTo>
                  <a:lnTo>
                    <a:pt x="6" y="18"/>
                  </a:lnTo>
                  <a:lnTo>
                    <a:pt x="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30" name="Freeform 33"/>
            <p:cNvSpPr>
              <a:spLocks/>
            </p:cNvSpPr>
            <p:nvPr/>
          </p:nvSpPr>
          <p:spPr bwMode="auto">
            <a:xfrm>
              <a:off x="4135" y="491"/>
              <a:ext cx="30" cy="50"/>
            </a:xfrm>
            <a:custGeom>
              <a:avLst/>
              <a:gdLst>
                <a:gd name="T0" fmla="*/ 30 w 30"/>
                <a:gd name="T1" fmla="*/ 0 h 48"/>
                <a:gd name="T2" fmla="*/ 12 w 30"/>
                <a:gd name="T3" fmla="*/ 24 h 48"/>
                <a:gd name="T4" fmla="*/ 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30" y="0"/>
                  </a:moveTo>
                  <a:lnTo>
                    <a:pt x="12" y="24"/>
                  </a:lnTo>
                  <a:lnTo>
                    <a:pt x="0" y="48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 flipH="1">
              <a:off x="3853" y="520"/>
              <a:ext cx="18" cy="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 flipH="1" flipV="1">
              <a:off x="3529" y="568"/>
              <a:ext cx="54" cy="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33" name="Freeform 36"/>
            <p:cNvSpPr>
              <a:spLocks/>
            </p:cNvSpPr>
            <p:nvPr/>
          </p:nvSpPr>
          <p:spPr bwMode="auto">
            <a:xfrm>
              <a:off x="3128" y="814"/>
              <a:ext cx="5" cy="42"/>
            </a:xfrm>
            <a:custGeom>
              <a:avLst/>
              <a:gdLst>
                <a:gd name="T0" fmla="*/ 0 w 6"/>
                <a:gd name="T1" fmla="*/ 0 h 42"/>
                <a:gd name="T2" fmla="*/ 6 w 6"/>
                <a:gd name="T3" fmla="*/ 18 h 42"/>
                <a:gd name="T4" fmla="*/ 6 w 6"/>
                <a:gd name="T5" fmla="*/ 42 h 42"/>
                <a:gd name="T6" fmla="*/ 0 60000 65536"/>
                <a:gd name="T7" fmla="*/ 0 60000 65536"/>
                <a:gd name="T8" fmla="*/ 0 60000 65536"/>
                <a:gd name="T9" fmla="*/ 0 w 6"/>
                <a:gd name="T10" fmla="*/ 0 h 42"/>
                <a:gd name="T11" fmla="*/ 6 w 6"/>
                <a:gd name="T12" fmla="*/ 42 h 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42">
                  <a:moveTo>
                    <a:pt x="0" y="0"/>
                  </a:moveTo>
                  <a:lnTo>
                    <a:pt x="6" y="18"/>
                  </a:lnTo>
                  <a:lnTo>
                    <a:pt x="6" y="42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</p:grp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3552825" y="4832350"/>
            <a:ext cx="151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ea typeface="ＭＳ Ｐゴシック" charset="-128"/>
                <a:cs typeface="ＭＳ Ｐゴシック" charset="-128"/>
              </a:rPr>
              <a:t>Backbone #2</a:t>
            </a:r>
          </a:p>
        </p:txBody>
      </p:sp>
      <p:grpSp>
        <p:nvGrpSpPr>
          <p:cNvPr id="35" name="Group 38"/>
          <p:cNvGrpSpPr>
            <a:grpSpLocks/>
          </p:cNvGrpSpPr>
          <p:nvPr/>
        </p:nvGrpSpPr>
        <p:grpSpPr bwMode="auto">
          <a:xfrm>
            <a:off x="5391150" y="2392363"/>
            <a:ext cx="1543050" cy="1244600"/>
            <a:chOff x="2971" y="430"/>
            <a:chExt cx="1728" cy="1158"/>
          </a:xfrm>
        </p:grpSpPr>
        <p:sp>
          <p:nvSpPr>
            <p:cNvPr id="36" name="Freeform 39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37" name="Freeform 40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38" name="Freeform 41"/>
            <p:cNvSpPr>
              <a:spLocks/>
            </p:cNvSpPr>
            <p:nvPr/>
          </p:nvSpPr>
          <p:spPr bwMode="auto">
            <a:xfrm>
              <a:off x="3055" y="1108"/>
              <a:ext cx="103" cy="24"/>
            </a:xfrm>
            <a:custGeom>
              <a:avLst/>
              <a:gdLst>
                <a:gd name="T0" fmla="*/ 0 w 102"/>
                <a:gd name="T1" fmla="*/ 0 h 24"/>
                <a:gd name="T2" fmla="*/ 48 w 102"/>
                <a:gd name="T3" fmla="*/ 18 h 24"/>
                <a:gd name="T4" fmla="*/ 90 w 102"/>
                <a:gd name="T5" fmla="*/ 24 h 24"/>
                <a:gd name="T6" fmla="*/ 96 w 102"/>
                <a:gd name="T7" fmla="*/ 24 h 24"/>
                <a:gd name="T8" fmla="*/ 102 w 102"/>
                <a:gd name="T9" fmla="*/ 24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24"/>
                <a:gd name="T17" fmla="*/ 102 w 102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24">
                  <a:moveTo>
                    <a:pt x="0" y="0"/>
                  </a:moveTo>
                  <a:lnTo>
                    <a:pt x="48" y="18"/>
                  </a:lnTo>
                  <a:lnTo>
                    <a:pt x="90" y="24"/>
                  </a:lnTo>
                  <a:lnTo>
                    <a:pt x="96" y="24"/>
                  </a:lnTo>
                  <a:lnTo>
                    <a:pt x="102" y="24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39" name="Freeform 42"/>
            <p:cNvSpPr>
              <a:spLocks/>
            </p:cNvSpPr>
            <p:nvPr/>
          </p:nvSpPr>
          <p:spPr bwMode="auto">
            <a:xfrm>
              <a:off x="3206" y="1366"/>
              <a:ext cx="41" cy="12"/>
            </a:xfrm>
            <a:custGeom>
              <a:avLst/>
              <a:gdLst>
                <a:gd name="T0" fmla="*/ 0 w 42"/>
                <a:gd name="T1" fmla="*/ 12 h 12"/>
                <a:gd name="T2" fmla="*/ 24 w 42"/>
                <a:gd name="T3" fmla="*/ 6 h 12"/>
                <a:gd name="T4" fmla="*/ 42 w 42"/>
                <a:gd name="T5" fmla="*/ 0 h 12"/>
                <a:gd name="T6" fmla="*/ 0 60000 65536"/>
                <a:gd name="T7" fmla="*/ 0 60000 65536"/>
                <a:gd name="T8" fmla="*/ 0 60000 65536"/>
                <a:gd name="T9" fmla="*/ 0 w 42"/>
                <a:gd name="T10" fmla="*/ 0 h 12"/>
                <a:gd name="T11" fmla="*/ 42 w 42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2">
                  <a:moveTo>
                    <a:pt x="0" y="12"/>
                  </a:moveTo>
                  <a:lnTo>
                    <a:pt x="24" y="6"/>
                  </a:lnTo>
                  <a:lnTo>
                    <a:pt x="42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40" name="Freeform 43"/>
            <p:cNvSpPr>
              <a:spLocks/>
            </p:cNvSpPr>
            <p:nvPr/>
          </p:nvSpPr>
          <p:spPr bwMode="auto">
            <a:xfrm>
              <a:off x="3600" y="1431"/>
              <a:ext cx="30" cy="49"/>
            </a:xfrm>
            <a:custGeom>
              <a:avLst/>
              <a:gdLst>
                <a:gd name="T0" fmla="*/ 0 w 30"/>
                <a:gd name="T1" fmla="*/ 0 h 48"/>
                <a:gd name="T2" fmla="*/ 12 w 30"/>
                <a:gd name="T3" fmla="*/ 24 h 48"/>
                <a:gd name="T4" fmla="*/ 3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0" y="0"/>
                  </a:moveTo>
                  <a:lnTo>
                    <a:pt x="12" y="24"/>
                  </a:lnTo>
                  <a:lnTo>
                    <a:pt x="30" y="48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41" name="Freeform 44"/>
            <p:cNvSpPr>
              <a:spLocks/>
            </p:cNvSpPr>
            <p:nvPr/>
          </p:nvSpPr>
          <p:spPr bwMode="auto">
            <a:xfrm>
              <a:off x="4111" y="1361"/>
              <a:ext cx="12" cy="53"/>
            </a:xfrm>
            <a:custGeom>
              <a:avLst/>
              <a:gdLst>
                <a:gd name="T0" fmla="*/ 0 w 12"/>
                <a:gd name="T1" fmla="*/ 54 h 54"/>
                <a:gd name="T2" fmla="*/ 6 w 12"/>
                <a:gd name="T3" fmla="*/ 30 h 54"/>
                <a:gd name="T4" fmla="*/ 12 w 12"/>
                <a:gd name="T5" fmla="*/ 0 h 54"/>
                <a:gd name="T6" fmla="*/ 0 60000 65536"/>
                <a:gd name="T7" fmla="*/ 0 60000 65536"/>
                <a:gd name="T8" fmla="*/ 0 60000 65536"/>
                <a:gd name="T9" fmla="*/ 0 w 12"/>
                <a:gd name="T10" fmla="*/ 0 h 54"/>
                <a:gd name="T11" fmla="*/ 12 w 12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54">
                  <a:moveTo>
                    <a:pt x="0" y="54"/>
                  </a:moveTo>
                  <a:lnTo>
                    <a:pt x="6" y="30"/>
                  </a:lnTo>
                  <a:lnTo>
                    <a:pt x="12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42" name="Freeform 45"/>
            <p:cNvSpPr>
              <a:spLocks/>
            </p:cNvSpPr>
            <p:nvPr/>
          </p:nvSpPr>
          <p:spPr bwMode="auto">
            <a:xfrm>
              <a:off x="4340" y="1047"/>
              <a:ext cx="124" cy="186"/>
            </a:xfrm>
            <a:custGeom>
              <a:avLst/>
              <a:gdLst>
                <a:gd name="T0" fmla="*/ 126 w 126"/>
                <a:gd name="T1" fmla="*/ 186 h 186"/>
                <a:gd name="T2" fmla="*/ 126 w 126"/>
                <a:gd name="T3" fmla="*/ 186 h 186"/>
                <a:gd name="T4" fmla="*/ 120 w 126"/>
                <a:gd name="T5" fmla="*/ 126 h 186"/>
                <a:gd name="T6" fmla="*/ 90 w 126"/>
                <a:gd name="T7" fmla="*/ 78 h 186"/>
                <a:gd name="T8" fmla="*/ 54 w 126"/>
                <a:gd name="T9" fmla="*/ 30 h 186"/>
                <a:gd name="T10" fmla="*/ 0 w 126"/>
                <a:gd name="T11" fmla="*/ 0 h 1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"/>
                <a:gd name="T19" fmla="*/ 0 h 186"/>
                <a:gd name="T20" fmla="*/ 126 w 126"/>
                <a:gd name="T21" fmla="*/ 186 h 1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" h="186">
                  <a:moveTo>
                    <a:pt x="126" y="186"/>
                  </a:moveTo>
                  <a:lnTo>
                    <a:pt x="126" y="186"/>
                  </a:lnTo>
                  <a:lnTo>
                    <a:pt x="120" y="126"/>
                  </a:lnTo>
                  <a:lnTo>
                    <a:pt x="90" y="78"/>
                  </a:lnTo>
                  <a:lnTo>
                    <a:pt x="54" y="30"/>
                  </a:lnTo>
                  <a:lnTo>
                    <a:pt x="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43" name="Freeform 46"/>
            <p:cNvSpPr>
              <a:spLocks/>
            </p:cNvSpPr>
            <p:nvPr/>
          </p:nvSpPr>
          <p:spPr bwMode="auto">
            <a:xfrm>
              <a:off x="4585" y="838"/>
              <a:ext cx="60" cy="72"/>
            </a:xfrm>
            <a:custGeom>
              <a:avLst/>
              <a:gdLst>
                <a:gd name="T0" fmla="*/ 0 w 60"/>
                <a:gd name="T1" fmla="*/ 72 h 72"/>
                <a:gd name="T2" fmla="*/ 30 w 60"/>
                <a:gd name="T3" fmla="*/ 42 h 72"/>
                <a:gd name="T4" fmla="*/ 60 w 60"/>
                <a:gd name="T5" fmla="*/ 0 h 72"/>
                <a:gd name="T6" fmla="*/ 0 60000 65536"/>
                <a:gd name="T7" fmla="*/ 0 60000 65536"/>
                <a:gd name="T8" fmla="*/ 0 60000 65536"/>
                <a:gd name="T9" fmla="*/ 0 w 60"/>
                <a:gd name="T10" fmla="*/ 0 h 72"/>
                <a:gd name="T11" fmla="*/ 60 w 60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" h="72">
                  <a:moveTo>
                    <a:pt x="0" y="72"/>
                  </a:moveTo>
                  <a:lnTo>
                    <a:pt x="30" y="42"/>
                  </a:lnTo>
                  <a:lnTo>
                    <a:pt x="6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44" name="Freeform 47"/>
            <p:cNvSpPr>
              <a:spLocks/>
            </p:cNvSpPr>
            <p:nvPr/>
          </p:nvSpPr>
          <p:spPr bwMode="auto">
            <a:xfrm>
              <a:off x="4502" y="573"/>
              <a:ext cx="5" cy="37"/>
            </a:xfrm>
            <a:custGeom>
              <a:avLst/>
              <a:gdLst>
                <a:gd name="T0" fmla="*/ 6 w 6"/>
                <a:gd name="T1" fmla="*/ 36 h 36"/>
                <a:gd name="T2" fmla="*/ 6 w 6"/>
                <a:gd name="T3" fmla="*/ 36 h 36"/>
                <a:gd name="T4" fmla="*/ 6 w 6"/>
                <a:gd name="T5" fmla="*/ 30 h 36"/>
                <a:gd name="T6" fmla="*/ 6 w 6"/>
                <a:gd name="T7" fmla="*/ 18 h 36"/>
                <a:gd name="T8" fmla="*/ 0 w 6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6"/>
                <a:gd name="T17" fmla="*/ 6 w 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6">
                  <a:moveTo>
                    <a:pt x="6" y="36"/>
                  </a:moveTo>
                  <a:lnTo>
                    <a:pt x="6" y="36"/>
                  </a:lnTo>
                  <a:lnTo>
                    <a:pt x="6" y="30"/>
                  </a:lnTo>
                  <a:lnTo>
                    <a:pt x="6" y="18"/>
                  </a:lnTo>
                  <a:lnTo>
                    <a:pt x="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45" name="Freeform 48"/>
            <p:cNvSpPr>
              <a:spLocks/>
            </p:cNvSpPr>
            <p:nvPr/>
          </p:nvSpPr>
          <p:spPr bwMode="auto">
            <a:xfrm>
              <a:off x="4135" y="491"/>
              <a:ext cx="30" cy="47"/>
            </a:xfrm>
            <a:custGeom>
              <a:avLst/>
              <a:gdLst>
                <a:gd name="T0" fmla="*/ 30 w 30"/>
                <a:gd name="T1" fmla="*/ 0 h 48"/>
                <a:gd name="T2" fmla="*/ 12 w 30"/>
                <a:gd name="T3" fmla="*/ 24 h 48"/>
                <a:gd name="T4" fmla="*/ 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30" y="0"/>
                  </a:moveTo>
                  <a:lnTo>
                    <a:pt x="12" y="24"/>
                  </a:lnTo>
                  <a:lnTo>
                    <a:pt x="0" y="48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46" name="Line 49"/>
            <p:cNvSpPr>
              <a:spLocks noChangeShapeType="1"/>
            </p:cNvSpPr>
            <p:nvPr/>
          </p:nvSpPr>
          <p:spPr bwMode="auto">
            <a:xfrm flipH="1">
              <a:off x="3853" y="520"/>
              <a:ext cx="18" cy="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 flipH="1" flipV="1">
              <a:off x="3529" y="567"/>
              <a:ext cx="53" cy="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48" name="Freeform 51"/>
            <p:cNvSpPr>
              <a:spLocks/>
            </p:cNvSpPr>
            <p:nvPr/>
          </p:nvSpPr>
          <p:spPr bwMode="auto">
            <a:xfrm>
              <a:off x="3127" y="814"/>
              <a:ext cx="5" cy="41"/>
            </a:xfrm>
            <a:custGeom>
              <a:avLst/>
              <a:gdLst>
                <a:gd name="T0" fmla="*/ 0 w 6"/>
                <a:gd name="T1" fmla="*/ 0 h 42"/>
                <a:gd name="T2" fmla="*/ 6 w 6"/>
                <a:gd name="T3" fmla="*/ 18 h 42"/>
                <a:gd name="T4" fmla="*/ 6 w 6"/>
                <a:gd name="T5" fmla="*/ 42 h 42"/>
                <a:gd name="T6" fmla="*/ 0 60000 65536"/>
                <a:gd name="T7" fmla="*/ 0 60000 65536"/>
                <a:gd name="T8" fmla="*/ 0 60000 65536"/>
                <a:gd name="T9" fmla="*/ 0 w 6"/>
                <a:gd name="T10" fmla="*/ 0 h 42"/>
                <a:gd name="T11" fmla="*/ 6 w 6"/>
                <a:gd name="T12" fmla="*/ 42 h 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42">
                  <a:moveTo>
                    <a:pt x="0" y="0"/>
                  </a:moveTo>
                  <a:lnTo>
                    <a:pt x="6" y="18"/>
                  </a:lnTo>
                  <a:lnTo>
                    <a:pt x="6" y="42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</p:grpSp>
      <p:sp>
        <p:nvSpPr>
          <p:cNvPr id="49" name="Text Box 52"/>
          <p:cNvSpPr txBox="1">
            <a:spLocks noChangeArrowheads="1"/>
          </p:cNvSpPr>
          <p:nvPr/>
        </p:nvSpPr>
        <p:spPr bwMode="auto">
          <a:xfrm>
            <a:off x="5612882" y="2641600"/>
            <a:ext cx="122341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>
                <a:ea typeface="ＭＳ Ｐゴシック" charset="-128"/>
                <a:cs typeface="ＭＳ Ｐゴシック" charset="-128"/>
              </a:rPr>
              <a:t>GENI Rack</a:t>
            </a:r>
            <a:r>
              <a:rPr lang="en-US" sz="1600" dirty="0">
                <a:ea typeface="ＭＳ Ｐゴシック" charset="-128"/>
                <a:cs typeface="ＭＳ Ｐゴシック" charset="-128"/>
              </a:rPr>
              <a:t/>
            </a:r>
            <a:br>
              <a:rPr lang="en-US" sz="1600" dirty="0">
                <a:ea typeface="ＭＳ Ｐゴシック" charset="-128"/>
                <a:cs typeface="ＭＳ Ｐゴシック" charset="-128"/>
              </a:rPr>
            </a:br>
            <a:r>
              <a:rPr lang="en-US" sz="1600" dirty="0">
                <a:ea typeface="ＭＳ Ｐゴシック" charset="-128"/>
                <a:cs typeface="ＭＳ Ｐゴシック" charset="-128"/>
              </a:rPr>
              <a:t>#3</a:t>
            </a:r>
          </a:p>
        </p:txBody>
      </p:sp>
      <p:grpSp>
        <p:nvGrpSpPr>
          <p:cNvPr id="50" name="Group 53"/>
          <p:cNvGrpSpPr>
            <a:grpSpLocks/>
          </p:cNvGrpSpPr>
          <p:nvPr/>
        </p:nvGrpSpPr>
        <p:grpSpPr bwMode="auto">
          <a:xfrm>
            <a:off x="2419350" y="4614863"/>
            <a:ext cx="1185863" cy="1244600"/>
            <a:chOff x="2971" y="430"/>
            <a:chExt cx="1728" cy="1158"/>
          </a:xfrm>
        </p:grpSpPr>
        <p:sp>
          <p:nvSpPr>
            <p:cNvPr id="51" name="Freeform 54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52" name="Freeform 55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53" name="Freeform 56"/>
            <p:cNvSpPr>
              <a:spLocks/>
            </p:cNvSpPr>
            <p:nvPr/>
          </p:nvSpPr>
          <p:spPr bwMode="auto">
            <a:xfrm>
              <a:off x="3054" y="1108"/>
              <a:ext cx="102" cy="24"/>
            </a:xfrm>
            <a:custGeom>
              <a:avLst/>
              <a:gdLst>
                <a:gd name="T0" fmla="*/ 0 w 102"/>
                <a:gd name="T1" fmla="*/ 0 h 24"/>
                <a:gd name="T2" fmla="*/ 48 w 102"/>
                <a:gd name="T3" fmla="*/ 18 h 24"/>
                <a:gd name="T4" fmla="*/ 90 w 102"/>
                <a:gd name="T5" fmla="*/ 24 h 24"/>
                <a:gd name="T6" fmla="*/ 96 w 102"/>
                <a:gd name="T7" fmla="*/ 24 h 24"/>
                <a:gd name="T8" fmla="*/ 102 w 102"/>
                <a:gd name="T9" fmla="*/ 24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24"/>
                <a:gd name="T17" fmla="*/ 102 w 102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24">
                  <a:moveTo>
                    <a:pt x="0" y="0"/>
                  </a:moveTo>
                  <a:lnTo>
                    <a:pt x="48" y="18"/>
                  </a:lnTo>
                  <a:lnTo>
                    <a:pt x="90" y="24"/>
                  </a:lnTo>
                  <a:lnTo>
                    <a:pt x="96" y="24"/>
                  </a:lnTo>
                  <a:lnTo>
                    <a:pt x="102" y="24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54" name="Freeform 57"/>
            <p:cNvSpPr>
              <a:spLocks/>
            </p:cNvSpPr>
            <p:nvPr/>
          </p:nvSpPr>
          <p:spPr bwMode="auto">
            <a:xfrm>
              <a:off x="3205" y="1366"/>
              <a:ext cx="42" cy="12"/>
            </a:xfrm>
            <a:custGeom>
              <a:avLst/>
              <a:gdLst>
                <a:gd name="T0" fmla="*/ 0 w 42"/>
                <a:gd name="T1" fmla="*/ 12 h 12"/>
                <a:gd name="T2" fmla="*/ 24 w 42"/>
                <a:gd name="T3" fmla="*/ 6 h 12"/>
                <a:gd name="T4" fmla="*/ 42 w 42"/>
                <a:gd name="T5" fmla="*/ 0 h 12"/>
                <a:gd name="T6" fmla="*/ 0 60000 65536"/>
                <a:gd name="T7" fmla="*/ 0 60000 65536"/>
                <a:gd name="T8" fmla="*/ 0 60000 65536"/>
                <a:gd name="T9" fmla="*/ 0 w 42"/>
                <a:gd name="T10" fmla="*/ 0 h 12"/>
                <a:gd name="T11" fmla="*/ 42 w 42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2">
                  <a:moveTo>
                    <a:pt x="0" y="12"/>
                  </a:moveTo>
                  <a:lnTo>
                    <a:pt x="24" y="6"/>
                  </a:lnTo>
                  <a:lnTo>
                    <a:pt x="42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55" name="Freeform 58"/>
            <p:cNvSpPr>
              <a:spLocks/>
            </p:cNvSpPr>
            <p:nvPr/>
          </p:nvSpPr>
          <p:spPr bwMode="auto">
            <a:xfrm>
              <a:off x="3600" y="1431"/>
              <a:ext cx="30" cy="49"/>
            </a:xfrm>
            <a:custGeom>
              <a:avLst/>
              <a:gdLst>
                <a:gd name="T0" fmla="*/ 0 w 30"/>
                <a:gd name="T1" fmla="*/ 0 h 48"/>
                <a:gd name="T2" fmla="*/ 12 w 30"/>
                <a:gd name="T3" fmla="*/ 24 h 48"/>
                <a:gd name="T4" fmla="*/ 3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0" y="0"/>
                  </a:moveTo>
                  <a:lnTo>
                    <a:pt x="12" y="24"/>
                  </a:lnTo>
                  <a:lnTo>
                    <a:pt x="30" y="48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56" name="Freeform 59"/>
            <p:cNvSpPr>
              <a:spLocks/>
            </p:cNvSpPr>
            <p:nvPr/>
          </p:nvSpPr>
          <p:spPr bwMode="auto">
            <a:xfrm>
              <a:off x="4111" y="1361"/>
              <a:ext cx="12" cy="53"/>
            </a:xfrm>
            <a:custGeom>
              <a:avLst/>
              <a:gdLst>
                <a:gd name="T0" fmla="*/ 0 w 12"/>
                <a:gd name="T1" fmla="*/ 54 h 54"/>
                <a:gd name="T2" fmla="*/ 6 w 12"/>
                <a:gd name="T3" fmla="*/ 30 h 54"/>
                <a:gd name="T4" fmla="*/ 12 w 12"/>
                <a:gd name="T5" fmla="*/ 0 h 54"/>
                <a:gd name="T6" fmla="*/ 0 60000 65536"/>
                <a:gd name="T7" fmla="*/ 0 60000 65536"/>
                <a:gd name="T8" fmla="*/ 0 60000 65536"/>
                <a:gd name="T9" fmla="*/ 0 w 12"/>
                <a:gd name="T10" fmla="*/ 0 h 54"/>
                <a:gd name="T11" fmla="*/ 12 w 12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54">
                  <a:moveTo>
                    <a:pt x="0" y="54"/>
                  </a:moveTo>
                  <a:lnTo>
                    <a:pt x="6" y="30"/>
                  </a:lnTo>
                  <a:lnTo>
                    <a:pt x="12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57" name="Freeform 60"/>
            <p:cNvSpPr>
              <a:spLocks/>
            </p:cNvSpPr>
            <p:nvPr/>
          </p:nvSpPr>
          <p:spPr bwMode="auto">
            <a:xfrm>
              <a:off x="4338" y="1047"/>
              <a:ext cx="127" cy="186"/>
            </a:xfrm>
            <a:custGeom>
              <a:avLst/>
              <a:gdLst>
                <a:gd name="T0" fmla="*/ 126 w 126"/>
                <a:gd name="T1" fmla="*/ 186 h 186"/>
                <a:gd name="T2" fmla="*/ 126 w 126"/>
                <a:gd name="T3" fmla="*/ 186 h 186"/>
                <a:gd name="T4" fmla="*/ 120 w 126"/>
                <a:gd name="T5" fmla="*/ 126 h 186"/>
                <a:gd name="T6" fmla="*/ 90 w 126"/>
                <a:gd name="T7" fmla="*/ 78 h 186"/>
                <a:gd name="T8" fmla="*/ 54 w 126"/>
                <a:gd name="T9" fmla="*/ 30 h 186"/>
                <a:gd name="T10" fmla="*/ 0 w 126"/>
                <a:gd name="T11" fmla="*/ 0 h 1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"/>
                <a:gd name="T19" fmla="*/ 0 h 186"/>
                <a:gd name="T20" fmla="*/ 126 w 126"/>
                <a:gd name="T21" fmla="*/ 186 h 1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" h="186">
                  <a:moveTo>
                    <a:pt x="126" y="186"/>
                  </a:moveTo>
                  <a:lnTo>
                    <a:pt x="126" y="186"/>
                  </a:lnTo>
                  <a:lnTo>
                    <a:pt x="120" y="126"/>
                  </a:lnTo>
                  <a:lnTo>
                    <a:pt x="90" y="78"/>
                  </a:lnTo>
                  <a:lnTo>
                    <a:pt x="54" y="30"/>
                  </a:lnTo>
                  <a:lnTo>
                    <a:pt x="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58" name="Freeform 61"/>
            <p:cNvSpPr>
              <a:spLocks/>
            </p:cNvSpPr>
            <p:nvPr/>
          </p:nvSpPr>
          <p:spPr bwMode="auto">
            <a:xfrm>
              <a:off x="4586" y="838"/>
              <a:ext cx="60" cy="72"/>
            </a:xfrm>
            <a:custGeom>
              <a:avLst/>
              <a:gdLst>
                <a:gd name="T0" fmla="*/ 0 w 60"/>
                <a:gd name="T1" fmla="*/ 72 h 72"/>
                <a:gd name="T2" fmla="*/ 30 w 60"/>
                <a:gd name="T3" fmla="*/ 42 h 72"/>
                <a:gd name="T4" fmla="*/ 60 w 60"/>
                <a:gd name="T5" fmla="*/ 0 h 72"/>
                <a:gd name="T6" fmla="*/ 0 60000 65536"/>
                <a:gd name="T7" fmla="*/ 0 60000 65536"/>
                <a:gd name="T8" fmla="*/ 0 60000 65536"/>
                <a:gd name="T9" fmla="*/ 0 w 60"/>
                <a:gd name="T10" fmla="*/ 0 h 72"/>
                <a:gd name="T11" fmla="*/ 60 w 60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" h="72">
                  <a:moveTo>
                    <a:pt x="0" y="72"/>
                  </a:moveTo>
                  <a:lnTo>
                    <a:pt x="30" y="42"/>
                  </a:lnTo>
                  <a:lnTo>
                    <a:pt x="6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59" name="Freeform 62"/>
            <p:cNvSpPr>
              <a:spLocks/>
            </p:cNvSpPr>
            <p:nvPr/>
          </p:nvSpPr>
          <p:spPr bwMode="auto">
            <a:xfrm>
              <a:off x="4500" y="573"/>
              <a:ext cx="7" cy="37"/>
            </a:xfrm>
            <a:custGeom>
              <a:avLst/>
              <a:gdLst>
                <a:gd name="T0" fmla="*/ 6 w 6"/>
                <a:gd name="T1" fmla="*/ 36 h 36"/>
                <a:gd name="T2" fmla="*/ 6 w 6"/>
                <a:gd name="T3" fmla="*/ 36 h 36"/>
                <a:gd name="T4" fmla="*/ 6 w 6"/>
                <a:gd name="T5" fmla="*/ 30 h 36"/>
                <a:gd name="T6" fmla="*/ 6 w 6"/>
                <a:gd name="T7" fmla="*/ 18 h 36"/>
                <a:gd name="T8" fmla="*/ 0 w 6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6"/>
                <a:gd name="T17" fmla="*/ 6 w 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6">
                  <a:moveTo>
                    <a:pt x="6" y="36"/>
                  </a:moveTo>
                  <a:lnTo>
                    <a:pt x="6" y="36"/>
                  </a:lnTo>
                  <a:lnTo>
                    <a:pt x="6" y="30"/>
                  </a:lnTo>
                  <a:lnTo>
                    <a:pt x="6" y="18"/>
                  </a:lnTo>
                  <a:lnTo>
                    <a:pt x="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60" name="Freeform 63"/>
            <p:cNvSpPr>
              <a:spLocks/>
            </p:cNvSpPr>
            <p:nvPr/>
          </p:nvSpPr>
          <p:spPr bwMode="auto">
            <a:xfrm>
              <a:off x="4135" y="491"/>
              <a:ext cx="30" cy="47"/>
            </a:xfrm>
            <a:custGeom>
              <a:avLst/>
              <a:gdLst>
                <a:gd name="T0" fmla="*/ 30 w 30"/>
                <a:gd name="T1" fmla="*/ 0 h 48"/>
                <a:gd name="T2" fmla="*/ 12 w 30"/>
                <a:gd name="T3" fmla="*/ 24 h 48"/>
                <a:gd name="T4" fmla="*/ 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30" y="0"/>
                  </a:moveTo>
                  <a:lnTo>
                    <a:pt x="12" y="24"/>
                  </a:lnTo>
                  <a:lnTo>
                    <a:pt x="0" y="48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61" name="Line 64"/>
            <p:cNvSpPr>
              <a:spLocks noChangeShapeType="1"/>
            </p:cNvSpPr>
            <p:nvPr/>
          </p:nvSpPr>
          <p:spPr bwMode="auto">
            <a:xfrm flipH="1">
              <a:off x="3852" y="520"/>
              <a:ext cx="19" cy="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62" name="Line 65"/>
            <p:cNvSpPr>
              <a:spLocks noChangeShapeType="1"/>
            </p:cNvSpPr>
            <p:nvPr/>
          </p:nvSpPr>
          <p:spPr bwMode="auto">
            <a:xfrm flipH="1" flipV="1">
              <a:off x="3528" y="567"/>
              <a:ext cx="56" cy="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63" name="Freeform 66"/>
            <p:cNvSpPr>
              <a:spLocks/>
            </p:cNvSpPr>
            <p:nvPr/>
          </p:nvSpPr>
          <p:spPr bwMode="auto">
            <a:xfrm>
              <a:off x="3126" y="814"/>
              <a:ext cx="7" cy="41"/>
            </a:xfrm>
            <a:custGeom>
              <a:avLst/>
              <a:gdLst>
                <a:gd name="T0" fmla="*/ 0 w 6"/>
                <a:gd name="T1" fmla="*/ 0 h 42"/>
                <a:gd name="T2" fmla="*/ 6 w 6"/>
                <a:gd name="T3" fmla="*/ 18 h 42"/>
                <a:gd name="T4" fmla="*/ 6 w 6"/>
                <a:gd name="T5" fmla="*/ 42 h 42"/>
                <a:gd name="T6" fmla="*/ 0 60000 65536"/>
                <a:gd name="T7" fmla="*/ 0 60000 65536"/>
                <a:gd name="T8" fmla="*/ 0 60000 65536"/>
                <a:gd name="T9" fmla="*/ 0 w 6"/>
                <a:gd name="T10" fmla="*/ 0 h 42"/>
                <a:gd name="T11" fmla="*/ 6 w 6"/>
                <a:gd name="T12" fmla="*/ 42 h 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42">
                  <a:moveTo>
                    <a:pt x="0" y="0"/>
                  </a:moveTo>
                  <a:lnTo>
                    <a:pt x="6" y="18"/>
                  </a:lnTo>
                  <a:lnTo>
                    <a:pt x="6" y="42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</p:grpSp>
      <p:grpSp>
        <p:nvGrpSpPr>
          <p:cNvPr id="64" name="Group 67"/>
          <p:cNvGrpSpPr>
            <a:grpSpLocks/>
          </p:cNvGrpSpPr>
          <p:nvPr/>
        </p:nvGrpSpPr>
        <p:grpSpPr bwMode="auto">
          <a:xfrm>
            <a:off x="4213225" y="5308600"/>
            <a:ext cx="1185863" cy="1244600"/>
            <a:chOff x="2971" y="430"/>
            <a:chExt cx="1728" cy="1158"/>
          </a:xfrm>
        </p:grpSpPr>
        <p:sp>
          <p:nvSpPr>
            <p:cNvPr id="65" name="Freeform 68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66" name="Freeform 69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67" name="Freeform 70"/>
            <p:cNvSpPr>
              <a:spLocks/>
            </p:cNvSpPr>
            <p:nvPr/>
          </p:nvSpPr>
          <p:spPr bwMode="auto">
            <a:xfrm>
              <a:off x="3054" y="1108"/>
              <a:ext cx="102" cy="24"/>
            </a:xfrm>
            <a:custGeom>
              <a:avLst/>
              <a:gdLst>
                <a:gd name="T0" fmla="*/ 0 w 102"/>
                <a:gd name="T1" fmla="*/ 0 h 24"/>
                <a:gd name="T2" fmla="*/ 48 w 102"/>
                <a:gd name="T3" fmla="*/ 18 h 24"/>
                <a:gd name="T4" fmla="*/ 90 w 102"/>
                <a:gd name="T5" fmla="*/ 24 h 24"/>
                <a:gd name="T6" fmla="*/ 96 w 102"/>
                <a:gd name="T7" fmla="*/ 24 h 24"/>
                <a:gd name="T8" fmla="*/ 102 w 102"/>
                <a:gd name="T9" fmla="*/ 24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24"/>
                <a:gd name="T17" fmla="*/ 102 w 102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24">
                  <a:moveTo>
                    <a:pt x="0" y="0"/>
                  </a:moveTo>
                  <a:lnTo>
                    <a:pt x="48" y="18"/>
                  </a:lnTo>
                  <a:lnTo>
                    <a:pt x="90" y="24"/>
                  </a:lnTo>
                  <a:lnTo>
                    <a:pt x="96" y="24"/>
                  </a:lnTo>
                  <a:lnTo>
                    <a:pt x="102" y="24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68" name="Freeform 71"/>
            <p:cNvSpPr>
              <a:spLocks/>
            </p:cNvSpPr>
            <p:nvPr/>
          </p:nvSpPr>
          <p:spPr bwMode="auto">
            <a:xfrm>
              <a:off x="3205" y="1366"/>
              <a:ext cx="42" cy="12"/>
            </a:xfrm>
            <a:custGeom>
              <a:avLst/>
              <a:gdLst>
                <a:gd name="T0" fmla="*/ 0 w 42"/>
                <a:gd name="T1" fmla="*/ 12 h 12"/>
                <a:gd name="T2" fmla="*/ 24 w 42"/>
                <a:gd name="T3" fmla="*/ 6 h 12"/>
                <a:gd name="T4" fmla="*/ 42 w 42"/>
                <a:gd name="T5" fmla="*/ 0 h 12"/>
                <a:gd name="T6" fmla="*/ 0 60000 65536"/>
                <a:gd name="T7" fmla="*/ 0 60000 65536"/>
                <a:gd name="T8" fmla="*/ 0 60000 65536"/>
                <a:gd name="T9" fmla="*/ 0 w 42"/>
                <a:gd name="T10" fmla="*/ 0 h 12"/>
                <a:gd name="T11" fmla="*/ 42 w 42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2">
                  <a:moveTo>
                    <a:pt x="0" y="12"/>
                  </a:moveTo>
                  <a:lnTo>
                    <a:pt x="24" y="6"/>
                  </a:lnTo>
                  <a:lnTo>
                    <a:pt x="42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69" name="Freeform 72"/>
            <p:cNvSpPr>
              <a:spLocks/>
            </p:cNvSpPr>
            <p:nvPr/>
          </p:nvSpPr>
          <p:spPr bwMode="auto">
            <a:xfrm>
              <a:off x="3600" y="1431"/>
              <a:ext cx="30" cy="49"/>
            </a:xfrm>
            <a:custGeom>
              <a:avLst/>
              <a:gdLst>
                <a:gd name="T0" fmla="*/ 0 w 30"/>
                <a:gd name="T1" fmla="*/ 0 h 48"/>
                <a:gd name="T2" fmla="*/ 12 w 30"/>
                <a:gd name="T3" fmla="*/ 24 h 48"/>
                <a:gd name="T4" fmla="*/ 3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0" y="0"/>
                  </a:moveTo>
                  <a:lnTo>
                    <a:pt x="12" y="24"/>
                  </a:lnTo>
                  <a:lnTo>
                    <a:pt x="30" y="48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70" name="Freeform 73"/>
            <p:cNvSpPr>
              <a:spLocks/>
            </p:cNvSpPr>
            <p:nvPr/>
          </p:nvSpPr>
          <p:spPr bwMode="auto">
            <a:xfrm>
              <a:off x="4111" y="1361"/>
              <a:ext cx="12" cy="53"/>
            </a:xfrm>
            <a:custGeom>
              <a:avLst/>
              <a:gdLst>
                <a:gd name="T0" fmla="*/ 0 w 12"/>
                <a:gd name="T1" fmla="*/ 54 h 54"/>
                <a:gd name="T2" fmla="*/ 6 w 12"/>
                <a:gd name="T3" fmla="*/ 30 h 54"/>
                <a:gd name="T4" fmla="*/ 12 w 12"/>
                <a:gd name="T5" fmla="*/ 0 h 54"/>
                <a:gd name="T6" fmla="*/ 0 60000 65536"/>
                <a:gd name="T7" fmla="*/ 0 60000 65536"/>
                <a:gd name="T8" fmla="*/ 0 60000 65536"/>
                <a:gd name="T9" fmla="*/ 0 w 12"/>
                <a:gd name="T10" fmla="*/ 0 h 54"/>
                <a:gd name="T11" fmla="*/ 12 w 12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54">
                  <a:moveTo>
                    <a:pt x="0" y="54"/>
                  </a:moveTo>
                  <a:lnTo>
                    <a:pt x="6" y="30"/>
                  </a:lnTo>
                  <a:lnTo>
                    <a:pt x="12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71" name="Freeform 74"/>
            <p:cNvSpPr>
              <a:spLocks/>
            </p:cNvSpPr>
            <p:nvPr/>
          </p:nvSpPr>
          <p:spPr bwMode="auto">
            <a:xfrm>
              <a:off x="4338" y="1047"/>
              <a:ext cx="127" cy="186"/>
            </a:xfrm>
            <a:custGeom>
              <a:avLst/>
              <a:gdLst>
                <a:gd name="T0" fmla="*/ 126 w 126"/>
                <a:gd name="T1" fmla="*/ 186 h 186"/>
                <a:gd name="T2" fmla="*/ 126 w 126"/>
                <a:gd name="T3" fmla="*/ 186 h 186"/>
                <a:gd name="T4" fmla="*/ 120 w 126"/>
                <a:gd name="T5" fmla="*/ 126 h 186"/>
                <a:gd name="T6" fmla="*/ 90 w 126"/>
                <a:gd name="T7" fmla="*/ 78 h 186"/>
                <a:gd name="T8" fmla="*/ 54 w 126"/>
                <a:gd name="T9" fmla="*/ 30 h 186"/>
                <a:gd name="T10" fmla="*/ 0 w 126"/>
                <a:gd name="T11" fmla="*/ 0 h 1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"/>
                <a:gd name="T19" fmla="*/ 0 h 186"/>
                <a:gd name="T20" fmla="*/ 126 w 126"/>
                <a:gd name="T21" fmla="*/ 186 h 1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" h="186">
                  <a:moveTo>
                    <a:pt x="126" y="186"/>
                  </a:moveTo>
                  <a:lnTo>
                    <a:pt x="126" y="186"/>
                  </a:lnTo>
                  <a:lnTo>
                    <a:pt x="120" y="126"/>
                  </a:lnTo>
                  <a:lnTo>
                    <a:pt x="90" y="78"/>
                  </a:lnTo>
                  <a:lnTo>
                    <a:pt x="54" y="30"/>
                  </a:lnTo>
                  <a:lnTo>
                    <a:pt x="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72" name="Freeform 75"/>
            <p:cNvSpPr>
              <a:spLocks/>
            </p:cNvSpPr>
            <p:nvPr/>
          </p:nvSpPr>
          <p:spPr bwMode="auto">
            <a:xfrm>
              <a:off x="4586" y="838"/>
              <a:ext cx="60" cy="72"/>
            </a:xfrm>
            <a:custGeom>
              <a:avLst/>
              <a:gdLst>
                <a:gd name="T0" fmla="*/ 0 w 60"/>
                <a:gd name="T1" fmla="*/ 72 h 72"/>
                <a:gd name="T2" fmla="*/ 30 w 60"/>
                <a:gd name="T3" fmla="*/ 42 h 72"/>
                <a:gd name="T4" fmla="*/ 60 w 60"/>
                <a:gd name="T5" fmla="*/ 0 h 72"/>
                <a:gd name="T6" fmla="*/ 0 60000 65536"/>
                <a:gd name="T7" fmla="*/ 0 60000 65536"/>
                <a:gd name="T8" fmla="*/ 0 60000 65536"/>
                <a:gd name="T9" fmla="*/ 0 w 60"/>
                <a:gd name="T10" fmla="*/ 0 h 72"/>
                <a:gd name="T11" fmla="*/ 60 w 60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" h="72">
                  <a:moveTo>
                    <a:pt x="0" y="72"/>
                  </a:moveTo>
                  <a:lnTo>
                    <a:pt x="30" y="42"/>
                  </a:lnTo>
                  <a:lnTo>
                    <a:pt x="6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73" name="Freeform 76"/>
            <p:cNvSpPr>
              <a:spLocks/>
            </p:cNvSpPr>
            <p:nvPr/>
          </p:nvSpPr>
          <p:spPr bwMode="auto">
            <a:xfrm>
              <a:off x="4500" y="573"/>
              <a:ext cx="7" cy="37"/>
            </a:xfrm>
            <a:custGeom>
              <a:avLst/>
              <a:gdLst>
                <a:gd name="T0" fmla="*/ 6 w 6"/>
                <a:gd name="T1" fmla="*/ 36 h 36"/>
                <a:gd name="T2" fmla="*/ 6 w 6"/>
                <a:gd name="T3" fmla="*/ 36 h 36"/>
                <a:gd name="T4" fmla="*/ 6 w 6"/>
                <a:gd name="T5" fmla="*/ 30 h 36"/>
                <a:gd name="T6" fmla="*/ 6 w 6"/>
                <a:gd name="T7" fmla="*/ 18 h 36"/>
                <a:gd name="T8" fmla="*/ 0 w 6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6"/>
                <a:gd name="T17" fmla="*/ 6 w 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6">
                  <a:moveTo>
                    <a:pt x="6" y="36"/>
                  </a:moveTo>
                  <a:lnTo>
                    <a:pt x="6" y="36"/>
                  </a:lnTo>
                  <a:lnTo>
                    <a:pt x="6" y="30"/>
                  </a:lnTo>
                  <a:lnTo>
                    <a:pt x="6" y="18"/>
                  </a:lnTo>
                  <a:lnTo>
                    <a:pt x="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74" name="Freeform 77"/>
            <p:cNvSpPr>
              <a:spLocks/>
            </p:cNvSpPr>
            <p:nvPr/>
          </p:nvSpPr>
          <p:spPr bwMode="auto">
            <a:xfrm>
              <a:off x="4135" y="491"/>
              <a:ext cx="30" cy="47"/>
            </a:xfrm>
            <a:custGeom>
              <a:avLst/>
              <a:gdLst>
                <a:gd name="T0" fmla="*/ 30 w 30"/>
                <a:gd name="T1" fmla="*/ 0 h 48"/>
                <a:gd name="T2" fmla="*/ 12 w 30"/>
                <a:gd name="T3" fmla="*/ 24 h 48"/>
                <a:gd name="T4" fmla="*/ 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30" y="0"/>
                  </a:moveTo>
                  <a:lnTo>
                    <a:pt x="12" y="24"/>
                  </a:lnTo>
                  <a:lnTo>
                    <a:pt x="0" y="48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75" name="Line 78"/>
            <p:cNvSpPr>
              <a:spLocks noChangeShapeType="1"/>
            </p:cNvSpPr>
            <p:nvPr/>
          </p:nvSpPr>
          <p:spPr bwMode="auto">
            <a:xfrm flipH="1">
              <a:off x="3852" y="520"/>
              <a:ext cx="19" cy="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76" name="Line 79"/>
            <p:cNvSpPr>
              <a:spLocks noChangeShapeType="1"/>
            </p:cNvSpPr>
            <p:nvPr/>
          </p:nvSpPr>
          <p:spPr bwMode="auto">
            <a:xfrm flipH="1" flipV="1">
              <a:off x="3528" y="567"/>
              <a:ext cx="56" cy="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77" name="Freeform 80"/>
            <p:cNvSpPr>
              <a:spLocks/>
            </p:cNvSpPr>
            <p:nvPr/>
          </p:nvSpPr>
          <p:spPr bwMode="auto">
            <a:xfrm>
              <a:off x="3126" y="814"/>
              <a:ext cx="7" cy="41"/>
            </a:xfrm>
            <a:custGeom>
              <a:avLst/>
              <a:gdLst>
                <a:gd name="T0" fmla="*/ 0 w 6"/>
                <a:gd name="T1" fmla="*/ 0 h 42"/>
                <a:gd name="T2" fmla="*/ 6 w 6"/>
                <a:gd name="T3" fmla="*/ 18 h 42"/>
                <a:gd name="T4" fmla="*/ 6 w 6"/>
                <a:gd name="T5" fmla="*/ 42 h 42"/>
                <a:gd name="T6" fmla="*/ 0 60000 65536"/>
                <a:gd name="T7" fmla="*/ 0 60000 65536"/>
                <a:gd name="T8" fmla="*/ 0 60000 65536"/>
                <a:gd name="T9" fmla="*/ 0 w 6"/>
                <a:gd name="T10" fmla="*/ 0 h 42"/>
                <a:gd name="T11" fmla="*/ 6 w 6"/>
                <a:gd name="T12" fmla="*/ 42 h 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42">
                  <a:moveTo>
                    <a:pt x="0" y="0"/>
                  </a:moveTo>
                  <a:lnTo>
                    <a:pt x="6" y="18"/>
                  </a:lnTo>
                  <a:lnTo>
                    <a:pt x="6" y="42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</p:grpSp>
      <p:sp>
        <p:nvSpPr>
          <p:cNvPr id="78" name="Text Box 81"/>
          <p:cNvSpPr txBox="1">
            <a:spLocks noChangeArrowheads="1"/>
          </p:cNvSpPr>
          <p:nvPr/>
        </p:nvSpPr>
        <p:spPr bwMode="auto">
          <a:xfrm>
            <a:off x="4134919" y="5637213"/>
            <a:ext cx="122341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>
                <a:ea typeface="ＭＳ Ｐゴシック" charset="-128"/>
                <a:cs typeface="ＭＳ Ｐゴシック" charset="-128"/>
              </a:rPr>
              <a:t>GENI Rack</a:t>
            </a:r>
            <a:r>
              <a:rPr lang="en-US" sz="1600" dirty="0">
                <a:ea typeface="ＭＳ Ｐゴシック" charset="-128"/>
                <a:cs typeface="ＭＳ Ｐゴシック" charset="-128"/>
              </a:rPr>
              <a:t/>
            </a:r>
            <a:br>
              <a:rPr lang="en-US" sz="1600" dirty="0">
                <a:ea typeface="ＭＳ Ｐゴシック" charset="-128"/>
                <a:cs typeface="ＭＳ Ｐゴシック" charset="-128"/>
              </a:rPr>
            </a:br>
            <a:r>
              <a:rPr lang="en-US" sz="1600" dirty="0">
                <a:ea typeface="ＭＳ Ｐゴシック" charset="-128"/>
                <a:cs typeface="ＭＳ Ｐゴシック" charset="-128"/>
              </a:rPr>
              <a:t>#2</a:t>
            </a:r>
          </a:p>
        </p:txBody>
      </p:sp>
      <p:grpSp>
        <p:nvGrpSpPr>
          <p:cNvPr id="79" name="Group 82"/>
          <p:cNvGrpSpPr>
            <a:grpSpLocks/>
          </p:cNvGrpSpPr>
          <p:nvPr/>
        </p:nvGrpSpPr>
        <p:grpSpPr bwMode="auto">
          <a:xfrm>
            <a:off x="4857750" y="3767138"/>
            <a:ext cx="1543050" cy="1244600"/>
            <a:chOff x="2971" y="430"/>
            <a:chExt cx="1728" cy="1158"/>
          </a:xfrm>
        </p:grpSpPr>
        <p:sp>
          <p:nvSpPr>
            <p:cNvPr id="80" name="Freeform 83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81" name="Freeform 84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82" name="Freeform 85"/>
            <p:cNvSpPr>
              <a:spLocks/>
            </p:cNvSpPr>
            <p:nvPr/>
          </p:nvSpPr>
          <p:spPr bwMode="auto">
            <a:xfrm>
              <a:off x="3055" y="1108"/>
              <a:ext cx="103" cy="24"/>
            </a:xfrm>
            <a:custGeom>
              <a:avLst/>
              <a:gdLst>
                <a:gd name="T0" fmla="*/ 0 w 102"/>
                <a:gd name="T1" fmla="*/ 0 h 24"/>
                <a:gd name="T2" fmla="*/ 48 w 102"/>
                <a:gd name="T3" fmla="*/ 18 h 24"/>
                <a:gd name="T4" fmla="*/ 90 w 102"/>
                <a:gd name="T5" fmla="*/ 24 h 24"/>
                <a:gd name="T6" fmla="*/ 96 w 102"/>
                <a:gd name="T7" fmla="*/ 24 h 24"/>
                <a:gd name="T8" fmla="*/ 102 w 102"/>
                <a:gd name="T9" fmla="*/ 24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24"/>
                <a:gd name="T17" fmla="*/ 102 w 102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24">
                  <a:moveTo>
                    <a:pt x="0" y="0"/>
                  </a:moveTo>
                  <a:lnTo>
                    <a:pt x="48" y="18"/>
                  </a:lnTo>
                  <a:lnTo>
                    <a:pt x="90" y="24"/>
                  </a:lnTo>
                  <a:lnTo>
                    <a:pt x="96" y="24"/>
                  </a:lnTo>
                  <a:lnTo>
                    <a:pt x="102" y="24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83" name="Freeform 86"/>
            <p:cNvSpPr>
              <a:spLocks/>
            </p:cNvSpPr>
            <p:nvPr/>
          </p:nvSpPr>
          <p:spPr bwMode="auto">
            <a:xfrm>
              <a:off x="3206" y="1366"/>
              <a:ext cx="41" cy="12"/>
            </a:xfrm>
            <a:custGeom>
              <a:avLst/>
              <a:gdLst>
                <a:gd name="T0" fmla="*/ 0 w 42"/>
                <a:gd name="T1" fmla="*/ 12 h 12"/>
                <a:gd name="T2" fmla="*/ 24 w 42"/>
                <a:gd name="T3" fmla="*/ 6 h 12"/>
                <a:gd name="T4" fmla="*/ 42 w 42"/>
                <a:gd name="T5" fmla="*/ 0 h 12"/>
                <a:gd name="T6" fmla="*/ 0 60000 65536"/>
                <a:gd name="T7" fmla="*/ 0 60000 65536"/>
                <a:gd name="T8" fmla="*/ 0 60000 65536"/>
                <a:gd name="T9" fmla="*/ 0 w 42"/>
                <a:gd name="T10" fmla="*/ 0 h 12"/>
                <a:gd name="T11" fmla="*/ 42 w 42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2">
                  <a:moveTo>
                    <a:pt x="0" y="12"/>
                  </a:moveTo>
                  <a:lnTo>
                    <a:pt x="24" y="6"/>
                  </a:lnTo>
                  <a:lnTo>
                    <a:pt x="42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84" name="Freeform 87"/>
            <p:cNvSpPr>
              <a:spLocks/>
            </p:cNvSpPr>
            <p:nvPr/>
          </p:nvSpPr>
          <p:spPr bwMode="auto">
            <a:xfrm>
              <a:off x="3600" y="1431"/>
              <a:ext cx="30" cy="49"/>
            </a:xfrm>
            <a:custGeom>
              <a:avLst/>
              <a:gdLst>
                <a:gd name="T0" fmla="*/ 0 w 30"/>
                <a:gd name="T1" fmla="*/ 0 h 48"/>
                <a:gd name="T2" fmla="*/ 12 w 30"/>
                <a:gd name="T3" fmla="*/ 24 h 48"/>
                <a:gd name="T4" fmla="*/ 3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0" y="0"/>
                  </a:moveTo>
                  <a:lnTo>
                    <a:pt x="12" y="24"/>
                  </a:lnTo>
                  <a:lnTo>
                    <a:pt x="30" y="48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85" name="Freeform 88"/>
            <p:cNvSpPr>
              <a:spLocks/>
            </p:cNvSpPr>
            <p:nvPr/>
          </p:nvSpPr>
          <p:spPr bwMode="auto">
            <a:xfrm>
              <a:off x="4111" y="1361"/>
              <a:ext cx="12" cy="53"/>
            </a:xfrm>
            <a:custGeom>
              <a:avLst/>
              <a:gdLst>
                <a:gd name="T0" fmla="*/ 0 w 12"/>
                <a:gd name="T1" fmla="*/ 54 h 54"/>
                <a:gd name="T2" fmla="*/ 6 w 12"/>
                <a:gd name="T3" fmla="*/ 30 h 54"/>
                <a:gd name="T4" fmla="*/ 12 w 12"/>
                <a:gd name="T5" fmla="*/ 0 h 54"/>
                <a:gd name="T6" fmla="*/ 0 60000 65536"/>
                <a:gd name="T7" fmla="*/ 0 60000 65536"/>
                <a:gd name="T8" fmla="*/ 0 60000 65536"/>
                <a:gd name="T9" fmla="*/ 0 w 12"/>
                <a:gd name="T10" fmla="*/ 0 h 54"/>
                <a:gd name="T11" fmla="*/ 12 w 12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54">
                  <a:moveTo>
                    <a:pt x="0" y="54"/>
                  </a:moveTo>
                  <a:lnTo>
                    <a:pt x="6" y="30"/>
                  </a:lnTo>
                  <a:lnTo>
                    <a:pt x="12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86" name="Freeform 89"/>
            <p:cNvSpPr>
              <a:spLocks/>
            </p:cNvSpPr>
            <p:nvPr/>
          </p:nvSpPr>
          <p:spPr bwMode="auto">
            <a:xfrm>
              <a:off x="4340" y="1047"/>
              <a:ext cx="124" cy="186"/>
            </a:xfrm>
            <a:custGeom>
              <a:avLst/>
              <a:gdLst>
                <a:gd name="T0" fmla="*/ 126 w 126"/>
                <a:gd name="T1" fmla="*/ 186 h 186"/>
                <a:gd name="T2" fmla="*/ 126 w 126"/>
                <a:gd name="T3" fmla="*/ 186 h 186"/>
                <a:gd name="T4" fmla="*/ 120 w 126"/>
                <a:gd name="T5" fmla="*/ 126 h 186"/>
                <a:gd name="T6" fmla="*/ 90 w 126"/>
                <a:gd name="T7" fmla="*/ 78 h 186"/>
                <a:gd name="T8" fmla="*/ 54 w 126"/>
                <a:gd name="T9" fmla="*/ 30 h 186"/>
                <a:gd name="T10" fmla="*/ 0 w 126"/>
                <a:gd name="T11" fmla="*/ 0 h 1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"/>
                <a:gd name="T19" fmla="*/ 0 h 186"/>
                <a:gd name="T20" fmla="*/ 126 w 126"/>
                <a:gd name="T21" fmla="*/ 186 h 1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" h="186">
                  <a:moveTo>
                    <a:pt x="126" y="186"/>
                  </a:moveTo>
                  <a:lnTo>
                    <a:pt x="126" y="186"/>
                  </a:lnTo>
                  <a:lnTo>
                    <a:pt x="120" y="126"/>
                  </a:lnTo>
                  <a:lnTo>
                    <a:pt x="90" y="78"/>
                  </a:lnTo>
                  <a:lnTo>
                    <a:pt x="54" y="30"/>
                  </a:lnTo>
                  <a:lnTo>
                    <a:pt x="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87" name="Freeform 90"/>
            <p:cNvSpPr>
              <a:spLocks/>
            </p:cNvSpPr>
            <p:nvPr/>
          </p:nvSpPr>
          <p:spPr bwMode="auto">
            <a:xfrm>
              <a:off x="4585" y="838"/>
              <a:ext cx="60" cy="72"/>
            </a:xfrm>
            <a:custGeom>
              <a:avLst/>
              <a:gdLst>
                <a:gd name="T0" fmla="*/ 0 w 60"/>
                <a:gd name="T1" fmla="*/ 72 h 72"/>
                <a:gd name="T2" fmla="*/ 30 w 60"/>
                <a:gd name="T3" fmla="*/ 42 h 72"/>
                <a:gd name="T4" fmla="*/ 60 w 60"/>
                <a:gd name="T5" fmla="*/ 0 h 72"/>
                <a:gd name="T6" fmla="*/ 0 60000 65536"/>
                <a:gd name="T7" fmla="*/ 0 60000 65536"/>
                <a:gd name="T8" fmla="*/ 0 60000 65536"/>
                <a:gd name="T9" fmla="*/ 0 w 60"/>
                <a:gd name="T10" fmla="*/ 0 h 72"/>
                <a:gd name="T11" fmla="*/ 60 w 60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" h="72">
                  <a:moveTo>
                    <a:pt x="0" y="72"/>
                  </a:moveTo>
                  <a:lnTo>
                    <a:pt x="30" y="42"/>
                  </a:lnTo>
                  <a:lnTo>
                    <a:pt x="6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88" name="Freeform 91"/>
            <p:cNvSpPr>
              <a:spLocks/>
            </p:cNvSpPr>
            <p:nvPr/>
          </p:nvSpPr>
          <p:spPr bwMode="auto">
            <a:xfrm>
              <a:off x="4502" y="573"/>
              <a:ext cx="5" cy="37"/>
            </a:xfrm>
            <a:custGeom>
              <a:avLst/>
              <a:gdLst>
                <a:gd name="T0" fmla="*/ 6 w 6"/>
                <a:gd name="T1" fmla="*/ 36 h 36"/>
                <a:gd name="T2" fmla="*/ 6 w 6"/>
                <a:gd name="T3" fmla="*/ 36 h 36"/>
                <a:gd name="T4" fmla="*/ 6 w 6"/>
                <a:gd name="T5" fmla="*/ 30 h 36"/>
                <a:gd name="T6" fmla="*/ 6 w 6"/>
                <a:gd name="T7" fmla="*/ 18 h 36"/>
                <a:gd name="T8" fmla="*/ 0 w 6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6"/>
                <a:gd name="T17" fmla="*/ 6 w 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6">
                  <a:moveTo>
                    <a:pt x="6" y="36"/>
                  </a:moveTo>
                  <a:lnTo>
                    <a:pt x="6" y="36"/>
                  </a:lnTo>
                  <a:lnTo>
                    <a:pt x="6" y="30"/>
                  </a:lnTo>
                  <a:lnTo>
                    <a:pt x="6" y="18"/>
                  </a:lnTo>
                  <a:lnTo>
                    <a:pt x="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89" name="Freeform 92"/>
            <p:cNvSpPr>
              <a:spLocks/>
            </p:cNvSpPr>
            <p:nvPr/>
          </p:nvSpPr>
          <p:spPr bwMode="auto">
            <a:xfrm>
              <a:off x="4135" y="491"/>
              <a:ext cx="30" cy="47"/>
            </a:xfrm>
            <a:custGeom>
              <a:avLst/>
              <a:gdLst>
                <a:gd name="T0" fmla="*/ 30 w 30"/>
                <a:gd name="T1" fmla="*/ 0 h 48"/>
                <a:gd name="T2" fmla="*/ 12 w 30"/>
                <a:gd name="T3" fmla="*/ 24 h 48"/>
                <a:gd name="T4" fmla="*/ 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30" y="0"/>
                  </a:moveTo>
                  <a:lnTo>
                    <a:pt x="12" y="24"/>
                  </a:lnTo>
                  <a:lnTo>
                    <a:pt x="0" y="48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90" name="Line 93"/>
            <p:cNvSpPr>
              <a:spLocks noChangeShapeType="1"/>
            </p:cNvSpPr>
            <p:nvPr/>
          </p:nvSpPr>
          <p:spPr bwMode="auto">
            <a:xfrm flipH="1">
              <a:off x="3853" y="520"/>
              <a:ext cx="18" cy="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91" name="Line 94"/>
            <p:cNvSpPr>
              <a:spLocks noChangeShapeType="1"/>
            </p:cNvSpPr>
            <p:nvPr/>
          </p:nvSpPr>
          <p:spPr bwMode="auto">
            <a:xfrm flipH="1" flipV="1">
              <a:off x="3529" y="567"/>
              <a:ext cx="53" cy="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92" name="Freeform 95"/>
            <p:cNvSpPr>
              <a:spLocks/>
            </p:cNvSpPr>
            <p:nvPr/>
          </p:nvSpPr>
          <p:spPr bwMode="auto">
            <a:xfrm>
              <a:off x="3127" y="814"/>
              <a:ext cx="5" cy="41"/>
            </a:xfrm>
            <a:custGeom>
              <a:avLst/>
              <a:gdLst>
                <a:gd name="T0" fmla="*/ 0 w 6"/>
                <a:gd name="T1" fmla="*/ 0 h 42"/>
                <a:gd name="T2" fmla="*/ 6 w 6"/>
                <a:gd name="T3" fmla="*/ 18 h 42"/>
                <a:gd name="T4" fmla="*/ 6 w 6"/>
                <a:gd name="T5" fmla="*/ 42 h 42"/>
                <a:gd name="T6" fmla="*/ 0 60000 65536"/>
                <a:gd name="T7" fmla="*/ 0 60000 65536"/>
                <a:gd name="T8" fmla="*/ 0 60000 65536"/>
                <a:gd name="T9" fmla="*/ 0 w 6"/>
                <a:gd name="T10" fmla="*/ 0 h 42"/>
                <a:gd name="T11" fmla="*/ 6 w 6"/>
                <a:gd name="T12" fmla="*/ 42 h 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42">
                  <a:moveTo>
                    <a:pt x="0" y="0"/>
                  </a:moveTo>
                  <a:lnTo>
                    <a:pt x="6" y="18"/>
                  </a:lnTo>
                  <a:lnTo>
                    <a:pt x="6" y="42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</p:grpSp>
      <p:sp>
        <p:nvSpPr>
          <p:cNvPr id="93" name="Text Box 96"/>
          <p:cNvSpPr txBox="1">
            <a:spLocks noChangeArrowheads="1"/>
          </p:cNvSpPr>
          <p:nvPr/>
        </p:nvSpPr>
        <p:spPr bwMode="auto">
          <a:xfrm>
            <a:off x="5268913" y="4184650"/>
            <a:ext cx="838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ea typeface="ＭＳ Ｐゴシック" charset="-128"/>
                <a:cs typeface="ＭＳ Ｐゴシック" charset="-128"/>
              </a:rPr>
              <a:t>Access</a:t>
            </a:r>
            <a:br>
              <a:rPr lang="en-US" sz="1600">
                <a:ea typeface="ＭＳ Ｐゴシック" charset="-128"/>
                <a:cs typeface="ＭＳ Ｐゴシック" charset="-128"/>
              </a:rPr>
            </a:br>
            <a:r>
              <a:rPr lang="en-US" sz="1600">
                <a:ea typeface="ＭＳ Ｐゴシック" charset="-128"/>
                <a:cs typeface="ＭＳ Ｐゴシック" charset="-128"/>
              </a:rPr>
              <a:t>#1</a:t>
            </a:r>
          </a:p>
        </p:txBody>
      </p:sp>
      <p:grpSp>
        <p:nvGrpSpPr>
          <p:cNvPr id="94" name="Group 97"/>
          <p:cNvGrpSpPr>
            <a:grpSpLocks/>
          </p:cNvGrpSpPr>
          <p:nvPr/>
        </p:nvGrpSpPr>
        <p:grpSpPr bwMode="auto">
          <a:xfrm>
            <a:off x="6934200" y="2457450"/>
            <a:ext cx="1958975" cy="1309688"/>
            <a:chOff x="2971" y="430"/>
            <a:chExt cx="1728" cy="1158"/>
          </a:xfrm>
        </p:grpSpPr>
        <p:sp>
          <p:nvSpPr>
            <p:cNvPr id="95" name="Freeform 98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96" name="Freeform 99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97" name="Freeform 100"/>
            <p:cNvSpPr>
              <a:spLocks/>
            </p:cNvSpPr>
            <p:nvPr/>
          </p:nvSpPr>
          <p:spPr bwMode="auto">
            <a:xfrm>
              <a:off x="3055" y="1108"/>
              <a:ext cx="102" cy="24"/>
            </a:xfrm>
            <a:custGeom>
              <a:avLst/>
              <a:gdLst>
                <a:gd name="T0" fmla="*/ 0 w 102"/>
                <a:gd name="T1" fmla="*/ 0 h 24"/>
                <a:gd name="T2" fmla="*/ 48 w 102"/>
                <a:gd name="T3" fmla="*/ 18 h 24"/>
                <a:gd name="T4" fmla="*/ 90 w 102"/>
                <a:gd name="T5" fmla="*/ 24 h 24"/>
                <a:gd name="T6" fmla="*/ 96 w 102"/>
                <a:gd name="T7" fmla="*/ 24 h 24"/>
                <a:gd name="T8" fmla="*/ 102 w 102"/>
                <a:gd name="T9" fmla="*/ 24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24"/>
                <a:gd name="T17" fmla="*/ 102 w 102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24">
                  <a:moveTo>
                    <a:pt x="0" y="0"/>
                  </a:moveTo>
                  <a:lnTo>
                    <a:pt x="48" y="18"/>
                  </a:lnTo>
                  <a:lnTo>
                    <a:pt x="90" y="24"/>
                  </a:lnTo>
                  <a:lnTo>
                    <a:pt x="96" y="24"/>
                  </a:lnTo>
                  <a:lnTo>
                    <a:pt x="102" y="24"/>
                  </a:lnTo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98" name="Freeform 101"/>
            <p:cNvSpPr>
              <a:spLocks/>
            </p:cNvSpPr>
            <p:nvPr/>
          </p:nvSpPr>
          <p:spPr bwMode="auto">
            <a:xfrm>
              <a:off x="3205" y="1366"/>
              <a:ext cx="42" cy="11"/>
            </a:xfrm>
            <a:custGeom>
              <a:avLst/>
              <a:gdLst>
                <a:gd name="T0" fmla="*/ 0 w 42"/>
                <a:gd name="T1" fmla="*/ 12 h 12"/>
                <a:gd name="T2" fmla="*/ 24 w 42"/>
                <a:gd name="T3" fmla="*/ 6 h 12"/>
                <a:gd name="T4" fmla="*/ 42 w 42"/>
                <a:gd name="T5" fmla="*/ 0 h 12"/>
                <a:gd name="T6" fmla="*/ 0 60000 65536"/>
                <a:gd name="T7" fmla="*/ 0 60000 65536"/>
                <a:gd name="T8" fmla="*/ 0 60000 65536"/>
                <a:gd name="T9" fmla="*/ 0 w 42"/>
                <a:gd name="T10" fmla="*/ 0 h 12"/>
                <a:gd name="T11" fmla="*/ 42 w 42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2">
                  <a:moveTo>
                    <a:pt x="0" y="12"/>
                  </a:moveTo>
                  <a:lnTo>
                    <a:pt x="24" y="6"/>
                  </a:lnTo>
                  <a:lnTo>
                    <a:pt x="42" y="0"/>
                  </a:lnTo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99" name="Freeform 102"/>
            <p:cNvSpPr>
              <a:spLocks/>
            </p:cNvSpPr>
            <p:nvPr/>
          </p:nvSpPr>
          <p:spPr bwMode="auto">
            <a:xfrm>
              <a:off x="3601" y="1432"/>
              <a:ext cx="29" cy="48"/>
            </a:xfrm>
            <a:custGeom>
              <a:avLst/>
              <a:gdLst>
                <a:gd name="T0" fmla="*/ 0 w 30"/>
                <a:gd name="T1" fmla="*/ 0 h 48"/>
                <a:gd name="T2" fmla="*/ 12 w 30"/>
                <a:gd name="T3" fmla="*/ 24 h 48"/>
                <a:gd name="T4" fmla="*/ 3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0" y="0"/>
                  </a:moveTo>
                  <a:lnTo>
                    <a:pt x="12" y="24"/>
                  </a:lnTo>
                  <a:lnTo>
                    <a:pt x="30" y="48"/>
                  </a:lnTo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00" name="Freeform 103"/>
            <p:cNvSpPr>
              <a:spLocks/>
            </p:cNvSpPr>
            <p:nvPr/>
          </p:nvSpPr>
          <p:spPr bwMode="auto">
            <a:xfrm>
              <a:off x="4111" y="1361"/>
              <a:ext cx="13" cy="53"/>
            </a:xfrm>
            <a:custGeom>
              <a:avLst/>
              <a:gdLst>
                <a:gd name="T0" fmla="*/ 0 w 12"/>
                <a:gd name="T1" fmla="*/ 54 h 54"/>
                <a:gd name="T2" fmla="*/ 6 w 12"/>
                <a:gd name="T3" fmla="*/ 30 h 54"/>
                <a:gd name="T4" fmla="*/ 12 w 12"/>
                <a:gd name="T5" fmla="*/ 0 h 54"/>
                <a:gd name="T6" fmla="*/ 0 60000 65536"/>
                <a:gd name="T7" fmla="*/ 0 60000 65536"/>
                <a:gd name="T8" fmla="*/ 0 60000 65536"/>
                <a:gd name="T9" fmla="*/ 0 w 12"/>
                <a:gd name="T10" fmla="*/ 0 h 54"/>
                <a:gd name="T11" fmla="*/ 12 w 12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54">
                  <a:moveTo>
                    <a:pt x="0" y="54"/>
                  </a:moveTo>
                  <a:lnTo>
                    <a:pt x="6" y="30"/>
                  </a:lnTo>
                  <a:lnTo>
                    <a:pt x="12" y="0"/>
                  </a:lnTo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01" name="Freeform 104"/>
            <p:cNvSpPr>
              <a:spLocks/>
            </p:cNvSpPr>
            <p:nvPr/>
          </p:nvSpPr>
          <p:spPr bwMode="auto">
            <a:xfrm>
              <a:off x="4339" y="1048"/>
              <a:ext cx="126" cy="188"/>
            </a:xfrm>
            <a:custGeom>
              <a:avLst/>
              <a:gdLst>
                <a:gd name="T0" fmla="*/ 126 w 126"/>
                <a:gd name="T1" fmla="*/ 186 h 186"/>
                <a:gd name="T2" fmla="*/ 126 w 126"/>
                <a:gd name="T3" fmla="*/ 186 h 186"/>
                <a:gd name="T4" fmla="*/ 120 w 126"/>
                <a:gd name="T5" fmla="*/ 126 h 186"/>
                <a:gd name="T6" fmla="*/ 90 w 126"/>
                <a:gd name="T7" fmla="*/ 78 h 186"/>
                <a:gd name="T8" fmla="*/ 54 w 126"/>
                <a:gd name="T9" fmla="*/ 30 h 186"/>
                <a:gd name="T10" fmla="*/ 0 w 126"/>
                <a:gd name="T11" fmla="*/ 0 h 1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"/>
                <a:gd name="T19" fmla="*/ 0 h 186"/>
                <a:gd name="T20" fmla="*/ 126 w 126"/>
                <a:gd name="T21" fmla="*/ 186 h 1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" h="186">
                  <a:moveTo>
                    <a:pt x="126" y="186"/>
                  </a:moveTo>
                  <a:lnTo>
                    <a:pt x="126" y="186"/>
                  </a:lnTo>
                  <a:lnTo>
                    <a:pt x="120" y="126"/>
                  </a:lnTo>
                  <a:lnTo>
                    <a:pt x="90" y="78"/>
                  </a:lnTo>
                  <a:lnTo>
                    <a:pt x="54" y="30"/>
                  </a:lnTo>
                  <a:lnTo>
                    <a:pt x="0" y="0"/>
                  </a:lnTo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02" name="Freeform 105"/>
            <p:cNvSpPr>
              <a:spLocks/>
            </p:cNvSpPr>
            <p:nvPr/>
          </p:nvSpPr>
          <p:spPr bwMode="auto">
            <a:xfrm>
              <a:off x="4586" y="838"/>
              <a:ext cx="59" cy="72"/>
            </a:xfrm>
            <a:custGeom>
              <a:avLst/>
              <a:gdLst>
                <a:gd name="T0" fmla="*/ 0 w 60"/>
                <a:gd name="T1" fmla="*/ 72 h 72"/>
                <a:gd name="T2" fmla="*/ 30 w 60"/>
                <a:gd name="T3" fmla="*/ 42 h 72"/>
                <a:gd name="T4" fmla="*/ 60 w 60"/>
                <a:gd name="T5" fmla="*/ 0 h 72"/>
                <a:gd name="T6" fmla="*/ 0 60000 65536"/>
                <a:gd name="T7" fmla="*/ 0 60000 65536"/>
                <a:gd name="T8" fmla="*/ 0 60000 65536"/>
                <a:gd name="T9" fmla="*/ 0 w 60"/>
                <a:gd name="T10" fmla="*/ 0 h 72"/>
                <a:gd name="T11" fmla="*/ 60 w 60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" h="72">
                  <a:moveTo>
                    <a:pt x="0" y="72"/>
                  </a:moveTo>
                  <a:lnTo>
                    <a:pt x="30" y="42"/>
                  </a:lnTo>
                  <a:lnTo>
                    <a:pt x="60" y="0"/>
                  </a:lnTo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03" name="Freeform 106"/>
            <p:cNvSpPr>
              <a:spLocks/>
            </p:cNvSpPr>
            <p:nvPr/>
          </p:nvSpPr>
          <p:spPr bwMode="auto">
            <a:xfrm>
              <a:off x="4502" y="575"/>
              <a:ext cx="7" cy="35"/>
            </a:xfrm>
            <a:custGeom>
              <a:avLst/>
              <a:gdLst>
                <a:gd name="T0" fmla="*/ 6 w 6"/>
                <a:gd name="T1" fmla="*/ 36 h 36"/>
                <a:gd name="T2" fmla="*/ 6 w 6"/>
                <a:gd name="T3" fmla="*/ 36 h 36"/>
                <a:gd name="T4" fmla="*/ 6 w 6"/>
                <a:gd name="T5" fmla="*/ 30 h 36"/>
                <a:gd name="T6" fmla="*/ 6 w 6"/>
                <a:gd name="T7" fmla="*/ 18 h 36"/>
                <a:gd name="T8" fmla="*/ 0 w 6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6"/>
                <a:gd name="T17" fmla="*/ 6 w 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6">
                  <a:moveTo>
                    <a:pt x="6" y="36"/>
                  </a:moveTo>
                  <a:lnTo>
                    <a:pt x="6" y="36"/>
                  </a:lnTo>
                  <a:lnTo>
                    <a:pt x="6" y="30"/>
                  </a:lnTo>
                  <a:lnTo>
                    <a:pt x="6" y="18"/>
                  </a:lnTo>
                  <a:lnTo>
                    <a:pt x="0" y="0"/>
                  </a:lnTo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04" name="Freeform 107"/>
            <p:cNvSpPr>
              <a:spLocks/>
            </p:cNvSpPr>
            <p:nvPr/>
          </p:nvSpPr>
          <p:spPr bwMode="auto">
            <a:xfrm>
              <a:off x="4135" y="490"/>
              <a:ext cx="31" cy="48"/>
            </a:xfrm>
            <a:custGeom>
              <a:avLst/>
              <a:gdLst>
                <a:gd name="T0" fmla="*/ 30 w 30"/>
                <a:gd name="T1" fmla="*/ 0 h 48"/>
                <a:gd name="T2" fmla="*/ 12 w 30"/>
                <a:gd name="T3" fmla="*/ 24 h 48"/>
                <a:gd name="T4" fmla="*/ 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30" y="0"/>
                  </a:moveTo>
                  <a:lnTo>
                    <a:pt x="12" y="24"/>
                  </a:lnTo>
                  <a:lnTo>
                    <a:pt x="0" y="48"/>
                  </a:lnTo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05" name="Line 108"/>
            <p:cNvSpPr>
              <a:spLocks noChangeShapeType="1"/>
            </p:cNvSpPr>
            <p:nvPr/>
          </p:nvSpPr>
          <p:spPr bwMode="auto">
            <a:xfrm flipH="1">
              <a:off x="3853" y="520"/>
              <a:ext cx="18" cy="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06" name="Line 109"/>
            <p:cNvSpPr>
              <a:spLocks noChangeShapeType="1"/>
            </p:cNvSpPr>
            <p:nvPr/>
          </p:nvSpPr>
          <p:spPr bwMode="auto">
            <a:xfrm flipH="1" flipV="1">
              <a:off x="3528" y="568"/>
              <a:ext cx="55" cy="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07" name="Freeform 110"/>
            <p:cNvSpPr>
              <a:spLocks/>
            </p:cNvSpPr>
            <p:nvPr/>
          </p:nvSpPr>
          <p:spPr bwMode="auto">
            <a:xfrm>
              <a:off x="3126" y="815"/>
              <a:ext cx="7" cy="41"/>
            </a:xfrm>
            <a:custGeom>
              <a:avLst/>
              <a:gdLst>
                <a:gd name="T0" fmla="*/ 0 w 6"/>
                <a:gd name="T1" fmla="*/ 0 h 42"/>
                <a:gd name="T2" fmla="*/ 6 w 6"/>
                <a:gd name="T3" fmla="*/ 18 h 42"/>
                <a:gd name="T4" fmla="*/ 6 w 6"/>
                <a:gd name="T5" fmla="*/ 42 h 42"/>
                <a:gd name="T6" fmla="*/ 0 60000 65536"/>
                <a:gd name="T7" fmla="*/ 0 60000 65536"/>
                <a:gd name="T8" fmla="*/ 0 60000 65536"/>
                <a:gd name="T9" fmla="*/ 0 w 6"/>
                <a:gd name="T10" fmla="*/ 0 h 42"/>
                <a:gd name="T11" fmla="*/ 6 w 6"/>
                <a:gd name="T12" fmla="*/ 42 h 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42">
                  <a:moveTo>
                    <a:pt x="0" y="0"/>
                  </a:moveTo>
                  <a:lnTo>
                    <a:pt x="6" y="18"/>
                  </a:lnTo>
                  <a:lnTo>
                    <a:pt x="6" y="42"/>
                  </a:lnTo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</p:grpSp>
      <p:sp>
        <p:nvSpPr>
          <p:cNvPr id="108" name="Text Box 111"/>
          <p:cNvSpPr txBox="1">
            <a:spLocks noChangeArrowheads="1"/>
          </p:cNvSpPr>
          <p:nvPr/>
        </p:nvSpPr>
        <p:spPr bwMode="auto">
          <a:xfrm>
            <a:off x="7232650" y="2808288"/>
            <a:ext cx="12668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ea typeface="ＭＳ Ｐゴシック" charset="-128"/>
                <a:cs typeface="ＭＳ Ｐゴシック" charset="-128"/>
              </a:rPr>
              <a:t>Commercial</a:t>
            </a:r>
          </a:p>
          <a:p>
            <a:pPr algn="ctr"/>
            <a:r>
              <a:rPr lang="en-US" sz="1600">
                <a:ea typeface="ＭＳ Ｐゴシック" charset="-128"/>
                <a:cs typeface="ＭＳ Ｐゴシック" charset="-128"/>
              </a:rPr>
              <a:t>Clouds</a:t>
            </a:r>
          </a:p>
        </p:txBody>
      </p:sp>
      <p:grpSp>
        <p:nvGrpSpPr>
          <p:cNvPr id="109" name="Group 112"/>
          <p:cNvGrpSpPr>
            <a:grpSpLocks/>
          </p:cNvGrpSpPr>
          <p:nvPr/>
        </p:nvGrpSpPr>
        <p:grpSpPr bwMode="auto">
          <a:xfrm>
            <a:off x="5688013" y="4684713"/>
            <a:ext cx="1958975" cy="1309687"/>
            <a:chOff x="2971" y="430"/>
            <a:chExt cx="1728" cy="1158"/>
          </a:xfrm>
        </p:grpSpPr>
        <p:sp>
          <p:nvSpPr>
            <p:cNvPr id="110" name="Freeform 113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11" name="Freeform 114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CCFFCC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12" name="Freeform 115"/>
            <p:cNvSpPr>
              <a:spLocks/>
            </p:cNvSpPr>
            <p:nvPr/>
          </p:nvSpPr>
          <p:spPr bwMode="auto">
            <a:xfrm>
              <a:off x="3055" y="1108"/>
              <a:ext cx="102" cy="24"/>
            </a:xfrm>
            <a:custGeom>
              <a:avLst/>
              <a:gdLst>
                <a:gd name="T0" fmla="*/ 0 w 102"/>
                <a:gd name="T1" fmla="*/ 0 h 24"/>
                <a:gd name="T2" fmla="*/ 48 w 102"/>
                <a:gd name="T3" fmla="*/ 18 h 24"/>
                <a:gd name="T4" fmla="*/ 90 w 102"/>
                <a:gd name="T5" fmla="*/ 24 h 24"/>
                <a:gd name="T6" fmla="*/ 96 w 102"/>
                <a:gd name="T7" fmla="*/ 24 h 24"/>
                <a:gd name="T8" fmla="*/ 102 w 102"/>
                <a:gd name="T9" fmla="*/ 24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24"/>
                <a:gd name="T17" fmla="*/ 102 w 102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24">
                  <a:moveTo>
                    <a:pt x="0" y="0"/>
                  </a:moveTo>
                  <a:lnTo>
                    <a:pt x="48" y="18"/>
                  </a:lnTo>
                  <a:lnTo>
                    <a:pt x="90" y="24"/>
                  </a:lnTo>
                  <a:lnTo>
                    <a:pt x="96" y="24"/>
                  </a:lnTo>
                  <a:lnTo>
                    <a:pt x="102" y="24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13" name="Freeform 116"/>
            <p:cNvSpPr>
              <a:spLocks/>
            </p:cNvSpPr>
            <p:nvPr/>
          </p:nvSpPr>
          <p:spPr bwMode="auto">
            <a:xfrm>
              <a:off x="3205" y="1366"/>
              <a:ext cx="42" cy="11"/>
            </a:xfrm>
            <a:custGeom>
              <a:avLst/>
              <a:gdLst>
                <a:gd name="T0" fmla="*/ 0 w 42"/>
                <a:gd name="T1" fmla="*/ 12 h 12"/>
                <a:gd name="T2" fmla="*/ 24 w 42"/>
                <a:gd name="T3" fmla="*/ 6 h 12"/>
                <a:gd name="T4" fmla="*/ 42 w 42"/>
                <a:gd name="T5" fmla="*/ 0 h 12"/>
                <a:gd name="T6" fmla="*/ 0 60000 65536"/>
                <a:gd name="T7" fmla="*/ 0 60000 65536"/>
                <a:gd name="T8" fmla="*/ 0 60000 65536"/>
                <a:gd name="T9" fmla="*/ 0 w 42"/>
                <a:gd name="T10" fmla="*/ 0 h 12"/>
                <a:gd name="T11" fmla="*/ 42 w 42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2">
                  <a:moveTo>
                    <a:pt x="0" y="12"/>
                  </a:moveTo>
                  <a:lnTo>
                    <a:pt x="24" y="6"/>
                  </a:lnTo>
                  <a:lnTo>
                    <a:pt x="42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14" name="Freeform 117"/>
            <p:cNvSpPr>
              <a:spLocks/>
            </p:cNvSpPr>
            <p:nvPr/>
          </p:nvSpPr>
          <p:spPr bwMode="auto">
            <a:xfrm>
              <a:off x="3601" y="1432"/>
              <a:ext cx="29" cy="48"/>
            </a:xfrm>
            <a:custGeom>
              <a:avLst/>
              <a:gdLst>
                <a:gd name="T0" fmla="*/ 0 w 30"/>
                <a:gd name="T1" fmla="*/ 0 h 48"/>
                <a:gd name="T2" fmla="*/ 12 w 30"/>
                <a:gd name="T3" fmla="*/ 24 h 48"/>
                <a:gd name="T4" fmla="*/ 3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0" y="0"/>
                  </a:moveTo>
                  <a:lnTo>
                    <a:pt x="12" y="24"/>
                  </a:lnTo>
                  <a:lnTo>
                    <a:pt x="30" y="48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15" name="Freeform 118"/>
            <p:cNvSpPr>
              <a:spLocks/>
            </p:cNvSpPr>
            <p:nvPr/>
          </p:nvSpPr>
          <p:spPr bwMode="auto">
            <a:xfrm>
              <a:off x="4111" y="1361"/>
              <a:ext cx="13" cy="53"/>
            </a:xfrm>
            <a:custGeom>
              <a:avLst/>
              <a:gdLst>
                <a:gd name="T0" fmla="*/ 0 w 12"/>
                <a:gd name="T1" fmla="*/ 54 h 54"/>
                <a:gd name="T2" fmla="*/ 6 w 12"/>
                <a:gd name="T3" fmla="*/ 30 h 54"/>
                <a:gd name="T4" fmla="*/ 12 w 12"/>
                <a:gd name="T5" fmla="*/ 0 h 54"/>
                <a:gd name="T6" fmla="*/ 0 60000 65536"/>
                <a:gd name="T7" fmla="*/ 0 60000 65536"/>
                <a:gd name="T8" fmla="*/ 0 60000 65536"/>
                <a:gd name="T9" fmla="*/ 0 w 12"/>
                <a:gd name="T10" fmla="*/ 0 h 54"/>
                <a:gd name="T11" fmla="*/ 12 w 12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54">
                  <a:moveTo>
                    <a:pt x="0" y="54"/>
                  </a:moveTo>
                  <a:lnTo>
                    <a:pt x="6" y="30"/>
                  </a:lnTo>
                  <a:lnTo>
                    <a:pt x="12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16" name="Freeform 119"/>
            <p:cNvSpPr>
              <a:spLocks/>
            </p:cNvSpPr>
            <p:nvPr/>
          </p:nvSpPr>
          <p:spPr bwMode="auto">
            <a:xfrm>
              <a:off x="4339" y="1048"/>
              <a:ext cx="126" cy="188"/>
            </a:xfrm>
            <a:custGeom>
              <a:avLst/>
              <a:gdLst>
                <a:gd name="T0" fmla="*/ 126 w 126"/>
                <a:gd name="T1" fmla="*/ 186 h 186"/>
                <a:gd name="T2" fmla="*/ 126 w 126"/>
                <a:gd name="T3" fmla="*/ 186 h 186"/>
                <a:gd name="T4" fmla="*/ 120 w 126"/>
                <a:gd name="T5" fmla="*/ 126 h 186"/>
                <a:gd name="T6" fmla="*/ 90 w 126"/>
                <a:gd name="T7" fmla="*/ 78 h 186"/>
                <a:gd name="T8" fmla="*/ 54 w 126"/>
                <a:gd name="T9" fmla="*/ 30 h 186"/>
                <a:gd name="T10" fmla="*/ 0 w 126"/>
                <a:gd name="T11" fmla="*/ 0 h 1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"/>
                <a:gd name="T19" fmla="*/ 0 h 186"/>
                <a:gd name="T20" fmla="*/ 126 w 126"/>
                <a:gd name="T21" fmla="*/ 186 h 1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" h="186">
                  <a:moveTo>
                    <a:pt x="126" y="186"/>
                  </a:moveTo>
                  <a:lnTo>
                    <a:pt x="126" y="186"/>
                  </a:lnTo>
                  <a:lnTo>
                    <a:pt x="120" y="126"/>
                  </a:lnTo>
                  <a:lnTo>
                    <a:pt x="90" y="78"/>
                  </a:lnTo>
                  <a:lnTo>
                    <a:pt x="54" y="30"/>
                  </a:lnTo>
                  <a:lnTo>
                    <a:pt x="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17" name="Freeform 120"/>
            <p:cNvSpPr>
              <a:spLocks/>
            </p:cNvSpPr>
            <p:nvPr/>
          </p:nvSpPr>
          <p:spPr bwMode="auto">
            <a:xfrm>
              <a:off x="4586" y="838"/>
              <a:ext cx="59" cy="72"/>
            </a:xfrm>
            <a:custGeom>
              <a:avLst/>
              <a:gdLst>
                <a:gd name="T0" fmla="*/ 0 w 60"/>
                <a:gd name="T1" fmla="*/ 72 h 72"/>
                <a:gd name="T2" fmla="*/ 30 w 60"/>
                <a:gd name="T3" fmla="*/ 42 h 72"/>
                <a:gd name="T4" fmla="*/ 60 w 60"/>
                <a:gd name="T5" fmla="*/ 0 h 72"/>
                <a:gd name="T6" fmla="*/ 0 60000 65536"/>
                <a:gd name="T7" fmla="*/ 0 60000 65536"/>
                <a:gd name="T8" fmla="*/ 0 60000 65536"/>
                <a:gd name="T9" fmla="*/ 0 w 60"/>
                <a:gd name="T10" fmla="*/ 0 h 72"/>
                <a:gd name="T11" fmla="*/ 60 w 60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" h="72">
                  <a:moveTo>
                    <a:pt x="0" y="72"/>
                  </a:moveTo>
                  <a:lnTo>
                    <a:pt x="30" y="42"/>
                  </a:lnTo>
                  <a:lnTo>
                    <a:pt x="6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18" name="Freeform 121"/>
            <p:cNvSpPr>
              <a:spLocks/>
            </p:cNvSpPr>
            <p:nvPr/>
          </p:nvSpPr>
          <p:spPr bwMode="auto">
            <a:xfrm>
              <a:off x="4502" y="575"/>
              <a:ext cx="7" cy="35"/>
            </a:xfrm>
            <a:custGeom>
              <a:avLst/>
              <a:gdLst>
                <a:gd name="T0" fmla="*/ 6 w 6"/>
                <a:gd name="T1" fmla="*/ 36 h 36"/>
                <a:gd name="T2" fmla="*/ 6 w 6"/>
                <a:gd name="T3" fmla="*/ 36 h 36"/>
                <a:gd name="T4" fmla="*/ 6 w 6"/>
                <a:gd name="T5" fmla="*/ 30 h 36"/>
                <a:gd name="T6" fmla="*/ 6 w 6"/>
                <a:gd name="T7" fmla="*/ 18 h 36"/>
                <a:gd name="T8" fmla="*/ 0 w 6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6"/>
                <a:gd name="T17" fmla="*/ 6 w 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6">
                  <a:moveTo>
                    <a:pt x="6" y="36"/>
                  </a:moveTo>
                  <a:lnTo>
                    <a:pt x="6" y="36"/>
                  </a:lnTo>
                  <a:lnTo>
                    <a:pt x="6" y="30"/>
                  </a:lnTo>
                  <a:lnTo>
                    <a:pt x="6" y="18"/>
                  </a:lnTo>
                  <a:lnTo>
                    <a:pt x="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19" name="Freeform 122"/>
            <p:cNvSpPr>
              <a:spLocks/>
            </p:cNvSpPr>
            <p:nvPr/>
          </p:nvSpPr>
          <p:spPr bwMode="auto">
            <a:xfrm>
              <a:off x="4135" y="490"/>
              <a:ext cx="31" cy="48"/>
            </a:xfrm>
            <a:custGeom>
              <a:avLst/>
              <a:gdLst>
                <a:gd name="T0" fmla="*/ 30 w 30"/>
                <a:gd name="T1" fmla="*/ 0 h 48"/>
                <a:gd name="T2" fmla="*/ 12 w 30"/>
                <a:gd name="T3" fmla="*/ 24 h 48"/>
                <a:gd name="T4" fmla="*/ 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30" y="0"/>
                  </a:moveTo>
                  <a:lnTo>
                    <a:pt x="12" y="24"/>
                  </a:lnTo>
                  <a:lnTo>
                    <a:pt x="0" y="48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20" name="Line 123"/>
            <p:cNvSpPr>
              <a:spLocks noChangeShapeType="1"/>
            </p:cNvSpPr>
            <p:nvPr/>
          </p:nvSpPr>
          <p:spPr bwMode="auto">
            <a:xfrm flipH="1">
              <a:off x="3853" y="520"/>
              <a:ext cx="18" cy="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21" name="Line 124"/>
            <p:cNvSpPr>
              <a:spLocks noChangeShapeType="1"/>
            </p:cNvSpPr>
            <p:nvPr/>
          </p:nvSpPr>
          <p:spPr bwMode="auto">
            <a:xfrm flipH="1" flipV="1">
              <a:off x="3528" y="568"/>
              <a:ext cx="55" cy="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22" name="Freeform 125"/>
            <p:cNvSpPr>
              <a:spLocks/>
            </p:cNvSpPr>
            <p:nvPr/>
          </p:nvSpPr>
          <p:spPr bwMode="auto">
            <a:xfrm>
              <a:off x="3126" y="815"/>
              <a:ext cx="7" cy="41"/>
            </a:xfrm>
            <a:custGeom>
              <a:avLst/>
              <a:gdLst>
                <a:gd name="T0" fmla="*/ 0 w 6"/>
                <a:gd name="T1" fmla="*/ 0 h 42"/>
                <a:gd name="T2" fmla="*/ 6 w 6"/>
                <a:gd name="T3" fmla="*/ 18 h 42"/>
                <a:gd name="T4" fmla="*/ 6 w 6"/>
                <a:gd name="T5" fmla="*/ 42 h 42"/>
                <a:gd name="T6" fmla="*/ 0 60000 65536"/>
                <a:gd name="T7" fmla="*/ 0 60000 65536"/>
                <a:gd name="T8" fmla="*/ 0 60000 65536"/>
                <a:gd name="T9" fmla="*/ 0 w 6"/>
                <a:gd name="T10" fmla="*/ 0 h 42"/>
                <a:gd name="T11" fmla="*/ 6 w 6"/>
                <a:gd name="T12" fmla="*/ 42 h 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42">
                  <a:moveTo>
                    <a:pt x="0" y="0"/>
                  </a:moveTo>
                  <a:lnTo>
                    <a:pt x="6" y="18"/>
                  </a:lnTo>
                  <a:lnTo>
                    <a:pt x="6" y="42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</p:grpSp>
      <p:grpSp>
        <p:nvGrpSpPr>
          <p:cNvPr id="123" name="Group 126"/>
          <p:cNvGrpSpPr>
            <a:grpSpLocks/>
          </p:cNvGrpSpPr>
          <p:nvPr/>
        </p:nvGrpSpPr>
        <p:grpSpPr bwMode="auto">
          <a:xfrm>
            <a:off x="6956425" y="3708400"/>
            <a:ext cx="1958975" cy="1309688"/>
            <a:chOff x="2971" y="430"/>
            <a:chExt cx="1728" cy="1158"/>
          </a:xfrm>
        </p:grpSpPr>
        <p:sp>
          <p:nvSpPr>
            <p:cNvPr id="124" name="Freeform 127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25" name="Freeform 128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26" name="Freeform 129"/>
            <p:cNvSpPr>
              <a:spLocks/>
            </p:cNvSpPr>
            <p:nvPr/>
          </p:nvSpPr>
          <p:spPr bwMode="auto">
            <a:xfrm>
              <a:off x="3055" y="1108"/>
              <a:ext cx="102" cy="24"/>
            </a:xfrm>
            <a:custGeom>
              <a:avLst/>
              <a:gdLst>
                <a:gd name="T0" fmla="*/ 0 w 102"/>
                <a:gd name="T1" fmla="*/ 0 h 24"/>
                <a:gd name="T2" fmla="*/ 48 w 102"/>
                <a:gd name="T3" fmla="*/ 18 h 24"/>
                <a:gd name="T4" fmla="*/ 90 w 102"/>
                <a:gd name="T5" fmla="*/ 24 h 24"/>
                <a:gd name="T6" fmla="*/ 96 w 102"/>
                <a:gd name="T7" fmla="*/ 24 h 24"/>
                <a:gd name="T8" fmla="*/ 102 w 102"/>
                <a:gd name="T9" fmla="*/ 24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24"/>
                <a:gd name="T17" fmla="*/ 102 w 102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24">
                  <a:moveTo>
                    <a:pt x="0" y="0"/>
                  </a:moveTo>
                  <a:lnTo>
                    <a:pt x="48" y="18"/>
                  </a:lnTo>
                  <a:lnTo>
                    <a:pt x="90" y="24"/>
                  </a:lnTo>
                  <a:lnTo>
                    <a:pt x="96" y="24"/>
                  </a:lnTo>
                  <a:lnTo>
                    <a:pt x="102" y="24"/>
                  </a:lnTo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27" name="Freeform 130"/>
            <p:cNvSpPr>
              <a:spLocks/>
            </p:cNvSpPr>
            <p:nvPr/>
          </p:nvSpPr>
          <p:spPr bwMode="auto">
            <a:xfrm>
              <a:off x="3205" y="1366"/>
              <a:ext cx="42" cy="11"/>
            </a:xfrm>
            <a:custGeom>
              <a:avLst/>
              <a:gdLst>
                <a:gd name="T0" fmla="*/ 0 w 42"/>
                <a:gd name="T1" fmla="*/ 12 h 12"/>
                <a:gd name="T2" fmla="*/ 24 w 42"/>
                <a:gd name="T3" fmla="*/ 6 h 12"/>
                <a:gd name="T4" fmla="*/ 42 w 42"/>
                <a:gd name="T5" fmla="*/ 0 h 12"/>
                <a:gd name="T6" fmla="*/ 0 60000 65536"/>
                <a:gd name="T7" fmla="*/ 0 60000 65536"/>
                <a:gd name="T8" fmla="*/ 0 60000 65536"/>
                <a:gd name="T9" fmla="*/ 0 w 42"/>
                <a:gd name="T10" fmla="*/ 0 h 12"/>
                <a:gd name="T11" fmla="*/ 42 w 42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2">
                  <a:moveTo>
                    <a:pt x="0" y="12"/>
                  </a:moveTo>
                  <a:lnTo>
                    <a:pt x="24" y="6"/>
                  </a:lnTo>
                  <a:lnTo>
                    <a:pt x="42" y="0"/>
                  </a:lnTo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28" name="Freeform 131"/>
            <p:cNvSpPr>
              <a:spLocks/>
            </p:cNvSpPr>
            <p:nvPr/>
          </p:nvSpPr>
          <p:spPr bwMode="auto">
            <a:xfrm>
              <a:off x="3601" y="1432"/>
              <a:ext cx="29" cy="48"/>
            </a:xfrm>
            <a:custGeom>
              <a:avLst/>
              <a:gdLst>
                <a:gd name="T0" fmla="*/ 0 w 30"/>
                <a:gd name="T1" fmla="*/ 0 h 48"/>
                <a:gd name="T2" fmla="*/ 12 w 30"/>
                <a:gd name="T3" fmla="*/ 24 h 48"/>
                <a:gd name="T4" fmla="*/ 3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0" y="0"/>
                  </a:moveTo>
                  <a:lnTo>
                    <a:pt x="12" y="24"/>
                  </a:lnTo>
                  <a:lnTo>
                    <a:pt x="30" y="48"/>
                  </a:lnTo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29" name="Freeform 132"/>
            <p:cNvSpPr>
              <a:spLocks/>
            </p:cNvSpPr>
            <p:nvPr/>
          </p:nvSpPr>
          <p:spPr bwMode="auto">
            <a:xfrm>
              <a:off x="4111" y="1361"/>
              <a:ext cx="13" cy="53"/>
            </a:xfrm>
            <a:custGeom>
              <a:avLst/>
              <a:gdLst>
                <a:gd name="T0" fmla="*/ 0 w 12"/>
                <a:gd name="T1" fmla="*/ 54 h 54"/>
                <a:gd name="T2" fmla="*/ 6 w 12"/>
                <a:gd name="T3" fmla="*/ 30 h 54"/>
                <a:gd name="T4" fmla="*/ 12 w 12"/>
                <a:gd name="T5" fmla="*/ 0 h 54"/>
                <a:gd name="T6" fmla="*/ 0 60000 65536"/>
                <a:gd name="T7" fmla="*/ 0 60000 65536"/>
                <a:gd name="T8" fmla="*/ 0 60000 65536"/>
                <a:gd name="T9" fmla="*/ 0 w 12"/>
                <a:gd name="T10" fmla="*/ 0 h 54"/>
                <a:gd name="T11" fmla="*/ 12 w 12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54">
                  <a:moveTo>
                    <a:pt x="0" y="54"/>
                  </a:moveTo>
                  <a:lnTo>
                    <a:pt x="6" y="30"/>
                  </a:lnTo>
                  <a:lnTo>
                    <a:pt x="12" y="0"/>
                  </a:lnTo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30" name="Freeform 133"/>
            <p:cNvSpPr>
              <a:spLocks/>
            </p:cNvSpPr>
            <p:nvPr/>
          </p:nvSpPr>
          <p:spPr bwMode="auto">
            <a:xfrm>
              <a:off x="4339" y="1048"/>
              <a:ext cx="126" cy="188"/>
            </a:xfrm>
            <a:custGeom>
              <a:avLst/>
              <a:gdLst>
                <a:gd name="T0" fmla="*/ 126 w 126"/>
                <a:gd name="T1" fmla="*/ 186 h 186"/>
                <a:gd name="T2" fmla="*/ 126 w 126"/>
                <a:gd name="T3" fmla="*/ 186 h 186"/>
                <a:gd name="T4" fmla="*/ 120 w 126"/>
                <a:gd name="T5" fmla="*/ 126 h 186"/>
                <a:gd name="T6" fmla="*/ 90 w 126"/>
                <a:gd name="T7" fmla="*/ 78 h 186"/>
                <a:gd name="T8" fmla="*/ 54 w 126"/>
                <a:gd name="T9" fmla="*/ 30 h 186"/>
                <a:gd name="T10" fmla="*/ 0 w 126"/>
                <a:gd name="T11" fmla="*/ 0 h 1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"/>
                <a:gd name="T19" fmla="*/ 0 h 186"/>
                <a:gd name="T20" fmla="*/ 126 w 126"/>
                <a:gd name="T21" fmla="*/ 186 h 1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" h="186">
                  <a:moveTo>
                    <a:pt x="126" y="186"/>
                  </a:moveTo>
                  <a:lnTo>
                    <a:pt x="126" y="186"/>
                  </a:lnTo>
                  <a:lnTo>
                    <a:pt x="120" y="126"/>
                  </a:lnTo>
                  <a:lnTo>
                    <a:pt x="90" y="78"/>
                  </a:lnTo>
                  <a:lnTo>
                    <a:pt x="54" y="30"/>
                  </a:lnTo>
                  <a:lnTo>
                    <a:pt x="0" y="0"/>
                  </a:lnTo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31" name="Freeform 134"/>
            <p:cNvSpPr>
              <a:spLocks/>
            </p:cNvSpPr>
            <p:nvPr/>
          </p:nvSpPr>
          <p:spPr bwMode="auto">
            <a:xfrm>
              <a:off x="4586" y="838"/>
              <a:ext cx="59" cy="72"/>
            </a:xfrm>
            <a:custGeom>
              <a:avLst/>
              <a:gdLst>
                <a:gd name="T0" fmla="*/ 0 w 60"/>
                <a:gd name="T1" fmla="*/ 72 h 72"/>
                <a:gd name="T2" fmla="*/ 30 w 60"/>
                <a:gd name="T3" fmla="*/ 42 h 72"/>
                <a:gd name="T4" fmla="*/ 60 w 60"/>
                <a:gd name="T5" fmla="*/ 0 h 72"/>
                <a:gd name="T6" fmla="*/ 0 60000 65536"/>
                <a:gd name="T7" fmla="*/ 0 60000 65536"/>
                <a:gd name="T8" fmla="*/ 0 60000 65536"/>
                <a:gd name="T9" fmla="*/ 0 w 60"/>
                <a:gd name="T10" fmla="*/ 0 h 72"/>
                <a:gd name="T11" fmla="*/ 60 w 60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" h="72">
                  <a:moveTo>
                    <a:pt x="0" y="72"/>
                  </a:moveTo>
                  <a:lnTo>
                    <a:pt x="30" y="42"/>
                  </a:lnTo>
                  <a:lnTo>
                    <a:pt x="60" y="0"/>
                  </a:lnTo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32" name="Freeform 135"/>
            <p:cNvSpPr>
              <a:spLocks/>
            </p:cNvSpPr>
            <p:nvPr/>
          </p:nvSpPr>
          <p:spPr bwMode="auto">
            <a:xfrm>
              <a:off x="4502" y="575"/>
              <a:ext cx="7" cy="35"/>
            </a:xfrm>
            <a:custGeom>
              <a:avLst/>
              <a:gdLst>
                <a:gd name="T0" fmla="*/ 6 w 6"/>
                <a:gd name="T1" fmla="*/ 36 h 36"/>
                <a:gd name="T2" fmla="*/ 6 w 6"/>
                <a:gd name="T3" fmla="*/ 36 h 36"/>
                <a:gd name="T4" fmla="*/ 6 w 6"/>
                <a:gd name="T5" fmla="*/ 30 h 36"/>
                <a:gd name="T6" fmla="*/ 6 w 6"/>
                <a:gd name="T7" fmla="*/ 18 h 36"/>
                <a:gd name="T8" fmla="*/ 0 w 6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6"/>
                <a:gd name="T17" fmla="*/ 6 w 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6">
                  <a:moveTo>
                    <a:pt x="6" y="36"/>
                  </a:moveTo>
                  <a:lnTo>
                    <a:pt x="6" y="36"/>
                  </a:lnTo>
                  <a:lnTo>
                    <a:pt x="6" y="30"/>
                  </a:lnTo>
                  <a:lnTo>
                    <a:pt x="6" y="18"/>
                  </a:lnTo>
                  <a:lnTo>
                    <a:pt x="0" y="0"/>
                  </a:lnTo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33" name="Freeform 136"/>
            <p:cNvSpPr>
              <a:spLocks/>
            </p:cNvSpPr>
            <p:nvPr/>
          </p:nvSpPr>
          <p:spPr bwMode="auto">
            <a:xfrm>
              <a:off x="4135" y="490"/>
              <a:ext cx="31" cy="48"/>
            </a:xfrm>
            <a:custGeom>
              <a:avLst/>
              <a:gdLst>
                <a:gd name="T0" fmla="*/ 30 w 30"/>
                <a:gd name="T1" fmla="*/ 0 h 48"/>
                <a:gd name="T2" fmla="*/ 12 w 30"/>
                <a:gd name="T3" fmla="*/ 24 h 48"/>
                <a:gd name="T4" fmla="*/ 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30" y="0"/>
                  </a:moveTo>
                  <a:lnTo>
                    <a:pt x="12" y="24"/>
                  </a:lnTo>
                  <a:lnTo>
                    <a:pt x="0" y="48"/>
                  </a:lnTo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34" name="Line 137"/>
            <p:cNvSpPr>
              <a:spLocks noChangeShapeType="1"/>
            </p:cNvSpPr>
            <p:nvPr/>
          </p:nvSpPr>
          <p:spPr bwMode="auto">
            <a:xfrm flipH="1">
              <a:off x="3853" y="520"/>
              <a:ext cx="18" cy="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35" name="Line 138"/>
            <p:cNvSpPr>
              <a:spLocks noChangeShapeType="1"/>
            </p:cNvSpPr>
            <p:nvPr/>
          </p:nvSpPr>
          <p:spPr bwMode="auto">
            <a:xfrm flipH="1" flipV="1">
              <a:off x="3528" y="568"/>
              <a:ext cx="55" cy="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36" name="Freeform 139"/>
            <p:cNvSpPr>
              <a:spLocks/>
            </p:cNvSpPr>
            <p:nvPr/>
          </p:nvSpPr>
          <p:spPr bwMode="auto">
            <a:xfrm>
              <a:off x="3126" y="815"/>
              <a:ext cx="7" cy="41"/>
            </a:xfrm>
            <a:custGeom>
              <a:avLst/>
              <a:gdLst>
                <a:gd name="T0" fmla="*/ 0 w 6"/>
                <a:gd name="T1" fmla="*/ 0 h 42"/>
                <a:gd name="T2" fmla="*/ 6 w 6"/>
                <a:gd name="T3" fmla="*/ 18 h 42"/>
                <a:gd name="T4" fmla="*/ 6 w 6"/>
                <a:gd name="T5" fmla="*/ 42 h 42"/>
                <a:gd name="T6" fmla="*/ 0 60000 65536"/>
                <a:gd name="T7" fmla="*/ 0 60000 65536"/>
                <a:gd name="T8" fmla="*/ 0 60000 65536"/>
                <a:gd name="T9" fmla="*/ 0 w 6"/>
                <a:gd name="T10" fmla="*/ 0 h 42"/>
                <a:gd name="T11" fmla="*/ 6 w 6"/>
                <a:gd name="T12" fmla="*/ 42 h 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42">
                  <a:moveTo>
                    <a:pt x="0" y="0"/>
                  </a:moveTo>
                  <a:lnTo>
                    <a:pt x="6" y="18"/>
                  </a:lnTo>
                  <a:lnTo>
                    <a:pt x="6" y="42"/>
                  </a:lnTo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</p:grpSp>
      <p:sp>
        <p:nvSpPr>
          <p:cNvPr id="137" name="Text Box 140"/>
          <p:cNvSpPr txBox="1">
            <a:spLocks noChangeArrowheads="1"/>
          </p:cNvSpPr>
          <p:nvPr/>
        </p:nvSpPr>
        <p:spPr bwMode="auto">
          <a:xfrm>
            <a:off x="7337425" y="4059238"/>
            <a:ext cx="12684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ea typeface="ＭＳ Ｐゴシック" charset="-128"/>
                <a:cs typeface="ＭＳ Ｐゴシック" charset="-128"/>
              </a:rPr>
              <a:t>Corporate</a:t>
            </a:r>
          </a:p>
          <a:p>
            <a:pPr algn="ctr"/>
            <a:r>
              <a:rPr lang="en-US" sz="1600">
                <a:ea typeface="ＭＳ Ｐゴシック" charset="-128"/>
                <a:cs typeface="ＭＳ Ｐゴシック" charset="-128"/>
              </a:rPr>
              <a:t>GENI suites</a:t>
            </a:r>
          </a:p>
        </p:txBody>
      </p:sp>
      <p:sp>
        <p:nvSpPr>
          <p:cNvPr id="138" name="Text Box 141"/>
          <p:cNvSpPr txBox="1">
            <a:spLocks noChangeArrowheads="1"/>
          </p:cNvSpPr>
          <p:nvPr/>
        </p:nvSpPr>
        <p:spPr bwMode="auto">
          <a:xfrm>
            <a:off x="5942013" y="5100638"/>
            <a:ext cx="13477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ea typeface="ＭＳ Ｐゴシック" charset="-128"/>
                <a:cs typeface="ＭＳ Ｐゴシック" charset="-128"/>
              </a:rPr>
              <a:t>Other-Nation</a:t>
            </a:r>
          </a:p>
          <a:p>
            <a:pPr algn="ctr"/>
            <a:r>
              <a:rPr lang="en-US" sz="1600">
                <a:ea typeface="ＭＳ Ｐゴシック" charset="-128"/>
                <a:cs typeface="ＭＳ Ｐゴシック" charset="-128"/>
              </a:rPr>
              <a:t>Projects</a:t>
            </a:r>
          </a:p>
        </p:txBody>
      </p:sp>
      <p:sp>
        <p:nvSpPr>
          <p:cNvPr id="139" name="Text Box 142"/>
          <p:cNvSpPr txBox="1">
            <a:spLocks noChangeArrowheads="1"/>
          </p:cNvSpPr>
          <p:nvPr/>
        </p:nvSpPr>
        <p:spPr bwMode="auto">
          <a:xfrm>
            <a:off x="2438400" y="4956175"/>
            <a:ext cx="10525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ea typeface="ＭＳ Ｐゴシック" charset="-128"/>
                <a:cs typeface="ＭＳ Ｐゴシック" charset="-128"/>
              </a:rPr>
              <a:t>Research</a:t>
            </a:r>
          </a:p>
          <a:p>
            <a:pPr algn="ctr"/>
            <a:r>
              <a:rPr lang="en-US" sz="1600">
                <a:ea typeface="ＭＳ Ｐゴシック" charset="-128"/>
                <a:cs typeface="ＭＳ Ｐゴシック" charset="-128"/>
              </a:rPr>
              <a:t>Testbed</a:t>
            </a:r>
          </a:p>
        </p:txBody>
      </p:sp>
      <p:grpSp>
        <p:nvGrpSpPr>
          <p:cNvPr id="140" name="Group 143"/>
          <p:cNvGrpSpPr>
            <a:grpSpLocks/>
          </p:cNvGrpSpPr>
          <p:nvPr/>
        </p:nvGrpSpPr>
        <p:grpSpPr bwMode="auto">
          <a:xfrm>
            <a:off x="2536825" y="3632200"/>
            <a:ext cx="1187450" cy="1244600"/>
            <a:chOff x="2971" y="430"/>
            <a:chExt cx="1728" cy="1158"/>
          </a:xfrm>
        </p:grpSpPr>
        <p:sp>
          <p:nvSpPr>
            <p:cNvPr id="141" name="Freeform 144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42" name="Freeform 145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43" name="Freeform 146"/>
            <p:cNvSpPr>
              <a:spLocks/>
            </p:cNvSpPr>
            <p:nvPr/>
          </p:nvSpPr>
          <p:spPr bwMode="auto">
            <a:xfrm>
              <a:off x="3054" y="1108"/>
              <a:ext cx="104" cy="24"/>
            </a:xfrm>
            <a:custGeom>
              <a:avLst/>
              <a:gdLst>
                <a:gd name="T0" fmla="*/ 0 w 102"/>
                <a:gd name="T1" fmla="*/ 0 h 24"/>
                <a:gd name="T2" fmla="*/ 48 w 102"/>
                <a:gd name="T3" fmla="*/ 18 h 24"/>
                <a:gd name="T4" fmla="*/ 90 w 102"/>
                <a:gd name="T5" fmla="*/ 24 h 24"/>
                <a:gd name="T6" fmla="*/ 96 w 102"/>
                <a:gd name="T7" fmla="*/ 24 h 24"/>
                <a:gd name="T8" fmla="*/ 102 w 102"/>
                <a:gd name="T9" fmla="*/ 24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24"/>
                <a:gd name="T17" fmla="*/ 102 w 102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24">
                  <a:moveTo>
                    <a:pt x="0" y="0"/>
                  </a:moveTo>
                  <a:lnTo>
                    <a:pt x="48" y="18"/>
                  </a:lnTo>
                  <a:lnTo>
                    <a:pt x="90" y="24"/>
                  </a:lnTo>
                  <a:lnTo>
                    <a:pt x="96" y="24"/>
                  </a:lnTo>
                  <a:lnTo>
                    <a:pt x="102" y="24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44" name="Freeform 147"/>
            <p:cNvSpPr>
              <a:spLocks/>
            </p:cNvSpPr>
            <p:nvPr/>
          </p:nvSpPr>
          <p:spPr bwMode="auto">
            <a:xfrm>
              <a:off x="3204" y="1366"/>
              <a:ext cx="42" cy="12"/>
            </a:xfrm>
            <a:custGeom>
              <a:avLst/>
              <a:gdLst>
                <a:gd name="T0" fmla="*/ 0 w 42"/>
                <a:gd name="T1" fmla="*/ 12 h 12"/>
                <a:gd name="T2" fmla="*/ 24 w 42"/>
                <a:gd name="T3" fmla="*/ 6 h 12"/>
                <a:gd name="T4" fmla="*/ 42 w 42"/>
                <a:gd name="T5" fmla="*/ 0 h 12"/>
                <a:gd name="T6" fmla="*/ 0 60000 65536"/>
                <a:gd name="T7" fmla="*/ 0 60000 65536"/>
                <a:gd name="T8" fmla="*/ 0 60000 65536"/>
                <a:gd name="T9" fmla="*/ 0 w 42"/>
                <a:gd name="T10" fmla="*/ 0 h 12"/>
                <a:gd name="T11" fmla="*/ 42 w 42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2">
                  <a:moveTo>
                    <a:pt x="0" y="12"/>
                  </a:moveTo>
                  <a:lnTo>
                    <a:pt x="24" y="6"/>
                  </a:lnTo>
                  <a:lnTo>
                    <a:pt x="42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45" name="Freeform 148"/>
            <p:cNvSpPr>
              <a:spLocks/>
            </p:cNvSpPr>
            <p:nvPr/>
          </p:nvSpPr>
          <p:spPr bwMode="auto">
            <a:xfrm>
              <a:off x="3602" y="1431"/>
              <a:ext cx="30" cy="49"/>
            </a:xfrm>
            <a:custGeom>
              <a:avLst/>
              <a:gdLst>
                <a:gd name="T0" fmla="*/ 0 w 30"/>
                <a:gd name="T1" fmla="*/ 0 h 48"/>
                <a:gd name="T2" fmla="*/ 12 w 30"/>
                <a:gd name="T3" fmla="*/ 24 h 48"/>
                <a:gd name="T4" fmla="*/ 3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0" y="0"/>
                  </a:moveTo>
                  <a:lnTo>
                    <a:pt x="12" y="24"/>
                  </a:lnTo>
                  <a:lnTo>
                    <a:pt x="30" y="48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46" name="Freeform 149"/>
            <p:cNvSpPr>
              <a:spLocks/>
            </p:cNvSpPr>
            <p:nvPr/>
          </p:nvSpPr>
          <p:spPr bwMode="auto">
            <a:xfrm>
              <a:off x="4110" y="1361"/>
              <a:ext cx="14" cy="53"/>
            </a:xfrm>
            <a:custGeom>
              <a:avLst/>
              <a:gdLst>
                <a:gd name="T0" fmla="*/ 0 w 12"/>
                <a:gd name="T1" fmla="*/ 54 h 54"/>
                <a:gd name="T2" fmla="*/ 6 w 12"/>
                <a:gd name="T3" fmla="*/ 30 h 54"/>
                <a:gd name="T4" fmla="*/ 12 w 12"/>
                <a:gd name="T5" fmla="*/ 0 h 54"/>
                <a:gd name="T6" fmla="*/ 0 60000 65536"/>
                <a:gd name="T7" fmla="*/ 0 60000 65536"/>
                <a:gd name="T8" fmla="*/ 0 60000 65536"/>
                <a:gd name="T9" fmla="*/ 0 w 12"/>
                <a:gd name="T10" fmla="*/ 0 h 54"/>
                <a:gd name="T11" fmla="*/ 12 w 12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54">
                  <a:moveTo>
                    <a:pt x="0" y="54"/>
                  </a:moveTo>
                  <a:lnTo>
                    <a:pt x="6" y="30"/>
                  </a:lnTo>
                  <a:lnTo>
                    <a:pt x="12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47" name="Freeform 150"/>
            <p:cNvSpPr>
              <a:spLocks/>
            </p:cNvSpPr>
            <p:nvPr/>
          </p:nvSpPr>
          <p:spPr bwMode="auto">
            <a:xfrm>
              <a:off x="4339" y="1047"/>
              <a:ext cx="127" cy="186"/>
            </a:xfrm>
            <a:custGeom>
              <a:avLst/>
              <a:gdLst>
                <a:gd name="T0" fmla="*/ 126 w 126"/>
                <a:gd name="T1" fmla="*/ 186 h 186"/>
                <a:gd name="T2" fmla="*/ 126 w 126"/>
                <a:gd name="T3" fmla="*/ 186 h 186"/>
                <a:gd name="T4" fmla="*/ 120 w 126"/>
                <a:gd name="T5" fmla="*/ 126 h 186"/>
                <a:gd name="T6" fmla="*/ 90 w 126"/>
                <a:gd name="T7" fmla="*/ 78 h 186"/>
                <a:gd name="T8" fmla="*/ 54 w 126"/>
                <a:gd name="T9" fmla="*/ 30 h 186"/>
                <a:gd name="T10" fmla="*/ 0 w 126"/>
                <a:gd name="T11" fmla="*/ 0 h 1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"/>
                <a:gd name="T19" fmla="*/ 0 h 186"/>
                <a:gd name="T20" fmla="*/ 126 w 126"/>
                <a:gd name="T21" fmla="*/ 186 h 1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" h="186">
                  <a:moveTo>
                    <a:pt x="126" y="186"/>
                  </a:moveTo>
                  <a:lnTo>
                    <a:pt x="126" y="186"/>
                  </a:lnTo>
                  <a:lnTo>
                    <a:pt x="120" y="126"/>
                  </a:lnTo>
                  <a:lnTo>
                    <a:pt x="90" y="78"/>
                  </a:lnTo>
                  <a:lnTo>
                    <a:pt x="54" y="30"/>
                  </a:lnTo>
                  <a:lnTo>
                    <a:pt x="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48" name="Freeform 151"/>
            <p:cNvSpPr>
              <a:spLocks/>
            </p:cNvSpPr>
            <p:nvPr/>
          </p:nvSpPr>
          <p:spPr bwMode="auto">
            <a:xfrm>
              <a:off x="4586" y="838"/>
              <a:ext cx="60" cy="72"/>
            </a:xfrm>
            <a:custGeom>
              <a:avLst/>
              <a:gdLst>
                <a:gd name="T0" fmla="*/ 0 w 60"/>
                <a:gd name="T1" fmla="*/ 72 h 72"/>
                <a:gd name="T2" fmla="*/ 30 w 60"/>
                <a:gd name="T3" fmla="*/ 42 h 72"/>
                <a:gd name="T4" fmla="*/ 60 w 60"/>
                <a:gd name="T5" fmla="*/ 0 h 72"/>
                <a:gd name="T6" fmla="*/ 0 60000 65536"/>
                <a:gd name="T7" fmla="*/ 0 60000 65536"/>
                <a:gd name="T8" fmla="*/ 0 60000 65536"/>
                <a:gd name="T9" fmla="*/ 0 w 60"/>
                <a:gd name="T10" fmla="*/ 0 h 72"/>
                <a:gd name="T11" fmla="*/ 60 w 60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" h="72">
                  <a:moveTo>
                    <a:pt x="0" y="72"/>
                  </a:moveTo>
                  <a:lnTo>
                    <a:pt x="30" y="42"/>
                  </a:lnTo>
                  <a:lnTo>
                    <a:pt x="6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49" name="Freeform 152"/>
            <p:cNvSpPr>
              <a:spLocks/>
            </p:cNvSpPr>
            <p:nvPr/>
          </p:nvSpPr>
          <p:spPr bwMode="auto">
            <a:xfrm>
              <a:off x="4500" y="573"/>
              <a:ext cx="7" cy="37"/>
            </a:xfrm>
            <a:custGeom>
              <a:avLst/>
              <a:gdLst>
                <a:gd name="T0" fmla="*/ 6 w 6"/>
                <a:gd name="T1" fmla="*/ 36 h 36"/>
                <a:gd name="T2" fmla="*/ 6 w 6"/>
                <a:gd name="T3" fmla="*/ 36 h 36"/>
                <a:gd name="T4" fmla="*/ 6 w 6"/>
                <a:gd name="T5" fmla="*/ 30 h 36"/>
                <a:gd name="T6" fmla="*/ 6 w 6"/>
                <a:gd name="T7" fmla="*/ 18 h 36"/>
                <a:gd name="T8" fmla="*/ 0 w 6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6"/>
                <a:gd name="T17" fmla="*/ 6 w 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6">
                  <a:moveTo>
                    <a:pt x="6" y="36"/>
                  </a:moveTo>
                  <a:lnTo>
                    <a:pt x="6" y="36"/>
                  </a:lnTo>
                  <a:lnTo>
                    <a:pt x="6" y="30"/>
                  </a:lnTo>
                  <a:lnTo>
                    <a:pt x="6" y="18"/>
                  </a:lnTo>
                  <a:lnTo>
                    <a:pt x="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50" name="Freeform 153"/>
            <p:cNvSpPr>
              <a:spLocks/>
            </p:cNvSpPr>
            <p:nvPr/>
          </p:nvSpPr>
          <p:spPr bwMode="auto">
            <a:xfrm>
              <a:off x="4135" y="491"/>
              <a:ext cx="30" cy="47"/>
            </a:xfrm>
            <a:custGeom>
              <a:avLst/>
              <a:gdLst>
                <a:gd name="T0" fmla="*/ 30 w 30"/>
                <a:gd name="T1" fmla="*/ 0 h 48"/>
                <a:gd name="T2" fmla="*/ 12 w 30"/>
                <a:gd name="T3" fmla="*/ 24 h 48"/>
                <a:gd name="T4" fmla="*/ 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30" y="0"/>
                  </a:moveTo>
                  <a:lnTo>
                    <a:pt x="12" y="24"/>
                  </a:lnTo>
                  <a:lnTo>
                    <a:pt x="0" y="48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51" name="Line 154"/>
            <p:cNvSpPr>
              <a:spLocks noChangeShapeType="1"/>
            </p:cNvSpPr>
            <p:nvPr/>
          </p:nvSpPr>
          <p:spPr bwMode="auto">
            <a:xfrm flipH="1">
              <a:off x="3853" y="520"/>
              <a:ext cx="18" cy="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52" name="Line 155"/>
            <p:cNvSpPr>
              <a:spLocks noChangeShapeType="1"/>
            </p:cNvSpPr>
            <p:nvPr/>
          </p:nvSpPr>
          <p:spPr bwMode="auto">
            <a:xfrm flipH="1" flipV="1">
              <a:off x="3530" y="567"/>
              <a:ext cx="53" cy="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53" name="Freeform 156"/>
            <p:cNvSpPr>
              <a:spLocks/>
            </p:cNvSpPr>
            <p:nvPr/>
          </p:nvSpPr>
          <p:spPr bwMode="auto">
            <a:xfrm>
              <a:off x="3128" y="814"/>
              <a:ext cx="5" cy="41"/>
            </a:xfrm>
            <a:custGeom>
              <a:avLst/>
              <a:gdLst>
                <a:gd name="T0" fmla="*/ 0 w 6"/>
                <a:gd name="T1" fmla="*/ 0 h 42"/>
                <a:gd name="T2" fmla="*/ 6 w 6"/>
                <a:gd name="T3" fmla="*/ 18 h 42"/>
                <a:gd name="T4" fmla="*/ 6 w 6"/>
                <a:gd name="T5" fmla="*/ 42 h 42"/>
                <a:gd name="T6" fmla="*/ 0 60000 65536"/>
                <a:gd name="T7" fmla="*/ 0 60000 65536"/>
                <a:gd name="T8" fmla="*/ 0 60000 65536"/>
                <a:gd name="T9" fmla="*/ 0 w 6"/>
                <a:gd name="T10" fmla="*/ 0 h 42"/>
                <a:gd name="T11" fmla="*/ 6 w 6"/>
                <a:gd name="T12" fmla="*/ 42 h 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42">
                  <a:moveTo>
                    <a:pt x="0" y="0"/>
                  </a:moveTo>
                  <a:lnTo>
                    <a:pt x="6" y="18"/>
                  </a:lnTo>
                  <a:lnTo>
                    <a:pt x="6" y="42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</p:grpSp>
      <p:sp>
        <p:nvSpPr>
          <p:cNvPr id="154" name="Text Box 157"/>
          <p:cNvSpPr txBox="1">
            <a:spLocks noChangeArrowheads="1"/>
          </p:cNvSpPr>
          <p:nvPr/>
        </p:nvSpPr>
        <p:spPr bwMode="auto">
          <a:xfrm>
            <a:off x="2537894" y="3852863"/>
            <a:ext cx="122341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>
                <a:ea typeface="ＭＳ Ｐゴシック" charset="-128"/>
                <a:cs typeface="ＭＳ Ｐゴシック" charset="-128"/>
              </a:rPr>
              <a:t>GENI Rack</a:t>
            </a:r>
          </a:p>
          <a:p>
            <a:pPr algn="ctr"/>
            <a:r>
              <a:rPr lang="en-US" sz="1600" dirty="0" smtClean="0">
                <a:ea typeface="ＭＳ Ｐゴシック" charset="-128"/>
                <a:cs typeface="ＭＳ Ｐゴシック" charset="-128"/>
              </a:rPr>
              <a:t>#1</a:t>
            </a:r>
            <a:endParaRPr lang="en-US" sz="16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5" name="Freeform 158"/>
          <p:cNvSpPr>
            <a:spLocks/>
          </p:cNvSpPr>
          <p:nvPr/>
        </p:nvSpPr>
        <p:spPr bwMode="auto">
          <a:xfrm>
            <a:off x="2257425" y="3098800"/>
            <a:ext cx="5384800" cy="1917700"/>
          </a:xfrm>
          <a:custGeom>
            <a:avLst/>
            <a:gdLst/>
            <a:ahLst/>
            <a:cxnLst>
              <a:cxn ang="0">
                <a:pos x="176" y="816"/>
              </a:cxn>
              <a:cxn ang="0">
                <a:pos x="1280" y="720"/>
              </a:cxn>
              <a:cxn ang="0">
                <a:pos x="2432" y="144"/>
              </a:cxn>
              <a:cxn ang="0">
                <a:pos x="3344" y="48"/>
              </a:cxn>
              <a:cxn ang="0">
                <a:pos x="3776" y="432"/>
              </a:cxn>
              <a:cxn ang="0">
                <a:pos x="3440" y="1152"/>
              </a:cxn>
              <a:cxn ang="0">
                <a:pos x="2864" y="1440"/>
              </a:cxn>
              <a:cxn ang="0">
                <a:pos x="1904" y="1200"/>
              </a:cxn>
              <a:cxn ang="0">
                <a:pos x="1088" y="1248"/>
              </a:cxn>
              <a:cxn ang="0">
                <a:pos x="224" y="1056"/>
              </a:cxn>
              <a:cxn ang="0">
                <a:pos x="176" y="816"/>
              </a:cxn>
            </a:cxnLst>
            <a:rect l="0" t="0" r="r" b="b"/>
            <a:pathLst>
              <a:path w="3792" h="1448">
                <a:moveTo>
                  <a:pt x="176" y="816"/>
                </a:moveTo>
                <a:cubicBezTo>
                  <a:pt x="352" y="760"/>
                  <a:pt x="904" y="832"/>
                  <a:pt x="1280" y="720"/>
                </a:cubicBezTo>
                <a:cubicBezTo>
                  <a:pt x="1656" y="608"/>
                  <a:pt x="2088" y="256"/>
                  <a:pt x="2432" y="144"/>
                </a:cubicBezTo>
                <a:cubicBezTo>
                  <a:pt x="2776" y="32"/>
                  <a:pt x="3120" y="0"/>
                  <a:pt x="3344" y="48"/>
                </a:cubicBezTo>
                <a:cubicBezTo>
                  <a:pt x="3568" y="96"/>
                  <a:pt x="3760" y="248"/>
                  <a:pt x="3776" y="432"/>
                </a:cubicBezTo>
                <a:cubicBezTo>
                  <a:pt x="3792" y="616"/>
                  <a:pt x="3592" y="984"/>
                  <a:pt x="3440" y="1152"/>
                </a:cubicBezTo>
                <a:cubicBezTo>
                  <a:pt x="3288" y="1320"/>
                  <a:pt x="3120" y="1432"/>
                  <a:pt x="2864" y="1440"/>
                </a:cubicBezTo>
                <a:cubicBezTo>
                  <a:pt x="2608" y="1448"/>
                  <a:pt x="2200" y="1232"/>
                  <a:pt x="1904" y="1200"/>
                </a:cubicBezTo>
                <a:cubicBezTo>
                  <a:pt x="1608" y="1168"/>
                  <a:pt x="1368" y="1272"/>
                  <a:pt x="1088" y="1248"/>
                </a:cubicBezTo>
                <a:cubicBezTo>
                  <a:pt x="808" y="1224"/>
                  <a:pt x="376" y="1128"/>
                  <a:pt x="224" y="1056"/>
                </a:cubicBezTo>
                <a:cubicBezTo>
                  <a:pt x="72" y="984"/>
                  <a:pt x="0" y="872"/>
                  <a:pt x="176" y="816"/>
                </a:cubicBezTo>
                <a:close/>
              </a:path>
            </a:pathLst>
          </a:custGeom>
          <a:gradFill rotWithShape="1">
            <a:gsLst>
              <a:gs pos="0">
                <a:srgbClr val="FFFF00">
                  <a:gamma/>
                  <a:tint val="21176"/>
                  <a:invGamma/>
                </a:srgbClr>
              </a:gs>
              <a:gs pos="50000">
                <a:srgbClr val="FFFF00">
                  <a:alpha val="39000"/>
                </a:srgbClr>
              </a:gs>
              <a:gs pos="100000">
                <a:srgbClr val="FFFF00">
                  <a:gamma/>
                  <a:tint val="21176"/>
                  <a:invGamma/>
                </a:srgbClr>
              </a:gs>
            </a:gsLst>
            <a:lin ang="54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2000">
              <a:ea typeface="ＭＳ Ｐゴシック" pitchFamily="-107" charset="-128"/>
              <a:cs typeface="+mn-cs"/>
            </a:endParaRPr>
          </a:p>
        </p:txBody>
      </p:sp>
      <p:sp>
        <p:nvSpPr>
          <p:cNvPr id="158" name="Text Box 161"/>
          <p:cNvSpPr txBox="1">
            <a:spLocks noChangeArrowheads="1"/>
          </p:cNvSpPr>
          <p:nvPr/>
        </p:nvSpPr>
        <p:spPr bwMode="auto">
          <a:xfrm>
            <a:off x="4899025" y="38608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ea typeface="ＭＳ Ｐゴシック" charset="-128"/>
                <a:cs typeface="ＭＳ Ｐゴシック" charset="-128"/>
              </a:rPr>
              <a:t>My GENI Slice</a:t>
            </a:r>
          </a:p>
        </p:txBody>
      </p:sp>
      <p:pic>
        <p:nvPicPr>
          <p:cNvPr id="159" name="Picture 2" descr="MCj04158000000[1]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0600" y="3657600"/>
            <a:ext cx="1317495" cy="1585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Rounded Rectangular Callout 160"/>
          <p:cNvSpPr/>
          <p:nvPr/>
        </p:nvSpPr>
        <p:spPr>
          <a:xfrm>
            <a:off x="685800" y="2819400"/>
            <a:ext cx="2590800" cy="688848"/>
          </a:xfrm>
          <a:prstGeom prst="wedgeRoundRectCallout">
            <a:avLst>
              <a:gd name="adj1" fmla="val -19503"/>
              <a:gd name="adj2" fmla="val 6649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685800" y="28956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 dirty="0">
                <a:ea typeface="ＭＳ Ｐゴシック" charset="-128"/>
                <a:cs typeface="ＭＳ Ｐゴシック" charset="-128"/>
              </a:rPr>
              <a:t>My slice contains </a:t>
            </a:r>
            <a:r>
              <a:rPr lang="en-US" sz="1400" i="1" dirty="0" smtClean="0">
                <a:ea typeface="ＭＳ Ｐゴシック" charset="-128"/>
                <a:cs typeface="ＭＳ Ｐゴシック" charset="-128"/>
              </a:rPr>
              <a:t>slivers from many </a:t>
            </a:r>
            <a:r>
              <a:rPr lang="en-US" sz="1400" i="1" dirty="0">
                <a:ea typeface="ＭＳ Ｐゴシック" charset="-128"/>
                <a:cs typeface="ＭＳ Ｐゴシック" charset="-128"/>
              </a:rPr>
              <a:t>aggregates</a:t>
            </a:r>
            <a:r>
              <a:rPr lang="en-US" sz="1400" i="1" dirty="0" smtClean="0">
                <a:ea typeface="ＭＳ Ｐゴシック" charset="-128"/>
                <a:cs typeface="ＭＳ Ｐゴシック" charset="-128"/>
              </a:rPr>
              <a:t>.</a:t>
            </a:r>
            <a:endParaRPr lang="en-US" sz="1400" i="1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401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Specifications (</a:t>
            </a:r>
            <a:r>
              <a:rPr lang="en-US" dirty="0" err="1" smtClean="0"/>
              <a:t>RSpecs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1981200"/>
          </a:xfrm>
        </p:spPr>
        <p:txBody>
          <a:bodyPr/>
          <a:lstStyle/>
          <a:p>
            <a:r>
              <a:rPr lang="en-US" sz="2400" dirty="0" err="1">
                <a:latin typeface="Arial" charset="0"/>
                <a:ea typeface="Kozuka Gothic Pro L" charset="0"/>
              </a:rPr>
              <a:t>RSpecs</a:t>
            </a:r>
            <a:r>
              <a:rPr lang="en-US" sz="2400" dirty="0">
                <a:latin typeface="Arial" charset="0"/>
                <a:ea typeface="Kozuka Gothic Pro L" charset="0"/>
              </a:rPr>
              <a:t>: Lingua franca for describing and requesting resources</a:t>
            </a:r>
          </a:p>
          <a:p>
            <a:pPr lvl="1"/>
            <a:r>
              <a:rPr lang="en-US" sz="2000" dirty="0">
                <a:latin typeface="Arial" charset="0"/>
                <a:ea typeface="Kozuka Gothic Pro L" charset="0"/>
              </a:rPr>
              <a:t>“Machine language” for negotiating </a:t>
            </a:r>
            <a:r>
              <a:rPr lang="en-US" sz="2000" dirty="0" smtClean="0">
                <a:latin typeface="Arial" charset="0"/>
                <a:ea typeface="Kozuka Gothic Pro L" charset="0"/>
              </a:rPr>
              <a:t>resources between experiment and aggregate</a:t>
            </a:r>
            <a:endParaRPr lang="en-US" sz="2000" dirty="0">
              <a:latin typeface="Arial" charset="0"/>
              <a:ea typeface="Kozuka Gothic Pro L" charset="0"/>
            </a:endParaRPr>
          </a:p>
          <a:p>
            <a:pPr lvl="1"/>
            <a:r>
              <a:rPr lang="en-US" sz="2000" dirty="0">
                <a:latin typeface="Arial" charset="0"/>
                <a:ea typeface="Kozuka Gothic Pro L" charset="0"/>
              </a:rPr>
              <a:t>Experimenter tools eliminate the need for most experimenters to write or read </a:t>
            </a:r>
            <a:r>
              <a:rPr lang="en-US" sz="2000" dirty="0" err="1" smtClean="0">
                <a:latin typeface="Arial" charset="0"/>
                <a:ea typeface="Kozuka Gothic Pro L" charset="0"/>
              </a:rPr>
              <a:t>RSpec</a:t>
            </a:r>
            <a:endParaRPr lang="en-US" sz="2000" dirty="0">
              <a:latin typeface="Arial" charset="0"/>
              <a:ea typeface="Kozuka Gothic Pro L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50900" y="3867120"/>
            <a:ext cx="7696200" cy="22098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9pPr>
          </a:lstStyle>
          <a:p>
            <a:pPr eaLnBrk="1" hangingPunct="1"/>
            <a:r>
              <a:rPr lang="en-US" sz="1200" dirty="0">
                <a:latin typeface="Courier" charset="0"/>
                <a:cs typeface="Courier" charset="0"/>
              </a:rPr>
              <a:t>&lt;?xml version="1.0" encoding="UTF-8"?&gt;</a:t>
            </a:r>
          </a:p>
          <a:p>
            <a:pPr eaLnBrk="1" hangingPunct="1"/>
            <a:r>
              <a:rPr lang="en-US" sz="1200" dirty="0">
                <a:latin typeface="Courier" charset="0"/>
                <a:cs typeface="Courier" charset="0"/>
              </a:rPr>
              <a:t>&lt;</a:t>
            </a:r>
            <a:r>
              <a:rPr lang="en-US" sz="1200" dirty="0" err="1">
                <a:latin typeface="Courier" charset="0"/>
                <a:cs typeface="Courier" charset="0"/>
              </a:rPr>
              <a:t>rspec</a:t>
            </a:r>
            <a:r>
              <a:rPr lang="en-US" sz="1200" dirty="0">
                <a:latin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cs typeface="Courier" charset="0"/>
              </a:rPr>
              <a:t>xmlns</a:t>
            </a:r>
            <a:r>
              <a:rPr lang="en-US" sz="1200" dirty="0">
                <a:latin typeface="Courier" charset="0"/>
                <a:cs typeface="Courier" charset="0"/>
              </a:rPr>
              <a:t>="http://</a:t>
            </a:r>
            <a:r>
              <a:rPr lang="en-US" sz="1200" dirty="0" err="1">
                <a:latin typeface="Courier" charset="0"/>
                <a:cs typeface="Courier" charset="0"/>
              </a:rPr>
              <a:t>www.protogeni.net</a:t>
            </a:r>
            <a:r>
              <a:rPr lang="en-US" sz="1200" dirty="0">
                <a:latin typeface="Courier" charset="0"/>
                <a:cs typeface="Courier" charset="0"/>
              </a:rPr>
              <a:t>/resources/</a:t>
            </a:r>
            <a:r>
              <a:rPr lang="en-US" sz="1200" dirty="0" err="1">
                <a:latin typeface="Courier" charset="0"/>
                <a:cs typeface="Courier" charset="0"/>
              </a:rPr>
              <a:t>rspec</a:t>
            </a:r>
            <a:r>
              <a:rPr lang="en-US" sz="1200" dirty="0">
                <a:latin typeface="Courier" charset="0"/>
                <a:cs typeface="Courier" charset="0"/>
              </a:rPr>
              <a:t>/2"</a:t>
            </a:r>
          </a:p>
          <a:p>
            <a:pPr eaLnBrk="1" hangingPunct="1"/>
            <a:r>
              <a:rPr lang="en-US" sz="1200" dirty="0">
                <a:latin typeface="Courier" charset="0"/>
                <a:cs typeface="Courier" charset="0"/>
              </a:rPr>
              <a:t>       </a:t>
            </a:r>
            <a:r>
              <a:rPr lang="en-US" sz="1200" dirty="0" err="1">
                <a:latin typeface="Courier" charset="0"/>
                <a:cs typeface="Courier" charset="0"/>
              </a:rPr>
              <a:t>xmlns:xsi</a:t>
            </a:r>
            <a:r>
              <a:rPr lang="en-US" sz="1200" dirty="0">
                <a:latin typeface="Courier" charset="0"/>
                <a:cs typeface="Courier" charset="0"/>
              </a:rPr>
              <a:t>="http://www.w3.org/2001/</a:t>
            </a:r>
            <a:r>
              <a:rPr lang="en-US" sz="1200" dirty="0" err="1">
                <a:latin typeface="Courier" charset="0"/>
                <a:cs typeface="Courier" charset="0"/>
              </a:rPr>
              <a:t>XMLSchema</a:t>
            </a:r>
            <a:r>
              <a:rPr lang="en-US" sz="1200" dirty="0">
                <a:latin typeface="Courier" charset="0"/>
                <a:cs typeface="Courier" charset="0"/>
              </a:rPr>
              <a:t>-instance"</a:t>
            </a:r>
          </a:p>
          <a:p>
            <a:pPr eaLnBrk="1" hangingPunct="1"/>
            <a:r>
              <a:rPr lang="en-US" sz="1200" dirty="0">
                <a:latin typeface="Courier" charset="0"/>
                <a:cs typeface="Courier" charset="0"/>
              </a:rPr>
              <a:t>       </a:t>
            </a:r>
            <a:r>
              <a:rPr lang="en-US" sz="1200" dirty="0" err="1">
                <a:latin typeface="Courier" charset="0"/>
                <a:cs typeface="Courier" charset="0"/>
              </a:rPr>
              <a:t>xsi:schemaLocation</a:t>
            </a:r>
            <a:r>
              <a:rPr lang="en-US" sz="1200" dirty="0">
                <a:latin typeface="Courier" charset="0"/>
                <a:cs typeface="Courier" charset="0"/>
              </a:rPr>
              <a:t>="http://</a:t>
            </a:r>
            <a:r>
              <a:rPr lang="en-US" sz="1200" dirty="0" err="1">
                <a:latin typeface="Courier" charset="0"/>
                <a:cs typeface="Courier" charset="0"/>
              </a:rPr>
              <a:t>www.protogeni.net</a:t>
            </a:r>
            <a:r>
              <a:rPr lang="en-US" sz="1200" dirty="0">
                <a:latin typeface="Courier" charset="0"/>
                <a:cs typeface="Courier" charset="0"/>
              </a:rPr>
              <a:t>/resources/</a:t>
            </a:r>
            <a:r>
              <a:rPr lang="en-US" sz="1200" dirty="0" err="1">
                <a:latin typeface="Courier" charset="0"/>
                <a:cs typeface="Courier" charset="0"/>
              </a:rPr>
              <a:t>rspec</a:t>
            </a:r>
            <a:r>
              <a:rPr lang="en-US" sz="1200" dirty="0">
                <a:latin typeface="Courier" charset="0"/>
                <a:cs typeface="Courier" charset="0"/>
              </a:rPr>
              <a:t>/2</a:t>
            </a:r>
          </a:p>
          <a:p>
            <a:pPr eaLnBrk="1" hangingPunct="1"/>
            <a:r>
              <a:rPr lang="en-US" sz="1200" dirty="0">
                <a:latin typeface="Courier" charset="0"/>
                <a:cs typeface="Courier" charset="0"/>
              </a:rPr>
              <a:t>                           http://</a:t>
            </a:r>
            <a:r>
              <a:rPr lang="en-US" sz="1200" dirty="0" err="1">
                <a:latin typeface="Courier" charset="0"/>
                <a:cs typeface="Courier" charset="0"/>
              </a:rPr>
              <a:t>www.protogeni.net</a:t>
            </a:r>
            <a:r>
              <a:rPr lang="en-US" sz="1200" dirty="0">
                <a:latin typeface="Courier" charset="0"/>
                <a:cs typeface="Courier" charset="0"/>
              </a:rPr>
              <a:t>/resources/</a:t>
            </a:r>
            <a:r>
              <a:rPr lang="en-US" sz="1200" dirty="0" err="1">
                <a:latin typeface="Courier" charset="0"/>
                <a:cs typeface="Courier" charset="0"/>
              </a:rPr>
              <a:t>rspec</a:t>
            </a:r>
            <a:r>
              <a:rPr lang="en-US" sz="1200" dirty="0">
                <a:latin typeface="Courier" charset="0"/>
                <a:cs typeface="Courier" charset="0"/>
              </a:rPr>
              <a:t>/2/</a:t>
            </a:r>
            <a:r>
              <a:rPr lang="en-US" sz="1200" dirty="0" err="1">
                <a:latin typeface="Courier" charset="0"/>
                <a:cs typeface="Courier" charset="0"/>
              </a:rPr>
              <a:t>request.xsd</a:t>
            </a:r>
            <a:r>
              <a:rPr lang="en-US" sz="1200" dirty="0">
                <a:latin typeface="Courier" charset="0"/>
                <a:cs typeface="Courier" charset="0"/>
              </a:rPr>
              <a:t>"</a:t>
            </a:r>
          </a:p>
          <a:p>
            <a:pPr eaLnBrk="1" hangingPunct="1"/>
            <a:r>
              <a:rPr lang="en-US" sz="1200" dirty="0">
                <a:latin typeface="Courier" charset="0"/>
                <a:cs typeface="Courier" charset="0"/>
              </a:rPr>
              <a:t>       type="request" &gt;</a:t>
            </a:r>
          </a:p>
          <a:p>
            <a:pPr eaLnBrk="1" hangingPunct="1"/>
            <a:r>
              <a:rPr lang="en-US" sz="1200" dirty="0">
                <a:latin typeface="Courier" charset="0"/>
                <a:cs typeface="Courier" charset="0"/>
              </a:rPr>
              <a:t>  &lt;node </a:t>
            </a:r>
            <a:r>
              <a:rPr lang="en-US" sz="1200" dirty="0" err="1">
                <a:latin typeface="Courier" charset="0"/>
                <a:cs typeface="Courier" charset="0"/>
              </a:rPr>
              <a:t>client_id</a:t>
            </a:r>
            <a:r>
              <a:rPr lang="en-US" sz="1200" dirty="0">
                <a:latin typeface="Courier" charset="0"/>
                <a:cs typeface="Courier" charset="0"/>
              </a:rPr>
              <a:t>="my-node"</a:t>
            </a:r>
          </a:p>
          <a:p>
            <a:pPr eaLnBrk="1" hangingPunct="1"/>
            <a:r>
              <a:rPr lang="en-US" sz="1200" dirty="0">
                <a:latin typeface="Courier" charset="0"/>
                <a:cs typeface="Courier" charset="0"/>
              </a:rPr>
              <a:t>        exclusive="true"&gt;</a:t>
            </a:r>
          </a:p>
          <a:p>
            <a:pPr eaLnBrk="1" hangingPunct="1"/>
            <a:r>
              <a:rPr lang="en-US" sz="1200" dirty="0">
                <a:latin typeface="Courier" charset="0"/>
                <a:cs typeface="Courier" charset="0"/>
              </a:rPr>
              <a:t>    &lt;</a:t>
            </a:r>
            <a:r>
              <a:rPr lang="en-US" sz="1200" dirty="0" err="1">
                <a:latin typeface="Courier" charset="0"/>
                <a:cs typeface="Courier" charset="0"/>
              </a:rPr>
              <a:t>sliver_type</a:t>
            </a:r>
            <a:r>
              <a:rPr lang="en-US" sz="1200" dirty="0">
                <a:latin typeface="Courier" charset="0"/>
                <a:cs typeface="Courier" charset="0"/>
              </a:rPr>
              <a:t> name="raw-pc" /&gt;</a:t>
            </a:r>
          </a:p>
          <a:p>
            <a:pPr eaLnBrk="1" hangingPunct="1"/>
            <a:r>
              <a:rPr lang="en-US" sz="1200" dirty="0">
                <a:latin typeface="Courier" charset="0"/>
                <a:cs typeface="Courier" charset="0"/>
              </a:rPr>
              <a:t>  &lt;/node&gt;</a:t>
            </a:r>
          </a:p>
          <a:p>
            <a:pPr eaLnBrk="1" hangingPunct="1"/>
            <a:r>
              <a:rPr lang="en-US" sz="1200" dirty="0">
                <a:latin typeface="Courier" charset="0"/>
                <a:cs typeface="Courier" charset="0"/>
              </a:rPr>
              <a:t>&lt;/</a:t>
            </a:r>
            <a:r>
              <a:rPr lang="en-US" sz="1200" dirty="0" err="1">
                <a:latin typeface="Courier" charset="0"/>
                <a:cs typeface="Courier" charset="0"/>
              </a:rPr>
              <a:t>rspec</a:t>
            </a:r>
            <a:r>
              <a:rPr lang="en-US" sz="1200" dirty="0">
                <a:latin typeface="Courier" charset="0"/>
                <a:cs typeface="Courier" charset="0"/>
              </a:rPr>
              <a:t>&gt;</a:t>
            </a:r>
            <a:endParaRPr lang="en-US" sz="1200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852952" y="5695920"/>
            <a:ext cx="3644900" cy="338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9pPr>
          </a:lstStyle>
          <a:p>
            <a:pPr eaLnBrk="1" hangingPunct="1"/>
            <a:r>
              <a:rPr lang="en-US" sz="1600" b="1"/>
              <a:t>RSpec for requesting a single node</a:t>
            </a:r>
          </a:p>
        </p:txBody>
      </p:sp>
    </p:spTree>
    <p:extLst>
      <p:ext uri="{BB962C8B-B14F-4D97-AF65-F5344CB8AC3E}">
        <p14:creationId xmlns:p14="http://schemas.microsoft.com/office/powerpoint/2010/main" val="2094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Resource Reservation using </a:t>
            </a:r>
            <a:r>
              <a:rPr lang="en-US" sz="2400" dirty="0" err="1" smtClean="0">
                <a:latin typeface="Arial" charset="0"/>
                <a:ea typeface="ＭＳ Ｐゴシック" charset="0"/>
                <a:cs typeface="ＭＳ Ｐゴシック" charset="0"/>
              </a:rPr>
              <a:t>RSpecs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 and the AM API 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29600" cy="21336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Advertisement </a:t>
            </a:r>
            <a:r>
              <a:rPr lang="en-US" dirty="0" err="1" smtClean="0"/>
              <a:t>RSpec</a:t>
            </a:r>
            <a:r>
              <a:rPr lang="en-US" dirty="0" smtClean="0"/>
              <a:t>: What does an aggregate have?</a:t>
            </a:r>
          </a:p>
          <a:p>
            <a:pPr>
              <a:defRPr/>
            </a:pPr>
            <a:r>
              <a:rPr lang="en-US" dirty="0" smtClean="0"/>
              <a:t>Request </a:t>
            </a:r>
            <a:r>
              <a:rPr lang="en-US" dirty="0" err="1" smtClean="0"/>
              <a:t>RSpec</a:t>
            </a:r>
            <a:r>
              <a:rPr lang="en-US" dirty="0" smtClean="0"/>
              <a:t>: What does the experimenter want?</a:t>
            </a:r>
          </a:p>
          <a:p>
            <a:pPr>
              <a:defRPr/>
            </a:pPr>
            <a:r>
              <a:rPr lang="en-US" dirty="0" smtClean="0"/>
              <a:t>Manifest </a:t>
            </a:r>
            <a:r>
              <a:rPr lang="en-US" dirty="0" err="1" smtClean="0"/>
              <a:t>RSpec</a:t>
            </a:r>
            <a:r>
              <a:rPr lang="en-US" dirty="0" smtClean="0"/>
              <a:t>: What does the experimenter have?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600" y="3657600"/>
            <a:ext cx="701675" cy="2895600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0" y="3657600"/>
            <a:ext cx="1371600" cy="28956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165" name="TextBox 7"/>
          <p:cNvSpPr txBox="1">
            <a:spLocks noChangeArrowheads="1"/>
          </p:cNvSpPr>
          <p:nvPr/>
        </p:nvSpPr>
        <p:spPr bwMode="auto">
          <a:xfrm>
            <a:off x="7673975" y="4591050"/>
            <a:ext cx="12636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9pPr>
          </a:lstStyle>
          <a:p>
            <a:pPr algn="ctr" eaLnBrk="1" hangingPunct="1"/>
            <a:r>
              <a:rPr lang="en-US" sz="1800">
                <a:ea typeface="ＭＳ Ｐゴシック" charset="0"/>
                <a:cs typeface="ＭＳ Ｐゴシック" charset="0"/>
              </a:rPr>
              <a:t>Aggregate</a:t>
            </a:r>
          </a:p>
          <a:p>
            <a:pPr algn="ctr" eaLnBrk="1" hangingPunct="1"/>
            <a:r>
              <a:rPr lang="en-US" sz="1800">
                <a:ea typeface="ＭＳ Ｐゴシック" charset="0"/>
                <a:cs typeface="ＭＳ Ｐゴシック" charset="0"/>
              </a:rPr>
              <a:t>Manager</a:t>
            </a:r>
          </a:p>
        </p:txBody>
      </p:sp>
      <p:sp>
        <p:nvSpPr>
          <p:cNvPr id="92166" name="TextBox 8"/>
          <p:cNvSpPr txBox="1">
            <a:spLocks noChangeArrowheads="1"/>
          </p:cNvSpPr>
          <p:nvPr/>
        </p:nvSpPr>
        <p:spPr bwMode="auto">
          <a:xfrm>
            <a:off x="2852738" y="4598988"/>
            <a:ext cx="774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Kozuka Gothic Pro L" charset="0"/>
                <a:cs typeface="Kozuka Gothic Pro L" charset="0"/>
              </a:defRPr>
            </a:lvl9pPr>
          </a:lstStyle>
          <a:p>
            <a:pPr algn="ctr" eaLnBrk="1" hangingPunct="1"/>
            <a:r>
              <a:rPr lang="en-US" sz="1800">
                <a:ea typeface="ＭＳ Ｐゴシック" charset="0"/>
                <a:cs typeface="ＭＳ Ｐゴシック" charset="0"/>
              </a:rPr>
              <a:t>Client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657600" y="4352925"/>
            <a:ext cx="3810000" cy="0"/>
          </a:xfrm>
          <a:prstGeom prst="straightConnector1">
            <a:avLst/>
          </a:prstGeom>
          <a:ln w="28575" cmpd="sng"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57600" y="4000500"/>
            <a:ext cx="3886200" cy="0"/>
          </a:xfrm>
          <a:prstGeom prst="straightConnector1">
            <a:avLst/>
          </a:prstGeom>
          <a:ln w="28575" cmpd="sng"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2169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2527300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70" name="Rectangle 16"/>
          <p:cNvSpPr>
            <a:spLocks noChangeArrowheads="1"/>
          </p:cNvSpPr>
          <p:nvPr/>
        </p:nvSpPr>
        <p:spPr bwMode="auto">
          <a:xfrm>
            <a:off x="4419600" y="3657600"/>
            <a:ext cx="2286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latin typeface="Courier" charset="0"/>
                <a:cs typeface="Courier" charset="0"/>
              </a:rPr>
              <a:t>ListResources(…)</a:t>
            </a:r>
            <a:endParaRPr lang="en-US" sz="1400"/>
          </a:p>
        </p:txBody>
      </p:sp>
      <p:sp>
        <p:nvSpPr>
          <p:cNvPr id="22" name="Rectangle 21"/>
          <p:cNvSpPr/>
          <p:nvPr/>
        </p:nvSpPr>
        <p:spPr>
          <a:xfrm>
            <a:off x="4343400" y="4048125"/>
            <a:ext cx="2286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latin typeface="+mn-lt"/>
                <a:cs typeface="Courier"/>
              </a:rPr>
              <a:t>Advertisement </a:t>
            </a:r>
            <a:r>
              <a:rPr lang="en-US" sz="1400" b="1" dirty="0" err="1">
                <a:latin typeface="+mn-lt"/>
                <a:cs typeface="Courier"/>
              </a:rPr>
              <a:t>RSpec</a:t>
            </a:r>
            <a:endParaRPr lang="en-US" sz="1400" b="1" dirty="0">
              <a:latin typeface="+mn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657600" y="4991100"/>
            <a:ext cx="3886200" cy="0"/>
          </a:xfrm>
          <a:prstGeom prst="straightConnector1">
            <a:avLst/>
          </a:prstGeom>
          <a:ln w="28575" cmpd="sng"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24300" y="4648200"/>
            <a:ext cx="35052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 err="1">
                <a:latin typeface="Courier"/>
                <a:cs typeface="Courier"/>
              </a:rPr>
              <a:t>CreateSliver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b="1" dirty="0">
                <a:latin typeface="+mn-lt"/>
                <a:cs typeface="Courier"/>
              </a:rPr>
              <a:t>Request </a:t>
            </a:r>
            <a:r>
              <a:rPr lang="en-US" sz="1400" b="1" dirty="0" err="1">
                <a:latin typeface="+mn-lt"/>
                <a:cs typeface="Courier"/>
              </a:rPr>
              <a:t>RSpec</a:t>
            </a:r>
            <a:r>
              <a:rPr lang="en-US" sz="1400" dirty="0">
                <a:latin typeface="Courier"/>
                <a:cs typeface="Courier"/>
              </a:rPr>
              <a:t>, …)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657600" y="5372100"/>
            <a:ext cx="3810000" cy="0"/>
          </a:xfrm>
          <a:prstGeom prst="straightConnector1">
            <a:avLst/>
          </a:prstGeom>
          <a:ln w="28575" cmpd="sng"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356100" y="5041900"/>
            <a:ext cx="2286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latin typeface="+mn-lt"/>
                <a:cs typeface="Courier"/>
              </a:rPr>
              <a:t>Manifest </a:t>
            </a:r>
            <a:r>
              <a:rPr lang="en-US" sz="1400" b="1" dirty="0" err="1">
                <a:latin typeface="+mn-lt"/>
                <a:cs typeface="Courier"/>
              </a:rPr>
              <a:t>RSpec</a:t>
            </a:r>
            <a:endParaRPr lang="en-US" sz="1400" b="1" dirty="0">
              <a:latin typeface="+mn-lt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657600" y="6372225"/>
            <a:ext cx="3810000" cy="0"/>
          </a:xfrm>
          <a:prstGeom prst="straightConnector1">
            <a:avLst/>
          </a:prstGeom>
          <a:ln w="28575" cmpd="sng"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657600" y="5981700"/>
            <a:ext cx="3886200" cy="0"/>
          </a:xfrm>
          <a:prstGeom prst="straightConnector1">
            <a:avLst/>
          </a:prstGeom>
          <a:ln w="28575" cmpd="sng"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178" name="Rectangle 36"/>
          <p:cNvSpPr>
            <a:spLocks noChangeArrowheads="1"/>
          </p:cNvSpPr>
          <p:nvPr/>
        </p:nvSpPr>
        <p:spPr bwMode="auto">
          <a:xfrm>
            <a:off x="3810000" y="5651500"/>
            <a:ext cx="3581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latin typeface="Courier" charset="0"/>
                <a:cs typeface="Courier" charset="0"/>
              </a:rPr>
              <a:t>ListResources(SliceName, …)</a:t>
            </a:r>
            <a:endParaRPr lang="en-US" sz="1400"/>
          </a:p>
        </p:txBody>
      </p:sp>
      <p:sp>
        <p:nvSpPr>
          <p:cNvPr id="38" name="Rectangle 37"/>
          <p:cNvSpPr/>
          <p:nvPr/>
        </p:nvSpPr>
        <p:spPr>
          <a:xfrm>
            <a:off x="4343400" y="6067425"/>
            <a:ext cx="2286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latin typeface="+mn-lt"/>
                <a:cs typeface="Courier"/>
              </a:rPr>
              <a:t>Manifest </a:t>
            </a:r>
            <a:r>
              <a:rPr lang="en-US" sz="1400" b="1" dirty="0" err="1">
                <a:latin typeface="+mn-lt"/>
                <a:cs typeface="Courier"/>
              </a:rPr>
              <a:t>RSpec</a:t>
            </a:r>
            <a:endParaRPr lang="en-US" sz="1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747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048000"/>
            <a:ext cx="9153236" cy="457200"/>
          </a:xfrm>
          <a:prstGeom prst="rect">
            <a:avLst/>
          </a:prstGeom>
          <a:gradFill flip="none" rotWithShape="1">
            <a:gsLst>
              <a:gs pos="0">
                <a:srgbClr val="FD7D08">
                  <a:alpha val="87000"/>
                </a:srgbClr>
              </a:gs>
              <a:gs pos="87000">
                <a:srgbClr val="FFFFFF">
                  <a:alpha val="86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solidFill>
                <a:srgbClr val="FF66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GENI?</a:t>
            </a:r>
          </a:p>
          <a:p>
            <a:pPr marL="0" indent="0">
              <a:buNone/>
            </a:pPr>
            <a:r>
              <a:rPr lang="en-US" dirty="0" smtClean="0"/>
              <a:t>How is GENI being used?</a:t>
            </a:r>
          </a:p>
          <a:p>
            <a:pPr marL="0" indent="0">
              <a:buNone/>
            </a:pPr>
            <a:r>
              <a:rPr lang="en-US" dirty="0" smtClean="0"/>
              <a:t>Key GENI Concepts</a:t>
            </a:r>
          </a:p>
          <a:p>
            <a:pPr marL="0" indent="0">
              <a:buNone/>
            </a:pPr>
            <a:r>
              <a:rPr lang="en-US" dirty="0" smtClean="0"/>
              <a:t>Demo: A simple experiment using GENI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6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4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1524000"/>
            <a:ext cx="9153236" cy="457200"/>
          </a:xfrm>
          <a:prstGeom prst="rect">
            <a:avLst/>
          </a:prstGeom>
          <a:gradFill flip="none" rotWithShape="1">
            <a:gsLst>
              <a:gs pos="0">
                <a:srgbClr val="FD7D08">
                  <a:alpha val="87000"/>
                </a:srgbClr>
              </a:gs>
              <a:gs pos="87000">
                <a:srgbClr val="FFFFFF">
                  <a:alpha val="86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solidFill>
                <a:srgbClr val="FF66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GENI?</a:t>
            </a:r>
          </a:p>
          <a:p>
            <a:pPr marL="0" indent="0">
              <a:buNone/>
            </a:pPr>
            <a:r>
              <a:rPr lang="en-US" dirty="0" smtClean="0"/>
              <a:t>How is GENI being used?</a:t>
            </a:r>
          </a:p>
          <a:p>
            <a:pPr marL="0" indent="0">
              <a:buNone/>
            </a:pPr>
            <a:r>
              <a:rPr lang="en-US" dirty="0" smtClean="0"/>
              <a:t>Key GENI Concepts</a:t>
            </a:r>
          </a:p>
          <a:p>
            <a:pPr marL="0" indent="0">
              <a:buNone/>
            </a:pPr>
            <a:r>
              <a:rPr lang="en-US" dirty="0" smtClean="0"/>
              <a:t>Demo: A simple experiment using GENI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44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Current </a:t>
            </a:r>
            <a:r>
              <a:rPr lang="en-US" sz="2400" dirty="0"/>
              <a:t>GMOC </a:t>
            </a:r>
            <a:r>
              <a:rPr lang="en-US" sz="2400" dirty="0" smtClean="0"/>
              <a:t>Operational Support 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066800"/>
            <a:ext cx="8458200" cy="5181600"/>
          </a:xfrm>
        </p:spPr>
        <p:txBody>
          <a:bodyPr/>
          <a:lstStyle/>
          <a:p>
            <a:r>
              <a:rPr lang="en-US" sz="2400" dirty="0" smtClean="0"/>
              <a:t>Monitor </a:t>
            </a:r>
            <a:r>
              <a:rPr lang="en-US" sz="2400" dirty="0"/>
              <a:t>and triage problem resolution on the GENI Integrate </a:t>
            </a:r>
            <a:r>
              <a:rPr lang="en-US" sz="2400" dirty="0" err="1" smtClean="0"/>
              <a:t>OpenFlow</a:t>
            </a:r>
            <a:r>
              <a:rPr lang="en-US" sz="2400" dirty="0" smtClean="0"/>
              <a:t> </a:t>
            </a:r>
            <a:r>
              <a:rPr lang="en-US" sz="2400" dirty="0"/>
              <a:t>Core network (</a:t>
            </a:r>
            <a:r>
              <a:rPr lang="en-US" sz="2400" dirty="0" err="1"/>
              <a:t>Mesoscale</a:t>
            </a:r>
            <a:r>
              <a:rPr lang="en-US" sz="2400" dirty="0"/>
              <a:t>) </a:t>
            </a:r>
          </a:p>
          <a:p>
            <a:r>
              <a:rPr lang="en-US" sz="2400" dirty="0" smtClean="0"/>
              <a:t>Emergency </a:t>
            </a:r>
            <a:r>
              <a:rPr lang="en-US" sz="2400" dirty="0"/>
              <a:t>Stop </a:t>
            </a:r>
          </a:p>
          <a:p>
            <a:r>
              <a:rPr lang="en-US" sz="2400" dirty="0" smtClean="0"/>
              <a:t>GENI Experimenter Support </a:t>
            </a:r>
          </a:p>
          <a:p>
            <a:r>
              <a:rPr lang="en-US" sz="2400" dirty="0" smtClean="0"/>
              <a:t>Manage </a:t>
            </a:r>
            <a:r>
              <a:rPr lang="en-US" sz="2400" dirty="0"/>
              <a:t>network/systems alarms, outages, maintenances, </a:t>
            </a:r>
          </a:p>
          <a:p>
            <a:pPr lvl="1"/>
            <a:r>
              <a:rPr lang="en-US" sz="1800" dirty="0" err="1"/>
              <a:t>Mesoscale</a:t>
            </a:r>
            <a:r>
              <a:rPr lang="en-US" sz="1800" dirty="0"/>
              <a:t> provisioning, maintenance freezes, demo reservations </a:t>
            </a:r>
            <a:r>
              <a:rPr lang="en-US" sz="1800" dirty="0" smtClean="0"/>
              <a:t>and </a:t>
            </a:r>
            <a:r>
              <a:rPr lang="en-US" sz="1800" dirty="0"/>
              <a:t>disruptive experiment reservations (and post-mortem) </a:t>
            </a:r>
          </a:p>
          <a:p>
            <a:r>
              <a:rPr lang="en-US" sz="2400" dirty="0" smtClean="0"/>
              <a:t>Notifications</a:t>
            </a:r>
            <a:r>
              <a:rPr lang="en-US" sz="2400" dirty="0"/>
              <a:t>, Escalation and Reporting </a:t>
            </a:r>
          </a:p>
          <a:p>
            <a:r>
              <a:rPr lang="en-US" sz="2400" dirty="0" smtClean="0"/>
              <a:t>Engineering </a:t>
            </a:r>
            <a:r>
              <a:rPr lang="en-US" sz="2400" dirty="0"/>
              <a:t>configuration (Internet2, MOXI, Indiana) and </a:t>
            </a:r>
            <a:r>
              <a:rPr lang="en-US" sz="2400" dirty="0" smtClean="0"/>
              <a:t>new Aggregate </a:t>
            </a:r>
            <a:r>
              <a:rPr lang="en-US" sz="2400" dirty="0"/>
              <a:t>site, regional and GENI rack turn-up </a:t>
            </a:r>
          </a:p>
          <a:p>
            <a:r>
              <a:rPr lang="en-US" sz="2400" dirty="0" smtClean="0"/>
              <a:t>GMOC </a:t>
            </a:r>
            <a:r>
              <a:rPr lang="en-US" sz="2400" dirty="0"/>
              <a:t>Measurement API for GENI Aggregates </a:t>
            </a:r>
          </a:p>
          <a:p>
            <a:r>
              <a:rPr lang="en-US" sz="2400" dirty="0" smtClean="0"/>
              <a:t>Develop </a:t>
            </a:r>
            <a:r>
              <a:rPr lang="en-US" sz="2400" dirty="0"/>
              <a:t>new tools for network monitoring and measurement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6176506"/>
            <a:ext cx="8915400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aseline="30000" dirty="0" smtClean="0">
                <a:solidFill>
                  <a:schemeClr val="bg1">
                    <a:lumMod val="65000"/>
                  </a:schemeClr>
                </a:solidFill>
              </a:rPr>
              <a:t>Modified slide from: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baseline="30000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en-US" sz="2000" baseline="30000" dirty="0" err="1">
                <a:solidFill>
                  <a:schemeClr val="bg1">
                    <a:lumMod val="65000"/>
                  </a:schemeClr>
                </a:solidFill>
              </a:rPr>
              <a:t>groups.geni.net</a:t>
            </a:r>
            <a:r>
              <a:rPr lang="en-US" sz="2000" baseline="300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sz="2000" baseline="30000" dirty="0" err="1">
                <a:solidFill>
                  <a:schemeClr val="bg1">
                    <a:lumMod val="65000"/>
                  </a:schemeClr>
                </a:solidFill>
              </a:rPr>
              <a:t>geni</a:t>
            </a:r>
            <a:r>
              <a:rPr lang="en-US" sz="2000" baseline="30000" dirty="0">
                <a:solidFill>
                  <a:schemeClr val="bg1">
                    <a:lumMod val="65000"/>
                  </a:schemeClr>
                </a:solidFill>
              </a:rPr>
              <a:t>/attachment/wiki/GEC18Agenda/</a:t>
            </a:r>
            <a:r>
              <a:rPr lang="en-US" sz="2000" baseline="30000" dirty="0" err="1">
                <a:solidFill>
                  <a:schemeClr val="bg1">
                    <a:lumMod val="65000"/>
                  </a:schemeClr>
                </a:solidFill>
              </a:rPr>
              <a:t>RackOpsAndMeasurement</a:t>
            </a:r>
            <a:r>
              <a:rPr lang="en-US" sz="2000" baseline="30000" dirty="0">
                <a:solidFill>
                  <a:schemeClr val="bg1">
                    <a:lumMod val="65000"/>
                  </a:schemeClr>
                </a:solidFill>
              </a:rPr>
              <a:t>/GEC18%20GMOC%20Presentation.pdf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58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GENI: </a:t>
            </a:r>
            <a:r>
              <a:rPr lang="en-US" dirty="0"/>
              <a:t>I</a:t>
            </a:r>
            <a:r>
              <a:rPr lang="en-US" dirty="0" smtClean="0">
                <a:cs typeface="Kozuka Gothic Pro L" pitchFamily="34" charset="-128"/>
              </a:rPr>
              <a:t>nfrastructure for Experimentation</a:t>
            </a:r>
            <a:endParaRPr lang="en-US" dirty="0"/>
          </a:p>
        </p:txBody>
      </p:sp>
      <p:pic>
        <p:nvPicPr>
          <p:cNvPr id="4" name="Picture 3" descr="GENI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0"/>
            <a:ext cx="8862993" cy="489476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" y="5791200"/>
            <a:ext cx="9144000" cy="838200"/>
            <a:chOff x="1" y="5791200"/>
            <a:chExt cx="9144000" cy="83820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" y="5791200"/>
              <a:ext cx="9144000" cy="762000"/>
            </a:xfrm>
            <a:prstGeom prst="rect">
              <a:avLst/>
            </a:prstGeom>
            <a:solidFill>
              <a:srgbClr val="C6B28C">
                <a:alpha val="62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2400" dirty="0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7200" y="5791200"/>
              <a:ext cx="8382000" cy="83820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2000" dirty="0" smtClean="0"/>
                <a:t>GENI provides compute resources that can be connected in experimenter specified Layer 2 topologies.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435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GENI: </a:t>
            </a:r>
            <a:r>
              <a:rPr lang="en-US" dirty="0"/>
              <a:t>I</a:t>
            </a:r>
            <a:r>
              <a:rPr lang="en-US" dirty="0" smtClean="0">
                <a:cs typeface="Kozuka Gothic Pro L" pitchFamily="34" charset="-128"/>
              </a:rPr>
              <a:t>nfrastructure for Experimentation</a:t>
            </a:r>
            <a:endParaRPr lang="en-US" dirty="0"/>
          </a:p>
        </p:txBody>
      </p:sp>
      <p:pic>
        <p:nvPicPr>
          <p:cNvPr id="4" name="Picture 3" descr="GENI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0"/>
            <a:ext cx="8862993" cy="4894762"/>
          </a:xfrm>
          <a:prstGeom prst="rect">
            <a:avLst/>
          </a:prstGeom>
        </p:spPr>
      </p:pic>
      <p:pic>
        <p:nvPicPr>
          <p:cNvPr id="8" name="Picture 7" descr="GENI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0"/>
            <a:ext cx="8862993" cy="4894762"/>
          </a:xfrm>
          <a:prstGeom prst="rect">
            <a:avLst/>
          </a:prstGeom>
          <a:scene3d>
            <a:camera prst="orthographicFront">
              <a:rot lat="21180000" lon="420000" rev="21180000"/>
            </a:camera>
            <a:lightRig rig="threePt" dir="t"/>
          </a:scene3d>
          <a:sp3d z="-254000"/>
        </p:spPr>
      </p:pic>
      <p:pic>
        <p:nvPicPr>
          <p:cNvPr id="9" name="Picture 8" descr="GENI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0"/>
            <a:ext cx="8862993" cy="4894762"/>
          </a:xfrm>
          <a:prstGeom prst="rect">
            <a:avLst/>
          </a:prstGeom>
          <a:scene3d>
            <a:camera prst="orthographicFront">
              <a:rot lat="20760000" lon="840000" rev="20760000"/>
            </a:camera>
            <a:lightRig rig="threePt" dir="t"/>
          </a:scene3d>
          <a:sp3d z="-508000"/>
        </p:spPr>
      </p:pic>
      <p:pic>
        <p:nvPicPr>
          <p:cNvPr id="10" name="Picture 9" descr="GENI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0"/>
            <a:ext cx="8862993" cy="4894762"/>
          </a:xfrm>
          <a:prstGeom prst="rect">
            <a:avLst/>
          </a:prstGeom>
          <a:scene3d>
            <a:camera prst="orthographicFront">
              <a:rot lat="20340000" lon="1260000" rev="20340000"/>
            </a:camera>
            <a:lightRig rig="threePt" dir="t"/>
          </a:scene3d>
          <a:sp3d z="-762000"/>
        </p:spPr>
      </p:pic>
      <p:pic>
        <p:nvPicPr>
          <p:cNvPr id="11" name="Picture 10" descr="GENI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0"/>
            <a:ext cx="8862993" cy="4894762"/>
          </a:xfrm>
          <a:prstGeom prst="rect">
            <a:avLst/>
          </a:prstGeom>
          <a:scene3d>
            <a:camera prst="orthographicFront">
              <a:rot lat="19920000" lon="1680000" rev="19920000"/>
            </a:camera>
            <a:lightRig rig="threePt" dir="t"/>
          </a:scene3d>
          <a:sp3d z="-1016000"/>
        </p:spPr>
      </p:pic>
      <p:pic>
        <p:nvPicPr>
          <p:cNvPr id="12" name="Picture 11" descr="GENI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0"/>
            <a:ext cx="8862993" cy="4894762"/>
          </a:xfrm>
          <a:prstGeom prst="rect">
            <a:avLst/>
          </a:prstGeom>
          <a:scene3d>
            <a:camera prst="orthographicFront">
              <a:rot lat="19500000" lon="2100000" rev="19500000"/>
            </a:camera>
            <a:lightRig rig="threePt" dir="t"/>
          </a:scene3d>
          <a:sp3d z="-1270000"/>
        </p:spPr>
      </p:pic>
      <p:pic>
        <p:nvPicPr>
          <p:cNvPr id="13" name="Picture 12" descr="GENI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0"/>
            <a:ext cx="8862993" cy="4894762"/>
          </a:xfrm>
          <a:prstGeom prst="rect">
            <a:avLst/>
          </a:prstGeom>
          <a:scene3d>
            <a:camera prst="orthographicFront">
              <a:rot lat="19080000" lon="2520000" rev="19080000"/>
            </a:camera>
            <a:lightRig rig="threePt" dir="t"/>
          </a:scene3d>
          <a:sp3d z="-1524000"/>
        </p:spPr>
      </p:pic>
      <p:pic>
        <p:nvPicPr>
          <p:cNvPr id="14" name="Picture 13" descr="GENI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0"/>
            <a:ext cx="8862993" cy="4894762"/>
          </a:xfrm>
          <a:prstGeom prst="rect">
            <a:avLst/>
          </a:prstGeom>
          <a:scene3d>
            <a:camera prst="orthographicFront">
              <a:rot lat="18720000" lon="2820000" rev="18900000"/>
            </a:camera>
            <a:lightRig rig="threePt" dir="t"/>
          </a:scene3d>
          <a:sp3d z="-1016000"/>
        </p:spPr>
      </p:pic>
      <p:grpSp>
        <p:nvGrpSpPr>
          <p:cNvPr id="15" name="Group 14"/>
          <p:cNvGrpSpPr/>
          <p:nvPr/>
        </p:nvGrpSpPr>
        <p:grpSpPr>
          <a:xfrm>
            <a:off x="1" y="5791200"/>
            <a:ext cx="9144000" cy="838200"/>
            <a:chOff x="1" y="5791200"/>
            <a:chExt cx="9144000" cy="838200"/>
          </a:xfrm>
        </p:grpSpPr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1" y="5791200"/>
              <a:ext cx="9144000" cy="762000"/>
            </a:xfrm>
            <a:prstGeom prst="rect">
              <a:avLst/>
            </a:prstGeom>
            <a:solidFill>
              <a:srgbClr val="C6B28C">
                <a:alpha val="62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2400" dirty="0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200" y="5791200"/>
              <a:ext cx="8382000" cy="83820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2000" dirty="0" smtClean="0"/>
                <a:t>GENI provides compute resources that can be connected in experimenter specified Layer 2 topologies.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501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xmlns:p14="http://schemas.microsoft.com/office/powerpoint/2010/main" spd="slow" advClick="0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ENI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0"/>
            <a:ext cx="8862993" cy="4894762"/>
          </a:xfrm>
          <a:prstGeom prst="rect">
            <a:avLst/>
          </a:prstGeom>
          <a:scene3d>
            <a:camera prst="orthographicFront">
              <a:rot lat="18720000" lon="2820000" rev="18900000"/>
            </a:camera>
            <a:lightRig rig="threePt" dir="t"/>
          </a:scene3d>
          <a:sp3d z="-1016000"/>
        </p:spPr>
      </p:pic>
      <p:grpSp>
        <p:nvGrpSpPr>
          <p:cNvPr id="270" name="Group 269"/>
          <p:cNvGrpSpPr/>
          <p:nvPr/>
        </p:nvGrpSpPr>
        <p:grpSpPr>
          <a:xfrm>
            <a:off x="1" y="5791200"/>
            <a:ext cx="9144000" cy="838200"/>
            <a:chOff x="1" y="5791200"/>
            <a:chExt cx="9144000" cy="838200"/>
          </a:xfrm>
        </p:grpSpPr>
        <p:sp>
          <p:nvSpPr>
            <p:cNvPr id="271" name="Rectangle 4"/>
            <p:cNvSpPr>
              <a:spLocks noChangeArrowheads="1"/>
            </p:cNvSpPr>
            <p:nvPr/>
          </p:nvSpPr>
          <p:spPr bwMode="auto">
            <a:xfrm>
              <a:off x="1" y="5791200"/>
              <a:ext cx="9144000" cy="762000"/>
            </a:xfrm>
            <a:prstGeom prst="rect">
              <a:avLst/>
            </a:prstGeom>
            <a:solidFill>
              <a:srgbClr val="C6B28C">
                <a:alpha val="62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2400" dirty="0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457200" y="5791200"/>
              <a:ext cx="8382000" cy="83820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endParaRPr lang="en-US" sz="2000" dirty="0"/>
            </a:p>
          </p:txBody>
        </p:sp>
      </p:grpSp>
      <p:pic>
        <p:nvPicPr>
          <p:cNvPr id="29" name="Picture 28" descr="prog.jpg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041" y="1143000"/>
            <a:ext cx="902159" cy="1078311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2450641" y="533400"/>
            <a:ext cx="4572000" cy="2438400"/>
            <a:chOff x="1905000" y="1600200"/>
            <a:chExt cx="4572000" cy="2438400"/>
          </a:xfrm>
          <a:scene3d>
            <a:camera prst="orthographicFront">
              <a:rot lat="18720000" lon="2820000" rev="18900000"/>
            </a:camera>
            <a:lightRig rig="threePt" dir="t"/>
          </a:scene3d>
        </p:grpSpPr>
        <p:grpSp>
          <p:nvGrpSpPr>
            <p:cNvPr id="41" name="Group 40"/>
            <p:cNvGrpSpPr/>
            <p:nvPr/>
          </p:nvGrpSpPr>
          <p:grpSpPr>
            <a:xfrm>
              <a:off x="1981200" y="1600200"/>
              <a:ext cx="4495800" cy="2438400"/>
              <a:chOff x="3276600" y="1371600"/>
              <a:chExt cx="4495800" cy="2438400"/>
            </a:xfrm>
            <a:solidFill>
              <a:srgbClr val="800000"/>
            </a:solidFill>
          </p:grpSpPr>
          <p:grpSp>
            <p:nvGrpSpPr>
              <p:cNvPr id="43" name="Group 42"/>
              <p:cNvGrpSpPr/>
              <p:nvPr/>
            </p:nvGrpSpPr>
            <p:grpSpPr>
              <a:xfrm>
                <a:off x="3276600" y="1371600"/>
                <a:ext cx="4495800" cy="2308318"/>
                <a:chOff x="3276600" y="2743200"/>
                <a:chExt cx="4495800" cy="2308318"/>
              </a:xfrm>
              <a:grpFill/>
            </p:grpSpPr>
            <p:sp>
              <p:nvSpPr>
                <p:cNvPr id="49" name="Oval 48"/>
                <p:cNvSpPr/>
                <p:nvPr/>
              </p:nvSpPr>
              <p:spPr>
                <a:xfrm>
                  <a:off x="3657600" y="2743200"/>
                  <a:ext cx="152400" cy="152400"/>
                </a:xfrm>
                <a:prstGeom prst="ellipse">
                  <a:avLst/>
                </a:prstGeom>
                <a:grpFill/>
                <a:ln>
                  <a:solidFill>
                    <a:srgbClr val="8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3276600" y="3886200"/>
                  <a:ext cx="45719" cy="76200"/>
                </a:xfrm>
                <a:prstGeom prst="ellipse">
                  <a:avLst/>
                </a:prstGeom>
                <a:grpFill/>
                <a:ln>
                  <a:solidFill>
                    <a:srgbClr val="8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4648200" y="4191000"/>
                  <a:ext cx="152400" cy="152400"/>
                </a:xfrm>
                <a:prstGeom prst="ellipse">
                  <a:avLst/>
                </a:prstGeom>
                <a:grpFill/>
                <a:ln>
                  <a:solidFill>
                    <a:srgbClr val="8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5410200" y="4419600"/>
                  <a:ext cx="152400" cy="152400"/>
                </a:xfrm>
                <a:prstGeom prst="ellipse">
                  <a:avLst/>
                </a:prstGeom>
                <a:grpFill/>
                <a:ln>
                  <a:solidFill>
                    <a:srgbClr val="8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7620000" y="3657600"/>
                  <a:ext cx="152400" cy="152400"/>
                </a:xfrm>
                <a:prstGeom prst="ellipse">
                  <a:avLst/>
                </a:prstGeom>
                <a:grpFill/>
                <a:ln>
                  <a:solidFill>
                    <a:srgbClr val="8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6858000" y="4495800"/>
                  <a:ext cx="152400" cy="152400"/>
                </a:xfrm>
                <a:prstGeom prst="ellipse">
                  <a:avLst/>
                </a:prstGeom>
                <a:grpFill/>
                <a:ln>
                  <a:solidFill>
                    <a:srgbClr val="8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Connector 54"/>
                <p:cNvCxnSpPr>
                  <a:stCxn id="49" idx="4"/>
                  <a:endCxn id="50" idx="7"/>
                </p:cNvCxnSpPr>
                <p:nvPr/>
              </p:nvCxnSpPr>
              <p:spPr>
                <a:xfrm flipH="1">
                  <a:off x="3315624" y="2895600"/>
                  <a:ext cx="418176" cy="1001759"/>
                </a:xfrm>
                <a:prstGeom prst="line">
                  <a:avLst/>
                </a:prstGeom>
                <a:grpFill/>
                <a:ln>
                  <a:solidFill>
                    <a:srgbClr val="8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50" idx="6"/>
                  <a:endCxn id="44" idx="1"/>
                </p:cNvCxnSpPr>
                <p:nvPr/>
              </p:nvCxnSpPr>
              <p:spPr>
                <a:xfrm>
                  <a:off x="3322319" y="3924300"/>
                  <a:ext cx="281399" cy="1127218"/>
                </a:xfrm>
                <a:prstGeom prst="line">
                  <a:avLst/>
                </a:prstGeom>
                <a:grpFill/>
                <a:ln>
                  <a:solidFill>
                    <a:srgbClr val="8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stCxn id="53" idx="2"/>
                  <a:endCxn id="51" idx="6"/>
                </p:cNvCxnSpPr>
                <p:nvPr/>
              </p:nvCxnSpPr>
              <p:spPr>
                <a:xfrm flipH="1">
                  <a:off x="4800600" y="3733800"/>
                  <a:ext cx="2819400" cy="533400"/>
                </a:xfrm>
                <a:prstGeom prst="line">
                  <a:avLst/>
                </a:prstGeom>
                <a:grpFill/>
                <a:ln>
                  <a:solidFill>
                    <a:srgbClr val="8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stCxn id="54" idx="2"/>
                  <a:endCxn id="52" idx="6"/>
                </p:cNvCxnSpPr>
                <p:nvPr/>
              </p:nvCxnSpPr>
              <p:spPr>
                <a:xfrm flipH="1" flipV="1">
                  <a:off x="5562600" y="4495800"/>
                  <a:ext cx="1295400" cy="76200"/>
                </a:xfrm>
                <a:prstGeom prst="line">
                  <a:avLst/>
                </a:prstGeom>
                <a:grpFill/>
                <a:ln>
                  <a:solidFill>
                    <a:srgbClr val="8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Oval 43"/>
              <p:cNvSpPr/>
              <p:nvPr/>
            </p:nvSpPr>
            <p:spPr>
              <a:xfrm>
                <a:off x="3581400" y="3657600"/>
                <a:ext cx="152400" cy="152400"/>
              </a:xfrm>
              <a:prstGeom prst="ellipse">
                <a:avLst/>
              </a:prstGeom>
              <a:grpFill/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/>
              <p:cNvCxnSpPr>
                <a:stCxn id="49" idx="5"/>
                <a:endCxn id="44" idx="0"/>
              </p:cNvCxnSpPr>
              <p:nvPr/>
            </p:nvCxnSpPr>
            <p:spPr>
              <a:xfrm flipH="1">
                <a:off x="3657600" y="1501682"/>
                <a:ext cx="130082" cy="2155918"/>
              </a:xfrm>
              <a:prstGeom prst="line">
                <a:avLst/>
              </a:prstGeom>
              <a:grpFill/>
              <a:ln>
                <a:solidFill>
                  <a:srgbClr val="8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9" idx="6"/>
                <a:endCxn id="51" idx="2"/>
              </p:cNvCxnSpPr>
              <p:nvPr/>
            </p:nvCxnSpPr>
            <p:spPr>
              <a:xfrm>
                <a:off x="3810000" y="1447800"/>
                <a:ext cx="838200" cy="1447800"/>
              </a:xfrm>
              <a:prstGeom prst="line">
                <a:avLst/>
              </a:prstGeom>
              <a:grpFill/>
              <a:ln>
                <a:solidFill>
                  <a:srgbClr val="8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44" idx="7"/>
                <a:endCxn id="52" idx="1"/>
              </p:cNvCxnSpPr>
              <p:nvPr/>
            </p:nvCxnSpPr>
            <p:spPr>
              <a:xfrm flipV="1">
                <a:off x="3711482" y="3070318"/>
                <a:ext cx="1721036" cy="609600"/>
              </a:xfrm>
              <a:prstGeom prst="line">
                <a:avLst/>
              </a:prstGeom>
              <a:grpFill/>
              <a:ln>
                <a:solidFill>
                  <a:srgbClr val="8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53" idx="4"/>
                <a:endCxn id="54" idx="1"/>
              </p:cNvCxnSpPr>
              <p:nvPr/>
            </p:nvCxnSpPr>
            <p:spPr>
              <a:xfrm flipH="1">
                <a:off x="6880318" y="2438400"/>
                <a:ext cx="815882" cy="708118"/>
              </a:xfrm>
              <a:prstGeom prst="line">
                <a:avLst/>
              </a:prstGeom>
              <a:grpFill/>
              <a:ln>
                <a:solidFill>
                  <a:srgbClr val="8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/>
            <p:cNvSpPr/>
            <p:nvPr/>
          </p:nvSpPr>
          <p:spPr>
            <a:xfrm>
              <a:off x="1905000" y="2667000"/>
              <a:ext cx="152400" cy="152400"/>
            </a:xfrm>
            <a:prstGeom prst="ellipse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90800" y="990600"/>
            <a:ext cx="4191000" cy="3352800"/>
            <a:chOff x="2590800" y="990600"/>
            <a:chExt cx="4191000" cy="3352800"/>
          </a:xfrm>
        </p:grpSpPr>
        <p:cxnSp>
          <p:nvCxnSpPr>
            <p:cNvPr id="37" name="Straight Connector 36"/>
            <p:cNvCxnSpPr/>
            <p:nvPr/>
          </p:nvCxnSpPr>
          <p:spPr>
            <a:xfrm flipV="1">
              <a:off x="3733800" y="990600"/>
              <a:ext cx="0" cy="2133600"/>
            </a:xfrm>
            <a:prstGeom prst="line">
              <a:avLst/>
            </a:prstGeom>
            <a:ln w="28575" cmpd="sng">
              <a:solidFill>
                <a:srgbClr val="8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819400" y="1447800"/>
              <a:ext cx="0" cy="2286000"/>
            </a:xfrm>
            <a:prstGeom prst="line">
              <a:avLst/>
            </a:prstGeom>
            <a:ln w="28575" cmpd="sng">
              <a:solidFill>
                <a:srgbClr val="8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590800" y="2133600"/>
              <a:ext cx="0" cy="2133600"/>
            </a:xfrm>
            <a:prstGeom prst="line">
              <a:avLst/>
            </a:prstGeom>
            <a:ln w="28575" cmpd="sng">
              <a:solidFill>
                <a:srgbClr val="8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3886200" y="1828800"/>
              <a:ext cx="0" cy="2209800"/>
            </a:xfrm>
            <a:prstGeom prst="line">
              <a:avLst/>
            </a:prstGeom>
            <a:ln w="28575" cmpd="sng">
              <a:solidFill>
                <a:srgbClr val="8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4495800" y="1981200"/>
              <a:ext cx="0" cy="2209800"/>
            </a:xfrm>
            <a:prstGeom prst="line">
              <a:avLst/>
            </a:prstGeom>
            <a:ln w="28575" cmpd="sng">
              <a:solidFill>
                <a:srgbClr val="8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638800" y="2209800"/>
              <a:ext cx="0" cy="2133600"/>
            </a:xfrm>
            <a:prstGeom prst="line">
              <a:avLst/>
            </a:prstGeom>
            <a:ln w="28575" cmpd="sng">
              <a:solidFill>
                <a:srgbClr val="8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6781800" y="1905000"/>
              <a:ext cx="0" cy="2133600"/>
            </a:xfrm>
            <a:prstGeom prst="line">
              <a:avLst/>
            </a:prstGeom>
            <a:ln w="28575" cmpd="sng">
              <a:solidFill>
                <a:srgbClr val="8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dirty="0" smtClean="0"/>
              <a:t>Multiple GENI Experiments run Concurrently</a:t>
            </a:r>
            <a:endParaRPr lang="en-US" dirty="0"/>
          </a:p>
        </p:txBody>
      </p:sp>
      <p:pic>
        <p:nvPicPr>
          <p:cNvPr id="59" name="Picture 2" descr="MCj04158000000[1]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3800" y="2363986"/>
            <a:ext cx="948284" cy="1141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0" name="Group 59"/>
          <p:cNvGrpSpPr/>
          <p:nvPr/>
        </p:nvGrpSpPr>
        <p:grpSpPr>
          <a:xfrm>
            <a:off x="2438400" y="1600200"/>
            <a:ext cx="4953000" cy="2209800"/>
            <a:chOff x="3124200" y="2895600"/>
            <a:chExt cx="4953000" cy="2209800"/>
          </a:xfrm>
          <a:scene3d>
            <a:camera prst="orthographicFront">
              <a:rot lat="18720000" lon="2820000" rev="18900000"/>
            </a:camera>
            <a:lightRig rig="threePt" dir="t"/>
          </a:scene3d>
        </p:grpSpPr>
        <p:sp>
          <p:nvSpPr>
            <p:cNvPr id="61" name="Oval 60"/>
            <p:cNvSpPr/>
            <p:nvPr/>
          </p:nvSpPr>
          <p:spPr>
            <a:xfrm>
              <a:off x="3581400" y="28956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124200" y="40386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572000" y="4343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781800" y="46482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7620000" y="4191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7924800" y="4953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>
              <a:stCxn id="61" idx="6"/>
              <a:endCxn id="63" idx="2"/>
            </p:cNvCxnSpPr>
            <p:nvPr/>
          </p:nvCxnSpPr>
          <p:spPr>
            <a:xfrm>
              <a:off x="3733800" y="2971800"/>
              <a:ext cx="838200" cy="1447800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2" idx="6"/>
              <a:endCxn id="63" idx="2"/>
            </p:cNvCxnSpPr>
            <p:nvPr/>
          </p:nvCxnSpPr>
          <p:spPr>
            <a:xfrm>
              <a:off x="3276600" y="4114800"/>
              <a:ext cx="1295400" cy="304800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3" idx="6"/>
              <a:endCxn id="64" idx="2"/>
            </p:cNvCxnSpPr>
            <p:nvPr/>
          </p:nvCxnSpPr>
          <p:spPr>
            <a:xfrm>
              <a:off x="4724400" y="4419600"/>
              <a:ext cx="2057400" cy="304800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5" idx="2"/>
              <a:endCxn id="64" idx="7"/>
            </p:cNvCxnSpPr>
            <p:nvPr/>
          </p:nvCxnSpPr>
          <p:spPr>
            <a:xfrm flipH="1">
              <a:off x="6911882" y="4267200"/>
              <a:ext cx="708118" cy="403318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6" idx="2"/>
              <a:endCxn id="64" idx="6"/>
            </p:cNvCxnSpPr>
            <p:nvPr/>
          </p:nvCxnSpPr>
          <p:spPr>
            <a:xfrm flipH="1" flipV="1">
              <a:off x="6934200" y="4724400"/>
              <a:ext cx="990600" cy="304800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2819400" y="1981200"/>
            <a:ext cx="3810000" cy="2819400"/>
            <a:chOff x="2819400" y="1981200"/>
            <a:chExt cx="3810000" cy="2819400"/>
          </a:xfrm>
        </p:grpSpPr>
        <p:cxnSp>
          <p:nvCxnSpPr>
            <p:cNvPr id="74" name="Straight Connector 73"/>
            <p:cNvCxnSpPr/>
            <p:nvPr/>
          </p:nvCxnSpPr>
          <p:spPr>
            <a:xfrm flipV="1">
              <a:off x="2819400" y="2514600"/>
              <a:ext cx="0" cy="1371600"/>
            </a:xfrm>
            <a:prstGeom prst="line">
              <a:avLst/>
            </a:prstGeom>
            <a:ln w="12700" cmpd="sng">
              <a:solidFill>
                <a:srgbClr val="008000"/>
              </a:solidFill>
              <a:prstDash val="lgDashDot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3886200" y="2743200"/>
              <a:ext cx="0" cy="1371600"/>
            </a:xfrm>
            <a:prstGeom prst="line">
              <a:avLst/>
            </a:prstGeom>
            <a:ln w="12700" cmpd="sng">
              <a:solidFill>
                <a:srgbClr val="008000"/>
              </a:solidFill>
              <a:prstDash val="lgDashDot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638800" y="3124200"/>
              <a:ext cx="0" cy="1371600"/>
            </a:xfrm>
            <a:prstGeom prst="line">
              <a:avLst/>
            </a:prstGeom>
            <a:ln w="12700" cmpd="sng">
              <a:solidFill>
                <a:srgbClr val="008000"/>
              </a:solidFill>
              <a:prstDash val="lgDashDot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6629400" y="2971800"/>
              <a:ext cx="0" cy="1371600"/>
            </a:xfrm>
            <a:prstGeom prst="line">
              <a:avLst/>
            </a:prstGeom>
            <a:ln w="12700" cmpd="sng">
              <a:solidFill>
                <a:srgbClr val="008000"/>
              </a:solidFill>
              <a:prstDash val="lgDashDot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6477000" y="3429000"/>
              <a:ext cx="0" cy="1371600"/>
            </a:xfrm>
            <a:prstGeom prst="line">
              <a:avLst/>
            </a:prstGeom>
            <a:ln w="12700" cmpd="sng">
              <a:solidFill>
                <a:srgbClr val="008000"/>
              </a:solidFill>
              <a:prstDash val="lgDashDot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733800" y="1981200"/>
              <a:ext cx="0" cy="1371600"/>
            </a:xfrm>
            <a:prstGeom prst="line">
              <a:avLst/>
            </a:prstGeom>
            <a:ln w="12700" cmpd="sng">
              <a:solidFill>
                <a:srgbClr val="008000"/>
              </a:solidFill>
              <a:prstDash val="lgDashDot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143000" y="5939135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Resources </a:t>
            </a:r>
            <a:r>
              <a:rPr lang="en-US" sz="2400" dirty="0" smtClean="0"/>
              <a:t>can be </a:t>
            </a:r>
            <a:r>
              <a:rPr lang="en-US" sz="2400" b="1" dirty="0" smtClean="0"/>
              <a:t>shared </a:t>
            </a:r>
            <a:r>
              <a:rPr lang="en-US" sz="2400" dirty="0" smtClean="0"/>
              <a:t>between </a:t>
            </a:r>
            <a:r>
              <a:rPr lang="en-US" sz="2400" dirty="0"/>
              <a:t>slices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085672"/>
            <a:ext cx="2209800" cy="1200328"/>
          </a:xfrm>
          <a:prstGeom prst="rect">
            <a:avLst/>
          </a:prstGeom>
          <a:ln w="38100" cmpd="sng">
            <a:solidFill>
              <a:schemeClr val="accent1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25000"/>
                  </a:schemeClr>
                </a:solidFill>
              </a:rPr>
              <a:t>Experiments live in </a:t>
            </a:r>
            <a:r>
              <a:rPr lang="en-US" sz="2400" b="1" dirty="0">
                <a:solidFill>
                  <a:schemeClr val="accent1">
                    <a:lumMod val="25000"/>
                  </a:schemeClr>
                </a:solidFill>
              </a:rPr>
              <a:t>isolated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</a:rPr>
              <a:t> “slices</a:t>
            </a:r>
            <a:r>
              <a:rPr lang="en-US" sz="2400" dirty="0" smtClean="0">
                <a:solidFill>
                  <a:schemeClr val="accent1">
                    <a:lumMod val="25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989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19445 L 0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97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33333 L 4.44444E-6 4.44444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GENI is “Deeply </a:t>
            </a:r>
            <a:r>
              <a:rPr lang="en-US" dirty="0" smtClean="0"/>
              <a:t>Programmable”</a:t>
            </a:r>
            <a:endParaRPr lang="en-US" dirty="0"/>
          </a:p>
        </p:txBody>
      </p:sp>
      <p:pic>
        <p:nvPicPr>
          <p:cNvPr id="10" name="Picture 9" descr="GENI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1738" y="1085671"/>
            <a:ext cx="8862993" cy="4894762"/>
          </a:xfrm>
          <a:prstGeom prst="rect">
            <a:avLst/>
          </a:prstGeom>
          <a:scene3d>
            <a:camera prst="orthographicFront">
              <a:rot lat="18720000" lon="2820000" rev="18900000"/>
            </a:camera>
            <a:lightRig rig="threePt" dir="t"/>
          </a:scene3d>
          <a:sp3d z="-1016000"/>
        </p:spPr>
      </p:pic>
      <p:pic>
        <p:nvPicPr>
          <p:cNvPr id="33" name="Picture 2" descr="MCj04158000000[1]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3800" y="2363986"/>
            <a:ext cx="948284" cy="1141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2438400" y="1600200"/>
            <a:ext cx="4953000" cy="2209800"/>
            <a:chOff x="3124200" y="2895600"/>
            <a:chExt cx="4953000" cy="2209800"/>
          </a:xfrm>
          <a:scene3d>
            <a:camera prst="orthographicFront">
              <a:rot lat="18720000" lon="2820000" rev="18900000"/>
            </a:camera>
            <a:lightRig rig="threePt" dir="t"/>
          </a:scene3d>
        </p:grpSpPr>
        <p:sp>
          <p:nvSpPr>
            <p:cNvPr id="126" name="Oval 125"/>
            <p:cNvSpPr/>
            <p:nvPr/>
          </p:nvSpPr>
          <p:spPr>
            <a:xfrm>
              <a:off x="3581400" y="28956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3124200" y="40386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4572000" y="4343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781800" y="46482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7620000" y="4191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7924800" y="4953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/>
            <p:cNvCxnSpPr>
              <a:stCxn id="126" idx="6"/>
              <a:endCxn id="128" idx="2"/>
            </p:cNvCxnSpPr>
            <p:nvPr/>
          </p:nvCxnSpPr>
          <p:spPr>
            <a:xfrm>
              <a:off x="3733800" y="2971800"/>
              <a:ext cx="838200" cy="1447800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27" idx="6"/>
              <a:endCxn id="128" idx="2"/>
            </p:cNvCxnSpPr>
            <p:nvPr/>
          </p:nvCxnSpPr>
          <p:spPr>
            <a:xfrm>
              <a:off x="3276600" y="4114800"/>
              <a:ext cx="1295400" cy="304800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28" idx="6"/>
              <a:endCxn id="129" idx="2"/>
            </p:cNvCxnSpPr>
            <p:nvPr/>
          </p:nvCxnSpPr>
          <p:spPr>
            <a:xfrm>
              <a:off x="4724400" y="4419600"/>
              <a:ext cx="2057400" cy="304800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30" idx="2"/>
              <a:endCxn id="129" idx="7"/>
            </p:cNvCxnSpPr>
            <p:nvPr/>
          </p:nvCxnSpPr>
          <p:spPr>
            <a:xfrm flipH="1">
              <a:off x="6911882" y="4267200"/>
              <a:ext cx="708118" cy="403318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1" idx="2"/>
              <a:endCxn id="129" idx="6"/>
            </p:cNvCxnSpPr>
            <p:nvPr/>
          </p:nvCxnSpPr>
          <p:spPr>
            <a:xfrm flipH="1" flipV="1">
              <a:off x="6934200" y="4724400"/>
              <a:ext cx="990600" cy="304800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Group 272"/>
          <p:cNvGrpSpPr/>
          <p:nvPr/>
        </p:nvGrpSpPr>
        <p:grpSpPr>
          <a:xfrm>
            <a:off x="2819400" y="1981200"/>
            <a:ext cx="3810000" cy="2819400"/>
            <a:chOff x="2819400" y="1981200"/>
            <a:chExt cx="3810000" cy="2819400"/>
          </a:xfrm>
        </p:grpSpPr>
        <p:cxnSp>
          <p:nvCxnSpPr>
            <p:cNvPr id="146" name="Straight Connector 145"/>
            <p:cNvCxnSpPr/>
            <p:nvPr/>
          </p:nvCxnSpPr>
          <p:spPr>
            <a:xfrm flipV="1">
              <a:off x="2819400" y="2514600"/>
              <a:ext cx="0" cy="1371600"/>
            </a:xfrm>
            <a:prstGeom prst="line">
              <a:avLst/>
            </a:prstGeom>
            <a:ln w="12700" cmpd="sng">
              <a:solidFill>
                <a:srgbClr val="008000"/>
              </a:solidFill>
              <a:prstDash val="lgDashDot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3886200" y="2743200"/>
              <a:ext cx="0" cy="1371600"/>
            </a:xfrm>
            <a:prstGeom prst="line">
              <a:avLst/>
            </a:prstGeom>
            <a:ln w="12700" cmpd="sng">
              <a:solidFill>
                <a:srgbClr val="008000"/>
              </a:solidFill>
              <a:prstDash val="lgDashDot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5638800" y="3124200"/>
              <a:ext cx="0" cy="1371600"/>
            </a:xfrm>
            <a:prstGeom prst="line">
              <a:avLst/>
            </a:prstGeom>
            <a:ln w="12700" cmpd="sng">
              <a:solidFill>
                <a:srgbClr val="008000"/>
              </a:solidFill>
              <a:prstDash val="lgDashDot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V="1">
              <a:off x="6629400" y="2971800"/>
              <a:ext cx="0" cy="1371600"/>
            </a:xfrm>
            <a:prstGeom prst="line">
              <a:avLst/>
            </a:prstGeom>
            <a:ln w="12700" cmpd="sng">
              <a:solidFill>
                <a:srgbClr val="008000"/>
              </a:solidFill>
              <a:prstDash val="lgDashDot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6477000" y="3429000"/>
              <a:ext cx="0" cy="1371600"/>
            </a:xfrm>
            <a:prstGeom prst="line">
              <a:avLst/>
            </a:prstGeom>
            <a:ln w="12700" cmpd="sng">
              <a:solidFill>
                <a:srgbClr val="008000"/>
              </a:solidFill>
              <a:prstDash val="lgDashDot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3733800" y="1981200"/>
              <a:ext cx="0" cy="1371600"/>
            </a:xfrm>
            <a:prstGeom prst="line">
              <a:avLst/>
            </a:prstGeom>
            <a:ln w="12700" cmpd="sng">
              <a:solidFill>
                <a:srgbClr val="008000"/>
              </a:solidFill>
              <a:prstDash val="lgDashDot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9" name="TextBox 268"/>
          <p:cNvSpPr txBox="1">
            <a:spLocks noChangeArrowheads="1"/>
          </p:cNvSpPr>
          <p:nvPr/>
        </p:nvSpPr>
        <p:spPr bwMode="auto">
          <a:xfrm>
            <a:off x="5562600" y="1085671"/>
            <a:ext cx="3581400" cy="1200329"/>
          </a:xfrm>
          <a:prstGeom prst="rect">
            <a:avLst/>
          </a:prstGeom>
          <a:solidFill>
            <a:schemeClr val="accent1">
              <a:alpha val="68000"/>
            </a:schemeClr>
          </a:solidFill>
          <a:ln w="12700" cmpd="sng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/>
              <a:t>I install software I want </a:t>
            </a:r>
            <a:r>
              <a:rPr lang="en-US" sz="1800" dirty="0"/>
              <a:t>throughout </a:t>
            </a:r>
            <a:r>
              <a:rPr lang="en-US" sz="1800" dirty="0" smtClean="0"/>
              <a:t>my network slice (into routers, switches, </a:t>
            </a:r>
            <a:r>
              <a:rPr lang="en-US" sz="1800" dirty="0"/>
              <a:t>…</a:t>
            </a:r>
            <a:r>
              <a:rPr lang="en-US" sz="1800" dirty="0" smtClean="0"/>
              <a:t>) or control switches using </a:t>
            </a:r>
            <a:r>
              <a:rPr lang="en-US" sz="1800" dirty="0" err="1" smtClean="0"/>
              <a:t>OpenFlow</a:t>
            </a:r>
            <a:endParaRPr lang="en-US" sz="1800" dirty="0"/>
          </a:p>
        </p:txBody>
      </p:sp>
      <p:grpSp>
        <p:nvGrpSpPr>
          <p:cNvPr id="270" name="Group 269"/>
          <p:cNvGrpSpPr/>
          <p:nvPr/>
        </p:nvGrpSpPr>
        <p:grpSpPr>
          <a:xfrm>
            <a:off x="1" y="5791200"/>
            <a:ext cx="9144000" cy="914400"/>
            <a:chOff x="1" y="5791200"/>
            <a:chExt cx="9144000" cy="914400"/>
          </a:xfrm>
        </p:grpSpPr>
        <p:sp>
          <p:nvSpPr>
            <p:cNvPr id="271" name="Rectangle 4"/>
            <p:cNvSpPr>
              <a:spLocks noChangeArrowheads="1"/>
            </p:cNvSpPr>
            <p:nvPr/>
          </p:nvSpPr>
          <p:spPr bwMode="auto">
            <a:xfrm>
              <a:off x="1" y="5791200"/>
              <a:ext cx="9144000" cy="762000"/>
            </a:xfrm>
            <a:prstGeom prst="rect">
              <a:avLst/>
            </a:prstGeom>
            <a:solidFill>
              <a:srgbClr val="C6B28C">
                <a:alpha val="62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2400" dirty="0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457200" y="5867400"/>
              <a:ext cx="8382000" cy="83820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2400" dirty="0" err="1" smtClean="0"/>
                <a:t>OpenFlow</a:t>
              </a:r>
              <a:r>
                <a:rPr lang="en-US" sz="2400" dirty="0" smtClean="0"/>
                <a:t> part of the experiment not only the infrastructure</a:t>
              </a:r>
              <a:endParaRPr lang="en-US" sz="2400" dirty="0"/>
            </a:p>
          </p:txBody>
        </p:sp>
      </p:grpSp>
      <p:pic>
        <p:nvPicPr>
          <p:cNvPr id="28" name="Picture 27" descr="OpenFlow-Logo-Small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545143"/>
            <a:ext cx="609600" cy="220800"/>
          </a:xfrm>
          <a:prstGeom prst="rect">
            <a:avLst/>
          </a:prstGeom>
        </p:spPr>
      </p:pic>
      <p:pic>
        <p:nvPicPr>
          <p:cNvPr id="29" name="Picture 28" descr="OpenFlow-Logo-Small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895600"/>
            <a:ext cx="609600" cy="2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6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-11289" y="5791200"/>
            <a:ext cx="9144000" cy="762000"/>
          </a:xfrm>
          <a:prstGeom prst="rect">
            <a:avLst/>
          </a:prstGeom>
          <a:solidFill>
            <a:srgbClr val="A2B4AB">
              <a:alpha val="62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2400" dirty="0">
              <a:ea typeface="Kozuka Gothic Pro L" charset="0"/>
              <a:cs typeface="Kozuka Gothic Pro L" charset="0"/>
            </a:endParaRPr>
          </a:p>
        </p:txBody>
      </p:sp>
      <p:pic>
        <p:nvPicPr>
          <p:cNvPr id="48130" name="Picture 2" descr="MCj02875010000[1]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1651000" cy="248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52400"/>
            <a:ext cx="7848600" cy="715963"/>
          </a:xfrm>
        </p:spPr>
        <p:txBody>
          <a:bodyPr/>
          <a:lstStyle/>
          <a:p>
            <a:pPr eaLnBrk="1" hangingPunct="1"/>
            <a:r>
              <a:rPr lang="en-US" sz="3200" dirty="0"/>
              <a:t>Federation</a:t>
            </a:r>
            <a:br>
              <a:rPr lang="en-US" sz="3200" dirty="0"/>
            </a:br>
            <a:r>
              <a:rPr lang="en-US" sz="2000" dirty="0"/>
              <a:t>GENI grows by </a:t>
            </a:r>
            <a:r>
              <a:rPr lang="en-US" sz="2000" dirty="0" smtClean="0"/>
              <a:t>GENI</a:t>
            </a:r>
            <a:r>
              <a:rPr lang="en-US" sz="2000" dirty="0"/>
              <a:t>-</a:t>
            </a:r>
            <a:r>
              <a:rPr lang="en-US" sz="2000" dirty="0" smtClean="0"/>
              <a:t>enabling </a:t>
            </a:r>
            <a:r>
              <a:rPr lang="en-US" sz="2000" dirty="0"/>
              <a:t>heterogeneous infrastructure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33400" y="5722203"/>
            <a:ext cx="8305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ea typeface="ＭＳ Ｐゴシック" charset="-128"/>
                <a:cs typeface="ＭＳ Ｐゴシック" charset="-128"/>
              </a:rPr>
              <a:t>A</a:t>
            </a:r>
            <a:r>
              <a:rPr lang="en-US" sz="2400" b="1" dirty="0" smtClean="0">
                <a:ea typeface="ＭＳ Ｐゴシック" charset="-128"/>
                <a:cs typeface="ＭＳ Ｐゴシック" charset="-128"/>
              </a:rPr>
              <a:t>void</a:t>
            </a:r>
            <a:r>
              <a:rPr lang="en-US" sz="24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ea typeface="ＭＳ Ｐゴシック" charset="-128"/>
                <a:cs typeface="ＭＳ Ｐゴシック" charset="-128"/>
              </a:rPr>
              <a:t>technology </a:t>
            </a:r>
            <a:r>
              <a:rPr lang="en-US" sz="2400" b="1" dirty="0" smtClean="0">
                <a:ea typeface="ＭＳ Ｐゴシック" charset="-128"/>
                <a:cs typeface="ＭＳ Ｐゴシック" charset="-128"/>
              </a:rPr>
              <a:t>“lock in” </a:t>
            </a:r>
            <a:r>
              <a:rPr lang="en-US" sz="2400" dirty="0" smtClean="0">
                <a:ea typeface="ＭＳ Ｐゴシック" charset="-128"/>
                <a:cs typeface="ＭＳ Ｐゴシック" charset="-128"/>
              </a:rPr>
              <a:t>and </a:t>
            </a:r>
            <a:r>
              <a:rPr lang="en-US" sz="2400" b="1" dirty="0" smtClean="0">
                <a:ea typeface="ＭＳ Ｐゴシック" charset="-128"/>
                <a:cs typeface="ＭＳ Ｐゴシック" charset="-128"/>
              </a:rPr>
              <a:t>grow </a:t>
            </a:r>
            <a:r>
              <a:rPr lang="en-US" sz="2400" b="1" dirty="0">
                <a:ea typeface="ＭＳ Ｐゴシック" charset="-128"/>
                <a:cs typeface="ＭＳ Ｐゴシック" charset="-128"/>
              </a:rPr>
              <a:t>quickly </a:t>
            </a:r>
            <a:r>
              <a:rPr lang="en-US" sz="2400" dirty="0">
                <a:ea typeface="ＭＳ Ｐゴシック" charset="-128"/>
                <a:cs typeface="ＭＳ Ｐゴシック" charset="-128"/>
              </a:rPr>
              <a:t>by incorporating existing </a:t>
            </a:r>
            <a:r>
              <a:rPr lang="en-US" sz="2400" dirty="0" smtClean="0">
                <a:ea typeface="ＭＳ Ｐゴシック" charset="-128"/>
                <a:cs typeface="ＭＳ Ｐゴシック" charset="-128"/>
              </a:rPr>
              <a:t>infrastructure</a:t>
            </a:r>
            <a:endParaRPr lang="en-US" sz="2400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48135" name="Group 7"/>
          <p:cNvGrpSpPr>
            <a:grpSpLocks/>
          </p:cNvGrpSpPr>
          <p:nvPr/>
        </p:nvGrpSpPr>
        <p:grpSpPr bwMode="auto">
          <a:xfrm>
            <a:off x="2598738" y="1876425"/>
            <a:ext cx="2136775" cy="1581150"/>
            <a:chOff x="2971" y="430"/>
            <a:chExt cx="1728" cy="1158"/>
          </a:xfrm>
        </p:grpSpPr>
        <p:sp>
          <p:nvSpPr>
            <p:cNvPr id="218120" name="Freeform 8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21" name="Freeform 9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22" name="Freeform 10"/>
            <p:cNvSpPr>
              <a:spLocks/>
            </p:cNvSpPr>
            <p:nvPr/>
          </p:nvSpPr>
          <p:spPr bwMode="auto">
            <a:xfrm>
              <a:off x="3054" y="1108"/>
              <a:ext cx="103" cy="24"/>
            </a:xfrm>
            <a:custGeom>
              <a:avLst/>
              <a:gdLst>
                <a:gd name="T0" fmla="*/ 0 w 102"/>
                <a:gd name="T1" fmla="*/ 0 h 24"/>
                <a:gd name="T2" fmla="*/ 48 w 102"/>
                <a:gd name="T3" fmla="*/ 18 h 24"/>
                <a:gd name="T4" fmla="*/ 90 w 102"/>
                <a:gd name="T5" fmla="*/ 24 h 24"/>
                <a:gd name="T6" fmla="*/ 96 w 102"/>
                <a:gd name="T7" fmla="*/ 24 h 24"/>
                <a:gd name="T8" fmla="*/ 102 w 102"/>
                <a:gd name="T9" fmla="*/ 24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24"/>
                <a:gd name="T17" fmla="*/ 102 w 102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24">
                  <a:moveTo>
                    <a:pt x="0" y="0"/>
                  </a:moveTo>
                  <a:lnTo>
                    <a:pt x="48" y="18"/>
                  </a:lnTo>
                  <a:lnTo>
                    <a:pt x="90" y="24"/>
                  </a:lnTo>
                  <a:lnTo>
                    <a:pt x="96" y="24"/>
                  </a:lnTo>
                  <a:lnTo>
                    <a:pt x="102" y="24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23" name="Freeform 11"/>
            <p:cNvSpPr>
              <a:spLocks/>
            </p:cNvSpPr>
            <p:nvPr/>
          </p:nvSpPr>
          <p:spPr bwMode="auto">
            <a:xfrm>
              <a:off x="3205" y="1366"/>
              <a:ext cx="42" cy="12"/>
            </a:xfrm>
            <a:custGeom>
              <a:avLst/>
              <a:gdLst>
                <a:gd name="T0" fmla="*/ 0 w 42"/>
                <a:gd name="T1" fmla="*/ 12 h 12"/>
                <a:gd name="T2" fmla="*/ 24 w 42"/>
                <a:gd name="T3" fmla="*/ 6 h 12"/>
                <a:gd name="T4" fmla="*/ 42 w 42"/>
                <a:gd name="T5" fmla="*/ 0 h 12"/>
                <a:gd name="T6" fmla="*/ 0 60000 65536"/>
                <a:gd name="T7" fmla="*/ 0 60000 65536"/>
                <a:gd name="T8" fmla="*/ 0 60000 65536"/>
                <a:gd name="T9" fmla="*/ 0 w 42"/>
                <a:gd name="T10" fmla="*/ 0 h 12"/>
                <a:gd name="T11" fmla="*/ 42 w 42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2">
                  <a:moveTo>
                    <a:pt x="0" y="12"/>
                  </a:moveTo>
                  <a:lnTo>
                    <a:pt x="24" y="6"/>
                  </a:lnTo>
                  <a:lnTo>
                    <a:pt x="42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24" name="Freeform 12"/>
            <p:cNvSpPr>
              <a:spLocks/>
            </p:cNvSpPr>
            <p:nvPr/>
          </p:nvSpPr>
          <p:spPr bwMode="auto">
            <a:xfrm>
              <a:off x="3601" y="1432"/>
              <a:ext cx="30" cy="48"/>
            </a:xfrm>
            <a:custGeom>
              <a:avLst/>
              <a:gdLst>
                <a:gd name="T0" fmla="*/ 0 w 30"/>
                <a:gd name="T1" fmla="*/ 0 h 48"/>
                <a:gd name="T2" fmla="*/ 12 w 30"/>
                <a:gd name="T3" fmla="*/ 24 h 48"/>
                <a:gd name="T4" fmla="*/ 3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0" y="0"/>
                  </a:moveTo>
                  <a:lnTo>
                    <a:pt x="12" y="24"/>
                  </a:lnTo>
                  <a:lnTo>
                    <a:pt x="30" y="48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25" name="Freeform 13"/>
            <p:cNvSpPr>
              <a:spLocks/>
            </p:cNvSpPr>
            <p:nvPr/>
          </p:nvSpPr>
          <p:spPr bwMode="auto">
            <a:xfrm>
              <a:off x="4111" y="1360"/>
              <a:ext cx="12" cy="52"/>
            </a:xfrm>
            <a:custGeom>
              <a:avLst/>
              <a:gdLst>
                <a:gd name="T0" fmla="*/ 0 w 12"/>
                <a:gd name="T1" fmla="*/ 54 h 54"/>
                <a:gd name="T2" fmla="*/ 6 w 12"/>
                <a:gd name="T3" fmla="*/ 30 h 54"/>
                <a:gd name="T4" fmla="*/ 12 w 12"/>
                <a:gd name="T5" fmla="*/ 0 h 54"/>
                <a:gd name="T6" fmla="*/ 0 60000 65536"/>
                <a:gd name="T7" fmla="*/ 0 60000 65536"/>
                <a:gd name="T8" fmla="*/ 0 60000 65536"/>
                <a:gd name="T9" fmla="*/ 0 w 12"/>
                <a:gd name="T10" fmla="*/ 0 h 54"/>
                <a:gd name="T11" fmla="*/ 12 w 12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54">
                  <a:moveTo>
                    <a:pt x="0" y="54"/>
                  </a:moveTo>
                  <a:lnTo>
                    <a:pt x="6" y="30"/>
                  </a:lnTo>
                  <a:lnTo>
                    <a:pt x="12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26" name="Freeform 14"/>
            <p:cNvSpPr>
              <a:spLocks/>
            </p:cNvSpPr>
            <p:nvPr/>
          </p:nvSpPr>
          <p:spPr bwMode="auto">
            <a:xfrm>
              <a:off x="4340" y="1049"/>
              <a:ext cx="127" cy="186"/>
            </a:xfrm>
            <a:custGeom>
              <a:avLst/>
              <a:gdLst>
                <a:gd name="T0" fmla="*/ 126 w 126"/>
                <a:gd name="T1" fmla="*/ 186 h 186"/>
                <a:gd name="T2" fmla="*/ 126 w 126"/>
                <a:gd name="T3" fmla="*/ 186 h 186"/>
                <a:gd name="T4" fmla="*/ 120 w 126"/>
                <a:gd name="T5" fmla="*/ 126 h 186"/>
                <a:gd name="T6" fmla="*/ 90 w 126"/>
                <a:gd name="T7" fmla="*/ 78 h 186"/>
                <a:gd name="T8" fmla="*/ 54 w 126"/>
                <a:gd name="T9" fmla="*/ 30 h 186"/>
                <a:gd name="T10" fmla="*/ 0 w 126"/>
                <a:gd name="T11" fmla="*/ 0 h 1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"/>
                <a:gd name="T19" fmla="*/ 0 h 186"/>
                <a:gd name="T20" fmla="*/ 126 w 126"/>
                <a:gd name="T21" fmla="*/ 186 h 1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" h="186">
                  <a:moveTo>
                    <a:pt x="126" y="186"/>
                  </a:moveTo>
                  <a:lnTo>
                    <a:pt x="126" y="186"/>
                  </a:lnTo>
                  <a:lnTo>
                    <a:pt x="120" y="126"/>
                  </a:lnTo>
                  <a:lnTo>
                    <a:pt x="90" y="78"/>
                  </a:lnTo>
                  <a:lnTo>
                    <a:pt x="54" y="30"/>
                  </a:lnTo>
                  <a:lnTo>
                    <a:pt x="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27" name="Freeform 15"/>
            <p:cNvSpPr>
              <a:spLocks/>
            </p:cNvSpPr>
            <p:nvPr/>
          </p:nvSpPr>
          <p:spPr bwMode="auto">
            <a:xfrm>
              <a:off x="4585" y="838"/>
              <a:ext cx="60" cy="72"/>
            </a:xfrm>
            <a:custGeom>
              <a:avLst/>
              <a:gdLst>
                <a:gd name="T0" fmla="*/ 0 w 60"/>
                <a:gd name="T1" fmla="*/ 72 h 72"/>
                <a:gd name="T2" fmla="*/ 30 w 60"/>
                <a:gd name="T3" fmla="*/ 42 h 72"/>
                <a:gd name="T4" fmla="*/ 60 w 60"/>
                <a:gd name="T5" fmla="*/ 0 h 72"/>
                <a:gd name="T6" fmla="*/ 0 60000 65536"/>
                <a:gd name="T7" fmla="*/ 0 60000 65536"/>
                <a:gd name="T8" fmla="*/ 0 60000 65536"/>
                <a:gd name="T9" fmla="*/ 0 w 60"/>
                <a:gd name="T10" fmla="*/ 0 h 72"/>
                <a:gd name="T11" fmla="*/ 60 w 60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" h="72">
                  <a:moveTo>
                    <a:pt x="0" y="72"/>
                  </a:moveTo>
                  <a:lnTo>
                    <a:pt x="30" y="42"/>
                  </a:lnTo>
                  <a:lnTo>
                    <a:pt x="6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28" name="Freeform 16"/>
            <p:cNvSpPr>
              <a:spLocks/>
            </p:cNvSpPr>
            <p:nvPr/>
          </p:nvSpPr>
          <p:spPr bwMode="auto">
            <a:xfrm>
              <a:off x="4501" y="574"/>
              <a:ext cx="5" cy="36"/>
            </a:xfrm>
            <a:custGeom>
              <a:avLst/>
              <a:gdLst>
                <a:gd name="T0" fmla="*/ 6 w 6"/>
                <a:gd name="T1" fmla="*/ 36 h 36"/>
                <a:gd name="T2" fmla="*/ 6 w 6"/>
                <a:gd name="T3" fmla="*/ 36 h 36"/>
                <a:gd name="T4" fmla="*/ 6 w 6"/>
                <a:gd name="T5" fmla="*/ 30 h 36"/>
                <a:gd name="T6" fmla="*/ 6 w 6"/>
                <a:gd name="T7" fmla="*/ 18 h 36"/>
                <a:gd name="T8" fmla="*/ 0 w 6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6"/>
                <a:gd name="T17" fmla="*/ 6 w 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6">
                  <a:moveTo>
                    <a:pt x="6" y="36"/>
                  </a:moveTo>
                  <a:lnTo>
                    <a:pt x="6" y="36"/>
                  </a:lnTo>
                  <a:lnTo>
                    <a:pt x="6" y="30"/>
                  </a:lnTo>
                  <a:lnTo>
                    <a:pt x="6" y="18"/>
                  </a:lnTo>
                  <a:lnTo>
                    <a:pt x="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29" name="Freeform 17"/>
            <p:cNvSpPr>
              <a:spLocks/>
            </p:cNvSpPr>
            <p:nvPr/>
          </p:nvSpPr>
          <p:spPr bwMode="auto">
            <a:xfrm>
              <a:off x="4135" y="490"/>
              <a:ext cx="30" cy="48"/>
            </a:xfrm>
            <a:custGeom>
              <a:avLst/>
              <a:gdLst>
                <a:gd name="T0" fmla="*/ 30 w 30"/>
                <a:gd name="T1" fmla="*/ 0 h 48"/>
                <a:gd name="T2" fmla="*/ 12 w 30"/>
                <a:gd name="T3" fmla="*/ 24 h 48"/>
                <a:gd name="T4" fmla="*/ 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30" y="0"/>
                  </a:moveTo>
                  <a:lnTo>
                    <a:pt x="12" y="24"/>
                  </a:lnTo>
                  <a:lnTo>
                    <a:pt x="0" y="48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30" name="Line 18"/>
            <p:cNvSpPr>
              <a:spLocks noChangeShapeType="1"/>
            </p:cNvSpPr>
            <p:nvPr/>
          </p:nvSpPr>
          <p:spPr bwMode="auto">
            <a:xfrm flipH="1">
              <a:off x="3853" y="520"/>
              <a:ext cx="18" cy="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31" name="Line 19"/>
            <p:cNvSpPr>
              <a:spLocks noChangeShapeType="1"/>
            </p:cNvSpPr>
            <p:nvPr/>
          </p:nvSpPr>
          <p:spPr bwMode="auto">
            <a:xfrm flipH="1" flipV="1">
              <a:off x="3529" y="568"/>
              <a:ext cx="54" cy="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32" name="Freeform 20"/>
            <p:cNvSpPr>
              <a:spLocks/>
            </p:cNvSpPr>
            <p:nvPr/>
          </p:nvSpPr>
          <p:spPr bwMode="auto">
            <a:xfrm>
              <a:off x="3128" y="814"/>
              <a:ext cx="5" cy="42"/>
            </a:xfrm>
            <a:custGeom>
              <a:avLst/>
              <a:gdLst>
                <a:gd name="T0" fmla="*/ 0 w 6"/>
                <a:gd name="T1" fmla="*/ 0 h 42"/>
                <a:gd name="T2" fmla="*/ 6 w 6"/>
                <a:gd name="T3" fmla="*/ 18 h 42"/>
                <a:gd name="T4" fmla="*/ 6 w 6"/>
                <a:gd name="T5" fmla="*/ 42 h 42"/>
                <a:gd name="T6" fmla="*/ 0 60000 65536"/>
                <a:gd name="T7" fmla="*/ 0 60000 65536"/>
                <a:gd name="T8" fmla="*/ 0 60000 65536"/>
                <a:gd name="T9" fmla="*/ 0 w 6"/>
                <a:gd name="T10" fmla="*/ 0 h 42"/>
                <a:gd name="T11" fmla="*/ 6 w 6"/>
                <a:gd name="T12" fmla="*/ 42 h 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42">
                  <a:moveTo>
                    <a:pt x="0" y="0"/>
                  </a:moveTo>
                  <a:lnTo>
                    <a:pt x="6" y="18"/>
                  </a:lnTo>
                  <a:lnTo>
                    <a:pt x="6" y="42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</p:grpSp>
      <p:sp>
        <p:nvSpPr>
          <p:cNvPr id="48137" name="Text Box 22"/>
          <p:cNvSpPr txBox="1">
            <a:spLocks noChangeArrowheads="1"/>
          </p:cNvSpPr>
          <p:nvPr/>
        </p:nvSpPr>
        <p:spPr bwMode="auto">
          <a:xfrm>
            <a:off x="2954338" y="2492375"/>
            <a:ext cx="151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ea typeface="ＭＳ Ｐゴシック" charset="-128"/>
                <a:cs typeface="ＭＳ Ｐゴシック" charset="-128"/>
              </a:rPr>
              <a:t>Backbone #1</a:t>
            </a:r>
          </a:p>
        </p:txBody>
      </p:sp>
      <p:grpSp>
        <p:nvGrpSpPr>
          <p:cNvPr id="48138" name="Group 23"/>
          <p:cNvGrpSpPr>
            <a:grpSpLocks/>
          </p:cNvGrpSpPr>
          <p:nvPr/>
        </p:nvGrpSpPr>
        <p:grpSpPr bwMode="auto">
          <a:xfrm>
            <a:off x="2182813" y="3252788"/>
            <a:ext cx="2136775" cy="1579562"/>
            <a:chOff x="2971" y="430"/>
            <a:chExt cx="1728" cy="1158"/>
          </a:xfrm>
        </p:grpSpPr>
        <p:sp>
          <p:nvSpPr>
            <p:cNvPr id="218136" name="Freeform 24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37" name="Freeform 25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38" name="Freeform 26"/>
            <p:cNvSpPr>
              <a:spLocks/>
            </p:cNvSpPr>
            <p:nvPr/>
          </p:nvSpPr>
          <p:spPr bwMode="auto">
            <a:xfrm>
              <a:off x="3054" y="1109"/>
              <a:ext cx="103" cy="23"/>
            </a:xfrm>
            <a:custGeom>
              <a:avLst/>
              <a:gdLst>
                <a:gd name="T0" fmla="*/ 0 w 102"/>
                <a:gd name="T1" fmla="*/ 0 h 24"/>
                <a:gd name="T2" fmla="*/ 48 w 102"/>
                <a:gd name="T3" fmla="*/ 18 h 24"/>
                <a:gd name="T4" fmla="*/ 90 w 102"/>
                <a:gd name="T5" fmla="*/ 24 h 24"/>
                <a:gd name="T6" fmla="*/ 96 w 102"/>
                <a:gd name="T7" fmla="*/ 24 h 24"/>
                <a:gd name="T8" fmla="*/ 102 w 102"/>
                <a:gd name="T9" fmla="*/ 24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24"/>
                <a:gd name="T17" fmla="*/ 102 w 102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24">
                  <a:moveTo>
                    <a:pt x="0" y="0"/>
                  </a:moveTo>
                  <a:lnTo>
                    <a:pt x="48" y="18"/>
                  </a:lnTo>
                  <a:lnTo>
                    <a:pt x="90" y="24"/>
                  </a:lnTo>
                  <a:lnTo>
                    <a:pt x="96" y="24"/>
                  </a:lnTo>
                  <a:lnTo>
                    <a:pt x="102" y="24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39" name="Freeform 27"/>
            <p:cNvSpPr>
              <a:spLocks/>
            </p:cNvSpPr>
            <p:nvPr/>
          </p:nvSpPr>
          <p:spPr bwMode="auto">
            <a:xfrm>
              <a:off x="3205" y="1366"/>
              <a:ext cx="42" cy="13"/>
            </a:xfrm>
            <a:custGeom>
              <a:avLst/>
              <a:gdLst>
                <a:gd name="T0" fmla="*/ 0 w 42"/>
                <a:gd name="T1" fmla="*/ 12 h 12"/>
                <a:gd name="T2" fmla="*/ 24 w 42"/>
                <a:gd name="T3" fmla="*/ 6 h 12"/>
                <a:gd name="T4" fmla="*/ 42 w 42"/>
                <a:gd name="T5" fmla="*/ 0 h 12"/>
                <a:gd name="T6" fmla="*/ 0 60000 65536"/>
                <a:gd name="T7" fmla="*/ 0 60000 65536"/>
                <a:gd name="T8" fmla="*/ 0 60000 65536"/>
                <a:gd name="T9" fmla="*/ 0 w 42"/>
                <a:gd name="T10" fmla="*/ 0 h 12"/>
                <a:gd name="T11" fmla="*/ 42 w 42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2">
                  <a:moveTo>
                    <a:pt x="0" y="12"/>
                  </a:moveTo>
                  <a:lnTo>
                    <a:pt x="24" y="6"/>
                  </a:lnTo>
                  <a:lnTo>
                    <a:pt x="42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40" name="Freeform 28"/>
            <p:cNvSpPr>
              <a:spLocks/>
            </p:cNvSpPr>
            <p:nvPr/>
          </p:nvSpPr>
          <p:spPr bwMode="auto">
            <a:xfrm>
              <a:off x="3601" y="1432"/>
              <a:ext cx="30" cy="48"/>
            </a:xfrm>
            <a:custGeom>
              <a:avLst/>
              <a:gdLst>
                <a:gd name="T0" fmla="*/ 0 w 30"/>
                <a:gd name="T1" fmla="*/ 0 h 48"/>
                <a:gd name="T2" fmla="*/ 12 w 30"/>
                <a:gd name="T3" fmla="*/ 24 h 48"/>
                <a:gd name="T4" fmla="*/ 3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0" y="0"/>
                  </a:moveTo>
                  <a:lnTo>
                    <a:pt x="12" y="24"/>
                  </a:lnTo>
                  <a:lnTo>
                    <a:pt x="30" y="48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41" name="Freeform 29"/>
            <p:cNvSpPr>
              <a:spLocks/>
            </p:cNvSpPr>
            <p:nvPr/>
          </p:nvSpPr>
          <p:spPr bwMode="auto">
            <a:xfrm>
              <a:off x="4111" y="1360"/>
              <a:ext cx="12" cy="54"/>
            </a:xfrm>
            <a:custGeom>
              <a:avLst/>
              <a:gdLst>
                <a:gd name="T0" fmla="*/ 0 w 12"/>
                <a:gd name="T1" fmla="*/ 54 h 54"/>
                <a:gd name="T2" fmla="*/ 6 w 12"/>
                <a:gd name="T3" fmla="*/ 30 h 54"/>
                <a:gd name="T4" fmla="*/ 12 w 12"/>
                <a:gd name="T5" fmla="*/ 0 h 54"/>
                <a:gd name="T6" fmla="*/ 0 60000 65536"/>
                <a:gd name="T7" fmla="*/ 0 60000 65536"/>
                <a:gd name="T8" fmla="*/ 0 60000 65536"/>
                <a:gd name="T9" fmla="*/ 0 w 12"/>
                <a:gd name="T10" fmla="*/ 0 h 54"/>
                <a:gd name="T11" fmla="*/ 12 w 12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54">
                  <a:moveTo>
                    <a:pt x="0" y="54"/>
                  </a:moveTo>
                  <a:lnTo>
                    <a:pt x="6" y="30"/>
                  </a:lnTo>
                  <a:lnTo>
                    <a:pt x="12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42" name="Freeform 30"/>
            <p:cNvSpPr>
              <a:spLocks/>
            </p:cNvSpPr>
            <p:nvPr/>
          </p:nvSpPr>
          <p:spPr bwMode="auto">
            <a:xfrm>
              <a:off x="4340" y="1048"/>
              <a:ext cx="127" cy="186"/>
            </a:xfrm>
            <a:custGeom>
              <a:avLst/>
              <a:gdLst>
                <a:gd name="T0" fmla="*/ 126 w 126"/>
                <a:gd name="T1" fmla="*/ 186 h 186"/>
                <a:gd name="T2" fmla="*/ 126 w 126"/>
                <a:gd name="T3" fmla="*/ 186 h 186"/>
                <a:gd name="T4" fmla="*/ 120 w 126"/>
                <a:gd name="T5" fmla="*/ 126 h 186"/>
                <a:gd name="T6" fmla="*/ 90 w 126"/>
                <a:gd name="T7" fmla="*/ 78 h 186"/>
                <a:gd name="T8" fmla="*/ 54 w 126"/>
                <a:gd name="T9" fmla="*/ 30 h 186"/>
                <a:gd name="T10" fmla="*/ 0 w 126"/>
                <a:gd name="T11" fmla="*/ 0 h 1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"/>
                <a:gd name="T19" fmla="*/ 0 h 186"/>
                <a:gd name="T20" fmla="*/ 126 w 126"/>
                <a:gd name="T21" fmla="*/ 186 h 1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" h="186">
                  <a:moveTo>
                    <a:pt x="126" y="186"/>
                  </a:moveTo>
                  <a:lnTo>
                    <a:pt x="126" y="186"/>
                  </a:lnTo>
                  <a:lnTo>
                    <a:pt x="120" y="126"/>
                  </a:lnTo>
                  <a:lnTo>
                    <a:pt x="90" y="78"/>
                  </a:lnTo>
                  <a:lnTo>
                    <a:pt x="54" y="30"/>
                  </a:lnTo>
                  <a:lnTo>
                    <a:pt x="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43" name="Freeform 31"/>
            <p:cNvSpPr>
              <a:spLocks/>
            </p:cNvSpPr>
            <p:nvPr/>
          </p:nvSpPr>
          <p:spPr bwMode="auto">
            <a:xfrm>
              <a:off x="4585" y="839"/>
              <a:ext cx="60" cy="71"/>
            </a:xfrm>
            <a:custGeom>
              <a:avLst/>
              <a:gdLst>
                <a:gd name="T0" fmla="*/ 0 w 60"/>
                <a:gd name="T1" fmla="*/ 72 h 72"/>
                <a:gd name="T2" fmla="*/ 30 w 60"/>
                <a:gd name="T3" fmla="*/ 42 h 72"/>
                <a:gd name="T4" fmla="*/ 60 w 60"/>
                <a:gd name="T5" fmla="*/ 0 h 72"/>
                <a:gd name="T6" fmla="*/ 0 60000 65536"/>
                <a:gd name="T7" fmla="*/ 0 60000 65536"/>
                <a:gd name="T8" fmla="*/ 0 60000 65536"/>
                <a:gd name="T9" fmla="*/ 0 w 60"/>
                <a:gd name="T10" fmla="*/ 0 h 72"/>
                <a:gd name="T11" fmla="*/ 60 w 60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" h="72">
                  <a:moveTo>
                    <a:pt x="0" y="72"/>
                  </a:moveTo>
                  <a:lnTo>
                    <a:pt x="30" y="42"/>
                  </a:lnTo>
                  <a:lnTo>
                    <a:pt x="6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44" name="Freeform 32"/>
            <p:cNvSpPr>
              <a:spLocks/>
            </p:cNvSpPr>
            <p:nvPr/>
          </p:nvSpPr>
          <p:spPr bwMode="auto">
            <a:xfrm>
              <a:off x="4501" y="574"/>
              <a:ext cx="5" cy="36"/>
            </a:xfrm>
            <a:custGeom>
              <a:avLst/>
              <a:gdLst>
                <a:gd name="T0" fmla="*/ 6 w 6"/>
                <a:gd name="T1" fmla="*/ 36 h 36"/>
                <a:gd name="T2" fmla="*/ 6 w 6"/>
                <a:gd name="T3" fmla="*/ 36 h 36"/>
                <a:gd name="T4" fmla="*/ 6 w 6"/>
                <a:gd name="T5" fmla="*/ 30 h 36"/>
                <a:gd name="T6" fmla="*/ 6 w 6"/>
                <a:gd name="T7" fmla="*/ 18 h 36"/>
                <a:gd name="T8" fmla="*/ 0 w 6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6"/>
                <a:gd name="T17" fmla="*/ 6 w 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6">
                  <a:moveTo>
                    <a:pt x="6" y="36"/>
                  </a:moveTo>
                  <a:lnTo>
                    <a:pt x="6" y="36"/>
                  </a:lnTo>
                  <a:lnTo>
                    <a:pt x="6" y="30"/>
                  </a:lnTo>
                  <a:lnTo>
                    <a:pt x="6" y="18"/>
                  </a:lnTo>
                  <a:lnTo>
                    <a:pt x="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45" name="Freeform 33"/>
            <p:cNvSpPr>
              <a:spLocks/>
            </p:cNvSpPr>
            <p:nvPr/>
          </p:nvSpPr>
          <p:spPr bwMode="auto">
            <a:xfrm>
              <a:off x="4135" y="491"/>
              <a:ext cx="30" cy="50"/>
            </a:xfrm>
            <a:custGeom>
              <a:avLst/>
              <a:gdLst>
                <a:gd name="T0" fmla="*/ 30 w 30"/>
                <a:gd name="T1" fmla="*/ 0 h 48"/>
                <a:gd name="T2" fmla="*/ 12 w 30"/>
                <a:gd name="T3" fmla="*/ 24 h 48"/>
                <a:gd name="T4" fmla="*/ 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30" y="0"/>
                  </a:moveTo>
                  <a:lnTo>
                    <a:pt x="12" y="24"/>
                  </a:lnTo>
                  <a:lnTo>
                    <a:pt x="0" y="48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46" name="Line 34"/>
            <p:cNvSpPr>
              <a:spLocks noChangeShapeType="1"/>
            </p:cNvSpPr>
            <p:nvPr/>
          </p:nvSpPr>
          <p:spPr bwMode="auto">
            <a:xfrm flipH="1">
              <a:off x="3853" y="520"/>
              <a:ext cx="18" cy="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47" name="Line 35"/>
            <p:cNvSpPr>
              <a:spLocks noChangeShapeType="1"/>
            </p:cNvSpPr>
            <p:nvPr/>
          </p:nvSpPr>
          <p:spPr bwMode="auto">
            <a:xfrm flipH="1" flipV="1">
              <a:off x="3529" y="568"/>
              <a:ext cx="54" cy="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48" name="Freeform 36"/>
            <p:cNvSpPr>
              <a:spLocks/>
            </p:cNvSpPr>
            <p:nvPr/>
          </p:nvSpPr>
          <p:spPr bwMode="auto">
            <a:xfrm>
              <a:off x="3128" y="814"/>
              <a:ext cx="5" cy="42"/>
            </a:xfrm>
            <a:custGeom>
              <a:avLst/>
              <a:gdLst>
                <a:gd name="T0" fmla="*/ 0 w 6"/>
                <a:gd name="T1" fmla="*/ 0 h 42"/>
                <a:gd name="T2" fmla="*/ 6 w 6"/>
                <a:gd name="T3" fmla="*/ 18 h 42"/>
                <a:gd name="T4" fmla="*/ 6 w 6"/>
                <a:gd name="T5" fmla="*/ 42 h 42"/>
                <a:gd name="T6" fmla="*/ 0 60000 65536"/>
                <a:gd name="T7" fmla="*/ 0 60000 65536"/>
                <a:gd name="T8" fmla="*/ 0 60000 65536"/>
                <a:gd name="T9" fmla="*/ 0 w 6"/>
                <a:gd name="T10" fmla="*/ 0 h 42"/>
                <a:gd name="T11" fmla="*/ 6 w 6"/>
                <a:gd name="T12" fmla="*/ 42 h 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42">
                  <a:moveTo>
                    <a:pt x="0" y="0"/>
                  </a:moveTo>
                  <a:lnTo>
                    <a:pt x="6" y="18"/>
                  </a:lnTo>
                  <a:lnTo>
                    <a:pt x="6" y="42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</p:grpSp>
      <p:sp>
        <p:nvSpPr>
          <p:cNvPr id="48139" name="Text Box 37"/>
          <p:cNvSpPr txBox="1">
            <a:spLocks noChangeArrowheads="1"/>
          </p:cNvSpPr>
          <p:nvPr/>
        </p:nvSpPr>
        <p:spPr bwMode="auto">
          <a:xfrm>
            <a:off x="2819400" y="3867150"/>
            <a:ext cx="10958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ea typeface="ＭＳ Ｐゴシック" charset="-128"/>
                <a:cs typeface="ＭＳ Ｐゴシック" charset="-128"/>
              </a:rPr>
              <a:t>Regional</a:t>
            </a:r>
            <a:endParaRPr lang="en-US" sz="1800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48140" name="Group 38"/>
          <p:cNvGrpSpPr>
            <a:grpSpLocks/>
          </p:cNvGrpSpPr>
          <p:nvPr/>
        </p:nvGrpSpPr>
        <p:grpSpPr bwMode="auto">
          <a:xfrm>
            <a:off x="4378325" y="1427163"/>
            <a:ext cx="1543050" cy="1244600"/>
            <a:chOff x="2971" y="430"/>
            <a:chExt cx="1728" cy="1158"/>
          </a:xfrm>
        </p:grpSpPr>
        <p:sp>
          <p:nvSpPr>
            <p:cNvPr id="218151" name="Freeform 39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52" name="Freeform 40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53" name="Freeform 41"/>
            <p:cNvSpPr>
              <a:spLocks/>
            </p:cNvSpPr>
            <p:nvPr/>
          </p:nvSpPr>
          <p:spPr bwMode="auto">
            <a:xfrm>
              <a:off x="3055" y="1108"/>
              <a:ext cx="103" cy="24"/>
            </a:xfrm>
            <a:custGeom>
              <a:avLst/>
              <a:gdLst>
                <a:gd name="T0" fmla="*/ 0 w 102"/>
                <a:gd name="T1" fmla="*/ 0 h 24"/>
                <a:gd name="T2" fmla="*/ 48 w 102"/>
                <a:gd name="T3" fmla="*/ 18 h 24"/>
                <a:gd name="T4" fmla="*/ 90 w 102"/>
                <a:gd name="T5" fmla="*/ 24 h 24"/>
                <a:gd name="T6" fmla="*/ 96 w 102"/>
                <a:gd name="T7" fmla="*/ 24 h 24"/>
                <a:gd name="T8" fmla="*/ 102 w 102"/>
                <a:gd name="T9" fmla="*/ 24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24"/>
                <a:gd name="T17" fmla="*/ 102 w 102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24">
                  <a:moveTo>
                    <a:pt x="0" y="0"/>
                  </a:moveTo>
                  <a:lnTo>
                    <a:pt x="48" y="18"/>
                  </a:lnTo>
                  <a:lnTo>
                    <a:pt x="90" y="24"/>
                  </a:lnTo>
                  <a:lnTo>
                    <a:pt x="96" y="24"/>
                  </a:lnTo>
                  <a:lnTo>
                    <a:pt x="102" y="24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54" name="Freeform 42"/>
            <p:cNvSpPr>
              <a:spLocks/>
            </p:cNvSpPr>
            <p:nvPr/>
          </p:nvSpPr>
          <p:spPr bwMode="auto">
            <a:xfrm>
              <a:off x="3206" y="1366"/>
              <a:ext cx="41" cy="12"/>
            </a:xfrm>
            <a:custGeom>
              <a:avLst/>
              <a:gdLst>
                <a:gd name="T0" fmla="*/ 0 w 42"/>
                <a:gd name="T1" fmla="*/ 12 h 12"/>
                <a:gd name="T2" fmla="*/ 24 w 42"/>
                <a:gd name="T3" fmla="*/ 6 h 12"/>
                <a:gd name="T4" fmla="*/ 42 w 42"/>
                <a:gd name="T5" fmla="*/ 0 h 12"/>
                <a:gd name="T6" fmla="*/ 0 60000 65536"/>
                <a:gd name="T7" fmla="*/ 0 60000 65536"/>
                <a:gd name="T8" fmla="*/ 0 60000 65536"/>
                <a:gd name="T9" fmla="*/ 0 w 42"/>
                <a:gd name="T10" fmla="*/ 0 h 12"/>
                <a:gd name="T11" fmla="*/ 42 w 42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2">
                  <a:moveTo>
                    <a:pt x="0" y="12"/>
                  </a:moveTo>
                  <a:lnTo>
                    <a:pt x="24" y="6"/>
                  </a:lnTo>
                  <a:lnTo>
                    <a:pt x="42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55" name="Freeform 43"/>
            <p:cNvSpPr>
              <a:spLocks/>
            </p:cNvSpPr>
            <p:nvPr/>
          </p:nvSpPr>
          <p:spPr bwMode="auto">
            <a:xfrm>
              <a:off x="3600" y="1431"/>
              <a:ext cx="30" cy="49"/>
            </a:xfrm>
            <a:custGeom>
              <a:avLst/>
              <a:gdLst>
                <a:gd name="T0" fmla="*/ 0 w 30"/>
                <a:gd name="T1" fmla="*/ 0 h 48"/>
                <a:gd name="T2" fmla="*/ 12 w 30"/>
                <a:gd name="T3" fmla="*/ 24 h 48"/>
                <a:gd name="T4" fmla="*/ 3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0" y="0"/>
                  </a:moveTo>
                  <a:lnTo>
                    <a:pt x="12" y="24"/>
                  </a:lnTo>
                  <a:lnTo>
                    <a:pt x="30" y="48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56" name="Freeform 44"/>
            <p:cNvSpPr>
              <a:spLocks/>
            </p:cNvSpPr>
            <p:nvPr/>
          </p:nvSpPr>
          <p:spPr bwMode="auto">
            <a:xfrm>
              <a:off x="4111" y="1361"/>
              <a:ext cx="12" cy="53"/>
            </a:xfrm>
            <a:custGeom>
              <a:avLst/>
              <a:gdLst>
                <a:gd name="T0" fmla="*/ 0 w 12"/>
                <a:gd name="T1" fmla="*/ 54 h 54"/>
                <a:gd name="T2" fmla="*/ 6 w 12"/>
                <a:gd name="T3" fmla="*/ 30 h 54"/>
                <a:gd name="T4" fmla="*/ 12 w 12"/>
                <a:gd name="T5" fmla="*/ 0 h 54"/>
                <a:gd name="T6" fmla="*/ 0 60000 65536"/>
                <a:gd name="T7" fmla="*/ 0 60000 65536"/>
                <a:gd name="T8" fmla="*/ 0 60000 65536"/>
                <a:gd name="T9" fmla="*/ 0 w 12"/>
                <a:gd name="T10" fmla="*/ 0 h 54"/>
                <a:gd name="T11" fmla="*/ 12 w 12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54">
                  <a:moveTo>
                    <a:pt x="0" y="54"/>
                  </a:moveTo>
                  <a:lnTo>
                    <a:pt x="6" y="30"/>
                  </a:lnTo>
                  <a:lnTo>
                    <a:pt x="12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57" name="Freeform 45"/>
            <p:cNvSpPr>
              <a:spLocks/>
            </p:cNvSpPr>
            <p:nvPr/>
          </p:nvSpPr>
          <p:spPr bwMode="auto">
            <a:xfrm>
              <a:off x="4340" y="1047"/>
              <a:ext cx="124" cy="186"/>
            </a:xfrm>
            <a:custGeom>
              <a:avLst/>
              <a:gdLst>
                <a:gd name="T0" fmla="*/ 126 w 126"/>
                <a:gd name="T1" fmla="*/ 186 h 186"/>
                <a:gd name="T2" fmla="*/ 126 w 126"/>
                <a:gd name="T3" fmla="*/ 186 h 186"/>
                <a:gd name="T4" fmla="*/ 120 w 126"/>
                <a:gd name="T5" fmla="*/ 126 h 186"/>
                <a:gd name="T6" fmla="*/ 90 w 126"/>
                <a:gd name="T7" fmla="*/ 78 h 186"/>
                <a:gd name="T8" fmla="*/ 54 w 126"/>
                <a:gd name="T9" fmla="*/ 30 h 186"/>
                <a:gd name="T10" fmla="*/ 0 w 126"/>
                <a:gd name="T11" fmla="*/ 0 h 1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"/>
                <a:gd name="T19" fmla="*/ 0 h 186"/>
                <a:gd name="T20" fmla="*/ 126 w 126"/>
                <a:gd name="T21" fmla="*/ 186 h 1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" h="186">
                  <a:moveTo>
                    <a:pt x="126" y="186"/>
                  </a:moveTo>
                  <a:lnTo>
                    <a:pt x="126" y="186"/>
                  </a:lnTo>
                  <a:lnTo>
                    <a:pt x="120" y="126"/>
                  </a:lnTo>
                  <a:lnTo>
                    <a:pt x="90" y="78"/>
                  </a:lnTo>
                  <a:lnTo>
                    <a:pt x="54" y="30"/>
                  </a:lnTo>
                  <a:lnTo>
                    <a:pt x="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58" name="Freeform 46"/>
            <p:cNvSpPr>
              <a:spLocks/>
            </p:cNvSpPr>
            <p:nvPr/>
          </p:nvSpPr>
          <p:spPr bwMode="auto">
            <a:xfrm>
              <a:off x="4585" y="838"/>
              <a:ext cx="60" cy="72"/>
            </a:xfrm>
            <a:custGeom>
              <a:avLst/>
              <a:gdLst>
                <a:gd name="T0" fmla="*/ 0 w 60"/>
                <a:gd name="T1" fmla="*/ 72 h 72"/>
                <a:gd name="T2" fmla="*/ 30 w 60"/>
                <a:gd name="T3" fmla="*/ 42 h 72"/>
                <a:gd name="T4" fmla="*/ 60 w 60"/>
                <a:gd name="T5" fmla="*/ 0 h 72"/>
                <a:gd name="T6" fmla="*/ 0 60000 65536"/>
                <a:gd name="T7" fmla="*/ 0 60000 65536"/>
                <a:gd name="T8" fmla="*/ 0 60000 65536"/>
                <a:gd name="T9" fmla="*/ 0 w 60"/>
                <a:gd name="T10" fmla="*/ 0 h 72"/>
                <a:gd name="T11" fmla="*/ 60 w 60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" h="72">
                  <a:moveTo>
                    <a:pt x="0" y="72"/>
                  </a:moveTo>
                  <a:lnTo>
                    <a:pt x="30" y="42"/>
                  </a:lnTo>
                  <a:lnTo>
                    <a:pt x="6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59" name="Freeform 47"/>
            <p:cNvSpPr>
              <a:spLocks/>
            </p:cNvSpPr>
            <p:nvPr/>
          </p:nvSpPr>
          <p:spPr bwMode="auto">
            <a:xfrm>
              <a:off x="4502" y="573"/>
              <a:ext cx="5" cy="37"/>
            </a:xfrm>
            <a:custGeom>
              <a:avLst/>
              <a:gdLst>
                <a:gd name="T0" fmla="*/ 6 w 6"/>
                <a:gd name="T1" fmla="*/ 36 h 36"/>
                <a:gd name="T2" fmla="*/ 6 w 6"/>
                <a:gd name="T3" fmla="*/ 36 h 36"/>
                <a:gd name="T4" fmla="*/ 6 w 6"/>
                <a:gd name="T5" fmla="*/ 30 h 36"/>
                <a:gd name="T6" fmla="*/ 6 w 6"/>
                <a:gd name="T7" fmla="*/ 18 h 36"/>
                <a:gd name="T8" fmla="*/ 0 w 6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6"/>
                <a:gd name="T17" fmla="*/ 6 w 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6">
                  <a:moveTo>
                    <a:pt x="6" y="36"/>
                  </a:moveTo>
                  <a:lnTo>
                    <a:pt x="6" y="36"/>
                  </a:lnTo>
                  <a:lnTo>
                    <a:pt x="6" y="30"/>
                  </a:lnTo>
                  <a:lnTo>
                    <a:pt x="6" y="18"/>
                  </a:lnTo>
                  <a:lnTo>
                    <a:pt x="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60" name="Freeform 48"/>
            <p:cNvSpPr>
              <a:spLocks/>
            </p:cNvSpPr>
            <p:nvPr/>
          </p:nvSpPr>
          <p:spPr bwMode="auto">
            <a:xfrm>
              <a:off x="4135" y="491"/>
              <a:ext cx="30" cy="47"/>
            </a:xfrm>
            <a:custGeom>
              <a:avLst/>
              <a:gdLst>
                <a:gd name="T0" fmla="*/ 30 w 30"/>
                <a:gd name="T1" fmla="*/ 0 h 48"/>
                <a:gd name="T2" fmla="*/ 12 w 30"/>
                <a:gd name="T3" fmla="*/ 24 h 48"/>
                <a:gd name="T4" fmla="*/ 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30" y="0"/>
                  </a:moveTo>
                  <a:lnTo>
                    <a:pt x="12" y="24"/>
                  </a:lnTo>
                  <a:lnTo>
                    <a:pt x="0" y="48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61" name="Line 49"/>
            <p:cNvSpPr>
              <a:spLocks noChangeShapeType="1"/>
            </p:cNvSpPr>
            <p:nvPr/>
          </p:nvSpPr>
          <p:spPr bwMode="auto">
            <a:xfrm flipH="1">
              <a:off x="3853" y="520"/>
              <a:ext cx="18" cy="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62" name="Line 50"/>
            <p:cNvSpPr>
              <a:spLocks noChangeShapeType="1"/>
            </p:cNvSpPr>
            <p:nvPr/>
          </p:nvSpPr>
          <p:spPr bwMode="auto">
            <a:xfrm flipH="1" flipV="1">
              <a:off x="3529" y="567"/>
              <a:ext cx="53" cy="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63" name="Freeform 51"/>
            <p:cNvSpPr>
              <a:spLocks/>
            </p:cNvSpPr>
            <p:nvPr/>
          </p:nvSpPr>
          <p:spPr bwMode="auto">
            <a:xfrm>
              <a:off x="3127" y="814"/>
              <a:ext cx="5" cy="41"/>
            </a:xfrm>
            <a:custGeom>
              <a:avLst/>
              <a:gdLst>
                <a:gd name="T0" fmla="*/ 0 w 6"/>
                <a:gd name="T1" fmla="*/ 0 h 42"/>
                <a:gd name="T2" fmla="*/ 6 w 6"/>
                <a:gd name="T3" fmla="*/ 18 h 42"/>
                <a:gd name="T4" fmla="*/ 6 w 6"/>
                <a:gd name="T5" fmla="*/ 42 h 42"/>
                <a:gd name="T6" fmla="*/ 0 60000 65536"/>
                <a:gd name="T7" fmla="*/ 0 60000 65536"/>
                <a:gd name="T8" fmla="*/ 0 60000 65536"/>
                <a:gd name="T9" fmla="*/ 0 w 6"/>
                <a:gd name="T10" fmla="*/ 0 h 42"/>
                <a:gd name="T11" fmla="*/ 6 w 6"/>
                <a:gd name="T12" fmla="*/ 42 h 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42">
                  <a:moveTo>
                    <a:pt x="0" y="0"/>
                  </a:moveTo>
                  <a:lnTo>
                    <a:pt x="6" y="18"/>
                  </a:lnTo>
                  <a:lnTo>
                    <a:pt x="6" y="42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</p:grpSp>
      <p:sp>
        <p:nvSpPr>
          <p:cNvPr id="48141" name="Text Box 52"/>
          <p:cNvSpPr txBox="1">
            <a:spLocks noChangeArrowheads="1"/>
          </p:cNvSpPr>
          <p:nvPr/>
        </p:nvSpPr>
        <p:spPr bwMode="auto">
          <a:xfrm>
            <a:off x="4600057" y="1676400"/>
            <a:ext cx="12234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>
                <a:ea typeface="ＭＳ Ｐゴシック" charset="-128"/>
                <a:cs typeface="ＭＳ Ｐゴシック" charset="-128"/>
              </a:rPr>
              <a:t>GENI Rack</a:t>
            </a:r>
            <a:endParaRPr lang="en-US" sz="1600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48142" name="Group 53"/>
          <p:cNvGrpSpPr>
            <a:grpSpLocks/>
          </p:cNvGrpSpPr>
          <p:nvPr/>
        </p:nvGrpSpPr>
        <p:grpSpPr bwMode="auto">
          <a:xfrm>
            <a:off x="1406525" y="3649663"/>
            <a:ext cx="1185863" cy="1244600"/>
            <a:chOff x="2971" y="430"/>
            <a:chExt cx="1728" cy="1158"/>
          </a:xfrm>
        </p:grpSpPr>
        <p:sp>
          <p:nvSpPr>
            <p:cNvPr id="218166" name="Freeform 54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67" name="Freeform 55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68" name="Freeform 56"/>
            <p:cNvSpPr>
              <a:spLocks/>
            </p:cNvSpPr>
            <p:nvPr/>
          </p:nvSpPr>
          <p:spPr bwMode="auto">
            <a:xfrm>
              <a:off x="3054" y="1108"/>
              <a:ext cx="102" cy="24"/>
            </a:xfrm>
            <a:custGeom>
              <a:avLst/>
              <a:gdLst>
                <a:gd name="T0" fmla="*/ 0 w 102"/>
                <a:gd name="T1" fmla="*/ 0 h 24"/>
                <a:gd name="T2" fmla="*/ 48 w 102"/>
                <a:gd name="T3" fmla="*/ 18 h 24"/>
                <a:gd name="T4" fmla="*/ 90 w 102"/>
                <a:gd name="T5" fmla="*/ 24 h 24"/>
                <a:gd name="T6" fmla="*/ 96 w 102"/>
                <a:gd name="T7" fmla="*/ 24 h 24"/>
                <a:gd name="T8" fmla="*/ 102 w 102"/>
                <a:gd name="T9" fmla="*/ 24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24"/>
                <a:gd name="T17" fmla="*/ 102 w 102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24">
                  <a:moveTo>
                    <a:pt x="0" y="0"/>
                  </a:moveTo>
                  <a:lnTo>
                    <a:pt x="48" y="18"/>
                  </a:lnTo>
                  <a:lnTo>
                    <a:pt x="90" y="24"/>
                  </a:lnTo>
                  <a:lnTo>
                    <a:pt x="96" y="24"/>
                  </a:lnTo>
                  <a:lnTo>
                    <a:pt x="102" y="24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69" name="Freeform 57"/>
            <p:cNvSpPr>
              <a:spLocks/>
            </p:cNvSpPr>
            <p:nvPr/>
          </p:nvSpPr>
          <p:spPr bwMode="auto">
            <a:xfrm>
              <a:off x="3205" y="1366"/>
              <a:ext cx="42" cy="12"/>
            </a:xfrm>
            <a:custGeom>
              <a:avLst/>
              <a:gdLst>
                <a:gd name="T0" fmla="*/ 0 w 42"/>
                <a:gd name="T1" fmla="*/ 12 h 12"/>
                <a:gd name="T2" fmla="*/ 24 w 42"/>
                <a:gd name="T3" fmla="*/ 6 h 12"/>
                <a:gd name="T4" fmla="*/ 42 w 42"/>
                <a:gd name="T5" fmla="*/ 0 h 12"/>
                <a:gd name="T6" fmla="*/ 0 60000 65536"/>
                <a:gd name="T7" fmla="*/ 0 60000 65536"/>
                <a:gd name="T8" fmla="*/ 0 60000 65536"/>
                <a:gd name="T9" fmla="*/ 0 w 42"/>
                <a:gd name="T10" fmla="*/ 0 h 12"/>
                <a:gd name="T11" fmla="*/ 42 w 42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2">
                  <a:moveTo>
                    <a:pt x="0" y="12"/>
                  </a:moveTo>
                  <a:lnTo>
                    <a:pt x="24" y="6"/>
                  </a:lnTo>
                  <a:lnTo>
                    <a:pt x="42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70" name="Freeform 58"/>
            <p:cNvSpPr>
              <a:spLocks/>
            </p:cNvSpPr>
            <p:nvPr/>
          </p:nvSpPr>
          <p:spPr bwMode="auto">
            <a:xfrm>
              <a:off x="3600" y="1431"/>
              <a:ext cx="30" cy="49"/>
            </a:xfrm>
            <a:custGeom>
              <a:avLst/>
              <a:gdLst>
                <a:gd name="T0" fmla="*/ 0 w 30"/>
                <a:gd name="T1" fmla="*/ 0 h 48"/>
                <a:gd name="T2" fmla="*/ 12 w 30"/>
                <a:gd name="T3" fmla="*/ 24 h 48"/>
                <a:gd name="T4" fmla="*/ 3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0" y="0"/>
                  </a:moveTo>
                  <a:lnTo>
                    <a:pt x="12" y="24"/>
                  </a:lnTo>
                  <a:lnTo>
                    <a:pt x="30" y="48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71" name="Freeform 59"/>
            <p:cNvSpPr>
              <a:spLocks/>
            </p:cNvSpPr>
            <p:nvPr/>
          </p:nvSpPr>
          <p:spPr bwMode="auto">
            <a:xfrm>
              <a:off x="4111" y="1361"/>
              <a:ext cx="12" cy="53"/>
            </a:xfrm>
            <a:custGeom>
              <a:avLst/>
              <a:gdLst>
                <a:gd name="T0" fmla="*/ 0 w 12"/>
                <a:gd name="T1" fmla="*/ 54 h 54"/>
                <a:gd name="T2" fmla="*/ 6 w 12"/>
                <a:gd name="T3" fmla="*/ 30 h 54"/>
                <a:gd name="T4" fmla="*/ 12 w 12"/>
                <a:gd name="T5" fmla="*/ 0 h 54"/>
                <a:gd name="T6" fmla="*/ 0 60000 65536"/>
                <a:gd name="T7" fmla="*/ 0 60000 65536"/>
                <a:gd name="T8" fmla="*/ 0 60000 65536"/>
                <a:gd name="T9" fmla="*/ 0 w 12"/>
                <a:gd name="T10" fmla="*/ 0 h 54"/>
                <a:gd name="T11" fmla="*/ 12 w 12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54">
                  <a:moveTo>
                    <a:pt x="0" y="54"/>
                  </a:moveTo>
                  <a:lnTo>
                    <a:pt x="6" y="30"/>
                  </a:lnTo>
                  <a:lnTo>
                    <a:pt x="12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72" name="Freeform 60"/>
            <p:cNvSpPr>
              <a:spLocks/>
            </p:cNvSpPr>
            <p:nvPr/>
          </p:nvSpPr>
          <p:spPr bwMode="auto">
            <a:xfrm>
              <a:off x="4338" y="1047"/>
              <a:ext cx="127" cy="186"/>
            </a:xfrm>
            <a:custGeom>
              <a:avLst/>
              <a:gdLst>
                <a:gd name="T0" fmla="*/ 126 w 126"/>
                <a:gd name="T1" fmla="*/ 186 h 186"/>
                <a:gd name="T2" fmla="*/ 126 w 126"/>
                <a:gd name="T3" fmla="*/ 186 h 186"/>
                <a:gd name="T4" fmla="*/ 120 w 126"/>
                <a:gd name="T5" fmla="*/ 126 h 186"/>
                <a:gd name="T6" fmla="*/ 90 w 126"/>
                <a:gd name="T7" fmla="*/ 78 h 186"/>
                <a:gd name="T8" fmla="*/ 54 w 126"/>
                <a:gd name="T9" fmla="*/ 30 h 186"/>
                <a:gd name="T10" fmla="*/ 0 w 126"/>
                <a:gd name="T11" fmla="*/ 0 h 1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"/>
                <a:gd name="T19" fmla="*/ 0 h 186"/>
                <a:gd name="T20" fmla="*/ 126 w 126"/>
                <a:gd name="T21" fmla="*/ 186 h 1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" h="186">
                  <a:moveTo>
                    <a:pt x="126" y="186"/>
                  </a:moveTo>
                  <a:lnTo>
                    <a:pt x="126" y="186"/>
                  </a:lnTo>
                  <a:lnTo>
                    <a:pt x="120" y="126"/>
                  </a:lnTo>
                  <a:lnTo>
                    <a:pt x="90" y="78"/>
                  </a:lnTo>
                  <a:lnTo>
                    <a:pt x="54" y="30"/>
                  </a:lnTo>
                  <a:lnTo>
                    <a:pt x="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73" name="Freeform 61"/>
            <p:cNvSpPr>
              <a:spLocks/>
            </p:cNvSpPr>
            <p:nvPr/>
          </p:nvSpPr>
          <p:spPr bwMode="auto">
            <a:xfrm>
              <a:off x="4586" y="838"/>
              <a:ext cx="60" cy="72"/>
            </a:xfrm>
            <a:custGeom>
              <a:avLst/>
              <a:gdLst>
                <a:gd name="T0" fmla="*/ 0 w 60"/>
                <a:gd name="T1" fmla="*/ 72 h 72"/>
                <a:gd name="T2" fmla="*/ 30 w 60"/>
                <a:gd name="T3" fmla="*/ 42 h 72"/>
                <a:gd name="T4" fmla="*/ 60 w 60"/>
                <a:gd name="T5" fmla="*/ 0 h 72"/>
                <a:gd name="T6" fmla="*/ 0 60000 65536"/>
                <a:gd name="T7" fmla="*/ 0 60000 65536"/>
                <a:gd name="T8" fmla="*/ 0 60000 65536"/>
                <a:gd name="T9" fmla="*/ 0 w 60"/>
                <a:gd name="T10" fmla="*/ 0 h 72"/>
                <a:gd name="T11" fmla="*/ 60 w 60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" h="72">
                  <a:moveTo>
                    <a:pt x="0" y="72"/>
                  </a:moveTo>
                  <a:lnTo>
                    <a:pt x="30" y="42"/>
                  </a:lnTo>
                  <a:lnTo>
                    <a:pt x="6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74" name="Freeform 62"/>
            <p:cNvSpPr>
              <a:spLocks/>
            </p:cNvSpPr>
            <p:nvPr/>
          </p:nvSpPr>
          <p:spPr bwMode="auto">
            <a:xfrm>
              <a:off x="4500" y="573"/>
              <a:ext cx="7" cy="37"/>
            </a:xfrm>
            <a:custGeom>
              <a:avLst/>
              <a:gdLst>
                <a:gd name="T0" fmla="*/ 6 w 6"/>
                <a:gd name="T1" fmla="*/ 36 h 36"/>
                <a:gd name="T2" fmla="*/ 6 w 6"/>
                <a:gd name="T3" fmla="*/ 36 h 36"/>
                <a:gd name="T4" fmla="*/ 6 w 6"/>
                <a:gd name="T5" fmla="*/ 30 h 36"/>
                <a:gd name="T6" fmla="*/ 6 w 6"/>
                <a:gd name="T7" fmla="*/ 18 h 36"/>
                <a:gd name="T8" fmla="*/ 0 w 6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6"/>
                <a:gd name="T17" fmla="*/ 6 w 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6">
                  <a:moveTo>
                    <a:pt x="6" y="36"/>
                  </a:moveTo>
                  <a:lnTo>
                    <a:pt x="6" y="36"/>
                  </a:lnTo>
                  <a:lnTo>
                    <a:pt x="6" y="30"/>
                  </a:lnTo>
                  <a:lnTo>
                    <a:pt x="6" y="18"/>
                  </a:lnTo>
                  <a:lnTo>
                    <a:pt x="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75" name="Freeform 63"/>
            <p:cNvSpPr>
              <a:spLocks/>
            </p:cNvSpPr>
            <p:nvPr/>
          </p:nvSpPr>
          <p:spPr bwMode="auto">
            <a:xfrm>
              <a:off x="4135" y="491"/>
              <a:ext cx="30" cy="47"/>
            </a:xfrm>
            <a:custGeom>
              <a:avLst/>
              <a:gdLst>
                <a:gd name="T0" fmla="*/ 30 w 30"/>
                <a:gd name="T1" fmla="*/ 0 h 48"/>
                <a:gd name="T2" fmla="*/ 12 w 30"/>
                <a:gd name="T3" fmla="*/ 24 h 48"/>
                <a:gd name="T4" fmla="*/ 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30" y="0"/>
                  </a:moveTo>
                  <a:lnTo>
                    <a:pt x="12" y="24"/>
                  </a:lnTo>
                  <a:lnTo>
                    <a:pt x="0" y="48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76" name="Line 64"/>
            <p:cNvSpPr>
              <a:spLocks noChangeShapeType="1"/>
            </p:cNvSpPr>
            <p:nvPr/>
          </p:nvSpPr>
          <p:spPr bwMode="auto">
            <a:xfrm flipH="1">
              <a:off x="3852" y="520"/>
              <a:ext cx="19" cy="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77" name="Line 65"/>
            <p:cNvSpPr>
              <a:spLocks noChangeShapeType="1"/>
            </p:cNvSpPr>
            <p:nvPr/>
          </p:nvSpPr>
          <p:spPr bwMode="auto">
            <a:xfrm flipH="1" flipV="1">
              <a:off x="3528" y="567"/>
              <a:ext cx="56" cy="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78" name="Freeform 66"/>
            <p:cNvSpPr>
              <a:spLocks/>
            </p:cNvSpPr>
            <p:nvPr/>
          </p:nvSpPr>
          <p:spPr bwMode="auto">
            <a:xfrm>
              <a:off x="3126" y="814"/>
              <a:ext cx="7" cy="41"/>
            </a:xfrm>
            <a:custGeom>
              <a:avLst/>
              <a:gdLst>
                <a:gd name="T0" fmla="*/ 0 w 6"/>
                <a:gd name="T1" fmla="*/ 0 h 42"/>
                <a:gd name="T2" fmla="*/ 6 w 6"/>
                <a:gd name="T3" fmla="*/ 18 h 42"/>
                <a:gd name="T4" fmla="*/ 6 w 6"/>
                <a:gd name="T5" fmla="*/ 42 h 42"/>
                <a:gd name="T6" fmla="*/ 0 60000 65536"/>
                <a:gd name="T7" fmla="*/ 0 60000 65536"/>
                <a:gd name="T8" fmla="*/ 0 60000 65536"/>
                <a:gd name="T9" fmla="*/ 0 w 6"/>
                <a:gd name="T10" fmla="*/ 0 h 42"/>
                <a:gd name="T11" fmla="*/ 6 w 6"/>
                <a:gd name="T12" fmla="*/ 42 h 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42">
                  <a:moveTo>
                    <a:pt x="0" y="0"/>
                  </a:moveTo>
                  <a:lnTo>
                    <a:pt x="6" y="18"/>
                  </a:lnTo>
                  <a:lnTo>
                    <a:pt x="6" y="42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</p:grpSp>
      <p:grpSp>
        <p:nvGrpSpPr>
          <p:cNvPr id="48143" name="Group 67"/>
          <p:cNvGrpSpPr>
            <a:grpSpLocks/>
          </p:cNvGrpSpPr>
          <p:nvPr/>
        </p:nvGrpSpPr>
        <p:grpSpPr bwMode="auto">
          <a:xfrm>
            <a:off x="3200400" y="4343400"/>
            <a:ext cx="1185863" cy="1244600"/>
            <a:chOff x="2971" y="430"/>
            <a:chExt cx="1728" cy="1158"/>
          </a:xfrm>
        </p:grpSpPr>
        <p:sp>
          <p:nvSpPr>
            <p:cNvPr id="218180" name="Freeform 68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81" name="Freeform 69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82" name="Freeform 70"/>
            <p:cNvSpPr>
              <a:spLocks/>
            </p:cNvSpPr>
            <p:nvPr/>
          </p:nvSpPr>
          <p:spPr bwMode="auto">
            <a:xfrm>
              <a:off x="3054" y="1108"/>
              <a:ext cx="102" cy="24"/>
            </a:xfrm>
            <a:custGeom>
              <a:avLst/>
              <a:gdLst>
                <a:gd name="T0" fmla="*/ 0 w 102"/>
                <a:gd name="T1" fmla="*/ 0 h 24"/>
                <a:gd name="T2" fmla="*/ 48 w 102"/>
                <a:gd name="T3" fmla="*/ 18 h 24"/>
                <a:gd name="T4" fmla="*/ 90 w 102"/>
                <a:gd name="T5" fmla="*/ 24 h 24"/>
                <a:gd name="T6" fmla="*/ 96 w 102"/>
                <a:gd name="T7" fmla="*/ 24 h 24"/>
                <a:gd name="T8" fmla="*/ 102 w 102"/>
                <a:gd name="T9" fmla="*/ 24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24"/>
                <a:gd name="T17" fmla="*/ 102 w 102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24">
                  <a:moveTo>
                    <a:pt x="0" y="0"/>
                  </a:moveTo>
                  <a:lnTo>
                    <a:pt x="48" y="18"/>
                  </a:lnTo>
                  <a:lnTo>
                    <a:pt x="90" y="24"/>
                  </a:lnTo>
                  <a:lnTo>
                    <a:pt x="96" y="24"/>
                  </a:lnTo>
                  <a:lnTo>
                    <a:pt x="102" y="24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83" name="Freeform 71"/>
            <p:cNvSpPr>
              <a:spLocks/>
            </p:cNvSpPr>
            <p:nvPr/>
          </p:nvSpPr>
          <p:spPr bwMode="auto">
            <a:xfrm>
              <a:off x="3205" y="1366"/>
              <a:ext cx="42" cy="12"/>
            </a:xfrm>
            <a:custGeom>
              <a:avLst/>
              <a:gdLst>
                <a:gd name="T0" fmla="*/ 0 w 42"/>
                <a:gd name="T1" fmla="*/ 12 h 12"/>
                <a:gd name="T2" fmla="*/ 24 w 42"/>
                <a:gd name="T3" fmla="*/ 6 h 12"/>
                <a:gd name="T4" fmla="*/ 42 w 42"/>
                <a:gd name="T5" fmla="*/ 0 h 12"/>
                <a:gd name="T6" fmla="*/ 0 60000 65536"/>
                <a:gd name="T7" fmla="*/ 0 60000 65536"/>
                <a:gd name="T8" fmla="*/ 0 60000 65536"/>
                <a:gd name="T9" fmla="*/ 0 w 42"/>
                <a:gd name="T10" fmla="*/ 0 h 12"/>
                <a:gd name="T11" fmla="*/ 42 w 42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2">
                  <a:moveTo>
                    <a:pt x="0" y="12"/>
                  </a:moveTo>
                  <a:lnTo>
                    <a:pt x="24" y="6"/>
                  </a:lnTo>
                  <a:lnTo>
                    <a:pt x="42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84" name="Freeform 72"/>
            <p:cNvSpPr>
              <a:spLocks/>
            </p:cNvSpPr>
            <p:nvPr/>
          </p:nvSpPr>
          <p:spPr bwMode="auto">
            <a:xfrm>
              <a:off x="3600" y="1431"/>
              <a:ext cx="30" cy="49"/>
            </a:xfrm>
            <a:custGeom>
              <a:avLst/>
              <a:gdLst>
                <a:gd name="T0" fmla="*/ 0 w 30"/>
                <a:gd name="T1" fmla="*/ 0 h 48"/>
                <a:gd name="T2" fmla="*/ 12 w 30"/>
                <a:gd name="T3" fmla="*/ 24 h 48"/>
                <a:gd name="T4" fmla="*/ 3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0" y="0"/>
                  </a:moveTo>
                  <a:lnTo>
                    <a:pt x="12" y="24"/>
                  </a:lnTo>
                  <a:lnTo>
                    <a:pt x="30" y="48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85" name="Freeform 73"/>
            <p:cNvSpPr>
              <a:spLocks/>
            </p:cNvSpPr>
            <p:nvPr/>
          </p:nvSpPr>
          <p:spPr bwMode="auto">
            <a:xfrm>
              <a:off x="4111" y="1361"/>
              <a:ext cx="12" cy="53"/>
            </a:xfrm>
            <a:custGeom>
              <a:avLst/>
              <a:gdLst>
                <a:gd name="T0" fmla="*/ 0 w 12"/>
                <a:gd name="T1" fmla="*/ 54 h 54"/>
                <a:gd name="T2" fmla="*/ 6 w 12"/>
                <a:gd name="T3" fmla="*/ 30 h 54"/>
                <a:gd name="T4" fmla="*/ 12 w 12"/>
                <a:gd name="T5" fmla="*/ 0 h 54"/>
                <a:gd name="T6" fmla="*/ 0 60000 65536"/>
                <a:gd name="T7" fmla="*/ 0 60000 65536"/>
                <a:gd name="T8" fmla="*/ 0 60000 65536"/>
                <a:gd name="T9" fmla="*/ 0 w 12"/>
                <a:gd name="T10" fmla="*/ 0 h 54"/>
                <a:gd name="T11" fmla="*/ 12 w 12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54">
                  <a:moveTo>
                    <a:pt x="0" y="54"/>
                  </a:moveTo>
                  <a:lnTo>
                    <a:pt x="6" y="30"/>
                  </a:lnTo>
                  <a:lnTo>
                    <a:pt x="12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86" name="Freeform 74"/>
            <p:cNvSpPr>
              <a:spLocks/>
            </p:cNvSpPr>
            <p:nvPr/>
          </p:nvSpPr>
          <p:spPr bwMode="auto">
            <a:xfrm>
              <a:off x="4338" y="1047"/>
              <a:ext cx="127" cy="186"/>
            </a:xfrm>
            <a:custGeom>
              <a:avLst/>
              <a:gdLst>
                <a:gd name="T0" fmla="*/ 126 w 126"/>
                <a:gd name="T1" fmla="*/ 186 h 186"/>
                <a:gd name="T2" fmla="*/ 126 w 126"/>
                <a:gd name="T3" fmla="*/ 186 h 186"/>
                <a:gd name="T4" fmla="*/ 120 w 126"/>
                <a:gd name="T5" fmla="*/ 126 h 186"/>
                <a:gd name="T6" fmla="*/ 90 w 126"/>
                <a:gd name="T7" fmla="*/ 78 h 186"/>
                <a:gd name="T8" fmla="*/ 54 w 126"/>
                <a:gd name="T9" fmla="*/ 30 h 186"/>
                <a:gd name="T10" fmla="*/ 0 w 126"/>
                <a:gd name="T11" fmla="*/ 0 h 1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"/>
                <a:gd name="T19" fmla="*/ 0 h 186"/>
                <a:gd name="T20" fmla="*/ 126 w 126"/>
                <a:gd name="T21" fmla="*/ 186 h 1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" h="186">
                  <a:moveTo>
                    <a:pt x="126" y="186"/>
                  </a:moveTo>
                  <a:lnTo>
                    <a:pt x="126" y="186"/>
                  </a:lnTo>
                  <a:lnTo>
                    <a:pt x="120" y="126"/>
                  </a:lnTo>
                  <a:lnTo>
                    <a:pt x="90" y="78"/>
                  </a:lnTo>
                  <a:lnTo>
                    <a:pt x="54" y="30"/>
                  </a:lnTo>
                  <a:lnTo>
                    <a:pt x="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87" name="Freeform 75"/>
            <p:cNvSpPr>
              <a:spLocks/>
            </p:cNvSpPr>
            <p:nvPr/>
          </p:nvSpPr>
          <p:spPr bwMode="auto">
            <a:xfrm>
              <a:off x="4586" y="838"/>
              <a:ext cx="60" cy="72"/>
            </a:xfrm>
            <a:custGeom>
              <a:avLst/>
              <a:gdLst>
                <a:gd name="T0" fmla="*/ 0 w 60"/>
                <a:gd name="T1" fmla="*/ 72 h 72"/>
                <a:gd name="T2" fmla="*/ 30 w 60"/>
                <a:gd name="T3" fmla="*/ 42 h 72"/>
                <a:gd name="T4" fmla="*/ 60 w 60"/>
                <a:gd name="T5" fmla="*/ 0 h 72"/>
                <a:gd name="T6" fmla="*/ 0 60000 65536"/>
                <a:gd name="T7" fmla="*/ 0 60000 65536"/>
                <a:gd name="T8" fmla="*/ 0 60000 65536"/>
                <a:gd name="T9" fmla="*/ 0 w 60"/>
                <a:gd name="T10" fmla="*/ 0 h 72"/>
                <a:gd name="T11" fmla="*/ 60 w 60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" h="72">
                  <a:moveTo>
                    <a:pt x="0" y="72"/>
                  </a:moveTo>
                  <a:lnTo>
                    <a:pt x="30" y="42"/>
                  </a:lnTo>
                  <a:lnTo>
                    <a:pt x="6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88" name="Freeform 76"/>
            <p:cNvSpPr>
              <a:spLocks/>
            </p:cNvSpPr>
            <p:nvPr/>
          </p:nvSpPr>
          <p:spPr bwMode="auto">
            <a:xfrm>
              <a:off x="4500" y="573"/>
              <a:ext cx="7" cy="37"/>
            </a:xfrm>
            <a:custGeom>
              <a:avLst/>
              <a:gdLst>
                <a:gd name="T0" fmla="*/ 6 w 6"/>
                <a:gd name="T1" fmla="*/ 36 h 36"/>
                <a:gd name="T2" fmla="*/ 6 w 6"/>
                <a:gd name="T3" fmla="*/ 36 h 36"/>
                <a:gd name="T4" fmla="*/ 6 w 6"/>
                <a:gd name="T5" fmla="*/ 30 h 36"/>
                <a:gd name="T6" fmla="*/ 6 w 6"/>
                <a:gd name="T7" fmla="*/ 18 h 36"/>
                <a:gd name="T8" fmla="*/ 0 w 6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6"/>
                <a:gd name="T17" fmla="*/ 6 w 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6">
                  <a:moveTo>
                    <a:pt x="6" y="36"/>
                  </a:moveTo>
                  <a:lnTo>
                    <a:pt x="6" y="36"/>
                  </a:lnTo>
                  <a:lnTo>
                    <a:pt x="6" y="30"/>
                  </a:lnTo>
                  <a:lnTo>
                    <a:pt x="6" y="18"/>
                  </a:lnTo>
                  <a:lnTo>
                    <a:pt x="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89" name="Freeform 77"/>
            <p:cNvSpPr>
              <a:spLocks/>
            </p:cNvSpPr>
            <p:nvPr/>
          </p:nvSpPr>
          <p:spPr bwMode="auto">
            <a:xfrm>
              <a:off x="4135" y="491"/>
              <a:ext cx="30" cy="47"/>
            </a:xfrm>
            <a:custGeom>
              <a:avLst/>
              <a:gdLst>
                <a:gd name="T0" fmla="*/ 30 w 30"/>
                <a:gd name="T1" fmla="*/ 0 h 48"/>
                <a:gd name="T2" fmla="*/ 12 w 30"/>
                <a:gd name="T3" fmla="*/ 24 h 48"/>
                <a:gd name="T4" fmla="*/ 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30" y="0"/>
                  </a:moveTo>
                  <a:lnTo>
                    <a:pt x="12" y="24"/>
                  </a:lnTo>
                  <a:lnTo>
                    <a:pt x="0" y="48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90" name="Line 78"/>
            <p:cNvSpPr>
              <a:spLocks noChangeShapeType="1"/>
            </p:cNvSpPr>
            <p:nvPr/>
          </p:nvSpPr>
          <p:spPr bwMode="auto">
            <a:xfrm flipH="1">
              <a:off x="3852" y="520"/>
              <a:ext cx="19" cy="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91" name="Line 79"/>
            <p:cNvSpPr>
              <a:spLocks noChangeShapeType="1"/>
            </p:cNvSpPr>
            <p:nvPr/>
          </p:nvSpPr>
          <p:spPr bwMode="auto">
            <a:xfrm flipH="1" flipV="1">
              <a:off x="3528" y="567"/>
              <a:ext cx="56" cy="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92" name="Freeform 80"/>
            <p:cNvSpPr>
              <a:spLocks/>
            </p:cNvSpPr>
            <p:nvPr/>
          </p:nvSpPr>
          <p:spPr bwMode="auto">
            <a:xfrm>
              <a:off x="3126" y="814"/>
              <a:ext cx="7" cy="41"/>
            </a:xfrm>
            <a:custGeom>
              <a:avLst/>
              <a:gdLst>
                <a:gd name="T0" fmla="*/ 0 w 6"/>
                <a:gd name="T1" fmla="*/ 0 h 42"/>
                <a:gd name="T2" fmla="*/ 6 w 6"/>
                <a:gd name="T3" fmla="*/ 18 h 42"/>
                <a:gd name="T4" fmla="*/ 6 w 6"/>
                <a:gd name="T5" fmla="*/ 42 h 42"/>
                <a:gd name="T6" fmla="*/ 0 60000 65536"/>
                <a:gd name="T7" fmla="*/ 0 60000 65536"/>
                <a:gd name="T8" fmla="*/ 0 60000 65536"/>
                <a:gd name="T9" fmla="*/ 0 w 6"/>
                <a:gd name="T10" fmla="*/ 0 h 42"/>
                <a:gd name="T11" fmla="*/ 6 w 6"/>
                <a:gd name="T12" fmla="*/ 42 h 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42">
                  <a:moveTo>
                    <a:pt x="0" y="0"/>
                  </a:moveTo>
                  <a:lnTo>
                    <a:pt x="6" y="18"/>
                  </a:lnTo>
                  <a:lnTo>
                    <a:pt x="6" y="42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</p:grpSp>
      <p:sp>
        <p:nvSpPr>
          <p:cNvPr id="48144" name="Text Box 81"/>
          <p:cNvSpPr txBox="1">
            <a:spLocks noChangeArrowheads="1"/>
          </p:cNvSpPr>
          <p:nvPr/>
        </p:nvSpPr>
        <p:spPr bwMode="auto">
          <a:xfrm>
            <a:off x="3390647" y="4672013"/>
            <a:ext cx="68630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>
                <a:ea typeface="ＭＳ Ｐゴシック" charset="-128"/>
                <a:cs typeface="ＭＳ Ｐゴシック" charset="-128"/>
              </a:rPr>
              <a:t>GENI </a:t>
            </a:r>
            <a:br>
              <a:rPr lang="en-US" sz="1600" dirty="0" smtClean="0">
                <a:ea typeface="ＭＳ Ｐゴシック" charset="-128"/>
                <a:cs typeface="ＭＳ Ｐゴシック" charset="-128"/>
              </a:rPr>
            </a:br>
            <a:r>
              <a:rPr lang="en-US" sz="1600" dirty="0" smtClean="0">
                <a:ea typeface="ＭＳ Ｐゴシック" charset="-128"/>
                <a:cs typeface="ＭＳ Ｐゴシック" charset="-128"/>
              </a:rPr>
              <a:t>Rack</a:t>
            </a:r>
            <a:endParaRPr lang="en-US" sz="1600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48145" name="Group 82"/>
          <p:cNvGrpSpPr>
            <a:grpSpLocks/>
          </p:cNvGrpSpPr>
          <p:nvPr/>
        </p:nvGrpSpPr>
        <p:grpSpPr bwMode="auto">
          <a:xfrm>
            <a:off x="3844925" y="2801938"/>
            <a:ext cx="1543050" cy="1244600"/>
            <a:chOff x="2971" y="430"/>
            <a:chExt cx="1728" cy="1158"/>
          </a:xfrm>
        </p:grpSpPr>
        <p:sp>
          <p:nvSpPr>
            <p:cNvPr id="218195" name="Freeform 83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96" name="Freeform 84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97" name="Freeform 85"/>
            <p:cNvSpPr>
              <a:spLocks/>
            </p:cNvSpPr>
            <p:nvPr/>
          </p:nvSpPr>
          <p:spPr bwMode="auto">
            <a:xfrm>
              <a:off x="3055" y="1108"/>
              <a:ext cx="103" cy="24"/>
            </a:xfrm>
            <a:custGeom>
              <a:avLst/>
              <a:gdLst>
                <a:gd name="T0" fmla="*/ 0 w 102"/>
                <a:gd name="T1" fmla="*/ 0 h 24"/>
                <a:gd name="T2" fmla="*/ 48 w 102"/>
                <a:gd name="T3" fmla="*/ 18 h 24"/>
                <a:gd name="T4" fmla="*/ 90 w 102"/>
                <a:gd name="T5" fmla="*/ 24 h 24"/>
                <a:gd name="T6" fmla="*/ 96 w 102"/>
                <a:gd name="T7" fmla="*/ 24 h 24"/>
                <a:gd name="T8" fmla="*/ 102 w 102"/>
                <a:gd name="T9" fmla="*/ 24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24"/>
                <a:gd name="T17" fmla="*/ 102 w 102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24">
                  <a:moveTo>
                    <a:pt x="0" y="0"/>
                  </a:moveTo>
                  <a:lnTo>
                    <a:pt x="48" y="18"/>
                  </a:lnTo>
                  <a:lnTo>
                    <a:pt x="90" y="24"/>
                  </a:lnTo>
                  <a:lnTo>
                    <a:pt x="96" y="24"/>
                  </a:lnTo>
                  <a:lnTo>
                    <a:pt x="102" y="24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98" name="Freeform 86"/>
            <p:cNvSpPr>
              <a:spLocks/>
            </p:cNvSpPr>
            <p:nvPr/>
          </p:nvSpPr>
          <p:spPr bwMode="auto">
            <a:xfrm>
              <a:off x="3206" y="1366"/>
              <a:ext cx="41" cy="12"/>
            </a:xfrm>
            <a:custGeom>
              <a:avLst/>
              <a:gdLst>
                <a:gd name="T0" fmla="*/ 0 w 42"/>
                <a:gd name="T1" fmla="*/ 12 h 12"/>
                <a:gd name="T2" fmla="*/ 24 w 42"/>
                <a:gd name="T3" fmla="*/ 6 h 12"/>
                <a:gd name="T4" fmla="*/ 42 w 42"/>
                <a:gd name="T5" fmla="*/ 0 h 12"/>
                <a:gd name="T6" fmla="*/ 0 60000 65536"/>
                <a:gd name="T7" fmla="*/ 0 60000 65536"/>
                <a:gd name="T8" fmla="*/ 0 60000 65536"/>
                <a:gd name="T9" fmla="*/ 0 w 42"/>
                <a:gd name="T10" fmla="*/ 0 h 12"/>
                <a:gd name="T11" fmla="*/ 42 w 42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2">
                  <a:moveTo>
                    <a:pt x="0" y="12"/>
                  </a:moveTo>
                  <a:lnTo>
                    <a:pt x="24" y="6"/>
                  </a:lnTo>
                  <a:lnTo>
                    <a:pt x="42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199" name="Freeform 87"/>
            <p:cNvSpPr>
              <a:spLocks/>
            </p:cNvSpPr>
            <p:nvPr/>
          </p:nvSpPr>
          <p:spPr bwMode="auto">
            <a:xfrm>
              <a:off x="3600" y="1431"/>
              <a:ext cx="30" cy="49"/>
            </a:xfrm>
            <a:custGeom>
              <a:avLst/>
              <a:gdLst>
                <a:gd name="T0" fmla="*/ 0 w 30"/>
                <a:gd name="T1" fmla="*/ 0 h 48"/>
                <a:gd name="T2" fmla="*/ 12 w 30"/>
                <a:gd name="T3" fmla="*/ 24 h 48"/>
                <a:gd name="T4" fmla="*/ 3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0" y="0"/>
                  </a:moveTo>
                  <a:lnTo>
                    <a:pt x="12" y="24"/>
                  </a:lnTo>
                  <a:lnTo>
                    <a:pt x="30" y="48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00" name="Freeform 88"/>
            <p:cNvSpPr>
              <a:spLocks/>
            </p:cNvSpPr>
            <p:nvPr/>
          </p:nvSpPr>
          <p:spPr bwMode="auto">
            <a:xfrm>
              <a:off x="4111" y="1361"/>
              <a:ext cx="12" cy="53"/>
            </a:xfrm>
            <a:custGeom>
              <a:avLst/>
              <a:gdLst>
                <a:gd name="T0" fmla="*/ 0 w 12"/>
                <a:gd name="T1" fmla="*/ 54 h 54"/>
                <a:gd name="T2" fmla="*/ 6 w 12"/>
                <a:gd name="T3" fmla="*/ 30 h 54"/>
                <a:gd name="T4" fmla="*/ 12 w 12"/>
                <a:gd name="T5" fmla="*/ 0 h 54"/>
                <a:gd name="T6" fmla="*/ 0 60000 65536"/>
                <a:gd name="T7" fmla="*/ 0 60000 65536"/>
                <a:gd name="T8" fmla="*/ 0 60000 65536"/>
                <a:gd name="T9" fmla="*/ 0 w 12"/>
                <a:gd name="T10" fmla="*/ 0 h 54"/>
                <a:gd name="T11" fmla="*/ 12 w 12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54">
                  <a:moveTo>
                    <a:pt x="0" y="54"/>
                  </a:moveTo>
                  <a:lnTo>
                    <a:pt x="6" y="30"/>
                  </a:lnTo>
                  <a:lnTo>
                    <a:pt x="12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01" name="Freeform 89"/>
            <p:cNvSpPr>
              <a:spLocks/>
            </p:cNvSpPr>
            <p:nvPr/>
          </p:nvSpPr>
          <p:spPr bwMode="auto">
            <a:xfrm>
              <a:off x="4340" y="1047"/>
              <a:ext cx="124" cy="186"/>
            </a:xfrm>
            <a:custGeom>
              <a:avLst/>
              <a:gdLst>
                <a:gd name="T0" fmla="*/ 126 w 126"/>
                <a:gd name="T1" fmla="*/ 186 h 186"/>
                <a:gd name="T2" fmla="*/ 126 w 126"/>
                <a:gd name="T3" fmla="*/ 186 h 186"/>
                <a:gd name="T4" fmla="*/ 120 w 126"/>
                <a:gd name="T5" fmla="*/ 126 h 186"/>
                <a:gd name="T6" fmla="*/ 90 w 126"/>
                <a:gd name="T7" fmla="*/ 78 h 186"/>
                <a:gd name="T8" fmla="*/ 54 w 126"/>
                <a:gd name="T9" fmla="*/ 30 h 186"/>
                <a:gd name="T10" fmla="*/ 0 w 126"/>
                <a:gd name="T11" fmla="*/ 0 h 1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"/>
                <a:gd name="T19" fmla="*/ 0 h 186"/>
                <a:gd name="T20" fmla="*/ 126 w 126"/>
                <a:gd name="T21" fmla="*/ 186 h 1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" h="186">
                  <a:moveTo>
                    <a:pt x="126" y="186"/>
                  </a:moveTo>
                  <a:lnTo>
                    <a:pt x="126" y="186"/>
                  </a:lnTo>
                  <a:lnTo>
                    <a:pt x="120" y="126"/>
                  </a:lnTo>
                  <a:lnTo>
                    <a:pt x="90" y="78"/>
                  </a:lnTo>
                  <a:lnTo>
                    <a:pt x="54" y="30"/>
                  </a:lnTo>
                  <a:lnTo>
                    <a:pt x="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02" name="Freeform 90"/>
            <p:cNvSpPr>
              <a:spLocks/>
            </p:cNvSpPr>
            <p:nvPr/>
          </p:nvSpPr>
          <p:spPr bwMode="auto">
            <a:xfrm>
              <a:off x="4585" y="838"/>
              <a:ext cx="60" cy="72"/>
            </a:xfrm>
            <a:custGeom>
              <a:avLst/>
              <a:gdLst>
                <a:gd name="T0" fmla="*/ 0 w 60"/>
                <a:gd name="T1" fmla="*/ 72 h 72"/>
                <a:gd name="T2" fmla="*/ 30 w 60"/>
                <a:gd name="T3" fmla="*/ 42 h 72"/>
                <a:gd name="T4" fmla="*/ 60 w 60"/>
                <a:gd name="T5" fmla="*/ 0 h 72"/>
                <a:gd name="T6" fmla="*/ 0 60000 65536"/>
                <a:gd name="T7" fmla="*/ 0 60000 65536"/>
                <a:gd name="T8" fmla="*/ 0 60000 65536"/>
                <a:gd name="T9" fmla="*/ 0 w 60"/>
                <a:gd name="T10" fmla="*/ 0 h 72"/>
                <a:gd name="T11" fmla="*/ 60 w 60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" h="72">
                  <a:moveTo>
                    <a:pt x="0" y="72"/>
                  </a:moveTo>
                  <a:lnTo>
                    <a:pt x="30" y="42"/>
                  </a:lnTo>
                  <a:lnTo>
                    <a:pt x="6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03" name="Freeform 91"/>
            <p:cNvSpPr>
              <a:spLocks/>
            </p:cNvSpPr>
            <p:nvPr/>
          </p:nvSpPr>
          <p:spPr bwMode="auto">
            <a:xfrm>
              <a:off x="4502" y="573"/>
              <a:ext cx="5" cy="37"/>
            </a:xfrm>
            <a:custGeom>
              <a:avLst/>
              <a:gdLst>
                <a:gd name="T0" fmla="*/ 6 w 6"/>
                <a:gd name="T1" fmla="*/ 36 h 36"/>
                <a:gd name="T2" fmla="*/ 6 w 6"/>
                <a:gd name="T3" fmla="*/ 36 h 36"/>
                <a:gd name="T4" fmla="*/ 6 w 6"/>
                <a:gd name="T5" fmla="*/ 30 h 36"/>
                <a:gd name="T6" fmla="*/ 6 w 6"/>
                <a:gd name="T7" fmla="*/ 18 h 36"/>
                <a:gd name="T8" fmla="*/ 0 w 6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6"/>
                <a:gd name="T17" fmla="*/ 6 w 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6">
                  <a:moveTo>
                    <a:pt x="6" y="36"/>
                  </a:moveTo>
                  <a:lnTo>
                    <a:pt x="6" y="36"/>
                  </a:lnTo>
                  <a:lnTo>
                    <a:pt x="6" y="30"/>
                  </a:lnTo>
                  <a:lnTo>
                    <a:pt x="6" y="18"/>
                  </a:lnTo>
                  <a:lnTo>
                    <a:pt x="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04" name="Freeform 92"/>
            <p:cNvSpPr>
              <a:spLocks/>
            </p:cNvSpPr>
            <p:nvPr/>
          </p:nvSpPr>
          <p:spPr bwMode="auto">
            <a:xfrm>
              <a:off x="4135" y="491"/>
              <a:ext cx="30" cy="47"/>
            </a:xfrm>
            <a:custGeom>
              <a:avLst/>
              <a:gdLst>
                <a:gd name="T0" fmla="*/ 30 w 30"/>
                <a:gd name="T1" fmla="*/ 0 h 48"/>
                <a:gd name="T2" fmla="*/ 12 w 30"/>
                <a:gd name="T3" fmla="*/ 24 h 48"/>
                <a:gd name="T4" fmla="*/ 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30" y="0"/>
                  </a:moveTo>
                  <a:lnTo>
                    <a:pt x="12" y="24"/>
                  </a:lnTo>
                  <a:lnTo>
                    <a:pt x="0" y="48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05" name="Line 93"/>
            <p:cNvSpPr>
              <a:spLocks noChangeShapeType="1"/>
            </p:cNvSpPr>
            <p:nvPr/>
          </p:nvSpPr>
          <p:spPr bwMode="auto">
            <a:xfrm flipH="1">
              <a:off x="3853" y="520"/>
              <a:ext cx="18" cy="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06" name="Line 94"/>
            <p:cNvSpPr>
              <a:spLocks noChangeShapeType="1"/>
            </p:cNvSpPr>
            <p:nvPr/>
          </p:nvSpPr>
          <p:spPr bwMode="auto">
            <a:xfrm flipH="1" flipV="1">
              <a:off x="3529" y="567"/>
              <a:ext cx="53" cy="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07" name="Freeform 95"/>
            <p:cNvSpPr>
              <a:spLocks/>
            </p:cNvSpPr>
            <p:nvPr/>
          </p:nvSpPr>
          <p:spPr bwMode="auto">
            <a:xfrm>
              <a:off x="3127" y="814"/>
              <a:ext cx="5" cy="41"/>
            </a:xfrm>
            <a:custGeom>
              <a:avLst/>
              <a:gdLst>
                <a:gd name="T0" fmla="*/ 0 w 6"/>
                <a:gd name="T1" fmla="*/ 0 h 42"/>
                <a:gd name="T2" fmla="*/ 6 w 6"/>
                <a:gd name="T3" fmla="*/ 18 h 42"/>
                <a:gd name="T4" fmla="*/ 6 w 6"/>
                <a:gd name="T5" fmla="*/ 42 h 42"/>
                <a:gd name="T6" fmla="*/ 0 60000 65536"/>
                <a:gd name="T7" fmla="*/ 0 60000 65536"/>
                <a:gd name="T8" fmla="*/ 0 60000 65536"/>
                <a:gd name="T9" fmla="*/ 0 w 6"/>
                <a:gd name="T10" fmla="*/ 0 h 42"/>
                <a:gd name="T11" fmla="*/ 6 w 6"/>
                <a:gd name="T12" fmla="*/ 42 h 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42">
                  <a:moveTo>
                    <a:pt x="0" y="0"/>
                  </a:moveTo>
                  <a:lnTo>
                    <a:pt x="6" y="18"/>
                  </a:lnTo>
                  <a:lnTo>
                    <a:pt x="6" y="42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</p:grpSp>
      <p:sp>
        <p:nvSpPr>
          <p:cNvPr id="48146" name="Text Box 96"/>
          <p:cNvSpPr txBox="1">
            <a:spLocks noChangeArrowheads="1"/>
          </p:cNvSpPr>
          <p:nvPr/>
        </p:nvSpPr>
        <p:spPr bwMode="auto">
          <a:xfrm>
            <a:off x="4256088" y="3219450"/>
            <a:ext cx="838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ea typeface="ＭＳ Ｐゴシック" charset="-128"/>
                <a:cs typeface="ＭＳ Ｐゴシック" charset="-128"/>
              </a:rPr>
              <a:t>Access</a:t>
            </a:r>
            <a:br>
              <a:rPr lang="en-US" sz="1600">
                <a:ea typeface="ＭＳ Ｐゴシック" charset="-128"/>
                <a:cs typeface="ＭＳ Ｐゴシック" charset="-128"/>
              </a:rPr>
            </a:br>
            <a:r>
              <a:rPr lang="en-US" sz="1600">
                <a:ea typeface="ＭＳ Ｐゴシック" charset="-128"/>
                <a:cs typeface="ＭＳ Ｐゴシック" charset="-128"/>
              </a:rPr>
              <a:t>#1</a:t>
            </a:r>
          </a:p>
        </p:txBody>
      </p:sp>
      <p:grpSp>
        <p:nvGrpSpPr>
          <p:cNvPr id="48147" name="Group 97"/>
          <p:cNvGrpSpPr>
            <a:grpSpLocks/>
          </p:cNvGrpSpPr>
          <p:nvPr/>
        </p:nvGrpSpPr>
        <p:grpSpPr bwMode="auto">
          <a:xfrm>
            <a:off x="5921375" y="1492250"/>
            <a:ext cx="1958975" cy="1309688"/>
            <a:chOff x="2971" y="430"/>
            <a:chExt cx="1728" cy="1158"/>
          </a:xfrm>
        </p:grpSpPr>
        <p:sp>
          <p:nvSpPr>
            <p:cNvPr id="218210" name="Freeform 98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11" name="Freeform 99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12" name="Freeform 100"/>
            <p:cNvSpPr>
              <a:spLocks/>
            </p:cNvSpPr>
            <p:nvPr/>
          </p:nvSpPr>
          <p:spPr bwMode="auto">
            <a:xfrm>
              <a:off x="3055" y="1108"/>
              <a:ext cx="102" cy="24"/>
            </a:xfrm>
            <a:custGeom>
              <a:avLst/>
              <a:gdLst>
                <a:gd name="T0" fmla="*/ 0 w 102"/>
                <a:gd name="T1" fmla="*/ 0 h 24"/>
                <a:gd name="T2" fmla="*/ 48 w 102"/>
                <a:gd name="T3" fmla="*/ 18 h 24"/>
                <a:gd name="T4" fmla="*/ 90 w 102"/>
                <a:gd name="T5" fmla="*/ 24 h 24"/>
                <a:gd name="T6" fmla="*/ 96 w 102"/>
                <a:gd name="T7" fmla="*/ 24 h 24"/>
                <a:gd name="T8" fmla="*/ 102 w 102"/>
                <a:gd name="T9" fmla="*/ 24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24"/>
                <a:gd name="T17" fmla="*/ 102 w 102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24">
                  <a:moveTo>
                    <a:pt x="0" y="0"/>
                  </a:moveTo>
                  <a:lnTo>
                    <a:pt x="48" y="18"/>
                  </a:lnTo>
                  <a:lnTo>
                    <a:pt x="90" y="24"/>
                  </a:lnTo>
                  <a:lnTo>
                    <a:pt x="96" y="24"/>
                  </a:lnTo>
                  <a:lnTo>
                    <a:pt x="102" y="24"/>
                  </a:lnTo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13" name="Freeform 101"/>
            <p:cNvSpPr>
              <a:spLocks/>
            </p:cNvSpPr>
            <p:nvPr/>
          </p:nvSpPr>
          <p:spPr bwMode="auto">
            <a:xfrm>
              <a:off x="3205" y="1366"/>
              <a:ext cx="42" cy="11"/>
            </a:xfrm>
            <a:custGeom>
              <a:avLst/>
              <a:gdLst>
                <a:gd name="T0" fmla="*/ 0 w 42"/>
                <a:gd name="T1" fmla="*/ 12 h 12"/>
                <a:gd name="T2" fmla="*/ 24 w 42"/>
                <a:gd name="T3" fmla="*/ 6 h 12"/>
                <a:gd name="T4" fmla="*/ 42 w 42"/>
                <a:gd name="T5" fmla="*/ 0 h 12"/>
                <a:gd name="T6" fmla="*/ 0 60000 65536"/>
                <a:gd name="T7" fmla="*/ 0 60000 65536"/>
                <a:gd name="T8" fmla="*/ 0 60000 65536"/>
                <a:gd name="T9" fmla="*/ 0 w 42"/>
                <a:gd name="T10" fmla="*/ 0 h 12"/>
                <a:gd name="T11" fmla="*/ 42 w 42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2">
                  <a:moveTo>
                    <a:pt x="0" y="12"/>
                  </a:moveTo>
                  <a:lnTo>
                    <a:pt x="24" y="6"/>
                  </a:lnTo>
                  <a:lnTo>
                    <a:pt x="42" y="0"/>
                  </a:lnTo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14" name="Freeform 102"/>
            <p:cNvSpPr>
              <a:spLocks/>
            </p:cNvSpPr>
            <p:nvPr/>
          </p:nvSpPr>
          <p:spPr bwMode="auto">
            <a:xfrm>
              <a:off x="3601" y="1432"/>
              <a:ext cx="29" cy="48"/>
            </a:xfrm>
            <a:custGeom>
              <a:avLst/>
              <a:gdLst>
                <a:gd name="T0" fmla="*/ 0 w 30"/>
                <a:gd name="T1" fmla="*/ 0 h 48"/>
                <a:gd name="T2" fmla="*/ 12 w 30"/>
                <a:gd name="T3" fmla="*/ 24 h 48"/>
                <a:gd name="T4" fmla="*/ 3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0" y="0"/>
                  </a:moveTo>
                  <a:lnTo>
                    <a:pt x="12" y="24"/>
                  </a:lnTo>
                  <a:lnTo>
                    <a:pt x="30" y="48"/>
                  </a:lnTo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15" name="Freeform 103"/>
            <p:cNvSpPr>
              <a:spLocks/>
            </p:cNvSpPr>
            <p:nvPr/>
          </p:nvSpPr>
          <p:spPr bwMode="auto">
            <a:xfrm>
              <a:off x="4111" y="1361"/>
              <a:ext cx="13" cy="53"/>
            </a:xfrm>
            <a:custGeom>
              <a:avLst/>
              <a:gdLst>
                <a:gd name="T0" fmla="*/ 0 w 12"/>
                <a:gd name="T1" fmla="*/ 54 h 54"/>
                <a:gd name="T2" fmla="*/ 6 w 12"/>
                <a:gd name="T3" fmla="*/ 30 h 54"/>
                <a:gd name="T4" fmla="*/ 12 w 12"/>
                <a:gd name="T5" fmla="*/ 0 h 54"/>
                <a:gd name="T6" fmla="*/ 0 60000 65536"/>
                <a:gd name="T7" fmla="*/ 0 60000 65536"/>
                <a:gd name="T8" fmla="*/ 0 60000 65536"/>
                <a:gd name="T9" fmla="*/ 0 w 12"/>
                <a:gd name="T10" fmla="*/ 0 h 54"/>
                <a:gd name="T11" fmla="*/ 12 w 12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54">
                  <a:moveTo>
                    <a:pt x="0" y="54"/>
                  </a:moveTo>
                  <a:lnTo>
                    <a:pt x="6" y="30"/>
                  </a:lnTo>
                  <a:lnTo>
                    <a:pt x="12" y="0"/>
                  </a:lnTo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16" name="Freeform 104"/>
            <p:cNvSpPr>
              <a:spLocks/>
            </p:cNvSpPr>
            <p:nvPr/>
          </p:nvSpPr>
          <p:spPr bwMode="auto">
            <a:xfrm>
              <a:off x="4339" y="1048"/>
              <a:ext cx="126" cy="188"/>
            </a:xfrm>
            <a:custGeom>
              <a:avLst/>
              <a:gdLst>
                <a:gd name="T0" fmla="*/ 126 w 126"/>
                <a:gd name="T1" fmla="*/ 186 h 186"/>
                <a:gd name="T2" fmla="*/ 126 w 126"/>
                <a:gd name="T3" fmla="*/ 186 h 186"/>
                <a:gd name="T4" fmla="*/ 120 w 126"/>
                <a:gd name="T5" fmla="*/ 126 h 186"/>
                <a:gd name="T6" fmla="*/ 90 w 126"/>
                <a:gd name="T7" fmla="*/ 78 h 186"/>
                <a:gd name="T8" fmla="*/ 54 w 126"/>
                <a:gd name="T9" fmla="*/ 30 h 186"/>
                <a:gd name="T10" fmla="*/ 0 w 126"/>
                <a:gd name="T11" fmla="*/ 0 h 1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"/>
                <a:gd name="T19" fmla="*/ 0 h 186"/>
                <a:gd name="T20" fmla="*/ 126 w 126"/>
                <a:gd name="T21" fmla="*/ 186 h 1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" h="186">
                  <a:moveTo>
                    <a:pt x="126" y="186"/>
                  </a:moveTo>
                  <a:lnTo>
                    <a:pt x="126" y="186"/>
                  </a:lnTo>
                  <a:lnTo>
                    <a:pt x="120" y="126"/>
                  </a:lnTo>
                  <a:lnTo>
                    <a:pt x="90" y="78"/>
                  </a:lnTo>
                  <a:lnTo>
                    <a:pt x="54" y="30"/>
                  </a:lnTo>
                  <a:lnTo>
                    <a:pt x="0" y="0"/>
                  </a:lnTo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17" name="Freeform 105"/>
            <p:cNvSpPr>
              <a:spLocks/>
            </p:cNvSpPr>
            <p:nvPr/>
          </p:nvSpPr>
          <p:spPr bwMode="auto">
            <a:xfrm>
              <a:off x="4586" y="838"/>
              <a:ext cx="59" cy="72"/>
            </a:xfrm>
            <a:custGeom>
              <a:avLst/>
              <a:gdLst>
                <a:gd name="T0" fmla="*/ 0 w 60"/>
                <a:gd name="T1" fmla="*/ 72 h 72"/>
                <a:gd name="T2" fmla="*/ 30 w 60"/>
                <a:gd name="T3" fmla="*/ 42 h 72"/>
                <a:gd name="T4" fmla="*/ 60 w 60"/>
                <a:gd name="T5" fmla="*/ 0 h 72"/>
                <a:gd name="T6" fmla="*/ 0 60000 65536"/>
                <a:gd name="T7" fmla="*/ 0 60000 65536"/>
                <a:gd name="T8" fmla="*/ 0 60000 65536"/>
                <a:gd name="T9" fmla="*/ 0 w 60"/>
                <a:gd name="T10" fmla="*/ 0 h 72"/>
                <a:gd name="T11" fmla="*/ 60 w 60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" h="72">
                  <a:moveTo>
                    <a:pt x="0" y="72"/>
                  </a:moveTo>
                  <a:lnTo>
                    <a:pt x="30" y="42"/>
                  </a:lnTo>
                  <a:lnTo>
                    <a:pt x="60" y="0"/>
                  </a:lnTo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18" name="Freeform 106"/>
            <p:cNvSpPr>
              <a:spLocks/>
            </p:cNvSpPr>
            <p:nvPr/>
          </p:nvSpPr>
          <p:spPr bwMode="auto">
            <a:xfrm>
              <a:off x="4502" y="575"/>
              <a:ext cx="7" cy="35"/>
            </a:xfrm>
            <a:custGeom>
              <a:avLst/>
              <a:gdLst>
                <a:gd name="T0" fmla="*/ 6 w 6"/>
                <a:gd name="T1" fmla="*/ 36 h 36"/>
                <a:gd name="T2" fmla="*/ 6 w 6"/>
                <a:gd name="T3" fmla="*/ 36 h 36"/>
                <a:gd name="T4" fmla="*/ 6 w 6"/>
                <a:gd name="T5" fmla="*/ 30 h 36"/>
                <a:gd name="T6" fmla="*/ 6 w 6"/>
                <a:gd name="T7" fmla="*/ 18 h 36"/>
                <a:gd name="T8" fmla="*/ 0 w 6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6"/>
                <a:gd name="T17" fmla="*/ 6 w 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6">
                  <a:moveTo>
                    <a:pt x="6" y="36"/>
                  </a:moveTo>
                  <a:lnTo>
                    <a:pt x="6" y="36"/>
                  </a:lnTo>
                  <a:lnTo>
                    <a:pt x="6" y="30"/>
                  </a:lnTo>
                  <a:lnTo>
                    <a:pt x="6" y="18"/>
                  </a:lnTo>
                  <a:lnTo>
                    <a:pt x="0" y="0"/>
                  </a:lnTo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19" name="Freeform 107"/>
            <p:cNvSpPr>
              <a:spLocks/>
            </p:cNvSpPr>
            <p:nvPr/>
          </p:nvSpPr>
          <p:spPr bwMode="auto">
            <a:xfrm>
              <a:off x="4135" y="490"/>
              <a:ext cx="31" cy="48"/>
            </a:xfrm>
            <a:custGeom>
              <a:avLst/>
              <a:gdLst>
                <a:gd name="T0" fmla="*/ 30 w 30"/>
                <a:gd name="T1" fmla="*/ 0 h 48"/>
                <a:gd name="T2" fmla="*/ 12 w 30"/>
                <a:gd name="T3" fmla="*/ 24 h 48"/>
                <a:gd name="T4" fmla="*/ 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30" y="0"/>
                  </a:moveTo>
                  <a:lnTo>
                    <a:pt x="12" y="24"/>
                  </a:lnTo>
                  <a:lnTo>
                    <a:pt x="0" y="48"/>
                  </a:lnTo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20" name="Line 108"/>
            <p:cNvSpPr>
              <a:spLocks noChangeShapeType="1"/>
            </p:cNvSpPr>
            <p:nvPr/>
          </p:nvSpPr>
          <p:spPr bwMode="auto">
            <a:xfrm flipH="1">
              <a:off x="3853" y="520"/>
              <a:ext cx="18" cy="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21" name="Line 109"/>
            <p:cNvSpPr>
              <a:spLocks noChangeShapeType="1"/>
            </p:cNvSpPr>
            <p:nvPr/>
          </p:nvSpPr>
          <p:spPr bwMode="auto">
            <a:xfrm flipH="1" flipV="1">
              <a:off x="3528" y="568"/>
              <a:ext cx="55" cy="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22" name="Freeform 110"/>
            <p:cNvSpPr>
              <a:spLocks/>
            </p:cNvSpPr>
            <p:nvPr/>
          </p:nvSpPr>
          <p:spPr bwMode="auto">
            <a:xfrm>
              <a:off x="3126" y="815"/>
              <a:ext cx="7" cy="41"/>
            </a:xfrm>
            <a:custGeom>
              <a:avLst/>
              <a:gdLst>
                <a:gd name="T0" fmla="*/ 0 w 6"/>
                <a:gd name="T1" fmla="*/ 0 h 42"/>
                <a:gd name="T2" fmla="*/ 6 w 6"/>
                <a:gd name="T3" fmla="*/ 18 h 42"/>
                <a:gd name="T4" fmla="*/ 6 w 6"/>
                <a:gd name="T5" fmla="*/ 42 h 42"/>
                <a:gd name="T6" fmla="*/ 0 60000 65536"/>
                <a:gd name="T7" fmla="*/ 0 60000 65536"/>
                <a:gd name="T8" fmla="*/ 0 60000 65536"/>
                <a:gd name="T9" fmla="*/ 0 w 6"/>
                <a:gd name="T10" fmla="*/ 0 h 42"/>
                <a:gd name="T11" fmla="*/ 6 w 6"/>
                <a:gd name="T12" fmla="*/ 42 h 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42">
                  <a:moveTo>
                    <a:pt x="0" y="0"/>
                  </a:moveTo>
                  <a:lnTo>
                    <a:pt x="6" y="18"/>
                  </a:lnTo>
                  <a:lnTo>
                    <a:pt x="6" y="42"/>
                  </a:lnTo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</p:grpSp>
      <p:sp>
        <p:nvSpPr>
          <p:cNvPr id="48148" name="Text Box 111"/>
          <p:cNvSpPr txBox="1">
            <a:spLocks noChangeArrowheads="1"/>
          </p:cNvSpPr>
          <p:nvPr/>
        </p:nvSpPr>
        <p:spPr bwMode="auto">
          <a:xfrm>
            <a:off x="6219825" y="1843088"/>
            <a:ext cx="12668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ea typeface="ＭＳ Ｐゴシック" charset="-128"/>
                <a:cs typeface="ＭＳ Ｐゴシック" charset="-128"/>
              </a:rPr>
              <a:t>Commercial</a:t>
            </a:r>
          </a:p>
          <a:p>
            <a:pPr algn="ctr"/>
            <a:r>
              <a:rPr lang="en-US" sz="1600">
                <a:ea typeface="ＭＳ Ｐゴシック" charset="-128"/>
                <a:cs typeface="ＭＳ Ｐゴシック" charset="-128"/>
              </a:rPr>
              <a:t>Clouds</a:t>
            </a:r>
          </a:p>
        </p:txBody>
      </p:sp>
      <p:grpSp>
        <p:nvGrpSpPr>
          <p:cNvPr id="48149" name="Group 112"/>
          <p:cNvGrpSpPr>
            <a:grpSpLocks/>
          </p:cNvGrpSpPr>
          <p:nvPr/>
        </p:nvGrpSpPr>
        <p:grpSpPr bwMode="auto">
          <a:xfrm>
            <a:off x="4675188" y="3719513"/>
            <a:ext cx="1958975" cy="1309687"/>
            <a:chOff x="2971" y="430"/>
            <a:chExt cx="1728" cy="1158"/>
          </a:xfrm>
        </p:grpSpPr>
        <p:sp>
          <p:nvSpPr>
            <p:cNvPr id="218225" name="Freeform 113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26" name="Freeform 114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CCFFCC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27" name="Freeform 115"/>
            <p:cNvSpPr>
              <a:spLocks/>
            </p:cNvSpPr>
            <p:nvPr/>
          </p:nvSpPr>
          <p:spPr bwMode="auto">
            <a:xfrm>
              <a:off x="3055" y="1108"/>
              <a:ext cx="102" cy="24"/>
            </a:xfrm>
            <a:custGeom>
              <a:avLst/>
              <a:gdLst>
                <a:gd name="T0" fmla="*/ 0 w 102"/>
                <a:gd name="T1" fmla="*/ 0 h 24"/>
                <a:gd name="T2" fmla="*/ 48 w 102"/>
                <a:gd name="T3" fmla="*/ 18 h 24"/>
                <a:gd name="T4" fmla="*/ 90 w 102"/>
                <a:gd name="T5" fmla="*/ 24 h 24"/>
                <a:gd name="T6" fmla="*/ 96 w 102"/>
                <a:gd name="T7" fmla="*/ 24 h 24"/>
                <a:gd name="T8" fmla="*/ 102 w 102"/>
                <a:gd name="T9" fmla="*/ 24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24"/>
                <a:gd name="T17" fmla="*/ 102 w 102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24">
                  <a:moveTo>
                    <a:pt x="0" y="0"/>
                  </a:moveTo>
                  <a:lnTo>
                    <a:pt x="48" y="18"/>
                  </a:lnTo>
                  <a:lnTo>
                    <a:pt x="90" y="24"/>
                  </a:lnTo>
                  <a:lnTo>
                    <a:pt x="96" y="24"/>
                  </a:lnTo>
                  <a:lnTo>
                    <a:pt x="102" y="24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28" name="Freeform 116"/>
            <p:cNvSpPr>
              <a:spLocks/>
            </p:cNvSpPr>
            <p:nvPr/>
          </p:nvSpPr>
          <p:spPr bwMode="auto">
            <a:xfrm>
              <a:off x="3205" y="1366"/>
              <a:ext cx="42" cy="11"/>
            </a:xfrm>
            <a:custGeom>
              <a:avLst/>
              <a:gdLst>
                <a:gd name="T0" fmla="*/ 0 w 42"/>
                <a:gd name="T1" fmla="*/ 12 h 12"/>
                <a:gd name="T2" fmla="*/ 24 w 42"/>
                <a:gd name="T3" fmla="*/ 6 h 12"/>
                <a:gd name="T4" fmla="*/ 42 w 42"/>
                <a:gd name="T5" fmla="*/ 0 h 12"/>
                <a:gd name="T6" fmla="*/ 0 60000 65536"/>
                <a:gd name="T7" fmla="*/ 0 60000 65536"/>
                <a:gd name="T8" fmla="*/ 0 60000 65536"/>
                <a:gd name="T9" fmla="*/ 0 w 42"/>
                <a:gd name="T10" fmla="*/ 0 h 12"/>
                <a:gd name="T11" fmla="*/ 42 w 42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2">
                  <a:moveTo>
                    <a:pt x="0" y="12"/>
                  </a:moveTo>
                  <a:lnTo>
                    <a:pt x="24" y="6"/>
                  </a:lnTo>
                  <a:lnTo>
                    <a:pt x="42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29" name="Freeform 117"/>
            <p:cNvSpPr>
              <a:spLocks/>
            </p:cNvSpPr>
            <p:nvPr/>
          </p:nvSpPr>
          <p:spPr bwMode="auto">
            <a:xfrm>
              <a:off x="3601" y="1432"/>
              <a:ext cx="29" cy="48"/>
            </a:xfrm>
            <a:custGeom>
              <a:avLst/>
              <a:gdLst>
                <a:gd name="T0" fmla="*/ 0 w 30"/>
                <a:gd name="T1" fmla="*/ 0 h 48"/>
                <a:gd name="T2" fmla="*/ 12 w 30"/>
                <a:gd name="T3" fmla="*/ 24 h 48"/>
                <a:gd name="T4" fmla="*/ 3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0" y="0"/>
                  </a:moveTo>
                  <a:lnTo>
                    <a:pt x="12" y="24"/>
                  </a:lnTo>
                  <a:lnTo>
                    <a:pt x="30" y="48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30" name="Freeform 118"/>
            <p:cNvSpPr>
              <a:spLocks/>
            </p:cNvSpPr>
            <p:nvPr/>
          </p:nvSpPr>
          <p:spPr bwMode="auto">
            <a:xfrm>
              <a:off x="4111" y="1361"/>
              <a:ext cx="13" cy="53"/>
            </a:xfrm>
            <a:custGeom>
              <a:avLst/>
              <a:gdLst>
                <a:gd name="T0" fmla="*/ 0 w 12"/>
                <a:gd name="T1" fmla="*/ 54 h 54"/>
                <a:gd name="T2" fmla="*/ 6 w 12"/>
                <a:gd name="T3" fmla="*/ 30 h 54"/>
                <a:gd name="T4" fmla="*/ 12 w 12"/>
                <a:gd name="T5" fmla="*/ 0 h 54"/>
                <a:gd name="T6" fmla="*/ 0 60000 65536"/>
                <a:gd name="T7" fmla="*/ 0 60000 65536"/>
                <a:gd name="T8" fmla="*/ 0 60000 65536"/>
                <a:gd name="T9" fmla="*/ 0 w 12"/>
                <a:gd name="T10" fmla="*/ 0 h 54"/>
                <a:gd name="T11" fmla="*/ 12 w 12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54">
                  <a:moveTo>
                    <a:pt x="0" y="54"/>
                  </a:moveTo>
                  <a:lnTo>
                    <a:pt x="6" y="30"/>
                  </a:lnTo>
                  <a:lnTo>
                    <a:pt x="12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31" name="Freeform 119"/>
            <p:cNvSpPr>
              <a:spLocks/>
            </p:cNvSpPr>
            <p:nvPr/>
          </p:nvSpPr>
          <p:spPr bwMode="auto">
            <a:xfrm>
              <a:off x="4339" y="1048"/>
              <a:ext cx="126" cy="188"/>
            </a:xfrm>
            <a:custGeom>
              <a:avLst/>
              <a:gdLst>
                <a:gd name="T0" fmla="*/ 126 w 126"/>
                <a:gd name="T1" fmla="*/ 186 h 186"/>
                <a:gd name="T2" fmla="*/ 126 w 126"/>
                <a:gd name="T3" fmla="*/ 186 h 186"/>
                <a:gd name="T4" fmla="*/ 120 w 126"/>
                <a:gd name="T5" fmla="*/ 126 h 186"/>
                <a:gd name="T6" fmla="*/ 90 w 126"/>
                <a:gd name="T7" fmla="*/ 78 h 186"/>
                <a:gd name="T8" fmla="*/ 54 w 126"/>
                <a:gd name="T9" fmla="*/ 30 h 186"/>
                <a:gd name="T10" fmla="*/ 0 w 126"/>
                <a:gd name="T11" fmla="*/ 0 h 1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"/>
                <a:gd name="T19" fmla="*/ 0 h 186"/>
                <a:gd name="T20" fmla="*/ 126 w 126"/>
                <a:gd name="T21" fmla="*/ 186 h 1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" h="186">
                  <a:moveTo>
                    <a:pt x="126" y="186"/>
                  </a:moveTo>
                  <a:lnTo>
                    <a:pt x="126" y="186"/>
                  </a:lnTo>
                  <a:lnTo>
                    <a:pt x="120" y="126"/>
                  </a:lnTo>
                  <a:lnTo>
                    <a:pt x="90" y="78"/>
                  </a:lnTo>
                  <a:lnTo>
                    <a:pt x="54" y="30"/>
                  </a:lnTo>
                  <a:lnTo>
                    <a:pt x="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32" name="Freeform 120"/>
            <p:cNvSpPr>
              <a:spLocks/>
            </p:cNvSpPr>
            <p:nvPr/>
          </p:nvSpPr>
          <p:spPr bwMode="auto">
            <a:xfrm>
              <a:off x="4586" y="838"/>
              <a:ext cx="59" cy="72"/>
            </a:xfrm>
            <a:custGeom>
              <a:avLst/>
              <a:gdLst>
                <a:gd name="T0" fmla="*/ 0 w 60"/>
                <a:gd name="T1" fmla="*/ 72 h 72"/>
                <a:gd name="T2" fmla="*/ 30 w 60"/>
                <a:gd name="T3" fmla="*/ 42 h 72"/>
                <a:gd name="T4" fmla="*/ 60 w 60"/>
                <a:gd name="T5" fmla="*/ 0 h 72"/>
                <a:gd name="T6" fmla="*/ 0 60000 65536"/>
                <a:gd name="T7" fmla="*/ 0 60000 65536"/>
                <a:gd name="T8" fmla="*/ 0 60000 65536"/>
                <a:gd name="T9" fmla="*/ 0 w 60"/>
                <a:gd name="T10" fmla="*/ 0 h 72"/>
                <a:gd name="T11" fmla="*/ 60 w 60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" h="72">
                  <a:moveTo>
                    <a:pt x="0" y="72"/>
                  </a:moveTo>
                  <a:lnTo>
                    <a:pt x="30" y="42"/>
                  </a:lnTo>
                  <a:lnTo>
                    <a:pt x="6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33" name="Freeform 121"/>
            <p:cNvSpPr>
              <a:spLocks/>
            </p:cNvSpPr>
            <p:nvPr/>
          </p:nvSpPr>
          <p:spPr bwMode="auto">
            <a:xfrm>
              <a:off x="4502" y="575"/>
              <a:ext cx="7" cy="35"/>
            </a:xfrm>
            <a:custGeom>
              <a:avLst/>
              <a:gdLst>
                <a:gd name="T0" fmla="*/ 6 w 6"/>
                <a:gd name="T1" fmla="*/ 36 h 36"/>
                <a:gd name="T2" fmla="*/ 6 w 6"/>
                <a:gd name="T3" fmla="*/ 36 h 36"/>
                <a:gd name="T4" fmla="*/ 6 w 6"/>
                <a:gd name="T5" fmla="*/ 30 h 36"/>
                <a:gd name="T6" fmla="*/ 6 w 6"/>
                <a:gd name="T7" fmla="*/ 18 h 36"/>
                <a:gd name="T8" fmla="*/ 0 w 6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6"/>
                <a:gd name="T17" fmla="*/ 6 w 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6">
                  <a:moveTo>
                    <a:pt x="6" y="36"/>
                  </a:moveTo>
                  <a:lnTo>
                    <a:pt x="6" y="36"/>
                  </a:lnTo>
                  <a:lnTo>
                    <a:pt x="6" y="30"/>
                  </a:lnTo>
                  <a:lnTo>
                    <a:pt x="6" y="18"/>
                  </a:lnTo>
                  <a:lnTo>
                    <a:pt x="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34" name="Freeform 122"/>
            <p:cNvSpPr>
              <a:spLocks/>
            </p:cNvSpPr>
            <p:nvPr/>
          </p:nvSpPr>
          <p:spPr bwMode="auto">
            <a:xfrm>
              <a:off x="4135" y="490"/>
              <a:ext cx="31" cy="48"/>
            </a:xfrm>
            <a:custGeom>
              <a:avLst/>
              <a:gdLst>
                <a:gd name="T0" fmla="*/ 30 w 30"/>
                <a:gd name="T1" fmla="*/ 0 h 48"/>
                <a:gd name="T2" fmla="*/ 12 w 30"/>
                <a:gd name="T3" fmla="*/ 24 h 48"/>
                <a:gd name="T4" fmla="*/ 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30" y="0"/>
                  </a:moveTo>
                  <a:lnTo>
                    <a:pt x="12" y="24"/>
                  </a:lnTo>
                  <a:lnTo>
                    <a:pt x="0" y="48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35" name="Line 123"/>
            <p:cNvSpPr>
              <a:spLocks noChangeShapeType="1"/>
            </p:cNvSpPr>
            <p:nvPr/>
          </p:nvSpPr>
          <p:spPr bwMode="auto">
            <a:xfrm flipH="1">
              <a:off x="3853" y="520"/>
              <a:ext cx="18" cy="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36" name="Line 124"/>
            <p:cNvSpPr>
              <a:spLocks noChangeShapeType="1"/>
            </p:cNvSpPr>
            <p:nvPr/>
          </p:nvSpPr>
          <p:spPr bwMode="auto">
            <a:xfrm flipH="1" flipV="1">
              <a:off x="3528" y="568"/>
              <a:ext cx="55" cy="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37" name="Freeform 125"/>
            <p:cNvSpPr>
              <a:spLocks/>
            </p:cNvSpPr>
            <p:nvPr/>
          </p:nvSpPr>
          <p:spPr bwMode="auto">
            <a:xfrm>
              <a:off x="3126" y="815"/>
              <a:ext cx="7" cy="41"/>
            </a:xfrm>
            <a:custGeom>
              <a:avLst/>
              <a:gdLst>
                <a:gd name="T0" fmla="*/ 0 w 6"/>
                <a:gd name="T1" fmla="*/ 0 h 42"/>
                <a:gd name="T2" fmla="*/ 6 w 6"/>
                <a:gd name="T3" fmla="*/ 18 h 42"/>
                <a:gd name="T4" fmla="*/ 6 w 6"/>
                <a:gd name="T5" fmla="*/ 42 h 42"/>
                <a:gd name="T6" fmla="*/ 0 60000 65536"/>
                <a:gd name="T7" fmla="*/ 0 60000 65536"/>
                <a:gd name="T8" fmla="*/ 0 60000 65536"/>
                <a:gd name="T9" fmla="*/ 0 w 6"/>
                <a:gd name="T10" fmla="*/ 0 h 42"/>
                <a:gd name="T11" fmla="*/ 6 w 6"/>
                <a:gd name="T12" fmla="*/ 42 h 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42">
                  <a:moveTo>
                    <a:pt x="0" y="0"/>
                  </a:moveTo>
                  <a:lnTo>
                    <a:pt x="6" y="18"/>
                  </a:lnTo>
                  <a:lnTo>
                    <a:pt x="6" y="42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</p:grpSp>
      <p:grpSp>
        <p:nvGrpSpPr>
          <p:cNvPr id="48150" name="Group 126"/>
          <p:cNvGrpSpPr>
            <a:grpSpLocks/>
          </p:cNvGrpSpPr>
          <p:nvPr/>
        </p:nvGrpSpPr>
        <p:grpSpPr bwMode="auto">
          <a:xfrm>
            <a:off x="5943600" y="2743200"/>
            <a:ext cx="1958975" cy="1309688"/>
            <a:chOff x="2971" y="430"/>
            <a:chExt cx="1728" cy="1158"/>
          </a:xfrm>
        </p:grpSpPr>
        <p:sp>
          <p:nvSpPr>
            <p:cNvPr id="218239" name="Freeform 127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40" name="Freeform 128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41" name="Freeform 129"/>
            <p:cNvSpPr>
              <a:spLocks/>
            </p:cNvSpPr>
            <p:nvPr/>
          </p:nvSpPr>
          <p:spPr bwMode="auto">
            <a:xfrm>
              <a:off x="3055" y="1108"/>
              <a:ext cx="102" cy="24"/>
            </a:xfrm>
            <a:custGeom>
              <a:avLst/>
              <a:gdLst>
                <a:gd name="T0" fmla="*/ 0 w 102"/>
                <a:gd name="T1" fmla="*/ 0 h 24"/>
                <a:gd name="T2" fmla="*/ 48 w 102"/>
                <a:gd name="T3" fmla="*/ 18 h 24"/>
                <a:gd name="T4" fmla="*/ 90 w 102"/>
                <a:gd name="T5" fmla="*/ 24 h 24"/>
                <a:gd name="T6" fmla="*/ 96 w 102"/>
                <a:gd name="T7" fmla="*/ 24 h 24"/>
                <a:gd name="T8" fmla="*/ 102 w 102"/>
                <a:gd name="T9" fmla="*/ 24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24"/>
                <a:gd name="T17" fmla="*/ 102 w 102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24">
                  <a:moveTo>
                    <a:pt x="0" y="0"/>
                  </a:moveTo>
                  <a:lnTo>
                    <a:pt x="48" y="18"/>
                  </a:lnTo>
                  <a:lnTo>
                    <a:pt x="90" y="24"/>
                  </a:lnTo>
                  <a:lnTo>
                    <a:pt x="96" y="24"/>
                  </a:lnTo>
                  <a:lnTo>
                    <a:pt x="102" y="24"/>
                  </a:lnTo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42" name="Freeform 130"/>
            <p:cNvSpPr>
              <a:spLocks/>
            </p:cNvSpPr>
            <p:nvPr/>
          </p:nvSpPr>
          <p:spPr bwMode="auto">
            <a:xfrm>
              <a:off x="3205" y="1366"/>
              <a:ext cx="42" cy="11"/>
            </a:xfrm>
            <a:custGeom>
              <a:avLst/>
              <a:gdLst>
                <a:gd name="T0" fmla="*/ 0 w 42"/>
                <a:gd name="T1" fmla="*/ 12 h 12"/>
                <a:gd name="T2" fmla="*/ 24 w 42"/>
                <a:gd name="T3" fmla="*/ 6 h 12"/>
                <a:gd name="T4" fmla="*/ 42 w 42"/>
                <a:gd name="T5" fmla="*/ 0 h 12"/>
                <a:gd name="T6" fmla="*/ 0 60000 65536"/>
                <a:gd name="T7" fmla="*/ 0 60000 65536"/>
                <a:gd name="T8" fmla="*/ 0 60000 65536"/>
                <a:gd name="T9" fmla="*/ 0 w 42"/>
                <a:gd name="T10" fmla="*/ 0 h 12"/>
                <a:gd name="T11" fmla="*/ 42 w 42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2">
                  <a:moveTo>
                    <a:pt x="0" y="12"/>
                  </a:moveTo>
                  <a:lnTo>
                    <a:pt x="24" y="6"/>
                  </a:lnTo>
                  <a:lnTo>
                    <a:pt x="42" y="0"/>
                  </a:lnTo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43" name="Freeform 131"/>
            <p:cNvSpPr>
              <a:spLocks/>
            </p:cNvSpPr>
            <p:nvPr/>
          </p:nvSpPr>
          <p:spPr bwMode="auto">
            <a:xfrm>
              <a:off x="3601" y="1432"/>
              <a:ext cx="29" cy="48"/>
            </a:xfrm>
            <a:custGeom>
              <a:avLst/>
              <a:gdLst>
                <a:gd name="T0" fmla="*/ 0 w 30"/>
                <a:gd name="T1" fmla="*/ 0 h 48"/>
                <a:gd name="T2" fmla="*/ 12 w 30"/>
                <a:gd name="T3" fmla="*/ 24 h 48"/>
                <a:gd name="T4" fmla="*/ 3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0" y="0"/>
                  </a:moveTo>
                  <a:lnTo>
                    <a:pt x="12" y="24"/>
                  </a:lnTo>
                  <a:lnTo>
                    <a:pt x="30" y="48"/>
                  </a:lnTo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44" name="Freeform 132"/>
            <p:cNvSpPr>
              <a:spLocks/>
            </p:cNvSpPr>
            <p:nvPr/>
          </p:nvSpPr>
          <p:spPr bwMode="auto">
            <a:xfrm>
              <a:off x="4111" y="1361"/>
              <a:ext cx="13" cy="53"/>
            </a:xfrm>
            <a:custGeom>
              <a:avLst/>
              <a:gdLst>
                <a:gd name="T0" fmla="*/ 0 w 12"/>
                <a:gd name="T1" fmla="*/ 54 h 54"/>
                <a:gd name="T2" fmla="*/ 6 w 12"/>
                <a:gd name="T3" fmla="*/ 30 h 54"/>
                <a:gd name="T4" fmla="*/ 12 w 12"/>
                <a:gd name="T5" fmla="*/ 0 h 54"/>
                <a:gd name="T6" fmla="*/ 0 60000 65536"/>
                <a:gd name="T7" fmla="*/ 0 60000 65536"/>
                <a:gd name="T8" fmla="*/ 0 60000 65536"/>
                <a:gd name="T9" fmla="*/ 0 w 12"/>
                <a:gd name="T10" fmla="*/ 0 h 54"/>
                <a:gd name="T11" fmla="*/ 12 w 12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54">
                  <a:moveTo>
                    <a:pt x="0" y="54"/>
                  </a:moveTo>
                  <a:lnTo>
                    <a:pt x="6" y="30"/>
                  </a:lnTo>
                  <a:lnTo>
                    <a:pt x="12" y="0"/>
                  </a:lnTo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45" name="Freeform 133"/>
            <p:cNvSpPr>
              <a:spLocks/>
            </p:cNvSpPr>
            <p:nvPr/>
          </p:nvSpPr>
          <p:spPr bwMode="auto">
            <a:xfrm>
              <a:off x="4339" y="1048"/>
              <a:ext cx="126" cy="188"/>
            </a:xfrm>
            <a:custGeom>
              <a:avLst/>
              <a:gdLst>
                <a:gd name="T0" fmla="*/ 126 w 126"/>
                <a:gd name="T1" fmla="*/ 186 h 186"/>
                <a:gd name="T2" fmla="*/ 126 w 126"/>
                <a:gd name="T3" fmla="*/ 186 h 186"/>
                <a:gd name="T4" fmla="*/ 120 w 126"/>
                <a:gd name="T5" fmla="*/ 126 h 186"/>
                <a:gd name="T6" fmla="*/ 90 w 126"/>
                <a:gd name="T7" fmla="*/ 78 h 186"/>
                <a:gd name="T8" fmla="*/ 54 w 126"/>
                <a:gd name="T9" fmla="*/ 30 h 186"/>
                <a:gd name="T10" fmla="*/ 0 w 126"/>
                <a:gd name="T11" fmla="*/ 0 h 1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"/>
                <a:gd name="T19" fmla="*/ 0 h 186"/>
                <a:gd name="T20" fmla="*/ 126 w 126"/>
                <a:gd name="T21" fmla="*/ 186 h 1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" h="186">
                  <a:moveTo>
                    <a:pt x="126" y="186"/>
                  </a:moveTo>
                  <a:lnTo>
                    <a:pt x="126" y="186"/>
                  </a:lnTo>
                  <a:lnTo>
                    <a:pt x="120" y="126"/>
                  </a:lnTo>
                  <a:lnTo>
                    <a:pt x="90" y="78"/>
                  </a:lnTo>
                  <a:lnTo>
                    <a:pt x="54" y="30"/>
                  </a:lnTo>
                  <a:lnTo>
                    <a:pt x="0" y="0"/>
                  </a:lnTo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46" name="Freeform 134"/>
            <p:cNvSpPr>
              <a:spLocks/>
            </p:cNvSpPr>
            <p:nvPr/>
          </p:nvSpPr>
          <p:spPr bwMode="auto">
            <a:xfrm>
              <a:off x="4586" y="838"/>
              <a:ext cx="59" cy="72"/>
            </a:xfrm>
            <a:custGeom>
              <a:avLst/>
              <a:gdLst>
                <a:gd name="T0" fmla="*/ 0 w 60"/>
                <a:gd name="T1" fmla="*/ 72 h 72"/>
                <a:gd name="T2" fmla="*/ 30 w 60"/>
                <a:gd name="T3" fmla="*/ 42 h 72"/>
                <a:gd name="T4" fmla="*/ 60 w 60"/>
                <a:gd name="T5" fmla="*/ 0 h 72"/>
                <a:gd name="T6" fmla="*/ 0 60000 65536"/>
                <a:gd name="T7" fmla="*/ 0 60000 65536"/>
                <a:gd name="T8" fmla="*/ 0 60000 65536"/>
                <a:gd name="T9" fmla="*/ 0 w 60"/>
                <a:gd name="T10" fmla="*/ 0 h 72"/>
                <a:gd name="T11" fmla="*/ 60 w 60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" h="72">
                  <a:moveTo>
                    <a:pt x="0" y="72"/>
                  </a:moveTo>
                  <a:lnTo>
                    <a:pt x="30" y="42"/>
                  </a:lnTo>
                  <a:lnTo>
                    <a:pt x="60" y="0"/>
                  </a:lnTo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47" name="Freeform 135"/>
            <p:cNvSpPr>
              <a:spLocks/>
            </p:cNvSpPr>
            <p:nvPr/>
          </p:nvSpPr>
          <p:spPr bwMode="auto">
            <a:xfrm>
              <a:off x="4502" y="575"/>
              <a:ext cx="7" cy="35"/>
            </a:xfrm>
            <a:custGeom>
              <a:avLst/>
              <a:gdLst>
                <a:gd name="T0" fmla="*/ 6 w 6"/>
                <a:gd name="T1" fmla="*/ 36 h 36"/>
                <a:gd name="T2" fmla="*/ 6 w 6"/>
                <a:gd name="T3" fmla="*/ 36 h 36"/>
                <a:gd name="T4" fmla="*/ 6 w 6"/>
                <a:gd name="T5" fmla="*/ 30 h 36"/>
                <a:gd name="T6" fmla="*/ 6 w 6"/>
                <a:gd name="T7" fmla="*/ 18 h 36"/>
                <a:gd name="T8" fmla="*/ 0 w 6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6"/>
                <a:gd name="T17" fmla="*/ 6 w 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6">
                  <a:moveTo>
                    <a:pt x="6" y="36"/>
                  </a:moveTo>
                  <a:lnTo>
                    <a:pt x="6" y="36"/>
                  </a:lnTo>
                  <a:lnTo>
                    <a:pt x="6" y="30"/>
                  </a:lnTo>
                  <a:lnTo>
                    <a:pt x="6" y="18"/>
                  </a:lnTo>
                  <a:lnTo>
                    <a:pt x="0" y="0"/>
                  </a:lnTo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48" name="Freeform 136"/>
            <p:cNvSpPr>
              <a:spLocks/>
            </p:cNvSpPr>
            <p:nvPr/>
          </p:nvSpPr>
          <p:spPr bwMode="auto">
            <a:xfrm>
              <a:off x="4135" y="490"/>
              <a:ext cx="31" cy="48"/>
            </a:xfrm>
            <a:custGeom>
              <a:avLst/>
              <a:gdLst>
                <a:gd name="T0" fmla="*/ 30 w 30"/>
                <a:gd name="T1" fmla="*/ 0 h 48"/>
                <a:gd name="T2" fmla="*/ 12 w 30"/>
                <a:gd name="T3" fmla="*/ 24 h 48"/>
                <a:gd name="T4" fmla="*/ 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30" y="0"/>
                  </a:moveTo>
                  <a:lnTo>
                    <a:pt x="12" y="24"/>
                  </a:lnTo>
                  <a:lnTo>
                    <a:pt x="0" y="48"/>
                  </a:lnTo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49" name="Line 137"/>
            <p:cNvSpPr>
              <a:spLocks noChangeShapeType="1"/>
            </p:cNvSpPr>
            <p:nvPr/>
          </p:nvSpPr>
          <p:spPr bwMode="auto">
            <a:xfrm flipH="1">
              <a:off x="3853" y="520"/>
              <a:ext cx="18" cy="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50" name="Line 138"/>
            <p:cNvSpPr>
              <a:spLocks noChangeShapeType="1"/>
            </p:cNvSpPr>
            <p:nvPr/>
          </p:nvSpPr>
          <p:spPr bwMode="auto">
            <a:xfrm flipH="1" flipV="1">
              <a:off x="3528" y="568"/>
              <a:ext cx="55" cy="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51" name="Freeform 139"/>
            <p:cNvSpPr>
              <a:spLocks/>
            </p:cNvSpPr>
            <p:nvPr/>
          </p:nvSpPr>
          <p:spPr bwMode="auto">
            <a:xfrm>
              <a:off x="3126" y="815"/>
              <a:ext cx="7" cy="41"/>
            </a:xfrm>
            <a:custGeom>
              <a:avLst/>
              <a:gdLst>
                <a:gd name="T0" fmla="*/ 0 w 6"/>
                <a:gd name="T1" fmla="*/ 0 h 42"/>
                <a:gd name="T2" fmla="*/ 6 w 6"/>
                <a:gd name="T3" fmla="*/ 18 h 42"/>
                <a:gd name="T4" fmla="*/ 6 w 6"/>
                <a:gd name="T5" fmla="*/ 42 h 42"/>
                <a:gd name="T6" fmla="*/ 0 60000 65536"/>
                <a:gd name="T7" fmla="*/ 0 60000 65536"/>
                <a:gd name="T8" fmla="*/ 0 60000 65536"/>
                <a:gd name="T9" fmla="*/ 0 w 6"/>
                <a:gd name="T10" fmla="*/ 0 h 42"/>
                <a:gd name="T11" fmla="*/ 6 w 6"/>
                <a:gd name="T12" fmla="*/ 42 h 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42">
                  <a:moveTo>
                    <a:pt x="0" y="0"/>
                  </a:moveTo>
                  <a:lnTo>
                    <a:pt x="6" y="18"/>
                  </a:lnTo>
                  <a:lnTo>
                    <a:pt x="6" y="42"/>
                  </a:lnTo>
                </a:path>
              </a:pathLst>
            </a:custGeom>
            <a:solidFill>
              <a:srgbClr val="FFFF99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</p:grpSp>
      <p:sp>
        <p:nvSpPr>
          <p:cNvPr id="48151" name="Text Box 140"/>
          <p:cNvSpPr txBox="1">
            <a:spLocks noChangeArrowheads="1"/>
          </p:cNvSpPr>
          <p:nvPr/>
        </p:nvSpPr>
        <p:spPr bwMode="auto">
          <a:xfrm>
            <a:off x="6324600" y="3094038"/>
            <a:ext cx="12684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ea typeface="ＭＳ Ｐゴシック" charset="-128"/>
                <a:cs typeface="ＭＳ Ｐゴシック" charset="-128"/>
              </a:rPr>
              <a:t>Corporate</a:t>
            </a:r>
          </a:p>
          <a:p>
            <a:pPr algn="ctr"/>
            <a:r>
              <a:rPr lang="en-US" sz="1600">
                <a:ea typeface="ＭＳ Ｐゴシック" charset="-128"/>
                <a:cs typeface="ＭＳ Ｐゴシック" charset="-128"/>
              </a:rPr>
              <a:t>GENI suites</a:t>
            </a:r>
          </a:p>
        </p:txBody>
      </p:sp>
      <p:sp>
        <p:nvSpPr>
          <p:cNvPr id="48152" name="Text Box 141"/>
          <p:cNvSpPr txBox="1">
            <a:spLocks noChangeArrowheads="1"/>
          </p:cNvSpPr>
          <p:nvPr/>
        </p:nvSpPr>
        <p:spPr bwMode="auto">
          <a:xfrm>
            <a:off x="5100129" y="4135438"/>
            <a:ext cx="1005904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>
                <a:ea typeface="ＭＳ Ｐゴシック" charset="-128"/>
                <a:cs typeface="ＭＳ Ｐゴシック" charset="-128"/>
              </a:rPr>
              <a:t>Non-US</a:t>
            </a:r>
            <a:endParaRPr lang="en-US" sz="1600" dirty="0">
              <a:ea typeface="ＭＳ Ｐゴシック" charset="-128"/>
              <a:cs typeface="ＭＳ Ｐゴシック" charset="-128"/>
            </a:endParaRPr>
          </a:p>
          <a:p>
            <a:pPr algn="ctr"/>
            <a:r>
              <a:rPr lang="en-US" sz="1600" dirty="0" err="1" smtClean="0">
                <a:ea typeface="ＭＳ Ｐゴシック" charset="-128"/>
                <a:cs typeface="ＭＳ Ｐゴシック" charset="-128"/>
              </a:rPr>
              <a:t>Testbeds</a:t>
            </a:r>
            <a:endParaRPr lang="en-US" sz="16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8153" name="Text Box 142"/>
          <p:cNvSpPr txBox="1">
            <a:spLocks noChangeArrowheads="1"/>
          </p:cNvSpPr>
          <p:nvPr/>
        </p:nvSpPr>
        <p:spPr bwMode="auto">
          <a:xfrm>
            <a:off x="1425575" y="3990975"/>
            <a:ext cx="10525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ea typeface="ＭＳ Ｐゴシック" charset="-128"/>
                <a:cs typeface="ＭＳ Ｐゴシック" charset="-128"/>
              </a:rPr>
              <a:t>Research</a:t>
            </a:r>
          </a:p>
          <a:p>
            <a:pPr algn="ctr"/>
            <a:r>
              <a:rPr lang="en-US" sz="1600">
                <a:ea typeface="ＭＳ Ｐゴシック" charset="-128"/>
                <a:cs typeface="ＭＳ Ｐゴシック" charset="-128"/>
              </a:rPr>
              <a:t>Testbed</a:t>
            </a:r>
          </a:p>
        </p:txBody>
      </p:sp>
      <p:grpSp>
        <p:nvGrpSpPr>
          <p:cNvPr id="48154" name="Group 143"/>
          <p:cNvGrpSpPr>
            <a:grpSpLocks/>
          </p:cNvGrpSpPr>
          <p:nvPr/>
        </p:nvGrpSpPr>
        <p:grpSpPr bwMode="auto">
          <a:xfrm>
            <a:off x="1524000" y="2667000"/>
            <a:ext cx="1187450" cy="1244600"/>
            <a:chOff x="2971" y="430"/>
            <a:chExt cx="1728" cy="1158"/>
          </a:xfrm>
        </p:grpSpPr>
        <p:sp>
          <p:nvSpPr>
            <p:cNvPr id="218256" name="Freeform 144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57" name="Freeform 145"/>
            <p:cNvSpPr>
              <a:spLocks/>
            </p:cNvSpPr>
            <p:nvPr/>
          </p:nvSpPr>
          <p:spPr bwMode="auto">
            <a:xfrm>
              <a:off x="2971" y="430"/>
              <a:ext cx="1728" cy="1158"/>
            </a:xfrm>
            <a:custGeom>
              <a:avLst/>
              <a:gdLst>
                <a:gd name="T0" fmla="*/ 96 w 1728"/>
                <a:gd name="T1" fmla="*/ 402 h 1158"/>
                <a:gd name="T2" fmla="*/ 12 w 1728"/>
                <a:gd name="T3" fmla="*/ 486 h 1158"/>
                <a:gd name="T4" fmla="*/ 0 w 1728"/>
                <a:gd name="T5" fmla="*/ 546 h 1158"/>
                <a:gd name="T6" fmla="*/ 24 w 1728"/>
                <a:gd name="T7" fmla="*/ 624 h 1158"/>
                <a:gd name="T8" fmla="*/ 84 w 1728"/>
                <a:gd name="T9" fmla="*/ 678 h 1158"/>
                <a:gd name="T10" fmla="*/ 48 w 1728"/>
                <a:gd name="T11" fmla="*/ 732 h 1158"/>
                <a:gd name="T12" fmla="*/ 36 w 1728"/>
                <a:gd name="T13" fmla="*/ 786 h 1158"/>
                <a:gd name="T14" fmla="*/ 48 w 1728"/>
                <a:gd name="T15" fmla="*/ 852 h 1158"/>
                <a:gd name="T16" fmla="*/ 144 w 1728"/>
                <a:gd name="T17" fmla="*/ 936 h 1158"/>
                <a:gd name="T18" fmla="*/ 210 w 1728"/>
                <a:gd name="T19" fmla="*/ 948 h 1158"/>
                <a:gd name="T20" fmla="*/ 234 w 1728"/>
                <a:gd name="T21" fmla="*/ 948 h 1158"/>
                <a:gd name="T22" fmla="*/ 282 w 1728"/>
                <a:gd name="T23" fmla="*/ 1008 h 1158"/>
                <a:gd name="T24" fmla="*/ 420 w 1728"/>
                <a:gd name="T25" fmla="*/ 1074 h 1158"/>
                <a:gd name="T26" fmla="*/ 582 w 1728"/>
                <a:gd name="T27" fmla="*/ 1080 h 1158"/>
                <a:gd name="T28" fmla="*/ 660 w 1728"/>
                <a:gd name="T29" fmla="*/ 1050 h 1158"/>
                <a:gd name="T30" fmla="*/ 756 w 1728"/>
                <a:gd name="T31" fmla="*/ 1128 h 1158"/>
                <a:gd name="T32" fmla="*/ 882 w 1728"/>
                <a:gd name="T33" fmla="*/ 1158 h 1158"/>
                <a:gd name="T34" fmla="*/ 966 w 1728"/>
                <a:gd name="T35" fmla="*/ 1146 h 1158"/>
                <a:gd name="T36" fmla="*/ 1104 w 1728"/>
                <a:gd name="T37" fmla="*/ 1056 h 1158"/>
                <a:gd name="T38" fmla="*/ 1140 w 1728"/>
                <a:gd name="T39" fmla="*/ 984 h 1158"/>
                <a:gd name="T40" fmla="*/ 1200 w 1728"/>
                <a:gd name="T41" fmla="*/ 1008 h 1158"/>
                <a:gd name="T42" fmla="*/ 1314 w 1728"/>
                <a:gd name="T43" fmla="*/ 1008 h 1158"/>
                <a:gd name="T44" fmla="*/ 1392 w 1728"/>
                <a:gd name="T45" fmla="*/ 978 h 1158"/>
                <a:gd name="T46" fmla="*/ 1458 w 1728"/>
                <a:gd name="T47" fmla="*/ 924 h 1158"/>
                <a:gd name="T48" fmla="*/ 1488 w 1728"/>
                <a:gd name="T49" fmla="*/ 846 h 1158"/>
                <a:gd name="T50" fmla="*/ 1494 w 1728"/>
                <a:gd name="T51" fmla="*/ 804 h 1158"/>
                <a:gd name="T52" fmla="*/ 1584 w 1728"/>
                <a:gd name="T53" fmla="*/ 774 h 1158"/>
                <a:gd name="T54" fmla="*/ 1662 w 1728"/>
                <a:gd name="T55" fmla="*/ 720 h 1158"/>
                <a:gd name="T56" fmla="*/ 1710 w 1728"/>
                <a:gd name="T57" fmla="*/ 648 h 1158"/>
                <a:gd name="T58" fmla="*/ 1728 w 1728"/>
                <a:gd name="T59" fmla="*/ 564 h 1158"/>
                <a:gd name="T60" fmla="*/ 1716 w 1728"/>
                <a:gd name="T61" fmla="*/ 480 h 1158"/>
                <a:gd name="T62" fmla="*/ 1674 w 1728"/>
                <a:gd name="T63" fmla="*/ 408 h 1158"/>
                <a:gd name="T64" fmla="*/ 1680 w 1728"/>
                <a:gd name="T65" fmla="*/ 372 h 1158"/>
                <a:gd name="T66" fmla="*/ 1674 w 1728"/>
                <a:gd name="T67" fmla="*/ 270 h 1158"/>
                <a:gd name="T68" fmla="*/ 1596 w 1728"/>
                <a:gd name="T69" fmla="*/ 174 h 1158"/>
                <a:gd name="T70" fmla="*/ 1530 w 1728"/>
                <a:gd name="T71" fmla="*/ 144 h 1158"/>
                <a:gd name="T72" fmla="*/ 1506 w 1728"/>
                <a:gd name="T73" fmla="*/ 84 h 1158"/>
                <a:gd name="T74" fmla="*/ 1410 w 1728"/>
                <a:gd name="T75" fmla="*/ 12 h 1158"/>
                <a:gd name="T76" fmla="*/ 1296 w 1728"/>
                <a:gd name="T77" fmla="*/ 6 h 1158"/>
                <a:gd name="T78" fmla="*/ 1224 w 1728"/>
                <a:gd name="T79" fmla="*/ 36 h 1158"/>
                <a:gd name="T80" fmla="*/ 1194 w 1728"/>
                <a:gd name="T81" fmla="*/ 60 h 1158"/>
                <a:gd name="T82" fmla="*/ 1134 w 1728"/>
                <a:gd name="T83" fmla="*/ 18 h 1158"/>
                <a:gd name="T84" fmla="*/ 1056 w 1728"/>
                <a:gd name="T85" fmla="*/ 0 h 1158"/>
                <a:gd name="T86" fmla="*/ 966 w 1728"/>
                <a:gd name="T87" fmla="*/ 24 h 1158"/>
                <a:gd name="T88" fmla="*/ 900 w 1728"/>
                <a:gd name="T89" fmla="*/ 90 h 1158"/>
                <a:gd name="T90" fmla="*/ 864 w 1728"/>
                <a:gd name="T91" fmla="*/ 66 h 1158"/>
                <a:gd name="T92" fmla="*/ 792 w 1728"/>
                <a:gd name="T93" fmla="*/ 42 h 1158"/>
                <a:gd name="T94" fmla="*/ 696 w 1728"/>
                <a:gd name="T95" fmla="*/ 42 h 1158"/>
                <a:gd name="T96" fmla="*/ 594 w 1728"/>
                <a:gd name="T97" fmla="*/ 96 h 1158"/>
                <a:gd name="T98" fmla="*/ 558 w 1728"/>
                <a:gd name="T99" fmla="*/ 138 h 1158"/>
                <a:gd name="T100" fmla="*/ 426 w 1728"/>
                <a:gd name="T101" fmla="*/ 108 h 1158"/>
                <a:gd name="T102" fmla="*/ 318 w 1728"/>
                <a:gd name="T103" fmla="*/ 126 h 1158"/>
                <a:gd name="T104" fmla="*/ 234 w 1728"/>
                <a:gd name="T105" fmla="*/ 180 h 1158"/>
                <a:gd name="T106" fmla="*/ 174 w 1728"/>
                <a:gd name="T107" fmla="*/ 258 h 1158"/>
                <a:gd name="T108" fmla="*/ 150 w 1728"/>
                <a:gd name="T109" fmla="*/ 354 h 1158"/>
                <a:gd name="T110" fmla="*/ 156 w 1728"/>
                <a:gd name="T111" fmla="*/ 384 h 11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58"/>
                <a:gd name="T170" fmla="*/ 1728 w 1728"/>
                <a:gd name="T171" fmla="*/ 1158 h 11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58" name="Freeform 146"/>
            <p:cNvSpPr>
              <a:spLocks/>
            </p:cNvSpPr>
            <p:nvPr/>
          </p:nvSpPr>
          <p:spPr bwMode="auto">
            <a:xfrm>
              <a:off x="3054" y="1108"/>
              <a:ext cx="104" cy="24"/>
            </a:xfrm>
            <a:custGeom>
              <a:avLst/>
              <a:gdLst>
                <a:gd name="T0" fmla="*/ 0 w 102"/>
                <a:gd name="T1" fmla="*/ 0 h 24"/>
                <a:gd name="T2" fmla="*/ 48 w 102"/>
                <a:gd name="T3" fmla="*/ 18 h 24"/>
                <a:gd name="T4" fmla="*/ 90 w 102"/>
                <a:gd name="T5" fmla="*/ 24 h 24"/>
                <a:gd name="T6" fmla="*/ 96 w 102"/>
                <a:gd name="T7" fmla="*/ 24 h 24"/>
                <a:gd name="T8" fmla="*/ 102 w 102"/>
                <a:gd name="T9" fmla="*/ 24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24"/>
                <a:gd name="T17" fmla="*/ 102 w 102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24">
                  <a:moveTo>
                    <a:pt x="0" y="0"/>
                  </a:moveTo>
                  <a:lnTo>
                    <a:pt x="48" y="18"/>
                  </a:lnTo>
                  <a:lnTo>
                    <a:pt x="90" y="24"/>
                  </a:lnTo>
                  <a:lnTo>
                    <a:pt x="96" y="24"/>
                  </a:lnTo>
                  <a:lnTo>
                    <a:pt x="102" y="24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59" name="Freeform 147"/>
            <p:cNvSpPr>
              <a:spLocks/>
            </p:cNvSpPr>
            <p:nvPr/>
          </p:nvSpPr>
          <p:spPr bwMode="auto">
            <a:xfrm>
              <a:off x="3204" y="1366"/>
              <a:ext cx="42" cy="12"/>
            </a:xfrm>
            <a:custGeom>
              <a:avLst/>
              <a:gdLst>
                <a:gd name="T0" fmla="*/ 0 w 42"/>
                <a:gd name="T1" fmla="*/ 12 h 12"/>
                <a:gd name="T2" fmla="*/ 24 w 42"/>
                <a:gd name="T3" fmla="*/ 6 h 12"/>
                <a:gd name="T4" fmla="*/ 42 w 42"/>
                <a:gd name="T5" fmla="*/ 0 h 12"/>
                <a:gd name="T6" fmla="*/ 0 60000 65536"/>
                <a:gd name="T7" fmla="*/ 0 60000 65536"/>
                <a:gd name="T8" fmla="*/ 0 60000 65536"/>
                <a:gd name="T9" fmla="*/ 0 w 42"/>
                <a:gd name="T10" fmla="*/ 0 h 12"/>
                <a:gd name="T11" fmla="*/ 42 w 42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2">
                  <a:moveTo>
                    <a:pt x="0" y="12"/>
                  </a:moveTo>
                  <a:lnTo>
                    <a:pt x="24" y="6"/>
                  </a:lnTo>
                  <a:lnTo>
                    <a:pt x="42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60" name="Freeform 148"/>
            <p:cNvSpPr>
              <a:spLocks/>
            </p:cNvSpPr>
            <p:nvPr/>
          </p:nvSpPr>
          <p:spPr bwMode="auto">
            <a:xfrm>
              <a:off x="3602" y="1431"/>
              <a:ext cx="30" cy="49"/>
            </a:xfrm>
            <a:custGeom>
              <a:avLst/>
              <a:gdLst>
                <a:gd name="T0" fmla="*/ 0 w 30"/>
                <a:gd name="T1" fmla="*/ 0 h 48"/>
                <a:gd name="T2" fmla="*/ 12 w 30"/>
                <a:gd name="T3" fmla="*/ 24 h 48"/>
                <a:gd name="T4" fmla="*/ 3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0" y="0"/>
                  </a:moveTo>
                  <a:lnTo>
                    <a:pt x="12" y="24"/>
                  </a:lnTo>
                  <a:lnTo>
                    <a:pt x="30" y="48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61" name="Freeform 149"/>
            <p:cNvSpPr>
              <a:spLocks/>
            </p:cNvSpPr>
            <p:nvPr/>
          </p:nvSpPr>
          <p:spPr bwMode="auto">
            <a:xfrm>
              <a:off x="4110" y="1361"/>
              <a:ext cx="14" cy="53"/>
            </a:xfrm>
            <a:custGeom>
              <a:avLst/>
              <a:gdLst>
                <a:gd name="T0" fmla="*/ 0 w 12"/>
                <a:gd name="T1" fmla="*/ 54 h 54"/>
                <a:gd name="T2" fmla="*/ 6 w 12"/>
                <a:gd name="T3" fmla="*/ 30 h 54"/>
                <a:gd name="T4" fmla="*/ 12 w 12"/>
                <a:gd name="T5" fmla="*/ 0 h 54"/>
                <a:gd name="T6" fmla="*/ 0 60000 65536"/>
                <a:gd name="T7" fmla="*/ 0 60000 65536"/>
                <a:gd name="T8" fmla="*/ 0 60000 65536"/>
                <a:gd name="T9" fmla="*/ 0 w 12"/>
                <a:gd name="T10" fmla="*/ 0 h 54"/>
                <a:gd name="T11" fmla="*/ 12 w 12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54">
                  <a:moveTo>
                    <a:pt x="0" y="54"/>
                  </a:moveTo>
                  <a:lnTo>
                    <a:pt x="6" y="30"/>
                  </a:lnTo>
                  <a:lnTo>
                    <a:pt x="12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62" name="Freeform 150"/>
            <p:cNvSpPr>
              <a:spLocks/>
            </p:cNvSpPr>
            <p:nvPr/>
          </p:nvSpPr>
          <p:spPr bwMode="auto">
            <a:xfrm>
              <a:off x="4339" y="1047"/>
              <a:ext cx="127" cy="186"/>
            </a:xfrm>
            <a:custGeom>
              <a:avLst/>
              <a:gdLst>
                <a:gd name="T0" fmla="*/ 126 w 126"/>
                <a:gd name="T1" fmla="*/ 186 h 186"/>
                <a:gd name="T2" fmla="*/ 126 w 126"/>
                <a:gd name="T3" fmla="*/ 186 h 186"/>
                <a:gd name="T4" fmla="*/ 120 w 126"/>
                <a:gd name="T5" fmla="*/ 126 h 186"/>
                <a:gd name="T6" fmla="*/ 90 w 126"/>
                <a:gd name="T7" fmla="*/ 78 h 186"/>
                <a:gd name="T8" fmla="*/ 54 w 126"/>
                <a:gd name="T9" fmla="*/ 30 h 186"/>
                <a:gd name="T10" fmla="*/ 0 w 126"/>
                <a:gd name="T11" fmla="*/ 0 h 1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"/>
                <a:gd name="T19" fmla="*/ 0 h 186"/>
                <a:gd name="T20" fmla="*/ 126 w 126"/>
                <a:gd name="T21" fmla="*/ 186 h 1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" h="186">
                  <a:moveTo>
                    <a:pt x="126" y="186"/>
                  </a:moveTo>
                  <a:lnTo>
                    <a:pt x="126" y="186"/>
                  </a:lnTo>
                  <a:lnTo>
                    <a:pt x="120" y="126"/>
                  </a:lnTo>
                  <a:lnTo>
                    <a:pt x="90" y="78"/>
                  </a:lnTo>
                  <a:lnTo>
                    <a:pt x="54" y="30"/>
                  </a:lnTo>
                  <a:lnTo>
                    <a:pt x="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63" name="Freeform 151"/>
            <p:cNvSpPr>
              <a:spLocks/>
            </p:cNvSpPr>
            <p:nvPr/>
          </p:nvSpPr>
          <p:spPr bwMode="auto">
            <a:xfrm>
              <a:off x="4586" y="838"/>
              <a:ext cx="60" cy="72"/>
            </a:xfrm>
            <a:custGeom>
              <a:avLst/>
              <a:gdLst>
                <a:gd name="T0" fmla="*/ 0 w 60"/>
                <a:gd name="T1" fmla="*/ 72 h 72"/>
                <a:gd name="T2" fmla="*/ 30 w 60"/>
                <a:gd name="T3" fmla="*/ 42 h 72"/>
                <a:gd name="T4" fmla="*/ 60 w 60"/>
                <a:gd name="T5" fmla="*/ 0 h 72"/>
                <a:gd name="T6" fmla="*/ 0 60000 65536"/>
                <a:gd name="T7" fmla="*/ 0 60000 65536"/>
                <a:gd name="T8" fmla="*/ 0 60000 65536"/>
                <a:gd name="T9" fmla="*/ 0 w 60"/>
                <a:gd name="T10" fmla="*/ 0 h 72"/>
                <a:gd name="T11" fmla="*/ 60 w 60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" h="72">
                  <a:moveTo>
                    <a:pt x="0" y="72"/>
                  </a:moveTo>
                  <a:lnTo>
                    <a:pt x="30" y="42"/>
                  </a:lnTo>
                  <a:lnTo>
                    <a:pt x="6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64" name="Freeform 152"/>
            <p:cNvSpPr>
              <a:spLocks/>
            </p:cNvSpPr>
            <p:nvPr/>
          </p:nvSpPr>
          <p:spPr bwMode="auto">
            <a:xfrm>
              <a:off x="4500" y="573"/>
              <a:ext cx="7" cy="37"/>
            </a:xfrm>
            <a:custGeom>
              <a:avLst/>
              <a:gdLst>
                <a:gd name="T0" fmla="*/ 6 w 6"/>
                <a:gd name="T1" fmla="*/ 36 h 36"/>
                <a:gd name="T2" fmla="*/ 6 w 6"/>
                <a:gd name="T3" fmla="*/ 36 h 36"/>
                <a:gd name="T4" fmla="*/ 6 w 6"/>
                <a:gd name="T5" fmla="*/ 30 h 36"/>
                <a:gd name="T6" fmla="*/ 6 w 6"/>
                <a:gd name="T7" fmla="*/ 18 h 36"/>
                <a:gd name="T8" fmla="*/ 0 w 6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6"/>
                <a:gd name="T17" fmla="*/ 6 w 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6">
                  <a:moveTo>
                    <a:pt x="6" y="36"/>
                  </a:moveTo>
                  <a:lnTo>
                    <a:pt x="6" y="36"/>
                  </a:lnTo>
                  <a:lnTo>
                    <a:pt x="6" y="30"/>
                  </a:lnTo>
                  <a:lnTo>
                    <a:pt x="6" y="18"/>
                  </a:lnTo>
                  <a:lnTo>
                    <a:pt x="0" y="0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65" name="Freeform 153"/>
            <p:cNvSpPr>
              <a:spLocks/>
            </p:cNvSpPr>
            <p:nvPr/>
          </p:nvSpPr>
          <p:spPr bwMode="auto">
            <a:xfrm>
              <a:off x="4135" y="491"/>
              <a:ext cx="30" cy="47"/>
            </a:xfrm>
            <a:custGeom>
              <a:avLst/>
              <a:gdLst>
                <a:gd name="T0" fmla="*/ 30 w 30"/>
                <a:gd name="T1" fmla="*/ 0 h 48"/>
                <a:gd name="T2" fmla="*/ 12 w 30"/>
                <a:gd name="T3" fmla="*/ 24 h 48"/>
                <a:gd name="T4" fmla="*/ 0 w 30"/>
                <a:gd name="T5" fmla="*/ 48 h 48"/>
                <a:gd name="T6" fmla="*/ 0 60000 65536"/>
                <a:gd name="T7" fmla="*/ 0 60000 65536"/>
                <a:gd name="T8" fmla="*/ 0 60000 65536"/>
                <a:gd name="T9" fmla="*/ 0 w 30"/>
                <a:gd name="T10" fmla="*/ 0 h 48"/>
                <a:gd name="T11" fmla="*/ 30 w 3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8">
                  <a:moveTo>
                    <a:pt x="30" y="0"/>
                  </a:moveTo>
                  <a:lnTo>
                    <a:pt x="12" y="24"/>
                  </a:lnTo>
                  <a:lnTo>
                    <a:pt x="0" y="48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66" name="Line 154"/>
            <p:cNvSpPr>
              <a:spLocks noChangeShapeType="1"/>
            </p:cNvSpPr>
            <p:nvPr/>
          </p:nvSpPr>
          <p:spPr bwMode="auto">
            <a:xfrm flipH="1">
              <a:off x="3853" y="520"/>
              <a:ext cx="18" cy="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67" name="Line 155"/>
            <p:cNvSpPr>
              <a:spLocks noChangeShapeType="1"/>
            </p:cNvSpPr>
            <p:nvPr/>
          </p:nvSpPr>
          <p:spPr bwMode="auto">
            <a:xfrm flipH="1" flipV="1">
              <a:off x="3530" y="567"/>
              <a:ext cx="53" cy="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  <p:sp>
          <p:nvSpPr>
            <p:cNvPr id="218268" name="Freeform 156"/>
            <p:cNvSpPr>
              <a:spLocks/>
            </p:cNvSpPr>
            <p:nvPr/>
          </p:nvSpPr>
          <p:spPr bwMode="auto">
            <a:xfrm>
              <a:off x="3128" y="814"/>
              <a:ext cx="5" cy="41"/>
            </a:xfrm>
            <a:custGeom>
              <a:avLst/>
              <a:gdLst>
                <a:gd name="T0" fmla="*/ 0 w 6"/>
                <a:gd name="T1" fmla="*/ 0 h 42"/>
                <a:gd name="T2" fmla="*/ 6 w 6"/>
                <a:gd name="T3" fmla="*/ 18 h 42"/>
                <a:gd name="T4" fmla="*/ 6 w 6"/>
                <a:gd name="T5" fmla="*/ 42 h 42"/>
                <a:gd name="T6" fmla="*/ 0 60000 65536"/>
                <a:gd name="T7" fmla="*/ 0 60000 65536"/>
                <a:gd name="T8" fmla="*/ 0 60000 65536"/>
                <a:gd name="T9" fmla="*/ 0 w 6"/>
                <a:gd name="T10" fmla="*/ 0 h 42"/>
                <a:gd name="T11" fmla="*/ 6 w 6"/>
                <a:gd name="T12" fmla="*/ 42 h 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42">
                  <a:moveTo>
                    <a:pt x="0" y="0"/>
                  </a:moveTo>
                  <a:lnTo>
                    <a:pt x="6" y="18"/>
                  </a:lnTo>
                  <a:lnTo>
                    <a:pt x="6" y="42"/>
                  </a:lnTo>
                </a:path>
              </a:pathLst>
            </a:custGeom>
            <a:solidFill>
              <a:srgbClr val="DEF3FA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ea typeface="Kozuka Gothic Pro L" charset="0"/>
                <a:cs typeface="Kozuka Gothic Pro L" charset="0"/>
              </a:endParaRPr>
            </a:p>
          </p:txBody>
        </p:sp>
      </p:grpSp>
      <p:sp>
        <p:nvSpPr>
          <p:cNvPr id="48155" name="Text Box 157"/>
          <p:cNvSpPr txBox="1">
            <a:spLocks noChangeArrowheads="1"/>
          </p:cNvSpPr>
          <p:nvPr/>
        </p:nvSpPr>
        <p:spPr bwMode="auto">
          <a:xfrm>
            <a:off x="1666875" y="2887663"/>
            <a:ext cx="939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ea typeface="ＭＳ Ｐゴシック" charset="-128"/>
                <a:cs typeface="ＭＳ Ｐゴシック" charset="-128"/>
              </a:rPr>
              <a:t>Campus</a:t>
            </a:r>
          </a:p>
        </p:txBody>
      </p:sp>
      <p:sp>
        <p:nvSpPr>
          <p:cNvPr id="218270" name="Freeform 158"/>
          <p:cNvSpPr>
            <a:spLocks/>
          </p:cNvSpPr>
          <p:nvPr/>
        </p:nvSpPr>
        <p:spPr bwMode="auto">
          <a:xfrm>
            <a:off x="1244600" y="2133600"/>
            <a:ext cx="5384800" cy="1917700"/>
          </a:xfrm>
          <a:custGeom>
            <a:avLst/>
            <a:gdLst/>
            <a:ahLst/>
            <a:cxnLst>
              <a:cxn ang="0">
                <a:pos x="176" y="816"/>
              </a:cxn>
              <a:cxn ang="0">
                <a:pos x="1280" y="720"/>
              </a:cxn>
              <a:cxn ang="0">
                <a:pos x="2432" y="144"/>
              </a:cxn>
              <a:cxn ang="0">
                <a:pos x="3344" y="48"/>
              </a:cxn>
              <a:cxn ang="0">
                <a:pos x="3776" y="432"/>
              </a:cxn>
              <a:cxn ang="0">
                <a:pos x="3440" y="1152"/>
              </a:cxn>
              <a:cxn ang="0">
                <a:pos x="2864" y="1440"/>
              </a:cxn>
              <a:cxn ang="0">
                <a:pos x="1904" y="1200"/>
              </a:cxn>
              <a:cxn ang="0">
                <a:pos x="1088" y="1248"/>
              </a:cxn>
              <a:cxn ang="0">
                <a:pos x="224" y="1056"/>
              </a:cxn>
              <a:cxn ang="0">
                <a:pos x="176" y="816"/>
              </a:cxn>
            </a:cxnLst>
            <a:rect l="0" t="0" r="r" b="b"/>
            <a:pathLst>
              <a:path w="3792" h="1448">
                <a:moveTo>
                  <a:pt x="176" y="816"/>
                </a:moveTo>
                <a:cubicBezTo>
                  <a:pt x="352" y="760"/>
                  <a:pt x="904" y="832"/>
                  <a:pt x="1280" y="720"/>
                </a:cubicBezTo>
                <a:cubicBezTo>
                  <a:pt x="1656" y="608"/>
                  <a:pt x="2088" y="256"/>
                  <a:pt x="2432" y="144"/>
                </a:cubicBezTo>
                <a:cubicBezTo>
                  <a:pt x="2776" y="32"/>
                  <a:pt x="3120" y="0"/>
                  <a:pt x="3344" y="48"/>
                </a:cubicBezTo>
                <a:cubicBezTo>
                  <a:pt x="3568" y="96"/>
                  <a:pt x="3760" y="248"/>
                  <a:pt x="3776" y="432"/>
                </a:cubicBezTo>
                <a:cubicBezTo>
                  <a:pt x="3792" y="616"/>
                  <a:pt x="3592" y="984"/>
                  <a:pt x="3440" y="1152"/>
                </a:cubicBezTo>
                <a:cubicBezTo>
                  <a:pt x="3288" y="1320"/>
                  <a:pt x="3120" y="1432"/>
                  <a:pt x="2864" y="1440"/>
                </a:cubicBezTo>
                <a:cubicBezTo>
                  <a:pt x="2608" y="1448"/>
                  <a:pt x="2200" y="1232"/>
                  <a:pt x="1904" y="1200"/>
                </a:cubicBezTo>
                <a:cubicBezTo>
                  <a:pt x="1608" y="1168"/>
                  <a:pt x="1368" y="1272"/>
                  <a:pt x="1088" y="1248"/>
                </a:cubicBezTo>
                <a:cubicBezTo>
                  <a:pt x="808" y="1224"/>
                  <a:pt x="376" y="1128"/>
                  <a:pt x="224" y="1056"/>
                </a:cubicBezTo>
                <a:cubicBezTo>
                  <a:pt x="72" y="984"/>
                  <a:pt x="0" y="872"/>
                  <a:pt x="176" y="816"/>
                </a:cubicBezTo>
                <a:close/>
              </a:path>
            </a:pathLst>
          </a:custGeom>
          <a:gradFill rotWithShape="1">
            <a:gsLst>
              <a:gs pos="0">
                <a:srgbClr val="FFFF00">
                  <a:gamma/>
                  <a:tint val="21176"/>
                  <a:invGamma/>
                </a:srgbClr>
              </a:gs>
              <a:gs pos="50000">
                <a:srgbClr val="FFFF00">
                  <a:alpha val="39000"/>
                </a:srgbClr>
              </a:gs>
              <a:gs pos="100000">
                <a:srgbClr val="FFFF00">
                  <a:gamma/>
                  <a:tint val="21176"/>
                  <a:invGamma/>
                </a:srgbClr>
              </a:gs>
            </a:gsLst>
            <a:lin ang="54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2000">
              <a:ea typeface="ＭＳ Ｐゴシック" pitchFamily="-107" charset="-128"/>
              <a:cs typeface="+mn-cs"/>
            </a:endParaRPr>
          </a:p>
        </p:txBody>
      </p:sp>
      <p:sp>
        <p:nvSpPr>
          <p:cNvPr id="48157" name="Line 159"/>
          <p:cNvSpPr>
            <a:spLocks noChangeShapeType="1"/>
          </p:cNvSpPr>
          <p:nvPr/>
        </p:nvSpPr>
        <p:spPr bwMode="auto">
          <a:xfrm flipV="1">
            <a:off x="1371600" y="1524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58" name="Text Box 160"/>
          <p:cNvSpPr txBox="1">
            <a:spLocks noChangeArrowheads="1"/>
          </p:cNvSpPr>
          <p:nvPr/>
        </p:nvSpPr>
        <p:spPr bwMode="auto">
          <a:xfrm>
            <a:off x="1600200" y="1219200"/>
            <a:ext cx="2971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>
                <a:ea typeface="ＭＳ Ｐゴシック" charset="-128"/>
                <a:cs typeface="ＭＳ Ｐゴシック" charset="-128"/>
              </a:rPr>
              <a:t>My experiment runs across</a:t>
            </a:r>
            <a:br>
              <a:rPr lang="en-US" sz="1600" i="1" dirty="0">
                <a:ea typeface="ＭＳ Ｐゴシック" charset="-128"/>
                <a:cs typeface="ＭＳ Ｐゴシック" charset="-128"/>
              </a:rPr>
            </a:br>
            <a:r>
              <a:rPr lang="en-US" sz="1600" i="1" dirty="0">
                <a:ea typeface="ＭＳ Ｐゴシック" charset="-128"/>
                <a:cs typeface="ＭＳ Ｐゴシック" charset="-128"/>
              </a:rPr>
              <a:t>the evolving GENI federation.</a:t>
            </a:r>
          </a:p>
        </p:txBody>
      </p:sp>
      <p:sp>
        <p:nvSpPr>
          <p:cNvPr id="48159" name="Text Box 161"/>
          <p:cNvSpPr txBox="1">
            <a:spLocks noChangeArrowheads="1"/>
          </p:cNvSpPr>
          <p:nvPr/>
        </p:nvSpPr>
        <p:spPr bwMode="auto">
          <a:xfrm>
            <a:off x="3886200" y="2895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ea typeface="ＭＳ Ｐゴシック" charset="-128"/>
                <a:cs typeface="ＭＳ Ｐゴシック" charset="-128"/>
              </a:rPr>
              <a:t>My GENI Slice</a:t>
            </a:r>
          </a:p>
        </p:txBody>
      </p:sp>
      <p:pic>
        <p:nvPicPr>
          <p:cNvPr id="166" name="Picture 162" descr="MCj02403410000[1]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4657725"/>
            <a:ext cx="17526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7" name="Text Box 163"/>
          <p:cNvSpPr txBox="1">
            <a:spLocks noChangeArrowheads="1"/>
          </p:cNvSpPr>
          <p:nvPr/>
        </p:nvSpPr>
        <p:spPr bwMode="auto">
          <a:xfrm>
            <a:off x="7239000" y="4140200"/>
            <a:ext cx="2057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 dirty="0">
                <a:ea typeface="ＭＳ Ｐゴシック" charset="-128"/>
                <a:cs typeface="ＭＳ Ｐゴシック" charset="-128"/>
              </a:rPr>
              <a:t>This approach looks remarkably familiar . . .</a:t>
            </a:r>
          </a:p>
        </p:txBody>
      </p:sp>
      <p:sp>
        <p:nvSpPr>
          <p:cNvPr id="168" name="Line 164"/>
          <p:cNvSpPr>
            <a:spLocks noChangeShapeType="1"/>
          </p:cNvSpPr>
          <p:nvPr/>
        </p:nvSpPr>
        <p:spPr bwMode="auto">
          <a:xfrm flipH="1">
            <a:off x="8382000" y="46736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5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GENI Compute Resources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114800" y="3048000"/>
            <a:ext cx="1646642" cy="3429000"/>
            <a:chOff x="4114800" y="3048000"/>
            <a:chExt cx="1646642" cy="3429000"/>
          </a:xfrm>
        </p:grpSpPr>
        <p:pic>
          <p:nvPicPr>
            <p:cNvPr id="3" name="Picture 2" descr="photo.JPG"/>
            <p:cNvPicPr>
              <a:picLocks noChangeAspect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86" b="97829" l="9970" r="89728">
                          <a14:foregroundMark x1="38066" y1="26049" x2="38066" y2="26049"/>
                          <a14:backgroundMark x1="32628" y1="26049" x2="32628" y2="260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91000" y="3200400"/>
              <a:ext cx="1570442" cy="32766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114800" y="3048000"/>
              <a:ext cx="145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GENI Racks</a:t>
              </a:r>
              <a:endParaRPr lang="en-US" sz="1800" dirty="0"/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89" b="93733" l="3374" r="89965">
                        <a14:backgroundMark x1="58910" y1="27716" x2="58910" y2="27716"/>
                        <a14:backgroundMark x1="49654" y1="27716" x2="49654" y2="27716"/>
                        <a14:backgroundMark x1="47924" y1="22006" x2="47924" y2="22006"/>
                        <a14:backgroundMark x1="43080" y1="25627" x2="43080" y2="25627"/>
                        <a14:backgroundMark x1="53633" y1="67409" x2="53633" y2="674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447800"/>
            <a:ext cx="306727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324600" y="33528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GENI Wireless compute nodes</a:t>
            </a:r>
            <a:endParaRPr lang="en-US" sz="1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76200" y="1447800"/>
            <a:ext cx="3886200" cy="4179332"/>
            <a:chOff x="76200" y="1447800"/>
            <a:chExt cx="3886200" cy="4179332"/>
          </a:xfrm>
        </p:grpSpPr>
        <p:pic>
          <p:nvPicPr>
            <p:cNvPr id="4" name="Picture 3" descr="pc3k-front-thumb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3850" y="1447800"/>
              <a:ext cx="2627824" cy="21336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62000" y="5257800"/>
              <a:ext cx="1976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/>
                <a:t>Existing </a:t>
              </a:r>
              <a:r>
                <a:rPr lang="en-US" sz="1800" dirty="0" err="1" smtClean="0"/>
                <a:t>Testbeds</a:t>
              </a:r>
              <a:endParaRPr lang="en-US" sz="1800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/>
            <a:srcRect l="15141" t="19108" r="5096" b="34795"/>
            <a:stretch/>
          </p:blipFill>
          <p:spPr>
            <a:xfrm>
              <a:off x="762000" y="2743200"/>
              <a:ext cx="2706607" cy="143273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8"/>
            <a:srcRect b="26949"/>
            <a:stretch/>
          </p:blipFill>
          <p:spPr>
            <a:xfrm>
              <a:off x="1700517" y="3886200"/>
              <a:ext cx="2261883" cy="123754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6200" y="2133600"/>
              <a:ext cx="9293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>
                  <a:solidFill>
                    <a:srgbClr val="CCCCCC"/>
                  </a:solidFill>
                </a:rPr>
                <a:t>Emulab</a:t>
              </a:r>
              <a:endParaRPr lang="en-US" sz="2000" i="1" dirty="0">
                <a:solidFill>
                  <a:srgbClr val="CCCCCC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2000" y="3733800"/>
              <a:ext cx="1089233" cy="338554"/>
            </a:xfrm>
            <a:prstGeom prst="rect">
              <a:avLst/>
            </a:prstGeom>
            <a:solidFill>
              <a:srgbClr val="7F7F7F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>
                  <a:solidFill>
                    <a:srgbClr val="CCCCCC"/>
                  </a:solidFill>
                </a:rPr>
                <a:t>Planetlab</a:t>
              </a:r>
              <a:endParaRPr lang="en-US" sz="1600" i="1" dirty="0">
                <a:solidFill>
                  <a:srgbClr val="CCCCCC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55250" y="4724400"/>
              <a:ext cx="1030950" cy="400110"/>
            </a:xfrm>
            <a:prstGeom prst="rect">
              <a:avLst/>
            </a:prstGeom>
            <a:solidFill>
              <a:schemeClr val="bg1">
                <a:lumMod val="50000"/>
                <a:alpha val="62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ORBIT</a:t>
              </a:r>
              <a:endParaRPr lang="en-US" sz="2000" i="1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8" name="Picture 7" descr="IMG_20140616_164516.jp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9" t="15524" r="25527" b="5541"/>
          <a:stretch/>
        </p:blipFill>
        <p:spPr>
          <a:xfrm>
            <a:off x="7315200" y="4267200"/>
            <a:ext cx="719491" cy="137995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1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152400" y="5293496"/>
            <a:ext cx="9448799" cy="914400"/>
          </a:xfrm>
          <a:prstGeom prst="rect">
            <a:avLst/>
          </a:prstGeom>
          <a:solidFill>
            <a:srgbClr val="C6B28C">
              <a:alpha val="62000"/>
            </a:srgbClr>
          </a:solidFill>
          <a:ln w="28575" cmpd="sng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2400" dirty="0">
              <a:ea typeface="Kozuka Gothic Pro L" charset="0"/>
              <a:cs typeface="Kozuka Gothic Pro 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GENI Operations</a:t>
            </a:r>
            <a:endParaRPr lang="en-US" sz="3600" dirty="0"/>
          </a:p>
        </p:txBody>
      </p:sp>
      <p:sp>
        <p:nvSpPr>
          <p:cNvPr id="31" name="Content Placeholder 7"/>
          <p:cNvSpPr>
            <a:spLocks noGrp="1"/>
          </p:cNvSpPr>
          <p:nvPr>
            <p:ph idx="1"/>
          </p:nvPr>
        </p:nvSpPr>
        <p:spPr>
          <a:xfrm>
            <a:off x="457198" y="1219200"/>
            <a:ext cx="8763002" cy="2125135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GMOC</a:t>
            </a:r>
            <a:r>
              <a:rPr lang="en-US" sz="3200" dirty="0" smtClean="0"/>
              <a:t>: GENI Meta-operation Center</a:t>
            </a:r>
          </a:p>
          <a:p>
            <a:r>
              <a:rPr lang="en-US" sz="3200" dirty="0" smtClean="0"/>
              <a:t>Keeps track of outages</a:t>
            </a:r>
          </a:p>
          <a:p>
            <a:r>
              <a:rPr lang="en-US" sz="3200" dirty="0" smtClean="0"/>
              <a:t>Notification system for resource reservation</a:t>
            </a:r>
          </a:p>
          <a:p>
            <a:r>
              <a:rPr lang="en-US" sz="3200" dirty="0" smtClean="0"/>
              <a:t>Monitors most GENI Aggregates</a:t>
            </a:r>
          </a:p>
          <a:p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	</a:t>
            </a:r>
            <a:endParaRPr lang="en-US" sz="3200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95600" y="3962400"/>
            <a:ext cx="3048000" cy="812800"/>
          </a:xfrm>
          <a:prstGeom prst="rect">
            <a:avLst/>
          </a:prstGeom>
        </p:spPr>
      </p:pic>
      <p:sp>
        <p:nvSpPr>
          <p:cNvPr id="8" name="Content Placeholder 7"/>
          <p:cNvSpPr txBox="1">
            <a:spLocks/>
          </p:cNvSpPr>
          <p:nvPr/>
        </p:nvSpPr>
        <p:spPr bwMode="auto">
          <a:xfrm>
            <a:off x="0" y="5257800"/>
            <a:ext cx="8978901" cy="110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80808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80808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80808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80808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80808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b="1" dirty="0" smtClean="0"/>
              <a:t>GMOC Google Calendar keeps track of reservations/outages</a:t>
            </a:r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4331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Kozuka Gothic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27629</TotalTime>
  <Words>786</Words>
  <Application>Microsoft Office PowerPoint</Application>
  <PresentationFormat>Προβολή στην οθόνη (4:3)</PresentationFormat>
  <Paragraphs>195</Paragraphs>
  <Slides>20</Slides>
  <Notes>10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20</vt:i4>
      </vt:variant>
    </vt:vector>
  </HeadingPairs>
  <TitlesOfParts>
    <vt:vector size="25" baseType="lpstr">
      <vt:lpstr>ＭＳ Ｐゴシック</vt:lpstr>
      <vt:lpstr>Arial</vt:lpstr>
      <vt:lpstr>Courier</vt:lpstr>
      <vt:lpstr>Kozuka Gothic Pro L</vt:lpstr>
      <vt:lpstr>1_Default Design</vt:lpstr>
      <vt:lpstr>GENI Exploring Networks of the Future    </vt:lpstr>
      <vt:lpstr>Outline</vt:lpstr>
      <vt:lpstr>GENI: Infrastructure for Experimentation</vt:lpstr>
      <vt:lpstr>GENI: Infrastructure for Experimentation</vt:lpstr>
      <vt:lpstr>Multiple GENI Experiments run Concurrently</vt:lpstr>
      <vt:lpstr>GENI is “Deeply Programmable”</vt:lpstr>
      <vt:lpstr>Federation GENI grows by GENI-enabling heterogeneous infrastructure</vt:lpstr>
      <vt:lpstr>GENI Compute Resources</vt:lpstr>
      <vt:lpstr>GENI Operations</vt:lpstr>
      <vt:lpstr>Outline</vt:lpstr>
      <vt:lpstr>How is GENI being Used?</vt:lpstr>
      <vt:lpstr>Outline</vt:lpstr>
      <vt:lpstr>GENI: Terms and Definitions</vt:lpstr>
      <vt:lpstr>Clearinghouse and Aggregates</vt:lpstr>
      <vt:lpstr>GENI: Terms and Definitions</vt:lpstr>
      <vt:lpstr>Resource Specifications (RSpecs)</vt:lpstr>
      <vt:lpstr>Resource Reservation using RSpecs and the AM API </vt:lpstr>
      <vt:lpstr>Outline</vt:lpstr>
      <vt:lpstr>Questions?</vt:lpstr>
      <vt:lpstr>Current GMOC Operational Support 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userA</cp:lastModifiedBy>
  <cp:revision>1124</cp:revision>
  <cp:lastPrinted>2014-06-19T21:02:44Z</cp:lastPrinted>
  <dcterms:created xsi:type="dcterms:W3CDTF">2012-10-07T21:53:19Z</dcterms:created>
  <dcterms:modified xsi:type="dcterms:W3CDTF">2018-12-04T19:22:30Z</dcterms:modified>
</cp:coreProperties>
</file>