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8" r:id="rId2"/>
    <p:sldId id="259" r:id="rId3"/>
    <p:sldId id="260" r:id="rId4"/>
    <p:sldId id="261" r:id="rId5"/>
    <p:sldId id="262" r:id="rId6"/>
    <p:sldId id="268" r:id="rId7"/>
    <p:sldId id="269" r:id="rId8"/>
    <p:sldId id="263" r:id="rId9"/>
    <p:sldId id="264" r:id="rId10"/>
    <p:sldId id="267" r:id="rId11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3" autoAdjust="0"/>
    <p:restoredTop sz="84107" autoAdjust="0"/>
  </p:normalViewPr>
  <p:slideViewPr>
    <p:cSldViewPr>
      <p:cViewPr>
        <p:scale>
          <a:sx n="100" d="100"/>
          <a:sy n="100" d="100"/>
        </p:scale>
        <p:origin x="1896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Μαρινος Δημολιανης" userId="S::mdimolianis@ntua.gr::f662b1b2-aba1-4af0-9008-d7083a197428" providerId="AD" clId="Web-{3ABB5E26-DAB4-F946-B3DE-4168D3F77F08}"/>
    <pc:docChg chg="addSld modSld">
      <pc:chgData name="Μαρινος Δημολιανης" userId="S::mdimolianis@ntua.gr::f662b1b2-aba1-4af0-9008-d7083a197428" providerId="AD" clId="Web-{3ABB5E26-DAB4-F946-B3DE-4168D3F77F08}" dt="2018-12-13T16:42:02.162" v="117" actId="20577"/>
      <pc:docMkLst>
        <pc:docMk/>
      </pc:docMkLst>
      <pc:sldChg chg="modSp">
        <pc:chgData name="Μαρινος Δημολιανης" userId="S::mdimolianis@ntua.gr::f662b1b2-aba1-4af0-9008-d7083a197428" providerId="AD" clId="Web-{3ABB5E26-DAB4-F946-B3DE-4168D3F77F08}" dt="2018-12-13T16:42:02.162" v="116" actId="20577"/>
        <pc:sldMkLst>
          <pc:docMk/>
          <pc:sldMk cId="3970094783" sldId="261"/>
        </pc:sldMkLst>
        <pc:spChg chg="mod">
          <ac:chgData name="Μαρινος Δημολιανης" userId="S::mdimolianis@ntua.gr::f662b1b2-aba1-4af0-9008-d7083a197428" providerId="AD" clId="Web-{3ABB5E26-DAB4-F946-B3DE-4168D3F77F08}" dt="2018-12-13T16:42:02.162" v="116" actId="20577"/>
          <ac:spMkLst>
            <pc:docMk/>
            <pc:sldMk cId="3970094783" sldId="261"/>
            <ac:spMk id="6147" creationId="{00000000-0000-0000-0000-000000000000}"/>
          </ac:spMkLst>
        </pc:spChg>
      </pc:sldChg>
      <pc:sldChg chg="modSp">
        <pc:chgData name="Μαρινος Δημολιανης" userId="S::mdimolianis@ntua.gr::f662b1b2-aba1-4af0-9008-d7083a197428" providerId="AD" clId="Web-{3ABB5E26-DAB4-F946-B3DE-4168D3F77F08}" dt="2018-12-13T16:30:19.864" v="21" actId="20577"/>
        <pc:sldMkLst>
          <pc:docMk/>
          <pc:sldMk cId="3377958409" sldId="262"/>
        </pc:sldMkLst>
        <pc:spChg chg="mod">
          <ac:chgData name="Μαρινος Δημολιανης" userId="S::mdimolianis@ntua.gr::f662b1b2-aba1-4af0-9008-d7083a197428" providerId="AD" clId="Web-{3ABB5E26-DAB4-F946-B3DE-4168D3F77F08}" dt="2018-12-13T16:30:19.864" v="21" actId="20577"/>
          <ac:spMkLst>
            <pc:docMk/>
            <pc:sldMk cId="3377958409" sldId="262"/>
            <ac:spMk id="7170" creationId="{00000000-0000-0000-0000-000000000000}"/>
          </ac:spMkLst>
        </pc:spChg>
      </pc:sldChg>
      <pc:sldChg chg="addSp delSp modSp add replId">
        <pc:chgData name="Μαρινος Δημολιανης" userId="S::mdimolianis@ntua.gr::f662b1b2-aba1-4af0-9008-d7083a197428" providerId="AD" clId="Web-{3ABB5E26-DAB4-F946-B3DE-4168D3F77F08}" dt="2018-12-13T16:10:45.809" v="12" actId="1076"/>
        <pc:sldMkLst>
          <pc:docMk/>
          <pc:sldMk cId="399841742" sldId="268"/>
        </pc:sldMkLst>
        <pc:spChg chg="add del mod">
          <ac:chgData name="Μαρινος Δημολιανης" userId="S::mdimolianis@ntua.gr::f662b1b2-aba1-4af0-9008-d7083a197428" providerId="AD" clId="Web-{3ABB5E26-DAB4-F946-B3DE-4168D3F77F08}" dt="2018-12-13T16:09:40.199" v="4"/>
          <ac:spMkLst>
            <pc:docMk/>
            <pc:sldMk cId="399841742" sldId="268"/>
            <ac:spMk id="2" creationId="{EAD78502-F0E7-4264-8521-C58C50070FCF}"/>
          </ac:spMkLst>
        </pc:spChg>
        <pc:picChg chg="add mod">
          <ac:chgData name="Μαρινος Δημολιανης" userId="S::mdimolianis@ntua.gr::f662b1b2-aba1-4af0-9008-d7083a197428" providerId="AD" clId="Web-{3ABB5E26-DAB4-F946-B3DE-4168D3F77F08}" dt="2018-12-13T16:10:45.809" v="12" actId="1076"/>
          <ac:picMkLst>
            <pc:docMk/>
            <pc:sldMk cId="399841742" sldId="268"/>
            <ac:picMk id="3" creationId="{18A05020-BA59-49F8-ADF2-89EF62039A6A}"/>
          </ac:picMkLst>
        </pc:picChg>
        <pc:picChg chg="del">
          <ac:chgData name="Μαρινος Δημολιανης" userId="S::mdimolianis@ntua.gr::f662b1b2-aba1-4af0-9008-d7083a197428" providerId="AD" clId="Web-{3ABB5E26-DAB4-F946-B3DE-4168D3F77F08}" dt="2018-12-13T16:09:36.183" v="1"/>
          <ac:picMkLst>
            <pc:docMk/>
            <pc:sldMk cId="399841742" sldId="268"/>
            <ac:picMk id="7171" creationId="{00000000-0000-0000-0000-000000000000}"/>
          </ac:picMkLst>
        </pc:picChg>
      </pc:sldChg>
      <pc:sldChg chg="addSp delSp modSp add replId">
        <pc:chgData name="Μαρινος Δημολιανης" userId="S::mdimolianis@ntua.gr::f662b1b2-aba1-4af0-9008-d7083a197428" providerId="AD" clId="Web-{3ABB5E26-DAB4-F946-B3DE-4168D3F77F08}" dt="2018-12-13T16:36:26.505" v="38" actId="14100"/>
        <pc:sldMkLst>
          <pc:docMk/>
          <pc:sldMk cId="3758602681" sldId="269"/>
        </pc:sldMkLst>
        <pc:picChg chg="add del mod">
          <ac:chgData name="Μαρινος Δημολιανης" userId="S::mdimolianis@ntua.gr::f662b1b2-aba1-4af0-9008-d7083a197428" providerId="AD" clId="Web-{3ABB5E26-DAB4-F946-B3DE-4168D3F77F08}" dt="2018-12-13T16:35:18.005" v="31"/>
          <ac:picMkLst>
            <pc:docMk/>
            <pc:sldMk cId="3758602681" sldId="269"/>
            <ac:picMk id="2" creationId="{DD65D724-7B5D-4E10-9B31-9253CCAF9AC2}"/>
          </ac:picMkLst>
        </pc:picChg>
        <pc:picChg chg="del">
          <ac:chgData name="Μαρινος Δημολιανης" userId="S::mdimolianis@ntua.gr::f662b1b2-aba1-4af0-9008-d7083a197428" providerId="AD" clId="Web-{3ABB5E26-DAB4-F946-B3DE-4168D3F77F08}" dt="2018-12-13T16:33:37.270" v="25"/>
          <ac:picMkLst>
            <pc:docMk/>
            <pc:sldMk cId="3758602681" sldId="269"/>
            <ac:picMk id="3" creationId="{18A05020-BA59-49F8-ADF2-89EF62039A6A}"/>
          </ac:picMkLst>
        </pc:picChg>
        <pc:picChg chg="add mod">
          <ac:chgData name="Μαρινος Δημολιανης" userId="S::mdimolianis@ntua.gr::f662b1b2-aba1-4af0-9008-d7083a197428" providerId="AD" clId="Web-{3ABB5E26-DAB4-F946-B3DE-4168D3F77F08}" dt="2018-12-13T16:36:26.505" v="38" actId="14100"/>
          <ac:picMkLst>
            <pc:docMk/>
            <pc:sldMk cId="3758602681" sldId="269"/>
            <ac:picMk id="5" creationId="{8BDC6235-4FC5-4431-A1BF-55B4E99CB31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BC15C2-5DB3-42D0-8FAA-D5DCEF2DAA5E}" type="datetimeFigureOut">
              <a:rPr lang="el-GR" smtClean="0"/>
              <a:t>13/12/2018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F3A53D-AF4B-4039-A8C2-8BBA9F76579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41805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F3A53D-AF4B-4039-A8C2-8BBA9F765799}" type="slidenum">
              <a:rPr lang="el-GR" smtClean="0"/>
              <a:t>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82782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F3A53D-AF4B-4039-A8C2-8BBA9F765799}" type="slidenum">
              <a:rPr lang="el-GR" smtClean="0"/>
              <a:t>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81594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F3A53D-AF4B-4039-A8C2-8BBA9F765799}" type="slidenum">
              <a:rPr lang="el-GR" smtClean="0"/>
              <a:t>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28803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F3A53D-AF4B-4039-A8C2-8BBA9F765799}" type="slidenum">
              <a:rPr lang="el-GR" smtClean="0"/>
              <a:t>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23058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F3A53D-AF4B-4039-A8C2-8BBA9F765799}" type="slidenum">
              <a:rPr lang="el-GR" smtClean="0"/>
              <a:t>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49977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F3A53D-AF4B-4039-A8C2-8BBA9F765799}" type="slidenum">
              <a:rPr lang="el-GR" smtClean="0"/>
              <a:t>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2294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F3A53D-AF4B-4039-A8C2-8BBA9F765799}" type="slidenum">
              <a:rPr lang="el-GR" smtClean="0"/>
              <a:t>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72049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F3A53D-AF4B-4039-A8C2-8BBA9F765799}" type="slidenum">
              <a:rPr lang="el-GR" smtClean="0"/>
              <a:t>10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6222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0" y="1916832"/>
            <a:ext cx="9144000" cy="1944215"/>
          </a:xfr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txBody>
          <a:bodyPr vert="horz" lIns="936000" tIns="45720" rIns="2016000" bIns="45720" rtlCol="0" anchor="ctr">
            <a:normAutofit/>
          </a:bodyPr>
          <a:lstStyle>
            <a:lvl1pPr algn="l">
              <a:defRPr lang="en-US" sz="3600"/>
            </a:lvl1pPr>
          </a:lstStyle>
          <a:p>
            <a:pPr lvl="0"/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/>
              <a:t>Στυλ κύριου υπότιτλου</a:t>
            </a:r>
            <a:endParaRPr lang="en-US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97C20-369C-4005-8802-71D6E8DAE773}" type="datetimeFigureOut">
              <a:rPr lang="el-GR" smtClean="0"/>
              <a:t>13/12/2018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10892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  <a:endParaRPr lang="en-US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97C20-369C-4005-8802-71D6E8DAE773}" type="datetimeFigureOut">
              <a:rPr lang="el-GR" smtClean="0"/>
              <a:t>13/12/2018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CC9C5-2D3E-4855-8ED3-C0017F98337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02845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l-GR"/>
              <a:t>Στυλ κύριου τίτλου</a:t>
            </a:r>
            <a:endParaRPr lang="en-US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97C20-369C-4005-8802-71D6E8DAE773}" type="datetimeFigureOut">
              <a:rPr lang="el-GR" smtClean="0"/>
              <a:t>13/12/2018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CC9C5-2D3E-4855-8ED3-C0017F98337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28639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  <a:blipFill dpi="0" rotWithShape="1">
            <a:blip r:embed="rId2"/>
            <a:srcRect/>
            <a:stretch>
              <a:fillRect t="80000" b="6000"/>
            </a:stretch>
          </a:blipFill>
          <a:ln>
            <a:noFill/>
          </a:ln>
        </p:spPr>
        <p:txBody>
          <a:bodyPr vert="horz" lIns="720000" tIns="45720" rIns="91440" bIns="45720" rtlCol="0" anchor="ctr">
            <a:normAutofit/>
          </a:bodyPr>
          <a:lstStyle>
            <a:lvl1pPr>
              <a:defRPr lang="en-US" sz="3200" b="1" dirty="0"/>
            </a:lvl1pPr>
          </a:lstStyle>
          <a:p>
            <a:pPr lvl="0"/>
            <a:r>
              <a:rPr lang="el-GR" dirty="0"/>
              <a:t>Στυλ κύριου τίτλου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>
            <a:lvl1pPr marL="342900" indent="-342900">
              <a:buClr>
                <a:srgbClr val="2D63A3"/>
              </a:buClr>
              <a:buSzPct val="110000"/>
              <a:buFont typeface="Wingdings" pitchFamily="2" charset="2"/>
              <a:buChar char="§"/>
              <a:defRPr sz="2800"/>
            </a:lvl1pPr>
            <a:lvl2pPr marL="742950" indent="-285750">
              <a:buClr>
                <a:srgbClr val="00B2FF"/>
              </a:buClr>
              <a:buSzPct val="50000"/>
              <a:buFont typeface="Wingdings" pitchFamily="2" charset="2"/>
              <a:buChar char="q"/>
              <a:defRPr sz="2400"/>
            </a:lvl2pPr>
            <a:lvl3pPr marL="1143000" indent="-228600">
              <a:buClr>
                <a:srgbClr val="2D63A3"/>
              </a:buClr>
              <a:buSzPct val="60000"/>
              <a:buFont typeface="Calibri" pitchFamily="34" charset="0"/>
              <a:buChar char="□"/>
              <a:defRPr sz="2000"/>
            </a:lvl3pPr>
            <a:lvl4pPr>
              <a:buClr>
                <a:srgbClr val="00B2FF"/>
              </a:buClr>
              <a:defRPr sz="1800"/>
            </a:lvl4pPr>
            <a:lvl5pPr>
              <a:buClr>
                <a:srgbClr val="2D63A3"/>
              </a:buClr>
              <a:defRPr sz="1800"/>
            </a:lvl5pPr>
          </a:lstStyle>
          <a:p>
            <a:pPr lvl="0"/>
            <a:r>
              <a:rPr lang="el-GR" dirty="0"/>
              <a:t>Στυλ υποδείγματος κειμένου</a:t>
            </a:r>
          </a:p>
          <a:p>
            <a:pPr lvl="1"/>
            <a:r>
              <a:rPr lang="el-GR" dirty="0"/>
              <a:t>Δεύτερου επιπέδου</a:t>
            </a:r>
          </a:p>
          <a:p>
            <a:pPr lvl="2"/>
            <a:r>
              <a:rPr lang="el-GR" dirty="0"/>
              <a:t>Τρίτου επιπέδου</a:t>
            </a:r>
          </a:p>
          <a:p>
            <a:pPr lvl="3"/>
            <a:r>
              <a:rPr lang="el-GR" dirty="0"/>
              <a:t>Τέταρτου επιπέδου</a:t>
            </a:r>
          </a:p>
          <a:p>
            <a:pPr lvl="4"/>
            <a:r>
              <a:rPr lang="el-GR" dirty="0"/>
              <a:t>Πέμπτου επιπέδου</a:t>
            </a:r>
            <a:endParaRPr lang="en-US" dirty="0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97C20-369C-4005-8802-71D6E8DAE773}" type="datetimeFigureOut">
              <a:rPr lang="el-GR" smtClean="0"/>
              <a:t>13/12/2018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CC9C5-2D3E-4855-8ED3-C0017F98337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45959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97C20-369C-4005-8802-71D6E8DAE773}" type="datetimeFigureOut">
              <a:rPr lang="el-GR" smtClean="0"/>
              <a:t>13/12/2018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CC9C5-2D3E-4855-8ED3-C0017F98337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43268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blipFill dpi="0" rotWithShape="1">
            <a:blip r:embed="rId3"/>
            <a:srcRect/>
            <a:stretch>
              <a:fillRect t="80000" b="6000"/>
            </a:stretch>
          </a:blipFill>
        </p:spPr>
        <p:txBody>
          <a:bodyPr/>
          <a:lstStyle/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l-GR" sz="2800" dirty="0" smtClean="0"/>
            </a:lvl1pPr>
            <a:lvl2pPr>
              <a:defRPr lang="el-GR" sz="2400" dirty="0" smtClean="0"/>
            </a:lvl2pPr>
            <a:lvl3pPr>
              <a:defRPr lang="el-GR" sz="2000" dirty="0" smtClean="0"/>
            </a:lvl3pPr>
            <a:lvl4pPr>
              <a:defRPr lang="el-GR" sz="1800" dirty="0" smtClean="0"/>
            </a:lvl4pPr>
            <a:lvl5pPr>
              <a:defRPr lang="en-US" sz="1800" dirty="0"/>
            </a:lvl5pPr>
          </a:lstStyle>
          <a:p>
            <a:pPr lvl="0">
              <a:buClr>
                <a:srgbClr val="2D63A3"/>
              </a:buClr>
              <a:buSzPct val="110000"/>
              <a:buFont typeface="Wingdings" pitchFamily="2" charset="2"/>
              <a:buChar char="§"/>
            </a:pPr>
            <a:r>
              <a:rPr lang="el-GR"/>
              <a:t>Στυλ υποδείγματος κειμένου</a:t>
            </a:r>
          </a:p>
          <a:p>
            <a:pPr lvl="1">
              <a:buClr>
                <a:srgbClr val="2D63A3"/>
              </a:buClr>
              <a:buSzPct val="110000"/>
              <a:buFont typeface="Wingdings" pitchFamily="2" charset="2"/>
              <a:buChar char="§"/>
            </a:pPr>
            <a:r>
              <a:rPr lang="el-GR"/>
              <a:t>Δεύτερου επιπέδου</a:t>
            </a:r>
          </a:p>
          <a:p>
            <a:pPr lvl="2">
              <a:buClr>
                <a:srgbClr val="2D63A3"/>
              </a:buClr>
              <a:buSzPct val="110000"/>
              <a:buFont typeface="Wingdings" pitchFamily="2" charset="2"/>
              <a:buChar char="§"/>
            </a:pPr>
            <a:r>
              <a:rPr lang="el-GR"/>
              <a:t>Τρίτου επιπέδου</a:t>
            </a:r>
          </a:p>
          <a:p>
            <a:pPr lvl="3">
              <a:buClr>
                <a:srgbClr val="2D63A3"/>
              </a:buClr>
              <a:buSzPct val="110000"/>
              <a:buFont typeface="Wingdings" pitchFamily="2" charset="2"/>
              <a:buChar char="§"/>
            </a:pPr>
            <a:r>
              <a:rPr lang="el-GR"/>
              <a:t>Τέταρτου επιπέδου</a:t>
            </a:r>
          </a:p>
          <a:p>
            <a:pPr lvl="4">
              <a:buClr>
                <a:srgbClr val="2D63A3"/>
              </a:buClr>
              <a:buSzPct val="110000"/>
              <a:buFont typeface="Wingdings" pitchFamily="2" charset="2"/>
              <a:buChar char="§"/>
            </a:pPr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l-GR" sz="2800" dirty="0" smtClean="0"/>
            </a:lvl1pPr>
            <a:lvl2pPr>
              <a:defRPr lang="el-GR" sz="2400" dirty="0" smtClean="0"/>
            </a:lvl2pPr>
            <a:lvl3pPr>
              <a:defRPr lang="el-GR" sz="2000" dirty="0" smtClean="0"/>
            </a:lvl3pPr>
            <a:lvl4pPr>
              <a:defRPr lang="el-GR" sz="1800" dirty="0" smtClean="0"/>
            </a:lvl4pPr>
            <a:lvl5pPr>
              <a:defRPr lang="en-US" sz="1800" dirty="0"/>
            </a:lvl5pPr>
          </a:lstStyle>
          <a:p>
            <a:pPr lvl="0">
              <a:buClr>
                <a:srgbClr val="2D63A3"/>
              </a:buClr>
              <a:buSzPct val="110000"/>
              <a:buFont typeface="Wingdings" pitchFamily="2" charset="2"/>
              <a:buChar char="§"/>
            </a:pPr>
            <a:r>
              <a:rPr lang="el-GR"/>
              <a:t>Στυλ υποδείγματος κειμένου</a:t>
            </a:r>
          </a:p>
          <a:p>
            <a:pPr lvl="1">
              <a:buClr>
                <a:srgbClr val="2D63A3"/>
              </a:buClr>
              <a:buSzPct val="110000"/>
              <a:buFont typeface="Wingdings" pitchFamily="2" charset="2"/>
              <a:buChar char="§"/>
            </a:pPr>
            <a:r>
              <a:rPr lang="el-GR"/>
              <a:t>Δεύτερου επιπέδου</a:t>
            </a:r>
          </a:p>
          <a:p>
            <a:pPr lvl="2">
              <a:buClr>
                <a:srgbClr val="2D63A3"/>
              </a:buClr>
              <a:buSzPct val="110000"/>
              <a:buFont typeface="Wingdings" pitchFamily="2" charset="2"/>
              <a:buChar char="§"/>
            </a:pPr>
            <a:r>
              <a:rPr lang="el-GR"/>
              <a:t>Τρίτου επιπέδου</a:t>
            </a:r>
          </a:p>
          <a:p>
            <a:pPr lvl="3">
              <a:buClr>
                <a:srgbClr val="2D63A3"/>
              </a:buClr>
              <a:buSzPct val="110000"/>
              <a:buFont typeface="Wingdings" pitchFamily="2" charset="2"/>
              <a:buChar char="§"/>
            </a:pPr>
            <a:r>
              <a:rPr lang="el-GR"/>
              <a:t>Τέταρτου επιπέδου</a:t>
            </a:r>
          </a:p>
          <a:p>
            <a:pPr lvl="4">
              <a:buClr>
                <a:srgbClr val="2D63A3"/>
              </a:buClr>
              <a:buSzPct val="110000"/>
              <a:buFont typeface="Wingdings" pitchFamily="2" charset="2"/>
              <a:buChar char="§"/>
            </a:pPr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97C20-369C-4005-8802-71D6E8DAE773}" type="datetimeFigureOut">
              <a:rPr lang="el-GR" smtClean="0"/>
              <a:t>13/12/2018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CC9C5-2D3E-4855-8ED3-C0017F98337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782090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blipFill dpi="0" rotWithShape="1">
            <a:blip r:embed="rId2"/>
            <a:srcRect/>
            <a:stretch>
              <a:fillRect t="10000" r="96000" b="10000"/>
            </a:stretch>
          </a:blipFill>
        </p:spPr>
        <p:txBody>
          <a:bodyPr lIns="21600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l-GR" sz="2800" smtClean="0"/>
            </a:lvl1pPr>
            <a:lvl2pPr>
              <a:defRPr lang="el-GR" sz="2400" smtClean="0"/>
            </a:lvl2pPr>
            <a:lvl3pPr>
              <a:defRPr lang="el-GR" sz="2000" smtClean="0"/>
            </a:lvl3pPr>
            <a:lvl4pPr>
              <a:defRPr lang="el-GR" sz="1800" smtClean="0"/>
            </a:lvl4pPr>
            <a:lvl5pPr>
              <a:defRPr lang="en-US" sz="1800"/>
            </a:lvl5pPr>
          </a:lstStyle>
          <a:p>
            <a:pPr lvl="0">
              <a:buClr>
                <a:srgbClr val="2D63A3"/>
              </a:buClr>
              <a:buSzPct val="110000"/>
              <a:buFont typeface="Wingdings" pitchFamily="2" charset="2"/>
              <a:buChar char="§"/>
            </a:pPr>
            <a:r>
              <a:rPr lang="el-GR"/>
              <a:t>Στυλ υποδείγματος κειμένου</a:t>
            </a:r>
          </a:p>
          <a:p>
            <a:pPr lvl="1">
              <a:buClr>
                <a:srgbClr val="2D63A3"/>
              </a:buClr>
              <a:buSzPct val="110000"/>
              <a:buFont typeface="Wingdings" pitchFamily="2" charset="2"/>
              <a:buChar char="§"/>
            </a:pPr>
            <a:r>
              <a:rPr lang="el-GR"/>
              <a:t>Δεύτερου επιπέδου</a:t>
            </a:r>
          </a:p>
          <a:p>
            <a:pPr lvl="2">
              <a:buClr>
                <a:srgbClr val="2D63A3"/>
              </a:buClr>
              <a:buSzPct val="110000"/>
              <a:buFont typeface="Wingdings" pitchFamily="2" charset="2"/>
              <a:buChar char="§"/>
            </a:pPr>
            <a:r>
              <a:rPr lang="el-GR"/>
              <a:t>Τρίτου επιπέδου</a:t>
            </a:r>
          </a:p>
          <a:p>
            <a:pPr lvl="3">
              <a:buClr>
                <a:srgbClr val="2D63A3"/>
              </a:buClr>
              <a:buSzPct val="110000"/>
              <a:buFont typeface="Wingdings" pitchFamily="2" charset="2"/>
              <a:buChar char="§"/>
            </a:pPr>
            <a:r>
              <a:rPr lang="el-GR"/>
              <a:t>Τέταρτου επιπέδου</a:t>
            </a:r>
          </a:p>
          <a:p>
            <a:pPr lvl="4">
              <a:buClr>
                <a:srgbClr val="2D63A3"/>
              </a:buClr>
              <a:buSzPct val="110000"/>
              <a:buFont typeface="Wingdings" pitchFamily="2" charset="2"/>
              <a:buChar char="§"/>
            </a:pPr>
            <a:r>
              <a:rPr lang="el-GR"/>
              <a:t>Πέμπτου επιπέδου</a:t>
            </a:r>
            <a:endParaRPr lang="en-US"/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blipFill>
            <a:blip r:embed="rId3"/>
            <a:stretch>
              <a:fillRect t="10000" r="96000" b="10000"/>
            </a:stretch>
          </a:blipFill>
        </p:spPr>
        <p:txBody>
          <a:bodyPr lIns="21600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l-GR" sz="2800" smtClean="0"/>
            </a:lvl1pPr>
            <a:lvl2pPr>
              <a:defRPr lang="el-GR" sz="2400" smtClean="0"/>
            </a:lvl2pPr>
            <a:lvl3pPr>
              <a:defRPr lang="el-GR" sz="2000" smtClean="0"/>
            </a:lvl3pPr>
            <a:lvl4pPr>
              <a:defRPr lang="el-GR" sz="1800" smtClean="0"/>
            </a:lvl4pPr>
            <a:lvl5pPr>
              <a:defRPr lang="en-US" sz="1800"/>
            </a:lvl5pPr>
          </a:lstStyle>
          <a:p>
            <a:pPr lvl="0">
              <a:buClr>
                <a:srgbClr val="2D63A3"/>
              </a:buClr>
              <a:buSzPct val="110000"/>
              <a:buFont typeface="Wingdings" pitchFamily="2" charset="2"/>
              <a:buChar char="§"/>
            </a:pPr>
            <a:r>
              <a:rPr lang="el-GR"/>
              <a:t>Στυλ υποδείγματος κειμένου</a:t>
            </a:r>
          </a:p>
          <a:p>
            <a:pPr lvl="1">
              <a:buClr>
                <a:srgbClr val="2D63A3"/>
              </a:buClr>
              <a:buSzPct val="110000"/>
              <a:buFont typeface="Wingdings" pitchFamily="2" charset="2"/>
              <a:buChar char="§"/>
            </a:pPr>
            <a:r>
              <a:rPr lang="el-GR"/>
              <a:t>Δεύτερου επιπέδου</a:t>
            </a:r>
          </a:p>
          <a:p>
            <a:pPr lvl="2">
              <a:buClr>
                <a:srgbClr val="2D63A3"/>
              </a:buClr>
              <a:buSzPct val="110000"/>
              <a:buFont typeface="Wingdings" pitchFamily="2" charset="2"/>
              <a:buChar char="§"/>
            </a:pPr>
            <a:r>
              <a:rPr lang="el-GR"/>
              <a:t>Τρίτου επιπέδου</a:t>
            </a:r>
          </a:p>
          <a:p>
            <a:pPr lvl="3">
              <a:buClr>
                <a:srgbClr val="2D63A3"/>
              </a:buClr>
              <a:buSzPct val="110000"/>
              <a:buFont typeface="Wingdings" pitchFamily="2" charset="2"/>
              <a:buChar char="§"/>
            </a:pPr>
            <a:r>
              <a:rPr lang="el-GR"/>
              <a:t>Τέταρτου επιπέδου</a:t>
            </a:r>
          </a:p>
          <a:p>
            <a:pPr lvl="4">
              <a:buClr>
                <a:srgbClr val="2D63A3"/>
              </a:buClr>
              <a:buSzPct val="110000"/>
              <a:buFont typeface="Wingdings" pitchFamily="2" charset="2"/>
              <a:buChar char="§"/>
            </a:pPr>
            <a:r>
              <a:rPr lang="el-GR"/>
              <a:t>Πέμπτου επιπέδου</a:t>
            </a:r>
            <a:endParaRPr lang="en-US"/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97C20-369C-4005-8802-71D6E8DAE773}" type="datetimeFigureOut">
              <a:rPr lang="el-GR" smtClean="0"/>
              <a:t>13/12/2018</a:t>
            </a:fld>
            <a:endParaRPr lang="el-GR"/>
          </a:p>
        </p:txBody>
      </p:sp>
      <p:sp>
        <p:nvSpPr>
          <p:cNvPr id="8" name="Θέση υποσέλιδου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CC9C5-2D3E-4855-8ED3-C0017F98337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15834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97C20-369C-4005-8802-71D6E8DAE773}" type="datetimeFigureOut">
              <a:rPr lang="el-GR" smtClean="0"/>
              <a:t>13/12/2018</a:t>
            </a:fld>
            <a:endParaRPr lang="el-GR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CC9C5-2D3E-4855-8ED3-C0017F98337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20208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97C20-369C-4005-8802-71D6E8DAE773}" type="datetimeFigureOut">
              <a:rPr lang="el-GR" smtClean="0"/>
              <a:t>13/12/2018</a:t>
            </a:fld>
            <a:endParaRPr lang="el-GR"/>
          </a:p>
        </p:txBody>
      </p:sp>
      <p:sp>
        <p:nvSpPr>
          <p:cNvPr id="3" name="Θέση υποσέλιδου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CC9C5-2D3E-4855-8ED3-C0017F98337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76006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lIns="252000" anchor="b"/>
          <a:lstStyle>
            <a:lvl1pPr algn="l">
              <a:defRPr sz="2000" b="1"/>
            </a:lvl1pPr>
          </a:lstStyle>
          <a:p>
            <a:r>
              <a:rPr lang="el-GR" dirty="0"/>
              <a:t>Στυλ κύριου τίτλου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97C20-369C-4005-8802-71D6E8DAE773}" type="datetimeFigureOut">
              <a:rPr lang="el-GR" smtClean="0"/>
              <a:t>13/12/2018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CC9C5-2D3E-4855-8ED3-C0017F98337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37509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763688" y="413990"/>
            <a:ext cx="5486400" cy="566738"/>
          </a:xfrm>
        </p:spPr>
        <p:txBody>
          <a:bodyPr lIns="504000" bIns="108000" anchor="b"/>
          <a:lstStyle>
            <a:lvl1pPr algn="l">
              <a:defRPr sz="2000" b="1"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Θέση εικόνας 2"/>
          <p:cNvSpPr>
            <a:spLocks noGrp="1"/>
          </p:cNvSpPr>
          <p:nvPr>
            <p:ph type="pic" idx="1"/>
          </p:nvPr>
        </p:nvSpPr>
        <p:spPr>
          <a:xfrm>
            <a:off x="1763688" y="198884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/>
              <a:t>Κάντε κλικ στο εικονίδιο για να προσθέσετε μια εικόνα</a:t>
            </a:r>
            <a:endParaRPr lang="en-US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1763688" y="98072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97C20-369C-4005-8802-71D6E8DAE773}" type="datetimeFigureOut">
              <a:rPr lang="el-GR" smtClean="0"/>
              <a:t>13/12/2018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CC9C5-2D3E-4855-8ED3-C0017F98337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12024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  <a:prstGeom prst="rect">
            <a:avLst/>
          </a:prstGeom>
          <a:blipFill dpi="0" rotWithShape="1">
            <a:blip r:embed="rId13"/>
            <a:srcRect/>
            <a:stretch>
              <a:fillRect t="80000" b="6000"/>
            </a:stretch>
          </a:blipFill>
          <a:ln>
            <a:noFill/>
          </a:ln>
        </p:spPr>
        <p:txBody>
          <a:bodyPr vert="horz" lIns="720000" tIns="45720" rIns="91440" bIns="45720" rtlCol="0" anchor="ctr">
            <a:normAutofit/>
          </a:bodyPr>
          <a:lstStyle/>
          <a:p>
            <a:pPr lvl="0"/>
            <a:r>
              <a:rPr lang="el-GR" dirty="0"/>
              <a:t>Στυλ κύριου τίτλου</a:t>
            </a:r>
            <a:endParaRPr lang="en-US" dirty="0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/>
          <a:p>
            <a:pPr lvl="0">
              <a:buClr>
                <a:srgbClr val="2D63A3"/>
              </a:buClr>
              <a:buSzPct val="110000"/>
              <a:buFont typeface="Wingdings" pitchFamily="2" charset="2"/>
              <a:buChar char="§"/>
            </a:pPr>
            <a:r>
              <a:rPr lang="el-GR" dirty="0"/>
              <a:t>Στυλ υποδείγματος κειμένου</a:t>
            </a:r>
          </a:p>
          <a:p>
            <a:pPr lvl="1">
              <a:buClr>
                <a:srgbClr val="00B2FF"/>
              </a:buClr>
              <a:buSzPct val="50000"/>
              <a:buFont typeface="Wingdings" pitchFamily="2" charset="2"/>
              <a:buChar char="q"/>
            </a:pPr>
            <a:r>
              <a:rPr lang="el-GR" dirty="0"/>
              <a:t>Δεύτερου επιπέδου</a:t>
            </a:r>
          </a:p>
          <a:p>
            <a:pPr lvl="2">
              <a:buClr>
                <a:srgbClr val="2D63A3"/>
              </a:buClr>
              <a:buSzPct val="60000"/>
              <a:buFont typeface="Calibri" pitchFamily="34" charset="0"/>
              <a:buChar char="□"/>
            </a:pPr>
            <a:r>
              <a:rPr lang="el-GR" dirty="0"/>
              <a:t>Τρίτου επιπέδου</a:t>
            </a:r>
          </a:p>
          <a:p>
            <a:pPr lvl="3">
              <a:buClr>
                <a:srgbClr val="00B2FF"/>
              </a:buClr>
            </a:pPr>
            <a:r>
              <a:rPr lang="el-GR" dirty="0"/>
              <a:t>Τέταρτου επιπέδου</a:t>
            </a:r>
          </a:p>
          <a:p>
            <a:pPr lvl="4">
              <a:buClr>
                <a:srgbClr val="2D63A3"/>
              </a:buClr>
            </a:pPr>
            <a:r>
              <a:rPr lang="el-GR" dirty="0"/>
              <a:t>Πέμπτου επιπέδου</a:t>
            </a:r>
            <a:endParaRPr lang="en-US" dirty="0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97C20-369C-4005-8802-71D6E8DAE773}" type="datetimeFigureOut">
              <a:rPr lang="el-GR" smtClean="0"/>
              <a:t>13/12/2018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CC9C5-2D3E-4855-8ED3-C0017F983376}" type="slidenum">
              <a:rPr lang="el-GR" smtClean="0"/>
              <a:t>‹#›</a:t>
            </a:fld>
            <a:endParaRPr lang="el-GR"/>
          </a:p>
        </p:txBody>
      </p:sp>
      <p:pic>
        <p:nvPicPr>
          <p:cNvPr id="7" name="Picture 2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309320"/>
            <a:ext cx="2268538" cy="548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19756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lang="en-US" sz="4400" kern="120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B2FF"/>
        </a:buClr>
        <a:buFont typeface="Arial" pitchFamily="34" charset="0"/>
        <a:buChar char="•"/>
        <a:defRPr lang="el-GR" sz="32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lang="el-GR" sz="2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el-GR" sz="24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lang="el-GR" sz="20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gios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igitalocean/netbox" TargetMode="External"/><Relationship Id="rId5" Type="http://schemas.openxmlformats.org/officeDocument/2006/relationships/hyperlink" Target="https://www.librenms.org/" TargetMode="External"/><Relationship Id="rId4" Type="http://schemas.openxmlformats.org/officeDocument/2006/relationships/hyperlink" Target="http://www.opennms.org/index.php/Main_Pag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l-GR" altLang="el-GR" dirty="0"/>
              <a:t>Ολοκληρωμένα Εργαλεία Διαχείρισης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ts val="750"/>
              </a:spcBef>
            </a:pPr>
            <a:endParaRPr lang="el-GR" altLang="el-GR" b="1" dirty="0">
              <a:solidFill>
                <a:srgbClr val="000000"/>
              </a:solidFill>
              <a:hlinkClick r:id="" action="ppaction://noaction"/>
            </a:endParaRPr>
          </a:p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l-GR" altLang="el-GR" dirty="0">
                <a:solidFill>
                  <a:srgbClr val="000000"/>
                </a:solidFill>
              </a:rPr>
              <a:t>Άσκηση 7</a:t>
            </a:r>
            <a:endParaRPr lang="en-US" altLang="el-GR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l-GR" altLang="el-GR" dirty="0">
                <a:solidFill>
                  <a:srgbClr val="000000"/>
                </a:solidFill>
              </a:rPr>
              <a:t>Διαχείριση Δικτύων - Ευφυή Δίκτυα</a:t>
            </a:r>
            <a:r>
              <a:rPr lang="en-US" altLang="el-GR" dirty="0">
                <a:solidFill>
                  <a:srgbClr val="000000"/>
                </a:solidFill>
              </a:rPr>
              <a:t>, </a:t>
            </a:r>
            <a:endParaRPr lang="el-GR" altLang="el-GR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l-GR" altLang="el-GR" dirty="0">
                <a:solidFill>
                  <a:srgbClr val="000000"/>
                </a:solidFill>
              </a:rPr>
              <a:t>9</a:t>
            </a:r>
            <a:r>
              <a:rPr lang="el-GR" altLang="el-GR" baseline="30000" dirty="0">
                <a:solidFill>
                  <a:srgbClr val="000000"/>
                </a:solidFill>
              </a:rPr>
              <a:t>ο</a:t>
            </a:r>
            <a:r>
              <a:rPr lang="el-GR" altLang="el-GR" dirty="0">
                <a:solidFill>
                  <a:srgbClr val="000000"/>
                </a:solidFill>
              </a:rPr>
              <a:t> Εξάμηνο, </a:t>
            </a:r>
            <a:r>
              <a:rPr lang="el-GR" altLang="el-GR" dirty="0" smtClean="0">
                <a:solidFill>
                  <a:srgbClr val="000000"/>
                </a:solidFill>
              </a:rPr>
              <a:t>201</a:t>
            </a:r>
            <a:r>
              <a:rPr lang="el-GR" altLang="el-GR" dirty="0" smtClean="0">
                <a:solidFill>
                  <a:srgbClr val="000000"/>
                </a:solidFill>
              </a:rPr>
              <a:t>8</a:t>
            </a:r>
            <a:r>
              <a:rPr lang="el-GR" altLang="el-GR" dirty="0" smtClean="0">
                <a:solidFill>
                  <a:srgbClr val="000000"/>
                </a:solidFill>
              </a:rPr>
              <a:t>-201</a:t>
            </a:r>
            <a:r>
              <a:rPr lang="el-GR" altLang="el-GR" dirty="0">
                <a:solidFill>
                  <a:srgbClr val="000000"/>
                </a:solidFill>
              </a:rPr>
              <a:t>9</a:t>
            </a:r>
            <a:endParaRPr lang="el-GR" altLang="el-GR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510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Automation Tools -</a:t>
            </a:r>
            <a:r>
              <a:rPr lang="el-GR" dirty="0"/>
              <a:t>Α</a:t>
            </a:r>
            <a:r>
              <a:rPr lang="en-US" dirty="0" err="1"/>
              <a:t>nsible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40560"/>
          </a:xfrm>
        </p:spPr>
        <p:txBody>
          <a:bodyPr>
            <a:normAutofit/>
          </a:bodyPr>
          <a:lstStyle/>
          <a:p>
            <a:r>
              <a:rPr lang="en-US" dirty="0"/>
              <a:t>SSH Based, Agentless, Python Modules </a:t>
            </a:r>
          </a:p>
          <a:p>
            <a:r>
              <a:rPr lang="el-GR" dirty="0"/>
              <a:t>Τρόποι Λειτουργίας</a:t>
            </a:r>
          </a:p>
          <a:p>
            <a:pPr lvl="1"/>
            <a:r>
              <a:rPr lang="en-US" dirty="0"/>
              <a:t>Ad-Hoc: </a:t>
            </a:r>
            <a:r>
              <a:rPr lang="el-GR" dirty="0"/>
              <a:t>Χρήση </a:t>
            </a:r>
            <a:r>
              <a:rPr lang="en-US" dirty="0"/>
              <a:t>Command Line </a:t>
            </a:r>
            <a:r>
              <a:rPr lang="el-GR" dirty="0"/>
              <a:t>για την Εκτέλεση</a:t>
            </a:r>
            <a:endParaRPr lang="en-US" dirty="0"/>
          </a:p>
          <a:p>
            <a:pPr lvl="1"/>
            <a:r>
              <a:rPr lang="en-US" dirty="0"/>
              <a:t>Playbooks</a:t>
            </a:r>
            <a:endParaRPr lang="el-GR" dirty="0"/>
          </a:p>
          <a:p>
            <a:pPr lvl="2"/>
            <a:r>
              <a:rPr lang="el-GR" dirty="0"/>
              <a:t>Οργάνωση ενεργειών (</a:t>
            </a:r>
            <a:r>
              <a:rPr lang="en-US" dirty="0"/>
              <a:t>plays) </a:t>
            </a:r>
            <a:r>
              <a:rPr lang="el-GR" dirty="0"/>
              <a:t>σε αρχείο (</a:t>
            </a:r>
            <a:r>
              <a:rPr lang="en-US" dirty="0"/>
              <a:t>playbooks)</a:t>
            </a:r>
          </a:p>
          <a:p>
            <a:r>
              <a:rPr lang="el-GR" dirty="0"/>
              <a:t>Διαχειριζόμενα Συστήματα</a:t>
            </a:r>
          </a:p>
          <a:p>
            <a:pPr lvl="1"/>
            <a:r>
              <a:rPr lang="en-US" dirty="0"/>
              <a:t>Inventory</a:t>
            </a:r>
            <a:r>
              <a:rPr lang="el-GR" dirty="0"/>
              <a:t> (λίστα): Ορίζεται στατικά (αρχείο) και δυναμικά (εκτέλεση)</a:t>
            </a:r>
          </a:p>
          <a:p>
            <a:pPr lvl="1"/>
            <a:r>
              <a:rPr lang="en-US" dirty="0"/>
              <a:t>Facts</a:t>
            </a:r>
            <a:r>
              <a:rPr lang="el-GR" dirty="0"/>
              <a:t> (στοιχεία): Ανάκτηση από το σύστημα</a:t>
            </a:r>
          </a:p>
          <a:p>
            <a:pPr lvl="1"/>
            <a:r>
              <a:rPr lang="en-US" dirty="0"/>
              <a:t>Variables </a:t>
            </a:r>
            <a:r>
              <a:rPr lang="el-GR" dirty="0"/>
              <a:t>(μεταβλητές): Ορίζονται από τον χρήστη - διαχειριστή</a:t>
            </a:r>
          </a:p>
          <a:p>
            <a:pPr lvl="2"/>
            <a:endParaRPr lang="en-US" dirty="0"/>
          </a:p>
          <a:p>
            <a:endParaRPr lang="el-GR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282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l-GR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ΣΥΝΟΨΗ ΕΡΓΑΛΕΙΩΝ ΔΙΑΧΕΙΡΙΣΗΣ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184576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buFont typeface="Arial" charset="0"/>
              <a:buChar char="•"/>
              <a:defRPr/>
            </a:pPr>
            <a:r>
              <a:rPr lang="en-US" sz="2200" dirty="0">
                <a:latin typeface="Arial" charset="0"/>
              </a:rPr>
              <a:t>Diagnostics</a:t>
            </a:r>
          </a:p>
          <a:p>
            <a:pPr lvl="1" eaLnBrk="1" hangingPunct="1">
              <a:lnSpc>
                <a:spcPct val="80000"/>
              </a:lnSpc>
              <a:buFont typeface="Arial" charset="0"/>
              <a:buChar char="–"/>
              <a:defRPr/>
            </a:pPr>
            <a:r>
              <a:rPr lang="en-US" sz="1800" dirty="0">
                <a:latin typeface="Arial" charset="0"/>
              </a:rPr>
              <a:t>ping, traceroute, </a:t>
            </a:r>
            <a:r>
              <a:rPr lang="en-US" sz="1800" dirty="0" err="1">
                <a:latin typeface="Arial" charset="0"/>
              </a:rPr>
              <a:t>nmap</a:t>
            </a:r>
            <a:endParaRPr lang="en-US" sz="1800" dirty="0">
              <a:latin typeface="Arial" charset="0"/>
            </a:endParaRPr>
          </a:p>
          <a:p>
            <a:pPr lvl="1" eaLnBrk="1" hangingPunct="1">
              <a:lnSpc>
                <a:spcPct val="80000"/>
              </a:lnSpc>
              <a:buFont typeface="Arial" charset="0"/>
              <a:buChar char="–"/>
              <a:defRPr/>
            </a:pPr>
            <a:r>
              <a:rPr lang="en-US" sz="1800" dirty="0" err="1">
                <a:latin typeface="Arial" charset="0"/>
              </a:rPr>
              <a:t>tcpdump</a:t>
            </a:r>
            <a:r>
              <a:rPr lang="en-US" sz="1800" dirty="0">
                <a:latin typeface="Arial" charset="0"/>
              </a:rPr>
              <a:t>, Wireshark (Ethereal)</a:t>
            </a:r>
          </a:p>
          <a:p>
            <a:pPr eaLnBrk="1" hangingPunct="1">
              <a:lnSpc>
                <a:spcPct val="80000"/>
              </a:lnSpc>
              <a:buFont typeface="Arial" charset="0"/>
              <a:buChar char="•"/>
              <a:defRPr/>
            </a:pPr>
            <a:endParaRPr lang="en-US" sz="1200" dirty="0">
              <a:latin typeface="Arial" charset="0"/>
            </a:endParaRPr>
          </a:p>
          <a:p>
            <a:pPr eaLnBrk="1" hangingPunct="1">
              <a:lnSpc>
                <a:spcPct val="80000"/>
              </a:lnSpc>
              <a:buFont typeface="Arial" charset="0"/>
              <a:buChar char="•"/>
              <a:defRPr/>
            </a:pPr>
            <a:r>
              <a:rPr lang="en-US" sz="2200" dirty="0">
                <a:latin typeface="Arial" charset="0"/>
              </a:rPr>
              <a:t>net-</a:t>
            </a:r>
            <a:r>
              <a:rPr lang="en-US" sz="2200" dirty="0" err="1">
                <a:latin typeface="Arial" charset="0"/>
              </a:rPr>
              <a:t>snmp</a:t>
            </a:r>
            <a:r>
              <a:rPr lang="en-US" sz="2200" dirty="0">
                <a:latin typeface="Arial" charset="0"/>
              </a:rPr>
              <a:t> (NMS – Agent/MIB, SMI, BER </a:t>
            </a:r>
            <a:r>
              <a:rPr lang="el-GR" sz="2200" dirty="0">
                <a:latin typeface="Arial" charset="0"/>
              </a:rPr>
              <a:t>για </a:t>
            </a:r>
            <a:r>
              <a:rPr lang="en-US" sz="2200" dirty="0">
                <a:latin typeface="Arial" charset="0"/>
              </a:rPr>
              <a:t>UDP PDUs)</a:t>
            </a:r>
          </a:p>
          <a:p>
            <a:pPr lvl="1" eaLnBrk="1" hangingPunct="1">
              <a:lnSpc>
                <a:spcPct val="80000"/>
              </a:lnSpc>
              <a:buFont typeface="Arial" charset="0"/>
              <a:buChar char="–"/>
              <a:defRPr/>
            </a:pPr>
            <a:r>
              <a:rPr lang="en-US" sz="1800" dirty="0" err="1">
                <a:latin typeface="Arial" charset="0"/>
              </a:rPr>
              <a:t>snmp</a:t>
            </a:r>
            <a:r>
              <a:rPr lang="en-US" sz="1800" dirty="0">
                <a:latin typeface="Arial" charset="0"/>
              </a:rPr>
              <a:t>-get </a:t>
            </a:r>
          </a:p>
          <a:p>
            <a:pPr lvl="1" eaLnBrk="1" hangingPunct="1">
              <a:lnSpc>
                <a:spcPct val="80000"/>
              </a:lnSpc>
              <a:buFont typeface="Arial" charset="0"/>
              <a:buChar char="–"/>
              <a:defRPr/>
            </a:pPr>
            <a:r>
              <a:rPr lang="en-US" sz="1800" dirty="0" err="1">
                <a:latin typeface="Arial" charset="0"/>
              </a:rPr>
              <a:t>snmp</a:t>
            </a:r>
            <a:r>
              <a:rPr lang="en-US" sz="1800" dirty="0">
                <a:latin typeface="Arial" charset="0"/>
              </a:rPr>
              <a:t>-walk</a:t>
            </a:r>
            <a:endParaRPr lang="en-US" sz="1800" i="1" dirty="0">
              <a:solidFill>
                <a:srgbClr val="FF0000"/>
              </a:solidFill>
              <a:latin typeface="Arial" charset="0"/>
            </a:endParaRPr>
          </a:p>
          <a:p>
            <a:pPr lvl="1" eaLnBrk="1" hangingPunct="1">
              <a:lnSpc>
                <a:spcPct val="80000"/>
              </a:lnSpc>
              <a:buFont typeface="Arial" charset="0"/>
              <a:buChar char="–"/>
              <a:defRPr/>
            </a:pPr>
            <a:r>
              <a:rPr lang="en-US" sz="1800" dirty="0" err="1">
                <a:latin typeface="Arial" charset="0"/>
              </a:rPr>
              <a:t>snmp</a:t>
            </a:r>
            <a:r>
              <a:rPr lang="en-US" sz="1800" dirty="0">
                <a:latin typeface="Arial" charset="0"/>
              </a:rPr>
              <a:t>-trap </a:t>
            </a:r>
          </a:p>
          <a:p>
            <a:pPr lvl="1" eaLnBrk="1" hangingPunct="1">
              <a:lnSpc>
                <a:spcPct val="80000"/>
              </a:lnSpc>
              <a:buFont typeface="Arial" charset="0"/>
              <a:buChar char="–"/>
              <a:defRPr/>
            </a:pPr>
            <a:r>
              <a:rPr lang="en-US" sz="1800" dirty="0" err="1">
                <a:latin typeface="Arial" charset="0"/>
              </a:rPr>
              <a:t>snmp</a:t>
            </a:r>
            <a:r>
              <a:rPr lang="en-US" sz="1800" dirty="0">
                <a:latin typeface="Arial" charset="0"/>
              </a:rPr>
              <a:t>-set</a:t>
            </a:r>
          </a:p>
          <a:p>
            <a:pPr marL="457200" lvl="1" indent="0" eaLnBrk="1" hangingPunct="1">
              <a:lnSpc>
                <a:spcPct val="80000"/>
              </a:lnSpc>
              <a:buFont typeface="Arial" charset="0"/>
              <a:buNone/>
              <a:defRPr/>
            </a:pPr>
            <a:endParaRPr lang="en-US" sz="1800" dirty="0">
              <a:latin typeface="Arial" charset="0"/>
            </a:endParaRPr>
          </a:p>
          <a:p>
            <a:pPr eaLnBrk="1" hangingPunct="1">
              <a:lnSpc>
                <a:spcPct val="80000"/>
              </a:lnSpc>
              <a:buFont typeface="Arial" charset="0"/>
              <a:buChar char="•"/>
              <a:defRPr/>
            </a:pPr>
            <a:r>
              <a:rPr lang="en-US" sz="2200" dirty="0">
                <a:latin typeface="Arial" charset="0"/>
              </a:rPr>
              <a:t>NETCONF (NMS – YANG Core Modules, YANG, XML </a:t>
            </a:r>
            <a:r>
              <a:rPr lang="el-GR" sz="2200" dirty="0">
                <a:latin typeface="Arial" charset="0"/>
              </a:rPr>
              <a:t>με </a:t>
            </a:r>
            <a:r>
              <a:rPr lang="en-US" sz="2200" dirty="0">
                <a:latin typeface="Arial" charset="0"/>
              </a:rPr>
              <a:t>SSH </a:t>
            </a:r>
            <a:r>
              <a:rPr lang="el-GR" sz="2200" dirty="0">
                <a:latin typeface="Arial" charset="0"/>
              </a:rPr>
              <a:t>ή </a:t>
            </a:r>
            <a:r>
              <a:rPr lang="en-US" sz="2200" dirty="0">
                <a:latin typeface="Arial" charset="0"/>
              </a:rPr>
              <a:t>TLS/SOAP/https)</a:t>
            </a:r>
          </a:p>
          <a:p>
            <a:pPr lvl="1" eaLnBrk="1" hangingPunct="1">
              <a:lnSpc>
                <a:spcPct val="80000"/>
              </a:lnSpc>
              <a:buFont typeface="Arial" charset="0"/>
              <a:buChar char="–"/>
              <a:defRPr/>
            </a:pPr>
            <a:endParaRPr lang="en-US" sz="900" dirty="0">
              <a:latin typeface="Arial" charset="0"/>
            </a:endParaRPr>
          </a:p>
          <a:p>
            <a:pPr eaLnBrk="1" hangingPunct="1">
              <a:lnSpc>
                <a:spcPct val="80000"/>
              </a:lnSpc>
              <a:buFont typeface="Arial" charset="0"/>
              <a:buChar char="•"/>
              <a:defRPr/>
            </a:pPr>
            <a:r>
              <a:rPr lang="en-US" sz="2200" dirty="0">
                <a:latin typeface="Arial" charset="0"/>
              </a:rPr>
              <a:t>Monitoring protocols &amp; tools (per-flow statistics, sampling)</a:t>
            </a:r>
          </a:p>
          <a:p>
            <a:pPr lvl="1" eaLnBrk="1" hangingPunct="1">
              <a:lnSpc>
                <a:spcPct val="80000"/>
              </a:lnSpc>
              <a:buFont typeface="Arial" charset="0"/>
              <a:buChar char="–"/>
              <a:defRPr/>
            </a:pPr>
            <a:r>
              <a:rPr lang="en-US" sz="1800" dirty="0" err="1">
                <a:latin typeface="Arial" charset="0"/>
              </a:rPr>
              <a:t>Netflow</a:t>
            </a:r>
            <a:endParaRPr lang="en-US" sz="1800" dirty="0">
              <a:latin typeface="Arial" charset="0"/>
            </a:endParaRPr>
          </a:p>
          <a:p>
            <a:pPr lvl="1" eaLnBrk="1" hangingPunct="1">
              <a:lnSpc>
                <a:spcPct val="80000"/>
              </a:lnSpc>
              <a:buFont typeface="Arial" charset="0"/>
              <a:buChar char="–"/>
              <a:defRPr/>
            </a:pPr>
            <a:r>
              <a:rPr lang="en-US" sz="1800" dirty="0" err="1">
                <a:latin typeface="Arial" charset="0"/>
              </a:rPr>
              <a:t>sFlow</a:t>
            </a:r>
            <a:endParaRPr lang="en-US" sz="1800" dirty="0">
              <a:latin typeface="Arial" charset="0"/>
            </a:endParaRPr>
          </a:p>
          <a:p>
            <a:pPr lvl="1" eaLnBrk="1" hangingPunct="1">
              <a:lnSpc>
                <a:spcPct val="80000"/>
              </a:lnSpc>
              <a:buFont typeface="Arial" charset="0"/>
              <a:buChar char="–"/>
              <a:defRPr/>
            </a:pPr>
            <a:r>
              <a:rPr lang="en-US" sz="1800" dirty="0">
                <a:latin typeface="Arial" charset="0"/>
              </a:rPr>
              <a:t>Visualization tools (e.g. open source NTOP)</a:t>
            </a:r>
          </a:p>
          <a:p>
            <a:pPr lvl="1" eaLnBrk="1" hangingPunct="1">
              <a:lnSpc>
                <a:spcPct val="80000"/>
              </a:lnSpc>
              <a:buFont typeface="Arial" charset="0"/>
              <a:buChar char="–"/>
              <a:defRPr/>
            </a:pPr>
            <a:r>
              <a:rPr lang="en-US" sz="1800" dirty="0">
                <a:latin typeface="Arial" charset="0"/>
              </a:rPr>
              <a:t>MRTG (</a:t>
            </a:r>
            <a:r>
              <a:rPr lang="en-US" sz="1800" dirty="0" err="1">
                <a:latin typeface="Arial" charset="0"/>
              </a:rPr>
              <a:t>RRDtool</a:t>
            </a:r>
            <a:r>
              <a:rPr lang="en-US" sz="1800" dirty="0">
                <a:latin typeface="Arial" charset="0"/>
              </a:rPr>
              <a:t>)</a:t>
            </a:r>
          </a:p>
          <a:p>
            <a:pPr lvl="1" eaLnBrk="1" hangingPunct="1">
              <a:lnSpc>
                <a:spcPct val="80000"/>
              </a:lnSpc>
              <a:buFont typeface="Arial" charset="0"/>
              <a:buChar char="–"/>
              <a:defRPr/>
            </a:pPr>
            <a:endParaRPr lang="el-GR" sz="900" dirty="0">
              <a:latin typeface="Arial" charset="0"/>
            </a:endParaRPr>
          </a:p>
          <a:p>
            <a:pPr eaLnBrk="1" hangingPunct="1">
              <a:lnSpc>
                <a:spcPct val="80000"/>
              </a:lnSpc>
              <a:buFont typeface="Arial" charset="0"/>
              <a:buChar char="•"/>
              <a:defRPr/>
            </a:pPr>
            <a:r>
              <a:rPr lang="en-US" sz="2200" dirty="0">
                <a:latin typeface="Arial" charset="0"/>
              </a:rPr>
              <a:t>Transmission (DWDM, SDH tools): CMIP, TMN, </a:t>
            </a:r>
            <a:r>
              <a:rPr lang="en-US" sz="2200" dirty="0">
                <a:solidFill>
                  <a:srgbClr val="FF0000"/>
                </a:solidFill>
                <a:latin typeface="Arial" charset="0"/>
              </a:rPr>
              <a:t>Proprietary</a:t>
            </a:r>
          </a:p>
          <a:p>
            <a:pPr lvl="1" eaLnBrk="1" hangingPunct="1">
              <a:lnSpc>
                <a:spcPct val="80000"/>
              </a:lnSpc>
              <a:buFont typeface="Arial" charset="0"/>
              <a:buChar char="–"/>
              <a:defRPr/>
            </a:pPr>
            <a:r>
              <a:rPr lang="en-US" sz="1800" dirty="0">
                <a:latin typeface="Arial" charset="0"/>
              </a:rPr>
              <a:t>TL1, Q3, </a:t>
            </a:r>
            <a:r>
              <a:rPr lang="en-US" sz="1800" dirty="0" err="1">
                <a:latin typeface="Arial" charset="0"/>
              </a:rPr>
              <a:t>Corba</a:t>
            </a:r>
            <a:endParaRPr lang="en-US" sz="1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253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l-GR" sz="3200" b="1" dirty="0"/>
              <a:t>NETWORK OPERATIONS CENTER</a:t>
            </a:r>
            <a:endParaRPr lang="el-GR" altLang="el-GR" sz="3200" b="1" dirty="0"/>
          </a:p>
        </p:txBody>
      </p:sp>
      <p:pic>
        <p:nvPicPr>
          <p:cNvPr id="5123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822" y="1115615"/>
            <a:ext cx="6957262" cy="5121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8779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l-GR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ΟΛΟΚΛΗΡΩΜΕΝΑ ΕΡΓΑΛΕΙΑ ΔΙΑΧΕΙΡΙΣΗΣ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845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l-GR" altLang="el-GR" sz="2400" dirty="0"/>
              <a:t>Αυτοματοποιούν διαδικασίες</a:t>
            </a:r>
            <a:r>
              <a:rPr lang="en-US" altLang="el-GR" sz="2400" dirty="0"/>
              <a:t> &amp; </a:t>
            </a:r>
            <a:r>
              <a:rPr lang="el-GR" altLang="el-GR" sz="2400" dirty="0"/>
              <a:t>Ομαδοποιούν λειτουργίες</a:t>
            </a:r>
          </a:p>
          <a:p>
            <a:pPr>
              <a:lnSpc>
                <a:spcPct val="90000"/>
              </a:lnSpc>
            </a:pPr>
            <a:r>
              <a:rPr lang="en-US" altLang="el-GR" sz="2400" dirty="0"/>
              <a:t>Commercial</a:t>
            </a:r>
          </a:p>
          <a:p>
            <a:pPr lvl="1">
              <a:lnSpc>
                <a:spcPct val="90000"/>
              </a:lnSpc>
            </a:pPr>
            <a:r>
              <a:rPr lang="en-US" altLang="el-GR" sz="2000" dirty="0"/>
              <a:t>HP </a:t>
            </a:r>
            <a:r>
              <a:rPr lang="en-US" altLang="el-GR" sz="2000" dirty="0" err="1"/>
              <a:t>Openview</a:t>
            </a:r>
            <a:endParaRPr lang="en-US" altLang="el-GR" sz="2000" dirty="0"/>
          </a:p>
          <a:p>
            <a:pPr lvl="1">
              <a:lnSpc>
                <a:spcPct val="90000"/>
              </a:lnSpc>
            </a:pPr>
            <a:r>
              <a:rPr lang="en-US" altLang="el-GR" sz="2000" dirty="0"/>
              <a:t>IBM Tivoli</a:t>
            </a:r>
            <a:endParaRPr lang="el-GR" altLang="el-GR" sz="2000" dirty="0"/>
          </a:p>
          <a:p>
            <a:pPr lvl="1">
              <a:lnSpc>
                <a:spcPct val="90000"/>
              </a:lnSpc>
            </a:pPr>
            <a:r>
              <a:rPr lang="en-US" altLang="el-GR" sz="2000" dirty="0" err="1"/>
              <a:t>CiscoWorks</a:t>
            </a:r>
            <a:r>
              <a:rPr lang="en-US" altLang="el-GR" sz="2000" dirty="0"/>
              <a:t>….</a:t>
            </a:r>
            <a:endParaRPr lang="el-GR" altLang="el-GR" sz="1200" b="1" dirty="0"/>
          </a:p>
          <a:p>
            <a:pPr eaLnBrk="1" hangingPunct="1">
              <a:lnSpc>
                <a:spcPct val="90000"/>
              </a:lnSpc>
            </a:pPr>
            <a:r>
              <a:rPr lang="en-US" altLang="el-GR" sz="2400" dirty="0"/>
              <a:t>Open Source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l-GR" sz="2000" dirty="0"/>
              <a:t>Nagios – Service Monitoring </a:t>
            </a:r>
            <a:r>
              <a:rPr lang="en-US" altLang="el-GR" sz="2000" dirty="0">
                <a:hlinkClick r:id="rId3"/>
              </a:rPr>
              <a:t>http://www.nagios.org/</a:t>
            </a:r>
            <a:r>
              <a:rPr lang="en-US" altLang="el-GR" sz="2000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l-GR" sz="2000" dirty="0" err="1"/>
              <a:t>OpenNMS</a:t>
            </a:r>
            <a:r>
              <a:rPr lang="en-US" altLang="el-GR" sz="2000" dirty="0"/>
              <a:t> – Network Monitoring </a:t>
            </a:r>
            <a:r>
              <a:rPr lang="en-US" altLang="el-GR" sz="2000" dirty="0">
                <a:hlinkClick r:id="rId4"/>
              </a:rPr>
              <a:t>http://www.opennms.org/index.php/Main_Page</a:t>
            </a:r>
            <a:r>
              <a:rPr lang="en-US" altLang="el-GR" sz="2000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l-GR" sz="2000">
                <a:cs typeface="Calibri"/>
              </a:rPr>
              <a:t>LibreNMS (</a:t>
            </a:r>
            <a:r>
              <a:rPr lang="en-US" sz="2000" dirty="0">
                <a:cs typeface="Calibri"/>
                <a:hlinkClick r:id="rId5"/>
              </a:rPr>
              <a:t>https://www.librenms.org/</a:t>
            </a:r>
            <a:r>
              <a:rPr lang="en-US" altLang="el-GR" sz="2000">
                <a:cs typeface="Calibri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l-GR" sz="2000">
                <a:cs typeface="Calibri"/>
              </a:rPr>
              <a:t>NetBox (</a:t>
            </a:r>
            <a:r>
              <a:rPr lang="en-US" sz="2000" dirty="0">
                <a:cs typeface="Calibri"/>
                <a:hlinkClick r:id="rId6"/>
              </a:rPr>
              <a:t>https://github.com/digitalocean/netbox</a:t>
            </a:r>
            <a:r>
              <a:rPr lang="en-US" altLang="el-GR" sz="2000">
                <a:cs typeface="Calibri"/>
              </a:rPr>
              <a:t>)</a:t>
            </a:r>
            <a:endParaRPr lang="en-US" altLang="el-GR" sz="2000" dirty="0"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2000">
                <a:cs typeface="Calibri"/>
              </a:rPr>
              <a:t>Puppet, Ansible, SaltStack (Automation)</a:t>
            </a:r>
            <a:endParaRPr lang="en-US" altLang="el-GR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70094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l-GR" sz="3200" b="1"/>
              <a:t>MANAGEMENT PLATFORMS</a:t>
            </a:r>
            <a:r>
              <a:rPr lang="en-US" altLang="el-GR">
                <a:cs typeface="Calibri"/>
              </a:rPr>
              <a:t> </a:t>
            </a:r>
            <a:endParaRPr lang="el-GR" altLang="el-GR" sz="3200" b="1"/>
          </a:p>
        </p:txBody>
      </p:sp>
      <p:pic>
        <p:nvPicPr>
          <p:cNvPr id="7171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1168995"/>
            <a:ext cx="6781800" cy="514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7958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l-GR" sz="3200" b="1" dirty="0"/>
              <a:t>MANAGEMENT PLATFORMS</a:t>
            </a:r>
            <a:endParaRPr lang="el-GR" altLang="el-GR" sz="3200" b="1" dirty="0"/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18A05020-BA59-49F8-ADF2-89EF62039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6" y="1457334"/>
            <a:ext cx="9016409" cy="412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41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l-GR" sz="3200" b="1" dirty="0"/>
              <a:t>MANAGEMENT PLATFORMS</a:t>
            </a:r>
            <a:endParaRPr lang="el-GR" altLang="el-GR" sz="3200" b="1" dirty="0"/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8BDC6235-4FC5-4431-A1BF-55B4E99CB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376547"/>
            <a:ext cx="9143998" cy="397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602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l-GR" sz="3200" b="1" dirty="0"/>
              <a:t>NAGIOS PLUGINS</a:t>
            </a:r>
            <a:endParaRPr lang="el-GR" altLang="el-GR" sz="32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6297361"/>
              </p:ext>
            </p:extLst>
          </p:nvPr>
        </p:nvGraphicFramePr>
        <p:xfrm>
          <a:off x="457200" y="1600200"/>
          <a:ext cx="8229600" cy="2103270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35391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+mj-lt"/>
                        </a:rPr>
                        <a:t>Plugin Return Code</a:t>
                      </a:r>
                    </a:p>
                  </a:txBody>
                  <a:tcPr marL="90808" marR="90808" marT="45735" marB="457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latin typeface="+mj-lt"/>
                        </a:rPr>
                        <a:t>Service State</a:t>
                      </a:r>
                    </a:p>
                  </a:txBody>
                  <a:tcPr marL="90808" marR="90808" marT="45735" marB="457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+mj-lt"/>
                        </a:rPr>
                        <a:t>Host State</a:t>
                      </a:r>
                    </a:p>
                  </a:txBody>
                  <a:tcPr marL="90808" marR="90808" marT="45735" marB="457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5391">
                <a:tc>
                  <a:txBody>
                    <a:bodyPr/>
                    <a:lstStyle/>
                    <a:p>
                      <a:r>
                        <a:rPr lang="el-GR" sz="1800" dirty="0">
                          <a:latin typeface="+mj-lt"/>
                        </a:rPr>
                        <a:t>0</a:t>
                      </a:r>
                    </a:p>
                  </a:txBody>
                  <a:tcPr marL="90808" marR="90808" marT="45735" marB="457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j-lt"/>
                        </a:rPr>
                        <a:t>OK</a:t>
                      </a:r>
                    </a:p>
                  </a:txBody>
                  <a:tcPr marL="90808" marR="90808" marT="45735" marB="457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+mj-lt"/>
                        </a:rPr>
                        <a:t>UP</a:t>
                      </a:r>
                    </a:p>
                  </a:txBody>
                  <a:tcPr marL="90808" marR="90808" marT="45735" marB="457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9312">
                <a:tc>
                  <a:txBody>
                    <a:bodyPr/>
                    <a:lstStyle/>
                    <a:p>
                      <a:r>
                        <a:rPr lang="el-GR" sz="1800" dirty="0">
                          <a:latin typeface="+mj-lt"/>
                        </a:rPr>
                        <a:t>1</a:t>
                      </a:r>
                    </a:p>
                  </a:txBody>
                  <a:tcPr marL="90808" marR="90808" marT="45735" marB="457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j-lt"/>
                        </a:rPr>
                        <a:t>WARNING</a:t>
                      </a:r>
                    </a:p>
                  </a:txBody>
                  <a:tcPr marL="90808" marR="90808" marT="45735" marB="457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j-lt"/>
                        </a:rPr>
                        <a:t>UP or DOWN/UNREACHABLE</a:t>
                      </a:r>
                    </a:p>
                  </a:txBody>
                  <a:tcPr marL="90808" marR="90808" marT="45735" marB="457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5391">
                <a:tc>
                  <a:txBody>
                    <a:bodyPr/>
                    <a:lstStyle/>
                    <a:p>
                      <a:r>
                        <a:rPr lang="el-GR" sz="1800">
                          <a:latin typeface="+mj-lt"/>
                        </a:rPr>
                        <a:t>2</a:t>
                      </a:r>
                    </a:p>
                  </a:txBody>
                  <a:tcPr marL="90808" marR="90808" marT="45735" marB="457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j-lt"/>
                        </a:rPr>
                        <a:t>CRITICAL</a:t>
                      </a:r>
                    </a:p>
                  </a:txBody>
                  <a:tcPr marL="90808" marR="90808" marT="45735" marB="457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j-lt"/>
                        </a:rPr>
                        <a:t>DOWN/UNREACHABLE</a:t>
                      </a:r>
                    </a:p>
                  </a:txBody>
                  <a:tcPr marL="90808" marR="90808" marT="45735" marB="457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5391">
                <a:tc>
                  <a:txBody>
                    <a:bodyPr/>
                    <a:lstStyle/>
                    <a:p>
                      <a:r>
                        <a:rPr lang="el-GR" sz="1800">
                          <a:latin typeface="+mj-lt"/>
                        </a:rPr>
                        <a:t>3</a:t>
                      </a:r>
                    </a:p>
                  </a:txBody>
                  <a:tcPr marL="90808" marR="90808" marT="45735" marB="457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+mj-lt"/>
                        </a:rPr>
                        <a:t>UNKNOWN</a:t>
                      </a:r>
                    </a:p>
                  </a:txBody>
                  <a:tcPr marL="90808" marR="90808" marT="45735" marB="457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j-lt"/>
                        </a:rPr>
                        <a:t>DOWN/UNREACHABLE</a:t>
                      </a:r>
                    </a:p>
                  </a:txBody>
                  <a:tcPr marL="90808" marR="90808" marT="45735" marB="457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8211" name="Rectangle 4"/>
          <p:cNvSpPr>
            <a:spLocks noChangeArrowheads="1"/>
          </p:cNvSpPr>
          <p:nvPr/>
        </p:nvSpPr>
        <p:spPr bwMode="auto">
          <a:xfrm>
            <a:off x="428625" y="4214813"/>
            <a:ext cx="800100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l-GR" sz="1800" dirty="0">
              <a:latin typeface="+mj-lt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l-GR" sz="1800" dirty="0">
                <a:latin typeface="+mj-lt"/>
              </a:rPr>
              <a:t>RETURN CODE | TEXT OUTPUT |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l-GR" sz="1800" dirty="0">
                <a:latin typeface="+mj-lt"/>
              </a:rPr>
              <a:t>OPTIONAL PERFDATA | LONG TEXT LINE … | PERFDATA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l-GR" sz="1800" dirty="0">
              <a:latin typeface="+mj-lt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l-GR" sz="1800" dirty="0">
                <a:latin typeface="+mj-lt"/>
              </a:rPr>
              <a:t>0 | PING OK - Packet loss = 0%, RTA = 0.15 </a:t>
            </a:r>
            <a:r>
              <a:rPr lang="en-US" altLang="el-GR" sz="1800" dirty="0" err="1">
                <a:latin typeface="+mj-lt"/>
              </a:rPr>
              <a:t>ms</a:t>
            </a:r>
            <a:endParaRPr lang="en-US" altLang="el-GR" sz="1800" dirty="0">
              <a:latin typeface="+mj-lt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l-GR" sz="1800" dirty="0">
                <a:latin typeface="+mj-lt"/>
              </a:rPr>
              <a:t>0 | DISK OK - free space: / 3326 MB (56%); |  /=2643MB;5948;5958;0;5968</a:t>
            </a:r>
          </a:p>
        </p:txBody>
      </p:sp>
    </p:spTree>
    <p:extLst>
      <p:ext uri="{BB962C8B-B14F-4D97-AF65-F5344CB8AC3E}">
        <p14:creationId xmlns:p14="http://schemas.microsoft.com/office/powerpoint/2010/main" val="2045404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9160" y="-19573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el-GR" sz="3200" b="1" dirty="0"/>
              <a:t>EXAMPLES</a:t>
            </a:r>
            <a:endParaRPr lang="el-GR" altLang="el-GR" sz="1600" b="1"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9160" y="1608011"/>
            <a:ext cx="8229600" cy="4525963"/>
          </a:xfrm>
        </p:spPr>
        <p:txBody>
          <a:bodyPr/>
          <a:lstStyle/>
          <a:p>
            <a:r>
              <a:rPr lang="en-US" altLang="el-GR" dirty="0" err="1"/>
              <a:t>check_http</a:t>
            </a:r>
            <a:endParaRPr lang="en-US" altLang="el-GR" dirty="0"/>
          </a:p>
          <a:p>
            <a:r>
              <a:rPr lang="en-US" altLang="el-GR" dirty="0" err="1"/>
              <a:t>check_snmp</a:t>
            </a:r>
            <a:endParaRPr lang="en-US" altLang="el-GR" dirty="0"/>
          </a:p>
          <a:p>
            <a:r>
              <a:rPr lang="en-US" altLang="el-GR" dirty="0" err="1"/>
              <a:t>check_icmp</a:t>
            </a:r>
            <a:endParaRPr lang="en-US" altLang="el-GR" dirty="0"/>
          </a:p>
          <a:p>
            <a:r>
              <a:rPr lang="en-US" altLang="el-GR" dirty="0" err="1"/>
              <a:t>check_ntp</a:t>
            </a:r>
            <a:endParaRPr lang="en-US" altLang="el-GR" dirty="0"/>
          </a:p>
          <a:p>
            <a:r>
              <a:rPr lang="en-US" altLang="el-GR" dirty="0" err="1"/>
              <a:t>check_ifoperstatus</a:t>
            </a:r>
            <a:endParaRPr lang="en-US" altLang="el-GR" dirty="0"/>
          </a:p>
          <a:p>
            <a:r>
              <a:rPr lang="en-US" altLang="el-GR" dirty="0" err="1"/>
              <a:t>check_mrtg</a:t>
            </a:r>
            <a:endParaRPr lang="en-US" altLang="el-GR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074023" y="1650874"/>
            <a:ext cx="3429000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3200" dirty="0" err="1">
                <a:latin typeface="+mn-lt"/>
              </a:rPr>
              <a:t>check_ssh</a:t>
            </a:r>
            <a:r>
              <a:rPr lang="en-US" sz="3200" dirty="0">
                <a:latin typeface="+mn-lt"/>
              </a:rPr>
              <a:t> 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3200" dirty="0" err="1">
                <a:latin typeface="+mn-lt"/>
              </a:rPr>
              <a:t>check_ifstatus</a:t>
            </a:r>
            <a:endParaRPr lang="en-US" sz="3200" dirty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3200" dirty="0">
                <a:latin typeface="+mn-lt"/>
              </a:rPr>
              <a:t> </a:t>
            </a:r>
            <a:r>
              <a:rPr lang="en-US" sz="3200" dirty="0" err="1">
                <a:latin typeface="+mn-lt"/>
              </a:rPr>
              <a:t>check_ntp_time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3200" dirty="0" err="1">
                <a:latin typeface="+mn-lt"/>
              </a:rPr>
              <a:t>check_imap</a:t>
            </a:r>
            <a:endParaRPr lang="en-US" sz="3200" dirty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3200" dirty="0" err="1">
                <a:latin typeface="+mn-lt"/>
              </a:rPr>
              <a:t>check_ups</a:t>
            </a:r>
            <a:endParaRPr lang="en-US" sz="3200" dirty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3200" dirty="0" err="1">
                <a:latin typeface="+mn-lt"/>
              </a:rPr>
              <a:t>check_ftp</a:t>
            </a:r>
            <a:endParaRPr lang="en-US" sz="3200" dirty="0">
              <a:latin typeface="+mn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87710" y="5229200"/>
            <a:ext cx="8715375" cy="106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2800" dirty="0">
                <a:latin typeface="+mn-lt"/>
              </a:rPr>
              <a:t>Usage </a:t>
            </a:r>
            <a:r>
              <a:rPr lang="en-US" sz="2800" dirty="0" err="1">
                <a:latin typeface="+mn-lt"/>
              </a:rPr>
              <a:t>check_ping</a:t>
            </a:r>
            <a:r>
              <a:rPr lang="en-US" sz="2800" dirty="0">
                <a:latin typeface="+mn-lt"/>
              </a:rPr>
              <a:t>: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2800" dirty="0" err="1">
                <a:latin typeface="+mn-lt"/>
              </a:rPr>
              <a:t>check_ping</a:t>
            </a:r>
            <a:r>
              <a:rPr lang="en-US" sz="2800" dirty="0">
                <a:latin typeface="+mn-lt"/>
              </a:rPr>
              <a:t> -H &lt;host&gt; -w &lt;</a:t>
            </a:r>
            <a:r>
              <a:rPr lang="en-US" sz="2800" dirty="0" err="1">
                <a:latin typeface="+mn-lt"/>
              </a:rPr>
              <a:t>wrta</a:t>
            </a:r>
            <a:r>
              <a:rPr lang="en-US" sz="2800" dirty="0">
                <a:latin typeface="+mn-lt"/>
              </a:rPr>
              <a:t>&gt;,&lt;</a:t>
            </a:r>
            <a:r>
              <a:rPr lang="en-US" sz="2800" dirty="0" err="1">
                <a:latin typeface="+mn-lt"/>
              </a:rPr>
              <a:t>wpl</a:t>
            </a:r>
            <a:r>
              <a:rPr lang="en-US" sz="2800" dirty="0">
                <a:latin typeface="+mn-lt"/>
              </a:rPr>
              <a:t>&gt;% -c &lt;</a:t>
            </a:r>
            <a:r>
              <a:rPr lang="en-US" sz="2800" dirty="0" err="1">
                <a:latin typeface="+mn-lt"/>
              </a:rPr>
              <a:t>crta</a:t>
            </a:r>
            <a:r>
              <a:rPr lang="en-US" sz="2800" dirty="0">
                <a:latin typeface="+mn-lt"/>
              </a:rPr>
              <a:t>&gt;,&lt;</a:t>
            </a:r>
            <a:r>
              <a:rPr lang="en-US" sz="2800" dirty="0" err="1">
                <a:latin typeface="+mn-lt"/>
              </a:rPr>
              <a:t>cpl</a:t>
            </a:r>
            <a:r>
              <a:rPr lang="en-US" sz="2800" dirty="0">
                <a:latin typeface="+mn-lt"/>
              </a:rPr>
              <a:t>&gt;%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9160" y="1123427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l-GR" dirty="0"/>
              <a:t>(path: /</a:t>
            </a:r>
            <a:r>
              <a:rPr lang="en-US" altLang="el-GR" dirty="0" err="1" smtClean="0"/>
              <a:t>usr</a:t>
            </a:r>
            <a:r>
              <a:rPr lang="en-US" altLang="el-GR" dirty="0" smtClean="0"/>
              <a:t>/local/</a:t>
            </a:r>
            <a:r>
              <a:rPr lang="en-US" altLang="el-GR" dirty="0" err="1" smtClean="0"/>
              <a:t>nagios</a:t>
            </a:r>
            <a:r>
              <a:rPr lang="el-GR" altLang="el-GR" dirty="0" smtClean="0"/>
              <a:t>/</a:t>
            </a:r>
            <a:r>
              <a:rPr lang="en-US" altLang="el-GR" dirty="0" err="1" smtClean="0"/>
              <a:t>libexec</a:t>
            </a:r>
            <a:r>
              <a:rPr lang="en-US" altLang="el-GR" dirty="0" smtClean="0"/>
              <a:t>/</a:t>
            </a:r>
            <a:r>
              <a:rPr lang="en-US" altLang="el-GR" dirty="0" smtClean="0"/>
              <a:t>) </a:t>
            </a:r>
            <a:r>
              <a:rPr lang="en-US" altLang="el-GR" dirty="0"/>
              <a:t>		               (execution: ./</a:t>
            </a:r>
            <a:r>
              <a:rPr lang="en-US" altLang="el-GR" dirty="0" err="1"/>
              <a:t>check_ping</a:t>
            </a:r>
            <a:r>
              <a:rPr lang="en-US" altLang="el-GR" dirty="0"/>
              <a:t> –h)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643720214"/>
      </p:ext>
    </p:extLst>
  </p:cSld>
  <p:clrMapOvr>
    <a:masterClrMapping/>
  </p:clrMapOvr>
</p:sld>
</file>

<file path=ppt/theme/theme1.xml><?xml version="1.0" encoding="utf-8"?>
<a:theme xmlns:a="http://schemas.openxmlformats.org/drawingml/2006/main" name="ewsdn14-design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2765</TotalTime>
  <Words>354</Words>
  <Application>Microsoft Office PowerPoint</Application>
  <PresentationFormat>On-screen Show (4:3)</PresentationFormat>
  <Paragraphs>99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ewsdn14-design-template</vt:lpstr>
      <vt:lpstr>Ολοκληρωμένα Εργαλεία Διαχείρισης</vt:lpstr>
      <vt:lpstr>ΣΥΝΟΨΗ ΕΡΓΑΛΕΙΩΝ ΔΙΑΧΕΙΡΙΣΗΣ</vt:lpstr>
      <vt:lpstr>NETWORK OPERATIONS CENTER</vt:lpstr>
      <vt:lpstr>ΟΛΟΚΛΗΡΩΜΕΝΑ ΕΡΓΑΛΕΙΑ ΔΙΑΧΕΙΡΙΣΗΣ</vt:lpstr>
      <vt:lpstr>MANAGEMENT PLATFORMS </vt:lpstr>
      <vt:lpstr>MANAGEMENT PLATFORMS</vt:lpstr>
      <vt:lpstr>MANAGEMENT PLATFORMS</vt:lpstr>
      <vt:lpstr>NAGIOS PLUGINS</vt:lpstr>
      <vt:lpstr>EXAMPLES</vt:lpstr>
      <vt:lpstr>Automation Tools -Αnsible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coyiotis</dc:creator>
  <cp:lastModifiedBy>Cain</cp:lastModifiedBy>
  <cp:revision>116</cp:revision>
  <dcterms:created xsi:type="dcterms:W3CDTF">2015-04-06T10:16:16Z</dcterms:created>
  <dcterms:modified xsi:type="dcterms:W3CDTF">2018-12-13T16:53:58Z</dcterms:modified>
</cp:coreProperties>
</file>