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25"/>
  </p:notesMasterIdLst>
  <p:sldIdLst>
    <p:sldId id="353" r:id="rId2"/>
    <p:sldId id="418" r:id="rId3"/>
    <p:sldId id="397" r:id="rId4"/>
    <p:sldId id="400" r:id="rId5"/>
    <p:sldId id="399" r:id="rId6"/>
    <p:sldId id="401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2" r:id="rId15"/>
    <p:sldId id="410" r:id="rId16"/>
    <p:sldId id="411" r:id="rId17"/>
    <p:sldId id="414" r:id="rId18"/>
    <p:sldId id="415" r:id="rId19"/>
    <p:sldId id="419" r:id="rId20"/>
    <p:sldId id="417" r:id="rId21"/>
    <p:sldId id="421" r:id="rId22"/>
    <p:sldId id="416" r:id="rId23"/>
    <p:sldId id="420" r:id="rId2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2" autoAdjust="0"/>
    <p:restoredTop sz="94660"/>
  </p:normalViewPr>
  <p:slideViewPr>
    <p:cSldViewPr>
      <p:cViewPr>
        <p:scale>
          <a:sx n="66" d="100"/>
          <a:sy n="66" d="100"/>
        </p:scale>
        <p:origin x="-1920" y="-5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9" y="0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2" y="4715550"/>
            <a:ext cx="4986233" cy="446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099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9" y="9431099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6FA4127-B984-4C8C-A0A2-38E34ECD5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825D146-57F9-417E-9787-49EE3F8C7592}" type="datetime1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10/16/2018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EF3ACFF-26CB-497A-8823-3E60BB0C224A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3C8A308-87CF-4F91-89A1-59C26148BDED}" type="datetime1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10/16/2018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E48A3BD-22D4-4E95-839A-542A8AAA23DE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8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7B9C00-D0F5-4469-8808-D92F453F3ACD}" type="slidenum">
              <a:rPr lang="el-GR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l-GR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B3275EF-EF23-4395-A3E6-7232439D7988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A07A-E41E-4881-8E14-FF5B1C5BB501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55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B76A-CB67-4CDD-A8C0-8432E6A5B2C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78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EECF-397F-4095-A2E1-E1EC9FA2023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24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88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5EB84-18BF-4225-BA5E-944BA0A3187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29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B724-4C8D-461C-B627-4B7F494E70CC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02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122D-A971-4BE5-A53F-C3A55993CC9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64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946B6-C364-49E4-A3F6-38133D20C50B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83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FA07B-899F-4E0F-846C-EF4FA993FE71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184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4797-06AD-4945-BA38-B763875849F9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612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0621B-0B7E-4984-929E-47FA376E345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68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ode.ntua.gr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haltdos.com/wp-content/uploads/2017/02/2015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nscurve.org/amplificatio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6_Dyn_cyberattack" TargetMode="External"/><Relationship Id="rId3" Type="http://schemas.openxmlformats.org/officeDocument/2006/relationships/hyperlink" Target="https://www.arbornetworks.com/" TargetMode="External"/><Relationship Id="rId7" Type="http://schemas.openxmlformats.org/officeDocument/2006/relationships/hyperlink" Target="https://www.cloudflare.com/dns/dnssec/how-dnssec-works/" TargetMode="External"/><Relationship Id="rId2" Type="http://schemas.openxmlformats.org/officeDocument/2006/relationships/hyperlink" Target="https://www.isc.org/downloads/bi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dware.com/" TargetMode="External"/><Relationship Id="rId5" Type="http://schemas.openxmlformats.org/officeDocument/2006/relationships/hyperlink" Target="https://www.incapsula.com/" TargetMode="External"/><Relationship Id="rId4" Type="http://schemas.openxmlformats.org/officeDocument/2006/relationships/hyperlink" Target="https://www.cloudflare.com/" TargetMode="External"/><Relationship Id="rId9" Type="http://schemas.openxmlformats.org/officeDocument/2006/relationships/hyperlink" Target="https://dyn.com/blog/dyn-statement-on-10212016-ddos-attac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362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latin typeface="+mn-lt"/>
              </a:rPr>
              <a:t>Domain Name System </a:t>
            </a:r>
            <a:r>
              <a:rPr lang="en-US" sz="3200" b="1" dirty="0">
                <a:latin typeface="+mn-lt"/>
              </a:rPr>
              <a:t>(DNS</a:t>
            </a:r>
            <a:r>
              <a:rPr lang="en-US" sz="3200" b="1" dirty="0" smtClean="0">
                <a:latin typeface="+mn-lt"/>
              </a:rPr>
              <a:t>)</a:t>
            </a:r>
            <a:r>
              <a:rPr lang="en-US" sz="3200" b="1" dirty="0">
                <a:latin typeface="+mn-lt"/>
              </a:rPr>
              <a:t/>
            </a:r>
            <a:br>
              <a:rPr lang="en-US" sz="3200" b="1" dirty="0">
                <a:latin typeface="+mn-lt"/>
              </a:rPr>
            </a:br>
            <a:r>
              <a:rPr lang="en-US" sz="3200" b="1" dirty="0" smtClean="0">
                <a:latin typeface="+mn-lt"/>
              </a:rPr>
              <a:t>(2</a:t>
            </a:r>
            <a:r>
              <a:rPr lang="el-GR" sz="3200" b="1" baseline="30000" dirty="0" smtClean="0">
                <a:latin typeface="+mn-lt"/>
              </a:rPr>
              <a:t>η</a:t>
            </a:r>
            <a:r>
              <a:rPr lang="el-GR" sz="3200" b="1" dirty="0" smtClean="0">
                <a:latin typeface="+mn-lt"/>
              </a:rPr>
              <a:t> άσκηση</a:t>
            </a:r>
            <a:r>
              <a:rPr lang="en-US" sz="3200" b="1" dirty="0" smtClean="0">
                <a:latin typeface="+mn-lt"/>
              </a:rPr>
              <a:t>)</a:t>
            </a:r>
            <a:endParaRPr lang="el-GR" sz="1600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2209800"/>
          </a:xfrm>
        </p:spPr>
        <p:txBody>
          <a:bodyPr>
            <a:normAutofit/>
          </a:bodyPr>
          <a:lstStyle/>
          <a:p>
            <a:endParaRPr lang="el-GR" sz="2400" b="1" dirty="0" smtClean="0">
              <a:hlinkClick r:id="rId3"/>
            </a:endParaRPr>
          </a:p>
          <a:p>
            <a:endParaRPr lang="el-GR" sz="2400" b="1" dirty="0">
              <a:hlinkClick r:id="rId3"/>
            </a:endParaRPr>
          </a:p>
          <a:p>
            <a:r>
              <a:rPr lang="el-GR" sz="2400" dirty="0" smtClean="0"/>
              <a:t>Διαχείριση Δικτύων - Ευφυή Δίκτυα</a:t>
            </a:r>
            <a:r>
              <a:rPr lang="en-US" sz="2400" dirty="0" smtClean="0"/>
              <a:t>, </a:t>
            </a:r>
            <a:endParaRPr lang="el-GR" sz="2400" dirty="0" smtClean="0"/>
          </a:p>
          <a:p>
            <a:r>
              <a:rPr lang="el-GR" sz="2400" dirty="0" smtClean="0"/>
              <a:t>9</a:t>
            </a:r>
            <a:r>
              <a:rPr lang="el-GR" sz="2400" baseline="30000" dirty="0" smtClean="0"/>
              <a:t>ο</a:t>
            </a:r>
            <a:r>
              <a:rPr lang="el-GR" sz="2400" dirty="0" smtClean="0"/>
              <a:t> Εξάμηνο, </a:t>
            </a:r>
            <a:r>
              <a:rPr lang="el-GR" sz="2400" dirty="0" smtClean="0"/>
              <a:t>201</a:t>
            </a:r>
            <a:r>
              <a:rPr lang="en-US" sz="2400" dirty="0" smtClean="0"/>
              <a:t>8</a:t>
            </a:r>
            <a:r>
              <a:rPr lang="el-GR" sz="2400" dirty="0" smtClean="0"/>
              <a:t>-201</a:t>
            </a:r>
            <a:r>
              <a:rPr lang="en-US" sz="2400" dirty="0"/>
              <a:t>9</a:t>
            </a:r>
            <a:endParaRPr lang="el-GR" sz="2800" b="1" dirty="0"/>
          </a:p>
          <a:p>
            <a:pPr eaLnBrk="1" hangingPunct="1">
              <a:lnSpc>
                <a:spcPct val="90000"/>
              </a:lnSpc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endParaRPr lang="el-GR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30132"/>
              </p:ext>
            </p:extLst>
          </p:nvPr>
        </p:nvGraphicFramePr>
        <p:xfrm>
          <a:off x="228600" y="88262"/>
          <a:ext cx="914400" cy="100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5" imgW="1266825" imgH="1752600" progId="">
                  <p:embed/>
                </p:oleObj>
              </mc:Choice>
              <mc:Fallback>
                <p:oleObj r:id="rId5" imgW="1266825" imgH="17526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245" t="24455" r="24159" b="27753"/>
                      <a:stretch>
                        <a:fillRect/>
                      </a:stretch>
                    </p:blipFill>
                    <p:spPr bwMode="auto">
                      <a:xfrm>
                        <a:off x="228600" y="88262"/>
                        <a:ext cx="914400" cy="100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ΕΘΝΙΚΟ ΜΕΤΣΟΒΙΟ ΠΟΛΥΤΕΧΝΕΙΟ - ΕΜΠ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ΣΧΟΛΗ ΗΛΕΚΤΡΟΛΟΓΩΝ ΜΗΧΑΝΙΚΩΝ &amp; ΜΗΧ. ΥΠΟΛΟΓΙΣΤΩΝ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Τομέας Επικοινωνιών, Ηλεκτρονικής &amp; Συστημάτων Πληροφορικής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Εργαστήριο Διαχείρισης &amp; Βελτίστου Σχεδιασμού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Δικτύων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Τηλεματικής 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NETMODE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9975"/>
            <a:ext cx="9144000" cy="120505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Recursive </a:t>
            </a:r>
            <a:r>
              <a:rPr lang="en-US" sz="3200" b="1" dirty="0" smtClean="0">
                <a:latin typeface="+mn-lt"/>
              </a:rPr>
              <a:t>Name Server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5625"/>
            <a:ext cx="84582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2000" dirty="0" smtClean="0"/>
              <a:t>Οι </a:t>
            </a:r>
            <a:r>
              <a:rPr lang="en-US" altLang="en-US" sz="2000" dirty="0" smtClean="0"/>
              <a:t>recursive servers </a:t>
            </a:r>
            <a:r>
              <a:rPr lang="el-GR" altLang="en-US" sz="2000" dirty="0" smtClean="0"/>
              <a:t>πραγματοποιούν την αναζήτηση (</a:t>
            </a:r>
            <a:r>
              <a:rPr lang="en-US" altLang="en-US" sz="2000" dirty="0" smtClean="0"/>
              <a:t>lookups</a:t>
            </a:r>
            <a:r>
              <a:rPr lang="el-GR" altLang="en-US" sz="2000" dirty="0" smtClean="0"/>
              <a:t>) κάνοντας ερωτήσεις στην υπηρεσία</a:t>
            </a:r>
            <a:r>
              <a:rPr lang="en-US" altLang="en-US" sz="2000" dirty="0" smtClean="0"/>
              <a:t> DNS </a:t>
            </a:r>
            <a:r>
              <a:rPr lang="el-GR" altLang="en-US" sz="2000" dirty="0" smtClean="0"/>
              <a:t>ΕΚ ΜΕΡΟΥΣ των</a:t>
            </a:r>
            <a:r>
              <a:rPr lang="en-US" altLang="en-US" sz="2000" dirty="0" smtClean="0"/>
              <a:t> clients. 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l-GR" altLang="en-US" sz="2000" dirty="0" smtClean="0"/>
              <a:t>Λαμβάνουν τις απαντήσεις από τους</a:t>
            </a:r>
            <a:r>
              <a:rPr lang="en-US" altLang="en-US" sz="2000" dirty="0" smtClean="0"/>
              <a:t> authoritative servers </a:t>
            </a:r>
            <a:r>
              <a:rPr lang="el-GR" altLang="en-US" sz="2000" dirty="0" smtClean="0"/>
              <a:t>και την προωθούν στους </a:t>
            </a:r>
            <a:r>
              <a:rPr lang="en-US" altLang="en-US" sz="2000" dirty="0" smtClean="0"/>
              <a:t>clients </a:t>
            </a:r>
            <a:r>
              <a:rPr lang="el-GR" altLang="en-US" sz="2000" dirty="0" smtClean="0"/>
              <a:t>με την ένδειξη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C00000"/>
                </a:solidFill>
              </a:rPr>
              <a:t>not authoritative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l-GR" altLang="en-US" sz="2000" dirty="0" smtClean="0"/>
              <a:t>Οι απαντήσεις αποθηκεύονται </a:t>
            </a:r>
            <a:r>
              <a:rPr lang="en-US" altLang="en-US" sz="2000" dirty="0" smtClean="0"/>
              <a:t>(cached) </a:t>
            </a:r>
            <a:r>
              <a:rPr lang="el-GR" altLang="en-US" sz="2000" dirty="0" smtClean="0"/>
              <a:t>για μελλοντική χρήση</a:t>
            </a:r>
          </a:p>
          <a:p>
            <a:pPr eaLnBrk="1" hangingPunct="1"/>
            <a:endParaRPr lang="el-GR" altLang="en-US" sz="2000" dirty="0" smtClean="0"/>
          </a:p>
          <a:p>
            <a:pPr eaLnBrk="1" hangingPunct="1">
              <a:buNone/>
            </a:pPr>
            <a:endParaRPr lang="el-GR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   Open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resolvers: </a:t>
            </a:r>
            <a:r>
              <a:rPr lang="en-US" altLang="en-US" sz="2000" dirty="0" smtClean="0"/>
              <a:t>recursive servers </a:t>
            </a:r>
            <a:r>
              <a:rPr lang="el-GR" altLang="en-US" sz="2000" dirty="0" smtClean="0"/>
              <a:t>που απαντούν στα ερωτήματα  			        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οποιουδήποτε </a:t>
            </a:r>
            <a:r>
              <a:rPr lang="el-GR" altLang="en-US" sz="2000" dirty="0" smtClean="0"/>
              <a:t>πελάτη</a:t>
            </a:r>
            <a:endParaRPr lang="en-US" alt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18" name="Rectangle 6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7324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DNS </a:t>
            </a:r>
            <a:r>
              <a:rPr lang="en-US" sz="3200" b="1" dirty="0" smtClean="0">
                <a:latin typeface="+mn-lt"/>
              </a:rPr>
              <a:t>Name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esolution </a:t>
            </a:r>
            <a:r>
              <a:rPr lang="en-US" sz="3200" b="1" dirty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xample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1183174" y="5781764"/>
            <a:ext cx="2234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equesting host</a:t>
            </a:r>
            <a:endParaRPr lang="en-US" alt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29" name="Group 33"/>
          <p:cNvGrpSpPr>
            <a:grpSpLocks/>
          </p:cNvGrpSpPr>
          <p:nvPr/>
        </p:nvGrpSpPr>
        <p:grpSpPr bwMode="auto">
          <a:xfrm>
            <a:off x="4770438" y="2057400"/>
            <a:ext cx="369887" cy="657225"/>
            <a:chOff x="4180" y="783"/>
            <a:chExt cx="150" cy="307"/>
          </a:xfrm>
        </p:grpSpPr>
        <p:sp>
          <p:nvSpPr>
            <p:cNvPr id="1083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4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5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6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9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90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1030" name="Text Box 17"/>
          <p:cNvSpPr txBox="1">
            <a:spLocks noChangeArrowheads="1"/>
          </p:cNvSpPr>
          <p:nvPr/>
        </p:nvSpPr>
        <p:spPr bwMode="auto">
          <a:xfrm>
            <a:off x="5227638" y="2254250"/>
            <a:ext cx="2468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oot 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DNS server</a:t>
            </a:r>
          </a:p>
        </p:txBody>
      </p:sp>
      <p:sp>
        <p:nvSpPr>
          <p:cNvPr id="1031" name="Text Box 26"/>
          <p:cNvSpPr txBox="1">
            <a:spLocks noChangeArrowheads="1"/>
          </p:cNvSpPr>
          <p:nvPr/>
        </p:nvSpPr>
        <p:spPr bwMode="auto">
          <a:xfrm>
            <a:off x="5608638" y="3168650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6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4010025" y="4152900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82671"/>
              </p:ext>
            </p:extLst>
          </p:nvPr>
        </p:nvGraphicFramePr>
        <p:xfrm>
          <a:off x="3419475" y="56261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6261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3245490" y="1295400"/>
            <a:ext cx="2373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Query: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www.ntua.gr</a:t>
            </a:r>
            <a:endParaRPr lang="en-US" alt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3627438" y="3549650"/>
            <a:ext cx="369887" cy="657225"/>
            <a:chOff x="4180" y="783"/>
            <a:chExt cx="150" cy="307"/>
          </a:xfrm>
        </p:grpSpPr>
        <p:sp>
          <p:nvSpPr>
            <p:cNvPr id="1075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6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7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8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1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2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3716338" y="42386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3830638" y="25431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4116388" y="3705225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4116388" y="3876675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4040188" y="2771775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3906838" y="42672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1" name="Text Box 27"/>
          <p:cNvSpPr txBox="1">
            <a:spLocks noChangeArrowheads="1"/>
          </p:cNvSpPr>
          <p:nvPr/>
        </p:nvSpPr>
        <p:spPr bwMode="auto">
          <a:xfrm>
            <a:off x="3417888" y="50942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042" name="Text Box 28"/>
          <p:cNvSpPr txBox="1">
            <a:spLocks noChangeArrowheads="1"/>
          </p:cNvSpPr>
          <p:nvPr/>
        </p:nvSpPr>
        <p:spPr bwMode="auto">
          <a:xfrm>
            <a:off x="3960813" y="27606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43" name="Text Box 29"/>
          <p:cNvSpPr txBox="1">
            <a:spLocks noChangeArrowheads="1"/>
          </p:cNvSpPr>
          <p:nvPr/>
        </p:nvSpPr>
        <p:spPr bwMode="auto">
          <a:xfrm>
            <a:off x="4398963" y="29987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44" name="Text Box 30"/>
          <p:cNvSpPr txBox="1">
            <a:spLocks noChangeArrowheads="1"/>
          </p:cNvSpPr>
          <p:nvPr/>
        </p:nvSpPr>
        <p:spPr bwMode="auto">
          <a:xfrm>
            <a:off x="4713288" y="34083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45" name="Text Box 31"/>
          <p:cNvSpPr txBox="1">
            <a:spLocks noChangeArrowheads="1"/>
          </p:cNvSpPr>
          <p:nvPr/>
        </p:nvSpPr>
        <p:spPr bwMode="auto">
          <a:xfrm>
            <a:off x="4743450" y="38957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046" name="Text Box 32"/>
          <p:cNvSpPr txBox="1">
            <a:spLocks noChangeArrowheads="1"/>
          </p:cNvSpPr>
          <p:nvPr/>
        </p:nvSpPr>
        <p:spPr bwMode="auto">
          <a:xfrm>
            <a:off x="5340350" y="49355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1047" name="Group 42"/>
          <p:cNvGrpSpPr>
            <a:grpSpLocks/>
          </p:cNvGrpSpPr>
          <p:nvPr/>
        </p:nvGrpSpPr>
        <p:grpSpPr bwMode="auto">
          <a:xfrm>
            <a:off x="5610225" y="3560763"/>
            <a:ext cx="369888" cy="657225"/>
            <a:chOff x="4180" y="783"/>
            <a:chExt cx="150" cy="307"/>
          </a:xfrm>
        </p:grpSpPr>
        <p:sp>
          <p:nvSpPr>
            <p:cNvPr id="1067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0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048" name="Group 51"/>
          <p:cNvGrpSpPr>
            <a:grpSpLocks/>
          </p:cNvGrpSpPr>
          <p:nvPr/>
        </p:nvGrpSpPr>
        <p:grpSpPr bwMode="auto">
          <a:xfrm>
            <a:off x="5591175" y="5180013"/>
            <a:ext cx="369888" cy="657225"/>
            <a:chOff x="4180" y="783"/>
            <a:chExt cx="150" cy="307"/>
          </a:xfrm>
        </p:grpSpPr>
        <p:sp>
          <p:nvSpPr>
            <p:cNvPr id="1059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0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1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2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5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6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1049" name="Text Box 60"/>
          <p:cNvSpPr txBox="1">
            <a:spLocks noChangeArrowheads="1"/>
          </p:cNvSpPr>
          <p:nvPr/>
        </p:nvSpPr>
        <p:spPr bwMode="auto">
          <a:xfrm>
            <a:off x="6019800" y="5181600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uthoritative 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DNS </a:t>
            </a:r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server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of zone ntua.gr</a:t>
            </a:r>
            <a:endParaRPr lang="en-US" alt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50" name="Text Box 61"/>
          <p:cNvSpPr txBox="1">
            <a:spLocks noChangeArrowheads="1"/>
          </p:cNvSpPr>
          <p:nvPr/>
        </p:nvSpPr>
        <p:spPr bwMode="auto">
          <a:xfrm>
            <a:off x="4713288" y="4965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1051" name="Text Box 62"/>
          <p:cNvSpPr txBox="1">
            <a:spLocks noChangeArrowheads="1"/>
          </p:cNvSpPr>
          <p:nvPr/>
        </p:nvSpPr>
        <p:spPr bwMode="auto">
          <a:xfrm>
            <a:off x="3970338" y="51133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4049713" y="4037013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3" name="Text Box 65"/>
          <p:cNvSpPr txBox="1">
            <a:spLocks noChangeArrowheads="1"/>
          </p:cNvSpPr>
          <p:nvPr/>
        </p:nvSpPr>
        <p:spPr bwMode="auto">
          <a:xfrm>
            <a:off x="5989638" y="3778250"/>
            <a:ext cx="2011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.gr 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DNS server</a:t>
            </a:r>
          </a:p>
        </p:txBody>
      </p:sp>
      <p:sp>
        <p:nvSpPr>
          <p:cNvPr id="1054" name="Text Box 69"/>
          <p:cNvSpPr txBox="1">
            <a:spLocks noChangeArrowheads="1"/>
          </p:cNvSpPr>
          <p:nvPr/>
        </p:nvSpPr>
        <p:spPr bwMode="auto">
          <a:xfrm>
            <a:off x="769938" y="3514725"/>
            <a:ext cx="2354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ocal 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DNS </a:t>
            </a:r>
            <a:r>
              <a:rPr lang="en-US" altLang="en-US" sz="2400" b="0" dirty="0" smtClean="0">
                <a:solidFill>
                  <a:schemeClr val="tx1"/>
                </a:solidFill>
                <a:latin typeface="+mn-lt"/>
              </a:rPr>
              <a:t>server</a:t>
            </a:r>
            <a:endParaRPr lang="en-US" altLang="en-US" sz="2400" b="0" dirty="0">
              <a:solidFill>
                <a:schemeClr val="tx1"/>
              </a:solidFill>
              <a:latin typeface="+mn-lt"/>
            </a:endParaRPr>
          </a:p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(recursive)</a:t>
            </a:r>
            <a:endParaRPr lang="el-G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55" name="Text Box 6"/>
          <p:cNvSpPr txBox="1">
            <a:spLocks noChangeArrowheads="1"/>
          </p:cNvSpPr>
          <p:nvPr/>
        </p:nvSpPr>
        <p:spPr bwMode="auto">
          <a:xfrm>
            <a:off x="7539038" y="1905000"/>
            <a:ext cx="1147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iterative</a:t>
            </a:r>
            <a:endParaRPr lang="en-US" altLang="en-US" sz="1600" b="0">
              <a:latin typeface="Verdana" panose="020B0604030504040204" pitchFamily="34" charset="0"/>
            </a:endParaRPr>
          </a:p>
        </p:txBody>
      </p:sp>
      <p:sp>
        <p:nvSpPr>
          <p:cNvPr id="1057" name="Line 67"/>
          <p:cNvSpPr>
            <a:spLocks noChangeShapeType="1"/>
          </p:cNvSpPr>
          <p:nvPr/>
        </p:nvSpPr>
        <p:spPr bwMode="auto">
          <a:xfrm flipH="1">
            <a:off x="6934200" y="2362200"/>
            <a:ext cx="914400" cy="1066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/>
              <a:t>A</a:t>
            </a:r>
            <a:r>
              <a:rPr lang="el-GR" altLang="en-US" sz="2000" dirty="0" smtClean="0"/>
              <a:t> - </a:t>
            </a:r>
            <a:r>
              <a:rPr lang="el-GR" altLang="en-US" sz="2000" dirty="0" err="1" smtClean="0"/>
              <a:t>query</a:t>
            </a:r>
            <a:r>
              <a:rPr lang="el-GR" altLang="en-US" sz="2000" dirty="0" smtClean="0"/>
              <a:t> for IPv4 </a:t>
            </a:r>
            <a:r>
              <a:rPr lang="el-GR" altLang="en-US" sz="2000" dirty="0" err="1" smtClean="0"/>
              <a:t>address</a:t>
            </a:r>
            <a:endParaRPr lang="en-US" altLang="en-US" sz="2000" dirty="0" smtClean="0"/>
          </a:p>
          <a:p>
            <a:pPr eaLnBrk="1" hangingPunct="1"/>
            <a:r>
              <a:rPr lang="el-GR" altLang="en-US" sz="2000" b="1" dirty="0" smtClean="0"/>
              <a:t>NS</a:t>
            </a:r>
            <a:r>
              <a:rPr lang="el-GR" altLang="en-US" sz="2000" dirty="0" smtClean="0"/>
              <a:t> - </a:t>
            </a:r>
            <a:r>
              <a:rPr lang="el-GR" altLang="en-US" sz="2000" dirty="0" err="1" smtClean="0"/>
              <a:t>query</a:t>
            </a:r>
            <a:r>
              <a:rPr lang="el-GR" altLang="en-US" sz="2000" dirty="0" smtClean="0"/>
              <a:t> for the </a:t>
            </a:r>
            <a:r>
              <a:rPr lang="el-GR" altLang="en-US" sz="2000" dirty="0" err="1" smtClean="0"/>
              <a:t>name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servers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responsible</a:t>
            </a:r>
            <a:r>
              <a:rPr lang="el-GR" altLang="en-US" sz="2000" dirty="0" smtClean="0"/>
              <a:t> for a </a:t>
            </a:r>
            <a:r>
              <a:rPr lang="el-GR" altLang="en-US" sz="2000" dirty="0" err="1" smtClean="0"/>
              <a:t>domain</a:t>
            </a:r>
            <a:endParaRPr lang="en-US" altLang="en-US" sz="2000" dirty="0" smtClean="0"/>
          </a:p>
          <a:p>
            <a:pPr eaLnBrk="1" hangingPunct="1"/>
            <a:r>
              <a:rPr lang="el-GR" altLang="en-US" sz="2000" b="1" dirty="0" smtClean="0"/>
              <a:t>CNAME</a:t>
            </a:r>
            <a:r>
              <a:rPr lang="el-GR" altLang="en-US" sz="2000" dirty="0" smtClean="0"/>
              <a:t> - </a:t>
            </a:r>
            <a:r>
              <a:rPr lang="el-GR" altLang="en-US" sz="2000" dirty="0" err="1" smtClean="0"/>
              <a:t>check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if</a:t>
            </a:r>
            <a:r>
              <a:rPr lang="el-GR" altLang="en-US" sz="2000" dirty="0" smtClean="0"/>
              <a:t> the </a:t>
            </a:r>
            <a:r>
              <a:rPr lang="el-GR" altLang="en-US" sz="2000" dirty="0" err="1" smtClean="0"/>
              <a:t>looked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up</a:t>
            </a:r>
            <a:r>
              <a:rPr lang="el-GR" altLang="en-US" sz="2000" dirty="0" smtClean="0"/>
              <a:t> </a:t>
            </a:r>
            <a:r>
              <a:rPr lang="en-US" altLang="en-US" sz="2000" dirty="0" smtClean="0"/>
              <a:t>hostname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is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an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alias</a:t>
            </a:r>
            <a:endParaRPr lang="en-US" altLang="en-US" sz="2000" dirty="0" smtClean="0"/>
          </a:p>
          <a:p>
            <a:pPr eaLnBrk="1" hangingPunct="1"/>
            <a:r>
              <a:rPr lang="el-GR" altLang="en-US" sz="2000" b="1" dirty="0" smtClean="0"/>
              <a:t>MX</a:t>
            </a:r>
            <a:r>
              <a:rPr lang="el-GR" altLang="en-US" sz="2000" dirty="0" smtClean="0"/>
              <a:t> - </a:t>
            </a:r>
            <a:r>
              <a:rPr lang="el-GR" altLang="en-US" sz="2000" dirty="0" err="1" smtClean="0"/>
              <a:t>check</a:t>
            </a:r>
            <a:r>
              <a:rPr lang="el-GR" altLang="en-US" sz="2000" dirty="0" smtClean="0"/>
              <a:t> for the </a:t>
            </a:r>
            <a:r>
              <a:rPr lang="el-GR" altLang="en-US" sz="2000" dirty="0" err="1" smtClean="0"/>
              <a:t>mail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exchanger</a:t>
            </a:r>
            <a:r>
              <a:rPr lang="el-GR" altLang="en-US" sz="2000" dirty="0" smtClean="0"/>
              <a:t> of a </a:t>
            </a:r>
            <a:r>
              <a:rPr lang="el-GR" altLang="en-US" sz="2000" dirty="0" err="1" smtClean="0"/>
              <a:t>domain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/>
              <a:t>PTR</a:t>
            </a:r>
            <a:r>
              <a:rPr lang="en-US" altLang="en-US" sz="2000" dirty="0" smtClean="0"/>
              <a:t> - query for the hostname of a given IP address</a:t>
            </a:r>
          </a:p>
          <a:p>
            <a:pPr eaLnBrk="1" hangingPunct="1"/>
            <a:r>
              <a:rPr lang="en-US" altLang="en-US" sz="2000" b="1" dirty="0" smtClean="0"/>
              <a:t>AAAA</a:t>
            </a:r>
            <a:r>
              <a:rPr lang="en-US" altLang="en-US" sz="2000" dirty="0" smtClean="0"/>
              <a:t> - </a:t>
            </a:r>
            <a:r>
              <a:rPr lang="el-GR" altLang="en-US" sz="2000" dirty="0" err="1" smtClean="0"/>
              <a:t>query</a:t>
            </a:r>
            <a:r>
              <a:rPr lang="el-GR" altLang="en-US" sz="2000" dirty="0" smtClean="0"/>
              <a:t> for </a:t>
            </a:r>
            <a:r>
              <a:rPr lang="el-GR" altLang="en-US" sz="2000" dirty="0" err="1" smtClean="0"/>
              <a:t>IPv</a:t>
            </a:r>
            <a:r>
              <a:rPr lang="en-US" altLang="en-US" sz="2000" dirty="0" smtClean="0"/>
              <a:t>6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address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/>
              <a:t>S</a:t>
            </a:r>
            <a:r>
              <a:rPr lang="el-GR" altLang="en-US" sz="2000" b="1" dirty="0" smtClean="0"/>
              <a:t>OA</a:t>
            </a:r>
            <a:r>
              <a:rPr lang="el-GR" altLang="en-US" sz="2000" dirty="0" smtClean="0"/>
              <a:t> - </a:t>
            </a:r>
            <a:r>
              <a:rPr lang="el-GR" altLang="en-US" sz="2000" dirty="0" err="1" smtClean="0"/>
              <a:t>query</a:t>
            </a:r>
            <a:r>
              <a:rPr lang="el-GR" altLang="en-US" sz="2000" dirty="0" smtClean="0"/>
              <a:t> for </a:t>
            </a:r>
            <a:r>
              <a:rPr lang="el-GR" altLang="en-US" sz="2000" dirty="0" err="1" smtClean="0"/>
              <a:t>information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about</a:t>
            </a:r>
            <a:r>
              <a:rPr lang="el-GR" altLang="en-US" sz="2000" dirty="0" smtClean="0"/>
              <a:t> a </a:t>
            </a:r>
            <a:r>
              <a:rPr lang="el-GR" altLang="en-US" sz="2000" dirty="0" err="1" smtClean="0"/>
              <a:t>specific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zone</a:t>
            </a:r>
            <a:r>
              <a:rPr lang="el-GR" altLang="en-US" sz="2000" dirty="0" smtClean="0"/>
              <a:t> - </a:t>
            </a:r>
            <a:r>
              <a:rPr lang="el-GR" altLang="en-US" sz="2000" dirty="0" err="1" smtClean="0"/>
              <a:t>primary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nameserver</a:t>
            </a:r>
            <a:r>
              <a:rPr lang="el-GR" altLang="en-US" sz="2000" dirty="0" smtClean="0"/>
              <a:t>, </a:t>
            </a:r>
            <a:r>
              <a:rPr lang="el-GR" altLang="en-US" sz="2000" dirty="0" err="1" smtClean="0"/>
              <a:t>contact</a:t>
            </a:r>
            <a:r>
              <a:rPr lang="el-GR" altLang="en-US" sz="2000" dirty="0" smtClean="0"/>
              <a:t> email, </a:t>
            </a:r>
            <a:r>
              <a:rPr lang="el-GR" altLang="en-US" sz="2000" dirty="0" err="1" smtClean="0"/>
              <a:t>defaul</a:t>
            </a:r>
            <a:r>
              <a:rPr lang="en-US" altLang="en-US" sz="2000" dirty="0" smtClean="0"/>
              <a:t>t</a:t>
            </a:r>
            <a:r>
              <a:rPr lang="el-GR" altLang="en-US" sz="2000" dirty="0" smtClean="0"/>
              <a:t> </a:t>
            </a:r>
            <a:r>
              <a:rPr lang="en-US" altLang="en-US" sz="2000" dirty="0" smtClean="0"/>
              <a:t>TTL,</a:t>
            </a:r>
            <a:r>
              <a:rPr lang="el-GR" altLang="en-US" sz="2000" dirty="0" smtClean="0"/>
              <a:t> </a:t>
            </a:r>
            <a:r>
              <a:rPr lang="el-GR" altLang="en-US" sz="2000" dirty="0" err="1" smtClean="0"/>
              <a:t>etc</a:t>
            </a:r>
            <a:r>
              <a:rPr lang="el-GR" altLang="en-US" sz="2000" dirty="0" smtClean="0"/>
              <a:t>.  </a:t>
            </a: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/>
              <a:t>AXFR </a:t>
            </a:r>
            <a:r>
              <a:rPr lang="en-US" altLang="en-US" sz="2000" dirty="0" smtClean="0"/>
              <a:t> - full zone </a:t>
            </a:r>
            <a:r>
              <a:rPr lang="en-US" altLang="en-US" sz="2000" dirty="0" smtClean="0"/>
              <a:t>transfer</a:t>
            </a:r>
            <a:endParaRPr lang="en-US" altLang="en-US" sz="20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3200" dirty="0" smtClean="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0325"/>
            <a:ext cx="9144000" cy="12317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DNS Query Types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6550" y="501183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</a:rPr>
              <a:t>ΠΡΟΣΟΧΗ: </a:t>
            </a:r>
            <a:r>
              <a:rPr lang="el-GR" dirty="0" smtClean="0"/>
              <a:t>το </a:t>
            </a:r>
            <a:r>
              <a:rPr lang="en-US" dirty="0" smtClean="0"/>
              <a:t>AXFR </a:t>
            </a:r>
            <a:r>
              <a:rPr lang="el-GR" dirty="0" smtClean="0"/>
              <a:t>χρησιμοποιεί πρωτόκολλο </a:t>
            </a:r>
            <a:r>
              <a:rPr lang="en-US" dirty="0" smtClean="0"/>
              <a:t>TCP</a:t>
            </a:r>
            <a:endParaRPr lang="el-GR" dirty="0"/>
          </a:p>
        </p:txBody>
      </p:sp>
      <p:sp>
        <p:nvSpPr>
          <p:cNvPr id="5" name="Right Brace 4"/>
          <p:cNvSpPr/>
          <p:nvPr/>
        </p:nvSpPr>
        <p:spPr>
          <a:xfrm>
            <a:off x="3600265" y="5048421"/>
            <a:ext cx="369746" cy="6565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6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5749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DNS </a:t>
            </a:r>
            <a:r>
              <a:rPr lang="en-US" sz="3200" b="1" dirty="0" smtClean="0">
                <a:latin typeface="+mn-lt"/>
              </a:rPr>
              <a:t>Records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" y="1624012"/>
            <a:ext cx="7820025" cy="1543051"/>
          </a:xfrm>
        </p:spPr>
        <p:txBody>
          <a:bodyPr>
            <a:normAutofit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altLang="en-US" sz="2000" u="sng" dirty="0" smtClean="0"/>
              <a:t>DNS: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Κατανεμημένη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βάση δεδομένων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που αποθηκεύει 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εγγραφές -</a:t>
            </a:r>
            <a:r>
              <a:rPr lang="en-US" altLang="en-US" sz="2000" dirty="0" smtClean="0"/>
              <a:t>resource records (RR)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altLang="en-US" sz="2000" u="sng" dirty="0" smtClean="0"/>
              <a:t>DNS caching</a:t>
            </a:r>
            <a:r>
              <a:rPr lang="en-US" altLang="en-US" sz="2000" dirty="0" smtClean="0"/>
              <a:t>: </a:t>
            </a:r>
            <a:r>
              <a:rPr lang="el-GR" altLang="en-US" sz="2000" dirty="0" smtClean="0"/>
              <a:t>Οι εγγραφές αποθηκεύονται τοπικά στους </a:t>
            </a:r>
            <a:r>
              <a:rPr lang="en-US" altLang="en-US" sz="2000" dirty="0" err="1" smtClean="0"/>
              <a:t>nameservers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και στους σταθμούς εργασίας για ένα ορισμένο χρονικό διάστημα </a:t>
            </a:r>
            <a:r>
              <a:rPr lang="en-US" altLang="en-US" sz="2000" dirty="0" err="1" smtClean="0">
                <a:solidFill>
                  <a:srgbClr val="FF3300"/>
                </a:solidFill>
              </a:rPr>
              <a:t>ttl</a:t>
            </a:r>
            <a:r>
              <a:rPr lang="en-US" altLang="en-US" sz="2000" dirty="0" smtClean="0">
                <a:solidFill>
                  <a:srgbClr val="FF3300"/>
                </a:solidFill>
              </a:rPr>
              <a:t> (sec)</a:t>
            </a:r>
            <a:endParaRPr lang="el-GR" altLang="en-US" sz="2000" dirty="0" smtClean="0">
              <a:solidFill>
                <a:srgbClr val="FF3300"/>
              </a:solidFill>
            </a:endParaRPr>
          </a:p>
          <a:p>
            <a:pPr eaLnBrk="1" hangingPunct="1">
              <a:buFont typeface="ZapfDingbats" pitchFamily="82" charset="2"/>
              <a:buNone/>
            </a:pPr>
            <a:endParaRPr lang="en-US" altLang="en-US" sz="2000" dirty="0" smtClean="0"/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828800" y="3543300"/>
            <a:ext cx="5364163" cy="571500"/>
            <a:chOff x="1407" y="1206"/>
            <a:chExt cx="3379" cy="360"/>
          </a:xfrm>
        </p:grpSpPr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407" y="1242"/>
              <a:ext cx="3379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800" b="0" dirty="0">
                  <a:latin typeface="+mn-lt"/>
                </a:rPr>
                <a:t>RR format: 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dirty="0">
                  <a:solidFill>
                    <a:srgbClr val="FF3300"/>
                  </a:solidFill>
                  <a:latin typeface="+mn-lt"/>
                </a:rPr>
                <a:t>name, ttl, class, type, data</a:t>
              </a:r>
              <a:r>
                <a:rPr lang="en-US" sz="1800" dirty="0">
                  <a:latin typeface="+mn-lt"/>
                </a:rPr>
                <a:t>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4343400"/>
            <a:ext cx="8610600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0" dirty="0">
                <a:latin typeface="+mn-lt"/>
              </a:rPr>
              <a:t>&lt;name&gt;	The name field defines what domain name applies to the given RR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&lt;ttl&gt;	It specifies how long a domain resolver should cache the RR before it throws it out 	and asks a domain server again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&lt;class&gt;	Defines the protocol family or an instance of the protocol</a:t>
            </a:r>
          </a:p>
          <a:p>
            <a:pPr algn="l">
              <a:defRPr/>
            </a:pPr>
            <a:r>
              <a:rPr lang="en-US" b="0" dirty="0">
                <a:latin typeface="+mn-lt"/>
              </a:rPr>
              <a:t>&lt;type&gt;	The type field specifies what type of data is in the RR</a:t>
            </a:r>
          </a:p>
          <a:p>
            <a:pPr algn="l">
              <a:defRPr/>
            </a:pPr>
            <a:r>
              <a:rPr lang="en-US" b="0" dirty="0">
                <a:latin typeface="+mn-lt"/>
              </a:rPr>
              <a:t>&lt;data&gt;	Data content of each record is defined by the type and class values</a:t>
            </a: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>
              <a:defRPr/>
            </a:pP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>
              <a:defRPr/>
            </a:pP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5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45202"/>
            <a:ext cx="7886700" cy="723898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 smtClean="0">
                <a:latin typeface="+mn-lt"/>
              </a:rPr>
              <a:t>Dig </a:t>
            </a:r>
            <a:r>
              <a:rPr lang="en-US" altLang="en-US" sz="3200" b="1" dirty="0">
                <a:latin typeface="+mn-lt"/>
              </a:rPr>
              <a:t>O</a:t>
            </a:r>
            <a:r>
              <a:rPr lang="en-US" altLang="en-US" sz="3200" b="1" dirty="0" smtClean="0">
                <a:latin typeface="+mn-lt"/>
              </a:rPr>
              <a:t>utput</a:t>
            </a:r>
            <a:endParaRPr lang="el-GR" altLang="en-US" sz="3200" b="1" dirty="0" smtClean="0"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49" y="1018374"/>
            <a:ext cx="7848600" cy="511492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1:10pm  ~ # </a:t>
            </a:r>
            <a:r>
              <a:rPr lang="el-GR" altLang="en-US" sz="4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</a:t>
            </a:r>
            <a:r>
              <a:rPr lang="el-GR" altLang="en-US" sz="4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@147.102.13.10 -t A sofo.netmode.ntua.gr</a:t>
            </a:r>
            <a:endParaRPr lang="en-US" altLang="en-US" sz="4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&lt;&lt;&gt;&gt;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9.6.2-P2 &lt;&lt;&gt;&gt; @147.102.13.10 -t A sofo.netmode.ntua.gr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(1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cmd</a:t>
            </a:r>
            <a:endParaRPr lang="el-GR" alt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-&gt;&gt;HEADER&lt;&lt;-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QUERY, status: NOERROR,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13783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flags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QUERY: 1, ANSWER: 2, AUTHORITY: 3, ADDITIONAL: 5</a:t>
            </a:r>
            <a:endParaRPr lang="en-US" alt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l-GR" altLang="en-US" sz="15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 smtClean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SECTION</a:t>
            </a: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;sofo.netmode.ntua.gr.          IN      A</a:t>
            </a:r>
            <a:endParaRPr lang="en-US" alt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 SECTION</a:t>
            </a: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sofo.netmode.ntua.gr.   86400   IN      CNAME   sofo.netmode.ece.ntua.gr.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sofo.netmode.ece.ntua.gr. 86400 IN      A       147.102.13.14</a:t>
            </a: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 smtClean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AUTHORITY SECTION</a:t>
            </a: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netmode.ece.ntua.gr.    86400   IN      NS      ulysses.noc.ntua.gr.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netmode.ece.ntua.gr.    86400   IN      NS      achilles.noc.ntua.gr.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netmode.ece.ntua.gr.    86400   IN      NS      dolly.netmode.ece.ntua.gr.</a:t>
            </a: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 smtClean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SECTION</a:t>
            </a: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dolly.netmode.ece.ntua.gr. 86400 IN     A       147.102.13.10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ulysses.noc.ntua.gr.    80387   IN      A       147.102.222.230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ulysses.noc.ntua.gr.    77771   IN      AAAA    2001:648:2000:de::230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achilles.noc.ntua.gr.   77792   IN      A       147.102.222.210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achilles.noc.ntua.gr.   77771   IN      AAAA    2001:648:2000:de::210</a:t>
            </a: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msec</a:t>
            </a:r>
            <a:endParaRPr lang="el-GR" alt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SERVER: 147.102.13.10#53(147.102.13.10)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WHEN: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3 13:36:44 2010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MSG SIZE  </a:t>
            </a:r>
            <a:r>
              <a:rPr lang="el-GR" alt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rcvd</a:t>
            </a:r>
            <a:r>
              <a:rPr lang="el-GR" alt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258</a:t>
            </a:r>
          </a:p>
          <a:p>
            <a:pPr>
              <a:lnSpc>
                <a:spcPct val="80000"/>
              </a:lnSpc>
            </a:pPr>
            <a:endParaRPr lang="el-GR" altLang="en-US" sz="1000" dirty="0" smtClean="0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2432779" y="2873637"/>
            <a:ext cx="972705" cy="4062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 flipV="1">
            <a:off x="3147349" y="4568024"/>
            <a:ext cx="2409824" cy="4468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 flipV="1">
            <a:off x="2801075" y="3645287"/>
            <a:ext cx="1905000" cy="180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3147350" y="627637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3393350" y="26914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TTL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4698599" y="3645874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Class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545600" y="4849674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Type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3946525" y="57975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191000" y="6105783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Nameserver that answered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7324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DNS protocol, messages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" y="1543050"/>
            <a:ext cx="7820025" cy="5143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800" b="1" i="1" dirty="0" smtClean="0"/>
              <a:t>DNS protocol : </a:t>
            </a:r>
            <a:r>
              <a:rPr lang="el-GR" altLang="en-US" sz="1800" dirty="0" smtClean="0"/>
              <a:t>Περιγράφει ένα σύνολο ερωτήσεων και απαντήσεων</a:t>
            </a:r>
            <a:r>
              <a:rPr lang="en-US" altLang="en-US" sz="1800" dirty="0" smtClean="0"/>
              <a:t>, </a:t>
            </a:r>
            <a:r>
              <a:rPr lang="el-GR" altLang="en-US" sz="1800" dirty="0" smtClean="0"/>
              <a:t>που έχουν την ίδια μορφοποίηση (</a:t>
            </a:r>
            <a:r>
              <a:rPr lang="en-US" altLang="en-US" sz="1800" dirty="0" smtClean="0"/>
              <a:t>format)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defRPr/>
            </a:pPr>
            <a:r>
              <a:rPr lang="en-US" sz="1800" b="0" dirty="0">
                <a:latin typeface="+mn-lt"/>
              </a:rPr>
              <a:t>Header</a:t>
            </a:r>
          </a:p>
          <a:p>
            <a:pPr marL="342900" indent="-342900" algn="l">
              <a:buFont typeface="Wingdings" pitchFamily="2" charset="2"/>
              <a:buChar char="Ø"/>
              <a:defRPr/>
            </a:pPr>
            <a:r>
              <a:rPr lang="en-US" sz="1800" b="1" dirty="0">
                <a:latin typeface="+mn-lt"/>
              </a:rPr>
              <a:t>identification:</a:t>
            </a:r>
            <a:r>
              <a:rPr lang="en-US" sz="1800" b="0" dirty="0">
                <a:latin typeface="+mn-lt"/>
              </a:rPr>
              <a:t> 16 bit # for query, reply to query uses same #</a:t>
            </a:r>
          </a:p>
          <a:p>
            <a:pPr marL="342900" indent="-342900" algn="l">
              <a:buFont typeface="Wingdings" pitchFamily="2" charset="2"/>
              <a:buChar char="Ø"/>
              <a:defRPr/>
            </a:pPr>
            <a:r>
              <a:rPr lang="en-US" sz="1800" b="0" dirty="0">
                <a:latin typeface="+mn-lt"/>
              </a:rPr>
              <a:t>flags: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query or reply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recursion desired 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recursion available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reply is authoritative</a:t>
            </a:r>
          </a:p>
        </p:txBody>
      </p:sp>
      <p:pic>
        <p:nvPicPr>
          <p:cNvPr id="16389" name="Picture 5" descr="DNSmess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090738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3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7324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DNS protocol, messages</a:t>
            </a:r>
          </a:p>
        </p:txBody>
      </p:sp>
      <p:pic>
        <p:nvPicPr>
          <p:cNvPr id="17411" name="Picture 3" descr="DNSmess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073150" y="1827213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Name, type fields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 for a query</a:t>
            </a:r>
            <a:endParaRPr lang="en-US" sz="1800" b="0" dirty="0">
              <a:latin typeface="+mn-lt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063625" y="2830513"/>
            <a:ext cx="216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RRs in response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to query</a:t>
            </a:r>
            <a:endParaRPr lang="en-US" sz="1800" b="0" dirty="0">
              <a:latin typeface="+mn-lt"/>
            </a:endParaRP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111090" y="3744010"/>
            <a:ext cx="21242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dirty="0">
                <a:latin typeface="+mn-lt"/>
              </a:rPr>
              <a:t>R</a:t>
            </a:r>
            <a:r>
              <a:rPr lang="en-US" b="0" dirty="0" smtClean="0">
                <a:latin typeface="+mn-lt"/>
              </a:rPr>
              <a:t>ecords </a:t>
            </a:r>
            <a:r>
              <a:rPr lang="en-US" b="0" dirty="0">
                <a:latin typeface="+mn-lt"/>
              </a:rPr>
              <a:t>for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authoritative servers</a:t>
            </a:r>
            <a:endParaRPr lang="en-US" sz="1800" b="0" dirty="0">
              <a:latin typeface="+mn-lt"/>
            </a:endParaRP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1000350" y="4696510"/>
            <a:ext cx="2222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dirty="0">
                <a:latin typeface="+mn-lt"/>
              </a:rPr>
              <a:t>A</a:t>
            </a:r>
            <a:r>
              <a:rPr lang="en-US" b="0" dirty="0" smtClean="0">
                <a:latin typeface="+mn-lt"/>
              </a:rPr>
              <a:t>dditional </a:t>
            </a:r>
            <a:r>
              <a:rPr lang="en-US" b="0" dirty="0">
                <a:latin typeface="+mn-lt"/>
              </a:rPr>
              <a:t>“helpful”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info that may be used</a:t>
            </a:r>
            <a:endParaRPr lang="en-US" sz="1800" b="0" dirty="0">
              <a:latin typeface="+mn-lt"/>
            </a:endParaRPr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6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25400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l-GR" sz="2800" b="1" dirty="0" smtClean="0">
                <a:latin typeface="+mn-lt"/>
              </a:rPr>
              <a:t>Κατανεμημένες Επιθέσεις Άρνησης Παροχής Υπηρεσιών</a:t>
            </a:r>
            <a:br>
              <a:rPr lang="el-GR" sz="2800" b="1" dirty="0" smtClean="0">
                <a:latin typeface="+mn-lt"/>
              </a:rPr>
            </a:br>
            <a:r>
              <a:rPr lang="el-GR" sz="2800" b="1" dirty="0" smtClean="0">
                <a:latin typeface="+mn-lt"/>
              </a:rPr>
              <a:t>(</a:t>
            </a:r>
            <a:r>
              <a:rPr lang="en-US" sz="2800" b="1" dirty="0" smtClean="0">
                <a:latin typeface="+mn-lt"/>
              </a:rPr>
              <a:t>Distributed Denial of Service Attacks, </a:t>
            </a:r>
            <a:r>
              <a:rPr lang="en-US" sz="2800" b="1" dirty="0" err="1" smtClean="0">
                <a:latin typeface="+mn-lt"/>
              </a:rPr>
              <a:t>DDoS</a:t>
            </a:r>
            <a:r>
              <a:rPr lang="en-US" sz="2800" b="1" dirty="0" smtClean="0">
                <a:latin typeface="+mn-lt"/>
              </a:rPr>
              <a:t> attacks)</a:t>
            </a:r>
            <a:endParaRPr lang="el-GR" sz="28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17</a:t>
            </a:fld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0" y="51054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Πηγή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πολύ μεγάλος αριθμός υπολογιστών ελεγχόμενων μέσω κακόβουλου λογισμικού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bots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ή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zombies)</a:t>
            </a:r>
            <a:endParaRPr lang="el-GR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εγάλος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όγκος κίνησης οδηγείται στο θύμα με στόχο την κατασπατάληση του εύρους ζώνης του τοπικού δικτύου του θύματος ή των πόρων του (επεξεργαστική ισχύς, μνήμη)</a:t>
            </a:r>
          </a:p>
          <a:p>
            <a:endParaRPr lang="el-G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Κ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αθίσταται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αδύνατη η πρόσβαση των πελατών στην υπηρεσία που προσφέρει το θύμα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943600" cy="370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60125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 smtClean="0">
                <a:latin typeface="+mn-lt"/>
              </a:rPr>
              <a:t>Εξέλιξη </a:t>
            </a:r>
            <a:r>
              <a:rPr lang="el-GR" sz="3200" b="1" dirty="0" smtClean="0">
                <a:latin typeface="+mn-lt"/>
              </a:rPr>
              <a:t>Επιθέσεων </a:t>
            </a:r>
            <a:r>
              <a:rPr lang="en-US" sz="3200" b="1" dirty="0" smtClean="0">
                <a:latin typeface="+mn-lt"/>
              </a:rPr>
              <a:t>DDoS – </a:t>
            </a:r>
            <a:r>
              <a:rPr lang="el-GR" sz="3200" b="1" dirty="0" smtClean="0">
                <a:latin typeface="+mn-lt"/>
              </a:rPr>
              <a:t>Η </a:t>
            </a:r>
            <a:r>
              <a:rPr lang="el-GR" sz="3200" b="1" dirty="0" smtClean="0">
                <a:latin typeface="+mn-lt"/>
              </a:rPr>
              <a:t>Επίθεση </a:t>
            </a:r>
            <a:r>
              <a:rPr lang="el-GR" sz="3200" b="1" dirty="0" smtClean="0">
                <a:latin typeface="+mn-lt"/>
              </a:rPr>
              <a:t>στη </a:t>
            </a:r>
            <a:r>
              <a:rPr lang="en-US" sz="3200" b="1" dirty="0" smtClean="0">
                <a:latin typeface="+mn-lt"/>
              </a:rPr>
              <a:t>Dyn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18</a:t>
            </a:fld>
            <a:endParaRPr lang="el-GR"/>
          </a:p>
        </p:txBody>
      </p:sp>
      <p:pic>
        <p:nvPicPr>
          <p:cNvPr id="5" name="4 - Εικόνα" descr="Snap 2017-09-19 at 10.45.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53340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- TextBox"/>
          <p:cNvSpPr txBox="1"/>
          <p:nvPr/>
        </p:nvSpPr>
        <p:spPr>
          <a:xfrm>
            <a:off x="5715000" y="1600200"/>
            <a:ext cx="312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21 </a:t>
            </a: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Οκτωβρίου 2016: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Επίθεση στη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Dyn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πάροχο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DNS</a:t>
            </a:r>
            <a:endParaRPr lang="el-GR" sz="1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Μέγεθος κίνησης: </a:t>
            </a:r>
            <a:r>
              <a:rPr lang="el-GR" sz="1700" b="1" dirty="0" smtClean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Tbps</a:t>
            </a:r>
            <a:endParaRPr lang="el-GR" sz="17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l-GR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πηγή της επίθεσης </a:t>
            </a:r>
            <a:r>
              <a:rPr lang="el-GR" sz="1700" b="1" dirty="0" smtClean="0">
                <a:latin typeface="Times New Roman" pitchFamily="18" charset="0"/>
                <a:cs typeface="Times New Roman" pitchFamily="18" charset="0"/>
              </a:rPr>
              <a:t>100.000</a:t>
            </a: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 παραβιασμένες συσκευές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Internet of Things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Συνδυασμός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DNS water torture </a:t>
            </a: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και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GRE flood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αδυναμία πρόσβασης μεγάλου αριθμού χρηστών σε σημαντικές υπηρεσίες επιχειρήσεων: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l-GR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Amazon, CNN, Twitter, PayPal, Visa, GitHub, Spotify, Netflix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6 - TextBox"/>
          <p:cNvSpPr txBox="1"/>
          <p:nvPr/>
        </p:nvSpPr>
        <p:spPr>
          <a:xfrm>
            <a:off x="0" y="60960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Πηγή: </a:t>
            </a:r>
            <a:r>
              <a:rPr lang="en-US" sz="1400" dirty="0" smtClean="0">
                <a:hlinkClick r:id="rId3"/>
              </a:rPr>
              <a:t>https://blogs.haltdos.com/wp-content/uploads/2017/02/2015.png</a:t>
            </a:r>
            <a:endParaRPr lang="en-US" sz="1400" dirty="0" smtClean="0"/>
          </a:p>
          <a:p>
            <a:endParaRPr lang="el-G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27325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DNS Poisoning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19</a:t>
            </a:fld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0" y="4648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1400" dirty="0" smtClean="0"/>
              <a:t>Ο επιτιθέμενος μιμείται τις απαντήσεις ενός </a:t>
            </a:r>
            <a:r>
              <a:rPr lang="en-US" sz="1400" dirty="0" smtClean="0"/>
              <a:t>authoritative server</a:t>
            </a:r>
            <a:endParaRPr lang="el-GR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l-GR" sz="1400" dirty="0" smtClean="0"/>
              <a:t>Στόχος του είναι να ‘δηλητηριάσει’ την </a:t>
            </a:r>
            <a:r>
              <a:rPr lang="en-US" sz="1400" dirty="0" smtClean="0"/>
              <a:t>DNS cache </a:t>
            </a:r>
            <a:r>
              <a:rPr lang="el-GR" sz="1400" dirty="0" smtClean="0"/>
              <a:t>ενός </a:t>
            </a:r>
            <a:r>
              <a:rPr lang="en-US" sz="1400" dirty="0" err="1" smtClean="0"/>
              <a:t>recursor</a:t>
            </a:r>
            <a:r>
              <a:rPr lang="en-US" sz="1400" dirty="0" smtClean="0"/>
              <a:t> </a:t>
            </a:r>
            <a:r>
              <a:rPr lang="el-GR" sz="1400" dirty="0" smtClean="0"/>
              <a:t>εγκαθιστώντας μία δική του εγγραφή (δεν πρόκειται για επίθεση </a:t>
            </a:r>
            <a:r>
              <a:rPr lang="en-US" sz="1400" dirty="0" err="1" smtClean="0"/>
              <a:t>DDoS</a:t>
            </a:r>
            <a:r>
              <a:rPr lang="en-US" sz="1400" dirty="0" smtClean="0"/>
              <a:t>)</a:t>
            </a:r>
            <a:endParaRPr lang="el-GR" sz="1400" dirty="0" smtClean="0"/>
          </a:p>
          <a:p>
            <a:pPr>
              <a:buFont typeface="Arial" pitchFamily="34" charset="0"/>
              <a:buChar char="•"/>
            </a:pPr>
            <a:endParaRPr lang="el-GR" sz="1400" dirty="0" smtClean="0"/>
          </a:p>
          <a:p>
            <a:pPr>
              <a:buFont typeface="Arial" pitchFamily="34" charset="0"/>
              <a:buChar char="•"/>
            </a:pPr>
            <a:r>
              <a:rPr lang="el-GR" sz="1400" dirty="0" smtClean="0"/>
              <a:t>Ο χρήστης διαβάζει την </a:t>
            </a:r>
            <a:r>
              <a:rPr lang="en-US" sz="1400" dirty="0" smtClean="0"/>
              <a:t>poisoned </a:t>
            </a:r>
            <a:r>
              <a:rPr lang="el-GR" sz="1400" dirty="0" smtClean="0"/>
              <a:t>εγγραφή και οδηγείται σε ένα μηχάνημα του επιτιθέμενου</a:t>
            </a:r>
            <a:r>
              <a:rPr lang="en-US" sz="1400" dirty="0" smtClean="0"/>
              <a:t> </a:t>
            </a:r>
            <a:r>
              <a:rPr lang="el-GR" sz="1400" dirty="0" smtClean="0"/>
              <a:t>όπου υποκλέπτονται τα προσωπικά του δεδομένα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l-GR" sz="1400" dirty="0" smtClean="0"/>
              <a:t>Λύση: </a:t>
            </a:r>
            <a:r>
              <a:rPr lang="en-US" sz="1400" b="1" dirty="0" err="1" smtClean="0"/>
              <a:t>DNSsec</a:t>
            </a:r>
            <a:r>
              <a:rPr lang="el-GR" sz="1400" dirty="0" smtClean="0"/>
              <a:t>, χρήση κρυπτογραφίας για την εξακρίβωση της ταυτότητας του </a:t>
            </a:r>
            <a:r>
              <a:rPr lang="en-US" sz="1400" dirty="0" smtClean="0"/>
              <a:t>server</a:t>
            </a:r>
            <a:endParaRPr lang="el-GR" sz="1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696200" cy="322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Domain Name System (DNS)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</a:t>
            </a:fld>
            <a:endParaRPr lang="el-GR"/>
          </a:p>
        </p:txBody>
      </p:sp>
      <p:pic>
        <p:nvPicPr>
          <p:cNvPr id="5" name="4 - Εικόνα" descr="desktop-pc_user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362200"/>
            <a:ext cx="2225040" cy="2225040"/>
          </a:xfrm>
          <a:prstGeom prst="rect">
            <a:avLst/>
          </a:prstGeom>
        </p:spPr>
      </p:pic>
      <p:pic>
        <p:nvPicPr>
          <p:cNvPr id="6" name="5 - Εικόνα" descr="Network-Server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438400"/>
            <a:ext cx="1371600" cy="1691275"/>
          </a:xfrm>
          <a:prstGeom prst="rect">
            <a:avLst/>
          </a:prstGeom>
        </p:spPr>
      </p:pic>
      <p:sp>
        <p:nvSpPr>
          <p:cNvPr id="7" name="6 - Ελλειψοειδής επεξήγηση"/>
          <p:cNvSpPr/>
          <p:nvPr/>
        </p:nvSpPr>
        <p:spPr bwMode="auto">
          <a:xfrm>
            <a:off x="0" y="1219200"/>
            <a:ext cx="5257800" cy="1143000"/>
          </a:xfrm>
          <a:prstGeom prst="wedgeEllipseCallout">
            <a:avLst>
              <a:gd name="adj1" fmla="val -20490"/>
              <a:gd name="adj2" fmla="val 74151"/>
            </a:avLst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Αδύνατο</a:t>
            </a:r>
            <a:r>
              <a:rPr kumimoji="0" lang="el-G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για έναν άνθρωπο να απομνημονεύει πολλές διευθύνσεις 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IP. </a:t>
            </a:r>
            <a:r>
              <a:rPr lang="el-GR" sz="1600" b="1" dirty="0" smtClean="0">
                <a:latin typeface="+mn-lt"/>
                <a:cs typeface="Times New Roman" pitchFamily="18" charset="0"/>
              </a:rPr>
              <a:t>Θυμάται </a:t>
            </a:r>
            <a:r>
              <a:rPr lang="el-GR" sz="1600" b="1" dirty="0" smtClean="0">
                <a:latin typeface="+mn-lt"/>
                <a:cs typeface="Times New Roman" pitchFamily="18" charset="0"/>
              </a:rPr>
              <a:t>ευκολότερα </a:t>
            </a:r>
            <a:r>
              <a:rPr lang="el-GR" sz="1600" b="1" dirty="0" smtClean="0">
                <a:latin typeface="+mn-lt"/>
                <a:cs typeface="Times New Roman" pitchFamily="18" charset="0"/>
              </a:rPr>
              <a:t>ονόματα.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cxnSp>
        <p:nvCxnSpPr>
          <p:cNvPr id="8" name="7 - Ευθύγραμμο βέλος σύνδεσης"/>
          <p:cNvCxnSpPr/>
          <p:nvPr/>
        </p:nvCxnSpPr>
        <p:spPr bwMode="auto">
          <a:xfrm>
            <a:off x="3124200" y="3733800"/>
            <a:ext cx="2971800" cy="1588"/>
          </a:xfrm>
          <a:prstGeom prst="straightConnector1">
            <a:avLst/>
          </a:prstGeom>
          <a:solidFill>
            <a:srgbClr val="E2ECF6"/>
          </a:solidFill>
          <a:ln w="6985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8 - TextBox"/>
          <p:cNvSpPr txBox="1"/>
          <p:nvPr/>
        </p:nvSpPr>
        <p:spPr>
          <a:xfrm>
            <a:off x="2819400" y="28956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b="1" dirty="0" smtClean="0">
                <a:latin typeface="+mn-lt"/>
                <a:cs typeface="Times New Roman" pitchFamily="18" charset="0"/>
              </a:rPr>
              <a:t>Οι υπολογιστές επικοινωνούν χρησιμοποιώντας </a:t>
            </a:r>
            <a:r>
              <a:rPr lang="el-GR" sz="1600" b="1" dirty="0" smtClean="0">
                <a:latin typeface="+mn-lt"/>
                <a:cs typeface="Times New Roman" pitchFamily="18" charset="0"/>
              </a:rPr>
              <a:t>διευθύνσεις </a:t>
            </a:r>
            <a:r>
              <a:rPr lang="en-US" sz="1600" b="1" dirty="0" smtClean="0">
                <a:latin typeface="+mn-lt"/>
                <a:cs typeface="Times New Roman" pitchFamily="18" charset="0"/>
              </a:rPr>
              <a:t>IP</a:t>
            </a:r>
            <a:endParaRPr lang="en-US" sz="1600" b="1" dirty="0">
              <a:latin typeface="+mn-lt"/>
              <a:cs typeface="Times New Roman" pitchFamily="18" charset="0"/>
            </a:endParaRPr>
          </a:p>
        </p:txBody>
      </p:sp>
      <p:sp>
        <p:nvSpPr>
          <p:cNvPr id="10" name="9 - TextBox"/>
          <p:cNvSpPr txBox="1"/>
          <p:nvPr/>
        </p:nvSpPr>
        <p:spPr>
          <a:xfrm>
            <a:off x="5334000" y="42672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  <a:cs typeface="Times New Roman" pitchFamily="18" charset="0"/>
              </a:rPr>
              <a:t>maria.netmode.ece.ntua.gr.</a:t>
            </a:r>
            <a:endParaRPr lang="en-US" sz="1600" b="1" dirty="0" smtClean="0">
              <a:latin typeface="+mn-lt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+mn-lt"/>
                <a:cs typeface="Times New Roman" pitchFamily="18" charset="0"/>
              </a:rPr>
              <a:t>147.102.13.19 (IPv4, 32 bits)</a:t>
            </a:r>
          </a:p>
          <a:p>
            <a:pPr algn="ctr"/>
            <a:r>
              <a:rPr lang="en-US" sz="1600" b="1" dirty="0" smtClean="0">
                <a:latin typeface="+mn-lt"/>
                <a:cs typeface="Times New Roman" pitchFamily="18" charset="0"/>
              </a:rPr>
              <a:t> 2001:648:2000:2000::1 (IPv6, 128 bits)</a:t>
            </a:r>
            <a:endParaRPr lang="en-US" sz="1600" b="1" dirty="0">
              <a:latin typeface="+mn-lt"/>
              <a:cs typeface="Times New Roman" pitchFamily="18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0" y="518160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+mn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+mn-lt"/>
                <a:cs typeface="Times New Roman" pitchFamily="18" charset="0"/>
              </a:rPr>
              <a:t>Απαιτείται μηχανισμός αντιστοίχισης ονομάτων σε διευθύνσεις </a:t>
            </a:r>
            <a:r>
              <a:rPr lang="en-US" sz="1600" dirty="0" smtClean="0">
                <a:latin typeface="+mn-lt"/>
                <a:cs typeface="Times New Roman" pitchFamily="18" charset="0"/>
              </a:rPr>
              <a:t>IP </a:t>
            </a:r>
            <a:r>
              <a:rPr lang="el-GR" sz="1600" dirty="0" smtClean="0">
                <a:latin typeface="+mn-lt"/>
                <a:cs typeface="Times New Roman" pitchFamily="18" charset="0"/>
              </a:rPr>
              <a:t>και αντίστροφα  </a:t>
            </a:r>
            <a:r>
              <a:rPr lang="el-GR" sz="1400" dirty="0" smtClean="0">
                <a:latin typeface="+mn-lt"/>
                <a:cs typeface="Times New Roman" pitchFamily="18" charset="0"/>
              </a:rPr>
              <a:t>              </a:t>
            </a:r>
            <a:r>
              <a:rPr lang="en-US" sz="1400" dirty="0" smtClean="0">
                <a:latin typeface="+mn-lt"/>
                <a:cs typeface="Times New Roman" pitchFamily="18" charset="0"/>
              </a:rPr>
              <a:t> </a:t>
            </a:r>
            <a:r>
              <a:rPr lang="el-GR" sz="1400" dirty="0" smtClean="0">
                <a:latin typeface="+mn-lt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+mn-lt"/>
                <a:cs typeface="Times New Roman" pitchFamily="18" charset="0"/>
              </a:rPr>
              <a:t>DNS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O </a:t>
            </a:r>
            <a:r>
              <a:rPr lang="el-GR" sz="1600" dirty="0" smtClean="0">
                <a:latin typeface="+mn-lt"/>
              </a:rPr>
              <a:t>τελικός χρήστης χρειάζεται να γνωρίζει τη </a:t>
            </a:r>
            <a:r>
              <a:rPr lang="el-GR" sz="1600" dirty="0" smtClean="0">
                <a:latin typeface="+mn-lt"/>
              </a:rPr>
              <a:t>διεύθυνση </a:t>
            </a:r>
            <a:r>
              <a:rPr lang="en-US" sz="1600" dirty="0" smtClean="0">
                <a:latin typeface="+mn-lt"/>
              </a:rPr>
              <a:t>IP </a:t>
            </a:r>
            <a:r>
              <a:rPr lang="el-GR" sz="1600" dirty="0" smtClean="0">
                <a:latin typeface="+mn-lt"/>
              </a:rPr>
              <a:t>(λογική </a:t>
            </a:r>
            <a:r>
              <a:rPr lang="el-GR" sz="1600" dirty="0" smtClean="0">
                <a:latin typeface="+mn-lt"/>
              </a:rPr>
              <a:t>διεύθυνση) </a:t>
            </a:r>
            <a:r>
              <a:rPr lang="el-GR" sz="1600" dirty="0" smtClean="0">
                <a:latin typeface="+mn-lt"/>
              </a:rPr>
              <a:t>του προορισμού ή </a:t>
            </a:r>
            <a:r>
              <a:rPr lang="el-GR" sz="1600" dirty="0" smtClean="0">
                <a:latin typeface="+mn-lt"/>
              </a:rPr>
              <a:t>το </a:t>
            </a:r>
            <a:r>
              <a:rPr lang="el-GR" sz="1600" dirty="0" smtClean="0">
                <a:latin typeface="+mn-lt"/>
              </a:rPr>
              <a:t>όνομά του, </a:t>
            </a:r>
            <a:r>
              <a:rPr lang="el-GR" sz="1600" dirty="0" smtClean="0">
                <a:latin typeface="+mn-lt"/>
              </a:rPr>
              <a:t>αν υπάρχει αντιστοίχηση μέσω </a:t>
            </a:r>
            <a:r>
              <a:rPr lang="en-US" sz="1600" dirty="0" smtClean="0">
                <a:latin typeface="+mn-lt"/>
              </a:rPr>
              <a:t>DNS</a:t>
            </a:r>
            <a:r>
              <a:rPr lang="el-GR" sz="1600" dirty="0" smtClean="0">
                <a:latin typeface="+mn-lt"/>
              </a:rPr>
              <a:t> (</a:t>
            </a:r>
            <a:r>
              <a:rPr lang="en-US" sz="1600" dirty="0" smtClean="0">
                <a:latin typeface="+mn-lt"/>
              </a:rPr>
              <a:t>Domain Name System)</a:t>
            </a:r>
          </a:p>
          <a:p>
            <a:endParaRPr lang="en-US" sz="1700" dirty="0" smtClean="0">
              <a:latin typeface="+mn-lt"/>
              <a:cs typeface="Times New Roman" pitchFamily="18" charset="0"/>
            </a:endParaRPr>
          </a:p>
          <a:p>
            <a:endParaRPr lang="en-US" sz="1700" dirty="0" smtClean="0">
              <a:latin typeface="+mn-lt"/>
              <a:cs typeface="Times New Roman" pitchFamily="18" charset="0"/>
            </a:endParaRPr>
          </a:p>
        </p:txBody>
      </p:sp>
      <p:cxnSp>
        <p:nvCxnSpPr>
          <p:cNvPr id="12" name="11 - Ευθύγραμμο βέλος σύνδεσης"/>
          <p:cNvCxnSpPr/>
          <p:nvPr/>
        </p:nvCxnSpPr>
        <p:spPr bwMode="auto">
          <a:xfrm>
            <a:off x="7086600" y="5615650"/>
            <a:ext cx="533400" cy="0"/>
          </a:xfrm>
          <a:prstGeom prst="straightConnector1">
            <a:avLst/>
          </a:prstGeom>
          <a:solidFill>
            <a:srgbClr val="E2ECF6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73625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DNS </a:t>
            </a:r>
            <a:r>
              <a:rPr lang="en-US" sz="3200" b="1" dirty="0" smtClean="0">
                <a:latin typeface="+mn-lt"/>
              </a:rPr>
              <a:t>Reflection </a:t>
            </a:r>
            <a:r>
              <a:rPr lang="en-US" sz="3200" b="1" dirty="0" smtClean="0">
                <a:latin typeface="+mn-lt"/>
              </a:rPr>
              <a:t>- </a:t>
            </a:r>
            <a:r>
              <a:rPr lang="en-US" sz="3200" b="1" dirty="0" smtClean="0">
                <a:latin typeface="+mn-lt"/>
              </a:rPr>
              <a:t>Amplification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20</a:t>
            </a:fld>
            <a:endParaRPr lang="el-GR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62800" cy="436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- TextBox"/>
          <p:cNvSpPr txBox="1"/>
          <p:nvPr/>
        </p:nvSpPr>
        <p:spPr>
          <a:xfrm>
            <a:off x="0" y="5638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1500" b="1" dirty="0" smtClean="0"/>
              <a:t>Στόχος</a:t>
            </a:r>
            <a:r>
              <a:rPr lang="el-GR" sz="1500" dirty="0" smtClean="0"/>
              <a:t>: το εύρος ζώνης του δικτύου οποιουδήποτε εξυπηρετητή, όχι απαραίτητα εξυπηρετητή </a:t>
            </a:r>
            <a:r>
              <a:rPr lang="en-US" sz="1500" dirty="0" smtClean="0"/>
              <a:t>DNS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Reflection</a:t>
            </a:r>
            <a:r>
              <a:rPr lang="en-US" sz="1500" dirty="0" smtClean="0"/>
              <a:t>: </a:t>
            </a:r>
            <a:r>
              <a:rPr lang="el-GR" sz="1500" dirty="0" smtClean="0"/>
              <a:t>θέτοντας ως </a:t>
            </a:r>
            <a:r>
              <a:rPr lang="en-US" sz="1500" dirty="0" smtClean="0"/>
              <a:t>IP </a:t>
            </a:r>
            <a:r>
              <a:rPr lang="el-GR" sz="1500" dirty="0" smtClean="0"/>
              <a:t>προέλευσης την </a:t>
            </a:r>
            <a:r>
              <a:rPr lang="en-US" sz="1500" dirty="0" smtClean="0"/>
              <a:t>IP </a:t>
            </a:r>
            <a:r>
              <a:rPr lang="el-GR" sz="1500" dirty="0" smtClean="0"/>
              <a:t>του θύματος, οι απαντήσεις οδηγούνται σε αυτό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Amplification</a:t>
            </a:r>
            <a:r>
              <a:rPr lang="en-US" sz="1500" dirty="0" smtClean="0"/>
              <a:t>: </a:t>
            </a:r>
            <a:r>
              <a:rPr lang="el-GR" sz="1500" dirty="0" smtClean="0"/>
              <a:t>μικρές σε μέγεθος ερωτήσεις προκαλούν μεγάλες σε μέγεθος απαντήσεις (</a:t>
            </a:r>
            <a:r>
              <a:rPr lang="en-US" sz="1500" dirty="0" smtClean="0"/>
              <a:t>ANY, </a:t>
            </a:r>
            <a:r>
              <a:rPr lang="en-US" sz="1500" dirty="0" err="1" smtClean="0"/>
              <a:t>DNSsec</a:t>
            </a:r>
            <a:r>
              <a:rPr lang="en-US" sz="1500" dirty="0" smtClean="0"/>
              <a:t>)</a:t>
            </a:r>
            <a:r>
              <a:rPr lang="el-GR" sz="1500" dirty="0" smtClean="0"/>
              <a:t> -&gt; δύσκολη η ανίχνευση του επιτιθέμενου, μικρότερες οι απαιτήσεις για το μέγεθος του </a:t>
            </a:r>
            <a:r>
              <a:rPr lang="en-US" sz="1500" dirty="0" err="1" smtClean="0"/>
              <a:t>botnet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3259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 smtClean="0">
                <a:latin typeface="+mn-lt"/>
              </a:rPr>
              <a:t>Παράδειγμα </a:t>
            </a:r>
            <a:r>
              <a:rPr lang="en-US" sz="3200" b="1" dirty="0" smtClean="0">
                <a:latin typeface="+mn-lt"/>
              </a:rPr>
              <a:t>Amplification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Εντολή: </a:t>
            </a:r>
            <a:r>
              <a:rPr lang="en-US" b="1" dirty="0" smtClean="0">
                <a:solidFill>
                  <a:srgbClr val="FF0000"/>
                </a:solidFill>
              </a:rPr>
              <a:t>dig +</a:t>
            </a:r>
            <a:r>
              <a:rPr lang="en-US" b="1" dirty="0" err="1" smtClean="0">
                <a:solidFill>
                  <a:srgbClr val="FF0000"/>
                </a:solidFill>
              </a:rPr>
              <a:t>bufsize</a:t>
            </a:r>
            <a:r>
              <a:rPr lang="en-US" b="1" dirty="0" smtClean="0">
                <a:solidFill>
                  <a:srgbClr val="FF0000"/>
                </a:solidFill>
              </a:rPr>
              <a:t>=4096 +</a:t>
            </a:r>
            <a:r>
              <a:rPr lang="en-US" b="1" dirty="0" err="1" smtClean="0">
                <a:solidFill>
                  <a:srgbClr val="FF0000"/>
                </a:solidFill>
              </a:rPr>
              <a:t>dnssec</a:t>
            </a:r>
            <a:r>
              <a:rPr lang="en-US" b="1" dirty="0" smtClean="0">
                <a:solidFill>
                  <a:srgbClr val="FF0000"/>
                </a:solidFill>
              </a:rPr>
              <a:t> any se @</a:t>
            </a:r>
            <a:r>
              <a:rPr lang="en-US" b="1" dirty="0" err="1" smtClean="0">
                <a:solidFill>
                  <a:srgbClr val="FF0000"/>
                </a:solidFill>
              </a:rPr>
              <a:t>a.ns.se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l-GR" dirty="0" smtClean="0"/>
          </a:p>
          <a:p>
            <a:r>
              <a:rPr lang="en-US" dirty="0" smtClean="0"/>
              <a:t>Query size: 31 bytes</a:t>
            </a:r>
          </a:p>
          <a:p>
            <a:endParaRPr lang="en-US" dirty="0" smtClean="0"/>
          </a:p>
          <a:p>
            <a:r>
              <a:rPr lang="en-US" dirty="0" smtClean="0"/>
              <a:t>Response size: 4067 bytes</a:t>
            </a:r>
          </a:p>
          <a:p>
            <a:endParaRPr lang="en-US" dirty="0" smtClean="0"/>
          </a:p>
          <a:p>
            <a:r>
              <a:rPr lang="en-US" dirty="0" smtClean="0"/>
              <a:t>Amplification factor: </a:t>
            </a:r>
            <a:r>
              <a:rPr lang="en-US" b="1" dirty="0" smtClean="0">
                <a:solidFill>
                  <a:srgbClr val="FF0000"/>
                </a:solidFill>
              </a:rPr>
              <a:t>132 </a:t>
            </a:r>
            <a:r>
              <a:rPr lang="el-GR" b="1" dirty="0" smtClean="0">
                <a:solidFill>
                  <a:srgbClr val="FF0000"/>
                </a:solidFill>
              </a:rPr>
              <a:t>φορές</a:t>
            </a:r>
          </a:p>
          <a:p>
            <a:endParaRPr lang="el-GR" b="1" dirty="0" smtClean="0">
              <a:solidFill>
                <a:srgbClr val="FF0000"/>
              </a:solidFill>
            </a:endParaRPr>
          </a:p>
          <a:p>
            <a:endParaRPr lang="el-G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l-GR" sz="1600" dirty="0" smtClean="0"/>
              <a:t>Πηγή: </a:t>
            </a:r>
            <a:r>
              <a:rPr lang="en-US" sz="1600" dirty="0" smtClean="0">
                <a:hlinkClick r:id="rId2"/>
              </a:rPr>
              <a:t>https://dnscurve.org/amplification.html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21</a:t>
            </a:fld>
            <a:endParaRPr lang="el-G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4855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DNS </a:t>
            </a:r>
            <a:r>
              <a:rPr lang="en-US" sz="3200" b="1" dirty="0">
                <a:latin typeface="+mn-lt"/>
              </a:rPr>
              <a:t>W</a:t>
            </a:r>
            <a:r>
              <a:rPr lang="en-US" sz="3200" b="1" dirty="0" smtClean="0">
                <a:latin typeface="+mn-lt"/>
              </a:rPr>
              <a:t>ater </a:t>
            </a:r>
            <a:r>
              <a:rPr lang="en-US" sz="3200" b="1" dirty="0">
                <a:latin typeface="+mn-lt"/>
              </a:rPr>
              <a:t>T</a:t>
            </a:r>
            <a:r>
              <a:rPr lang="en-US" sz="3200" b="1" dirty="0" smtClean="0">
                <a:latin typeface="+mn-lt"/>
              </a:rPr>
              <a:t>orture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22</a:t>
            </a:fld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52400" y="632460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Times New Roman" pitchFamily="18" charset="0"/>
                <a:cs typeface="Times New Roman" pitchFamily="18" charset="0"/>
              </a:rPr>
              <a:t>Στόχος η εξάντληση της υπολογιστής ισχύος ενός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authoritative server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419828"/>
            <a:ext cx="7086600" cy="476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20835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 smtClean="0">
                <a:latin typeface="+mn-lt"/>
              </a:rPr>
              <a:t>Σύνδεσμοι</a:t>
            </a:r>
            <a:endParaRPr lang="en-US" sz="3200" b="1" dirty="0">
              <a:latin typeface="+mn-lt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295400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BIND open source software </a:t>
            </a:r>
            <a:r>
              <a:rPr lang="el-GR" dirty="0" smtClean="0"/>
              <a:t>για την κατασκευή εξυπηρετητών </a:t>
            </a:r>
            <a:r>
              <a:rPr lang="en-US" dirty="0" smtClean="0"/>
              <a:t>DNS: </a:t>
            </a:r>
            <a:r>
              <a:rPr lang="en-US" sz="1800" dirty="0" smtClean="0">
                <a:hlinkClick r:id="rId2"/>
              </a:rPr>
              <a:t>https://www.isc.org/downloads/bind/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l-GR" dirty="0" smtClean="0"/>
              <a:t>Εταιρίες που ασχολούνται με την καταγραφή, ανίχνευση και άμυνα επιθέσεων </a:t>
            </a:r>
            <a:r>
              <a:rPr lang="en-US" dirty="0" smtClean="0"/>
              <a:t>DDoS:</a:t>
            </a:r>
          </a:p>
          <a:p>
            <a:pPr>
              <a:buNone/>
            </a:pPr>
            <a:r>
              <a:rPr lang="en-US" dirty="0" smtClean="0"/>
              <a:t>    - arbor networks: </a:t>
            </a:r>
            <a:r>
              <a:rPr lang="en-US" sz="1800" dirty="0" smtClean="0">
                <a:hlinkClick r:id="rId3"/>
              </a:rPr>
              <a:t>https://www.arbornetworks.com/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    - cloudflare: </a:t>
            </a:r>
            <a:r>
              <a:rPr lang="en-US" sz="1800" dirty="0" smtClean="0">
                <a:hlinkClick r:id="rId4"/>
              </a:rPr>
              <a:t>https://www.cloudflare.com/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	 - incapsula: </a:t>
            </a:r>
            <a:r>
              <a:rPr lang="en-US" sz="1800" dirty="0" smtClean="0">
                <a:hlinkClick r:id="rId5"/>
              </a:rPr>
              <a:t>https://www.incapsula.com/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    - radware: </a:t>
            </a:r>
            <a:r>
              <a:rPr lang="en-US" sz="1800" dirty="0" smtClean="0">
                <a:hlinkClick r:id="rId6"/>
              </a:rPr>
              <a:t>https://www.radware.com/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l-GR" dirty="0" smtClean="0"/>
              <a:t>Λειτουργία </a:t>
            </a:r>
            <a:r>
              <a:rPr lang="en-US" dirty="0" smtClean="0"/>
              <a:t>DNSsec (</a:t>
            </a:r>
            <a:r>
              <a:rPr lang="el-GR" dirty="0" smtClean="0"/>
              <a:t>άρθρο της </a:t>
            </a:r>
            <a:r>
              <a:rPr lang="en-US" dirty="0" smtClean="0"/>
              <a:t>Cloudflare): </a:t>
            </a:r>
            <a:r>
              <a:rPr lang="en-US" sz="1800" dirty="0" smtClean="0">
                <a:hlinkClick r:id="rId7"/>
              </a:rPr>
              <a:t>https://www.cloudflare.com/dns/dnssec/how-dnssec-works/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dirty="0" smtClean="0"/>
              <a:t>Dyn </a:t>
            </a:r>
            <a:r>
              <a:rPr lang="en-US" dirty="0" err="1" smtClean="0"/>
              <a:t>cyberattack</a:t>
            </a:r>
            <a:r>
              <a:rPr lang="en-US" dirty="0" smtClean="0"/>
              <a:t> (wikipedia): </a:t>
            </a:r>
            <a:r>
              <a:rPr lang="en-US" sz="1800" dirty="0" smtClean="0">
                <a:hlinkClick r:id="rId8"/>
              </a:rPr>
              <a:t>https://en.wikipedia.org/wiki/2016_Dyn_cyberattack</a:t>
            </a:r>
            <a:endParaRPr lang="en-US" sz="1800" dirty="0" smtClean="0"/>
          </a:p>
          <a:p>
            <a:pPr>
              <a:buNone/>
            </a:pPr>
            <a:r>
              <a:rPr lang="el-GR" dirty="0" smtClean="0"/>
              <a:t>   Ανακοίνωση τύπου της </a:t>
            </a:r>
            <a:r>
              <a:rPr lang="en-US" dirty="0" smtClean="0"/>
              <a:t>Dyn </a:t>
            </a:r>
            <a:r>
              <a:rPr lang="el-GR" dirty="0" smtClean="0"/>
              <a:t>για το συμβάν: </a:t>
            </a:r>
            <a:r>
              <a:rPr lang="en-US" sz="1800" dirty="0" smtClean="0">
                <a:hlinkClick r:id="rId9"/>
              </a:rPr>
              <a:t>https://dyn.com/blog/dyn-statement-on-10212016-ddos-attack/</a:t>
            </a:r>
            <a:endParaRPr lang="el-GR" sz="1800" dirty="0" smtClean="0"/>
          </a:p>
          <a:p>
            <a:endParaRPr lang="en-US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23</a:t>
            </a:fld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7875"/>
            <a:ext cx="9131461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 smtClean="0">
                <a:latin typeface="+mn-lt"/>
              </a:rPr>
              <a:t>Η </a:t>
            </a:r>
            <a:r>
              <a:rPr lang="el-GR" sz="3200" b="1" dirty="0" smtClean="0">
                <a:latin typeface="+mn-lt"/>
              </a:rPr>
              <a:t>Δομή </a:t>
            </a:r>
            <a:r>
              <a:rPr lang="el-GR" sz="3200" b="1" dirty="0" smtClean="0">
                <a:latin typeface="+mn-lt"/>
              </a:rPr>
              <a:t>του D</a:t>
            </a:r>
            <a:r>
              <a:rPr lang="en-US" sz="3200" b="1" dirty="0" smtClean="0">
                <a:latin typeface="+mn-lt"/>
              </a:rPr>
              <a:t>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ZapfDingbats" pitchFamily="82" charset="2"/>
              <a:buNone/>
            </a:pPr>
            <a:endParaRPr lang="en-US" altLang="en-US" sz="1600" dirty="0" smtClean="0"/>
          </a:p>
          <a:p>
            <a:pPr algn="ctr" eaLnBrk="1" hangingPunct="1">
              <a:buFont typeface="ZapfDingbats" pitchFamily="82" charset="2"/>
              <a:buNone/>
            </a:pPr>
            <a:endParaRPr lang="en-US" altLang="en-US" sz="1600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2133600"/>
            <a:ext cx="81915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l-GR" altLang="en-US" sz="1800" i="1" dirty="0" smtClean="0">
                <a:solidFill>
                  <a:srgbClr val="FF3300"/>
                </a:solidFill>
              </a:rPr>
              <a:t>Κατανεμημένη </a:t>
            </a:r>
            <a:r>
              <a:rPr lang="el-GR" altLang="en-US" sz="1800" i="1" dirty="0" smtClean="0">
                <a:solidFill>
                  <a:srgbClr val="FF3300"/>
                </a:solidFill>
              </a:rPr>
              <a:t>βάση δεδομένων </a:t>
            </a:r>
            <a:r>
              <a:rPr lang="en-US" altLang="en-US" sz="1800" i="1" dirty="0" smtClean="0">
                <a:solidFill>
                  <a:srgbClr val="FF3300"/>
                </a:solidFill>
              </a:rPr>
              <a:t> </a:t>
            </a:r>
            <a:r>
              <a:rPr lang="el-GR" altLang="en-US" sz="1800" dirty="0" smtClean="0"/>
              <a:t>με αντιστοιχίες</a:t>
            </a:r>
            <a:r>
              <a:rPr lang="en-US" altLang="en-US" sz="1800" dirty="0" smtClean="0"/>
              <a:t> </a:t>
            </a:r>
            <a:r>
              <a:rPr lang="el-GR" altLang="en-US" sz="1800" dirty="0" smtClean="0"/>
              <a:t>διευθύνσεων </a:t>
            </a:r>
            <a:r>
              <a:rPr lang="en-US" altLang="en-US" sz="1800" dirty="0" smtClean="0"/>
              <a:t>IP </a:t>
            </a:r>
            <a:r>
              <a:rPr lang="el-GR" altLang="en-US" sz="1800" dirty="0" smtClean="0"/>
              <a:t>&amp; ονομάτων αποθηκευμένη σε μια</a:t>
            </a:r>
            <a:r>
              <a:rPr lang="el-GR" altLang="en-US" sz="1800" i="1" dirty="0" smtClean="0">
                <a:solidFill>
                  <a:srgbClr val="FF3300"/>
                </a:solidFill>
              </a:rPr>
              <a:t> ιεραρχική δομή </a:t>
            </a:r>
            <a:r>
              <a:rPr lang="el-GR" altLang="en-US" sz="1800" dirty="0" smtClean="0"/>
              <a:t>διακομιστών (</a:t>
            </a:r>
            <a:r>
              <a:rPr lang="en-US" altLang="en-US" sz="1800" dirty="0" err="1" smtClean="0"/>
              <a:t>nameservers</a:t>
            </a:r>
            <a:r>
              <a:rPr lang="en-US" altLang="en-US" sz="1800" dirty="0" smtClean="0"/>
              <a:t>)</a:t>
            </a:r>
            <a:endParaRPr lang="el-GR" altLang="en-US" sz="1800" dirty="0" smtClean="0"/>
          </a:p>
          <a:p>
            <a:pPr eaLnBrk="1" hangingPunct="1"/>
            <a:endParaRPr lang="el-GR" altLang="en-US" sz="1800" dirty="0" smtClean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0600" y="3886200"/>
            <a:ext cx="39624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l-GR" sz="2000" b="1" dirty="0">
                <a:latin typeface="+mn-lt"/>
              </a:rPr>
              <a:t>Γιατί </a:t>
            </a:r>
            <a:r>
              <a:rPr lang="el-GR" sz="2000" b="1" dirty="0" smtClean="0">
                <a:latin typeface="+mn-lt"/>
              </a:rPr>
              <a:t>κατανεμημένη;</a:t>
            </a:r>
            <a:endParaRPr lang="el-GR" sz="2000" b="1" dirty="0">
              <a:latin typeface="+mn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Αύξηση ταχύτητας (</a:t>
            </a:r>
            <a:r>
              <a:rPr lang="en-US" dirty="0">
                <a:latin typeface="+mn-lt"/>
              </a:rPr>
              <a:t>caching)</a:t>
            </a:r>
            <a:endParaRPr lang="el-GR" dirty="0">
              <a:latin typeface="+mn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Δεν υπάρχει κίνδυνος ολικής αστοχίας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Δεν είναι μεγάλος ο φόρτος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Επεκτάσιμη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562600" y="3894881"/>
            <a:ext cx="3276600" cy="24314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l-GR" sz="2000" b="1" dirty="0">
                <a:latin typeface="+mn-lt"/>
              </a:rPr>
              <a:t>Γιατί </a:t>
            </a:r>
            <a:r>
              <a:rPr lang="el-GR" sz="2000" b="1" dirty="0" smtClean="0">
                <a:latin typeface="+mn-lt"/>
              </a:rPr>
              <a:t>ιεραρχική;</a:t>
            </a:r>
            <a:endParaRPr lang="el-GR" sz="2000" b="1" dirty="0">
              <a:latin typeface="+mn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Ανθρώπινη δομή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Εύκολα διαχειρίσιμη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 smtClean="0">
                <a:latin typeface="+mn-lt"/>
              </a:rPr>
              <a:t>Επεκτάσιμη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3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149"/>
            <a:ext cx="9143999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 smtClean="0">
                <a:latin typeface="+mn-lt"/>
              </a:rPr>
              <a:t>Ιδιότητες</a:t>
            </a:r>
            <a:r>
              <a:rPr lang="en-US" sz="3200" b="1" dirty="0" smtClean="0">
                <a:latin typeface="+mn-lt"/>
              </a:rPr>
              <a:t>: </a:t>
            </a:r>
            <a:r>
              <a:rPr lang="el-GR" sz="3200" b="1" dirty="0" smtClean="0">
                <a:latin typeface="+mn-lt"/>
              </a:rPr>
              <a:t>Ιεραρχική </a:t>
            </a:r>
            <a:r>
              <a:rPr lang="el-GR" sz="3200" b="1" dirty="0" err="1">
                <a:latin typeface="+mn-lt"/>
              </a:rPr>
              <a:t>Ο</a:t>
            </a:r>
            <a:r>
              <a:rPr lang="el-GR" sz="3200" b="1" dirty="0" err="1" smtClean="0">
                <a:latin typeface="+mn-lt"/>
              </a:rPr>
              <a:t>νοματοδοσία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2100" y="1912725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2000" dirty="0" smtClean="0"/>
              <a:t>Η </a:t>
            </a:r>
            <a:r>
              <a:rPr lang="el-GR" altLang="en-US" sz="2000" dirty="0" err="1" smtClean="0"/>
              <a:t>ονοματοδοσία</a:t>
            </a:r>
            <a:r>
              <a:rPr lang="el-GR" altLang="en-US" sz="2000" dirty="0" smtClean="0"/>
              <a:t> είναι ιεραρχική για να είναι </a:t>
            </a:r>
            <a:r>
              <a:rPr lang="el-GR" altLang="en-US" sz="2000" dirty="0" err="1" smtClean="0"/>
              <a:t>κλιμακώσιμη</a:t>
            </a:r>
            <a:r>
              <a:rPr lang="en-US" altLang="en-US" sz="2000" dirty="0" smtClean="0"/>
              <a:t>.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/>
            <a:r>
              <a:rPr lang="el-GR" altLang="en-US" sz="2000" dirty="0" smtClean="0"/>
              <a:t>Η ιδέα είναι το όνομα να προέρχεται από:</a:t>
            </a:r>
            <a:r>
              <a:rPr lang="en-US" altLang="en-US" sz="2000" dirty="0" smtClean="0"/>
              <a:t> 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r>
              <a:rPr lang="el-GR" altLang="en-US" sz="2000" dirty="0" smtClean="0"/>
              <a:t>Τοποθεσία (με την ευρεία  έννοια, π.χ. εντός μια χώρας, εντός ενός συνόλου οργανισμών)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 eaLnBrk="1" hangingPunct="1"/>
            <a:r>
              <a:rPr lang="el-GR" altLang="en-US" sz="2000" dirty="0" smtClean="0"/>
              <a:t>Μονάδα εντός της τοποθεσίας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</a:t>
            </a:r>
            <a:r>
              <a:rPr lang="el-GR" altLang="en-US" sz="2000" dirty="0" err="1" smtClean="0"/>
              <a:t>ντικείμενο</a:t>
            </a:r>
            <a:r>
              <a:rPr lang="el-GR" altLang="en-US" sz="2000" dirty="0" smtClean="0"/>
              <a:t> μέσα στην μονάδα (π.χ. όνομα εντός μονάδας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81025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 smtClean="0">
                <a:latin typeface="+mn-lt"/>
              </a:rPr>
              <a:t>Μορφή </a:t>
            </a:r>
            <a:r>
              <a:rPr lang="en-US" sz="3200" b="1" dirty="0" smtClean="0">
                <a:latin typeface="+mn-lt"/>
              </a:rPr>
              <a:t>O</a:t>
            </a:r>
            <a:r>
              <a:rPr lang="el-GR" sz="3200" b="1" dirty="0" err="1" smtClean="0">
                <a:latin typeface="+mn-lt"/>
              </a:rPr>
              <a:t>νοματοδοσίας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51" name="50 - TextBox"/>
          <p:cNvSpPr txBox="1"/>
          <p:nvPr/>
        </p:nvSpPr>
        <p:spPr>
          <a:xfrm>
            <a:off x="5410200" y="13716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>
                <a:latin typeface="+mn-lt"/>
              </a:rPr>
              <a:t>Αντιστοίχηση Ονομάτων (</a:t>
            </a:r>
            <a:r>
              <a:rPr lang="en-US" dirty="0" smtClean="0">
                <a:latin typeface="+mn-lt"/>
              </a:rPr>
              <a:t>Domain names) </a:t>
            </a:r>
            <a:r>
              <a:rPr lang="el-GR" dirty="0" smtClean="0">
                <a:latin typeface="+mn-lt"/>
              </a:rPr>
              <a:t>σε δενδρική δομή.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l-GR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l-GR" dirty="0" smtClean="0">
                <a:latin typeface="+mn-lt"/>
              </a:rPr>
              <a:t>Κάθε κόμβος του δέντρου χαρακτηρίζεται  από μία ετικέτα (</a:t>
            </a:r>
            <a:r>
              <a:rPr lang="en-US" dirty="0" smtClean="0">
                <a:latin typeface="+mn-lt"/>
              </a:rPr>
              <a:t>label)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l-GR" dirty="0" smtClean="0">
                <a:latin typeface="+mn-lt"/>
              </a:rPr>
              <a:t>Νέα κλαδιά δημιουργούνται με την προσθήκη ‘</a:t>
            </a:r>
            <a:r>
              <a:rPr lang="en-US" dirty="0" smtClean="0">
                <a:latin typeface="+mn-lt"/>
              </a:rPr>
              <a:t>dots’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1"/>
            <a:ext cx="50292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152400" y="5105400"/>
            <a:ext cx="8839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Fully Qualified Domain Name (FQDN)</a:t>
            </a:r>
            <a:r>
              <a:rPr lang="el-GR" altLang="en-US" sz="2400" i="1" dirty="0" smtClean="0">
                <a:latin typeface="+mn-lt"/>
              </a:rPr>
              <a:t>:</a:t>
            </a:r>
            <a:endParaRPr kumimoji="0" lang="en-US" alt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www.ntua.gr.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l-GR" altLang="en-US" dirty="0" smtClean="0">
                <a:latin typeface="+mn-lt"/>
              </a:rPr>
              <a:t>Προσδιορίζει την ακριβή θέση του πόρου στο σύστημα </a:t>
            </a:r>
            <a:r>
              <a:rPr lang="en-US" altLang="en-US" dirty="0" smtClean="0">
                <a:latin typeface="+mn-lt"/>
              </a:rPr>
              <a:t>DNS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Προκύπτει</a:t>
            </a:r>
            <a:r>
              <a:rPr kumimoji="0" lang="el-GR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από την ένωση των </a:t>
            </a:r>
            <a:r>
              <a:rPr kumimoji="0" lang="en-US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labels</a:t>
            </a:r>
            <a:r>
              <a:rPr kumimoji="0" lang="el-GR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με </a:t>
            </a:r>
            <a:r>
              <a:rPr lang="en-US" altLang="en-US" dirty="0" smtClean="0">
                <a:latin typeface="+mn-lt"/>
              </a:rPr>
              <a:t>‘dots’</a:t>
            </a:r>
            <a:r>
              <a:rPr kumimoji="0" lang="en-US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l-GR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από τον πόρο προς τη ρίζα του δέντρου </a:t>
            </a:r>
            <a:r>
              <a:rPr kumimoji="0" lang="en-US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DNS</a:t>
            </a:r>
            <a:endParaRPr kumimoji="0" lang="en-US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652300" y="5211500"/>
            <a:ext cx="2895600" cy="4587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Προσοχή στο τελευταίο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dot</a:t>
            </a:r>
          </a:p>
        </p:txBody>
      </p:sp>
    </p:spTree>
    <p:extLst>
      <p:ext uri="{BB962C8B-B14F-4D97-AF65-F5344CB8AC3E}">
        <p14:creationId xmlns:p14="http://schemas.microsoft.com/office/powerpoint/2010/main" val="2303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6299"/>
            <a:ext cx="9143999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 smtClean="0">
                <a:latin typeface="+mn-lt"/>
              </a:rPr>
              <a:t>Η </a:t>
            </a:r>
            <a:r>
              <a:rPr lang="en-US" sz="3200" b="1" dirty="0" smtClean="0">
                <a:latin typeface="+mn-lt"/>
              </a:rPr>
              <a:t>I</a:t>
            </a:r>
            <a:r>
              <a:rPr lang="el-GR" sz="3200" b="1" dirty="0" err="1" smtClean="0">
                <a:latin typeface="+mn-lt"/>
              </a:rPr>
              <a:t>δέα</a:t>
            </a:r>
            <a:r>
              <a:rPr lang="el-GR" sz="3200" b="1" dirty="0" smtClean="0">
                <a:latin typeface="+mn-lt"/>
              </a:rPr>
              <a:t> </a:t>
            </a:r>
            <a:r>
              <a:rPr lang="el-GR" sz="3200" b="1" dirty="0" smtClean="0">
                <a:latin typeface="+mn-lt"/>
              </a:rPr>
              <a:t>των</a:t>
            </a:r>
            <a:r>
              <a:rPr lang="en-US" sz="3200" b="1" dirty="0" smtClean="0">
                <a:latin typeface="+mn-lt"/>
              </a:rPr>
              <a:t> 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0224" y="160416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Domains -&gt; </a:t>
            </a:r>
            <a:r>
              <a:rPr lang="el-GR" altLang="en-US" sz="2000" dirty="0" smtClean="0"/>
              <a:t>χώρος ονομάτων</a:t>
            </a:r>
            <a:r>
              <a:rPr lang="en-US" altLang="en-US" sz="2000" dirty="0" smtClean="0"/>
              <a:t> “namespaces</a:t>
            </a:r>
            <a:r>
              <a:rPr lang="en-US" altLang="en-US" sz="2000" dirty="0" smtClean="0"/>
              <a:t>”</a:t>
            </a:r>
            <a:endParaRPr lang="en-US" altLang="en-US" sz="2000" dirty="0" smtClean="0"/>
          </a:p>
          <a:p>
            <a:pPr eaLnBrk="1" hangingPunct="1"/>
            <a:r>
              <a:rPr lang="el-GR" altLang="en-US" sz="2000" dirty="0" smtClean="0"/>
              <a:t>Τα πάντα «κάτω από το» </a:t>
            </a:r>
            <a:r>
              <a:rPr lang="en-US" altLang="en-US" sz="2000" dirty="0" smtClean="0"/>
              <a:t>.com </a:t>
            </a:r>
            <a:r>
              <a:rPr lang="el-GR" altLang="en-US" sz="2000" dirty="0" smtClean="0"/>
              <a:t>είναι εντός του</a:t>
            </a:r>
            <a:r>
              <a:rPr lang="en-US" altLang="en-US" sz="2000" dirty="0" smtClean="0"/>
              <a:t> com domain.</a:t>
            </a:r>
          </a:p>
          <a:p>
            <a:pPr eaLnBrk="1" hangingPunct="1"/>
            <a:r>
              <a:rPr lang="el-GR" altLang="en-US" sz="2000" dirty="0" smtClean="0"/>
              <a:t>Οτιδήποτε κάτω από το</a:t>
            </a:r>
            <a:r>
              <a:rPr lang="en-US" altLang="en-US" sz="2000" dirty="0" smtClean="0"/>
              <a:t> ntua.gr </a:t>
            </a:r>
            <a:r>
              <a:rPr lang="el-GR" altLang="en-US" sz="2000" dirty="0" smtClean="0"/>
              <a:t>είναι στο </a:t>
            </a:r>
            <a:r>
              <a:rPr lang="en-US" altLang="en-US" sz="2000" dirty="0" smtClean="0"/>
              <a:t>ntua.gr domain </a:t>
            </a:r>
            <a:r>
              <a:rPr lang="el-GR" altLang="en-US" sz="2000" dirty="0" smtClean="0"/>
              <a:t>και κάτω από το </a:t>
            </a:r>
            <a:r>
              <a:rPr lang="en-US" altLang="en-US" sz="2000" dirty="0" smtClean="0"/>
              <a:t>gr domain</a:t>
            </a:r>
            <a:r>
              <a:rPr lang="en-US" altLang="en-US" sz="2400" dirty="0" smtClean="0"/>
              <a:t>.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609259" y="3779838"/>
            <a:ext cx="5516464" cy="2765425"/>
            <a:chOff x="-1231" y="2381"/>
            <a:chExt cx="3763" cy="1742"/>
          </a:xfrm>
        </p:grpSpPr>
        <p:sp>
          <p:nvSpPr>
            <p:cNvPr id="8248" name="Freeform 65"/>
            <p:cNvSpPr>
              <a:spLocks/>
            </p:cNvSpPr>
            <p:nvPr/>
          </p:nvSpPr>
          <p:spPr bwMode="auto">
            <a:xfrm>
              <a:off x="700" y="2381"/>
              <a:ext cx="1832" cy="1742"/>
            </a:xfrm>
            <a:custGeom>
              <a:avLst/>
              <a:gdLst>
                <a:gd name="T0" fmla="*/ 1268 w 1832"/>
                <a:gd name="T1" fmla="*/ 50 h 1742"/>
                <a:gd name="T2" fmla="*/ 1193 w 1832"/>
                <a:gd name="T3" fmla="*/ 16 h 1742"/>
                <a:gd name="T4" fmla="*/ 1102 w 1832"/>
                <a:gd name="T5" fmla="*/ 0 h 1742"/>
                <a:gd name="T6" fmla="*/ 910 w 1832"/>
                <a:gd name="T7" fmla="*/ 8 h 1742"/>
                <a:gd name="T8" fmla="*/ 818 w 1832"/>
                <a:gd name="T9" fmla="*/ 41 h 1742"/>
                <a:gd name="T10" fmla="*/ 677 w 1832"/>
                <a:gd name="T11" fmla="*/ 175 h 1742"/>
                <a:gd name="T12" fmla="*/ 618 w 1832"/>
                <a:gd name="T13" fmla="*/ 275 h 1742"/>
                <a:gd name="T14" fmla="*/ 602 w 1832"/>
                <a:gd name="T15" fmla="*/ 300 h 1742"/>
                <a:gd name="T16" fmla="*/ 585 w 1832"/>
                <a:gd name="T17" fmla="*/ 325 h 1742"/>
                <a:gd name="T18" fmla="*/ 518 w 1832"/>
                <a:gd name="T19" fmla="*/ 416 h 1742"/>
                <a:gd name="T20" fmla="*/ 377 w 1832"/>
                <a:gd name="T21" fmla="*/ 583 h 1742"/>
                <a:gd name="T22" fmla="*/ 302 w 1832"/>
                <a:gd name="T23" fmla="*/ 675 h 1742"/>
                <a:gd name="T24" fmla="*/ 177 w 1832"/>
                <a:gd name="T25" fmla="*/ 841 h 1742"/>
                <a:gd name="T26" fmla="*/ 102 w 1832"/>
                <a:gd name="T27" fmla="*/ 916 h 1742"/>
                <a:gd name="T28" fmla="*/ 27 w 1832"/>
                <a:gd name="T29" fmla="*/ 1008 h 1742"/>
                <a:gd name="T30" fmla="*/ 2 w 1832"/>
                <a:gd name="T31" fmla="*/ 1058 h 1742"/>
                <a:gd name="T32" fmla="*/ 27 w 1832"/>
                <a:gd name="T33" fmla="*/ 1233 h 1742"/>
                <a:gd name="T34" fmla="*/ 77 w 1832"/>
                <a:gd name="T35" fmla="*/ 1275 h 1742"/>
                <a:gd name="T36" fmla="*/ 102 w 1832"/>
                <a:gd name="T37" fmla="*/ 1308 h 1742"/>
                <a:gd name="T38" fmla="*/ 327 w 1832"/>
                <a:gd name="T39" fmla="*/ 1441 h 1742"/>
                <a:gd name="T40" fmla="*/ 535 w 1832"/>
                <a:gd name="T41" fmla="*/ 1525 h 1742"/>
                <a:gd name="T42" fmla="*/ 643 w 1832"/>
                <a:gd name="T43" fmla="*/ 1592 h 1742"/>
                <a:gd name="T44" fmla="*/ 718 w 1832"/>
                <a:gd name="T45" fmla="*/ 1617 h 1742"/>
                <a:gd name="T46" fmla="*/ 868 w 1832"/>
                <a:gd name="T47" fmla="*/ 1667 h 1742"/>
                <a:gd name="T48" fmla="*/ 1077 w 1832"/>
                <a:gd name="T49" fmla="*/ 1700 h 1742"/>
                <a:gd name="T50" fmla="*/ 1143 w 1832"/>
                <a:gd name="T51" fmla="*/ 1708 h 1742"/>
                <a:gd name="T52" fmla="*/ 1277 w 1832"/>
                <a:gd name="T53" fmla="*/ 1742 h 1742"/>
                <a:gd name="T54" fmla="*/ 1402 w 1832"/>
                <a:gd name="T55" fmla="*/ 1733 h 1742"/>
                <a:gd name="T56" fmla="*/ 1518 w 1832"/>
                <a:gd name="T57" fmla="*/ 1700 h 1742"/>
                <a:gd name="T58" fmla="*/ 1735 w 1832"/>
                <a:gd name="T59" fmla="*/ 1633 h 1742"/>
                <a:gd name="T60" fmla="*/ 1802 w 1832"/>
                <a:gd name="T61" fmla="*/ 1558 h 1742"/>
                <a:gd name="T62" fmla="*/ 1810 w 1832"/>
                <a:gd name="T63" fmla="*/ 1358 h 1742"/>
                <a:gd name="T64" fmla="*/ 1735 w 1832"/>
                <a:gd name="T65" fmla="*/ 1191 h 1742"/>
                <a:gd name="T66" fmla="*/ 1610 w 1832"/>
                <a:gd name="T67" fmla="*/ 1108 h 1742"/>
                <a:gd name="T68" fmla="*/ 1468 w 1832"/>
                <a:gd name="T69" fmla="*/ 1016 h 1742"/>
                <a:gd name="T70" fmla="*/ 1377 w 1832"/>
                <a:gd name="T71" fmla="*/ 950 h 1742"/>
                <a:gd name="T72" fmla="*/ 1302 w 1832"/>
                <a:gd name="T73" fmla="*/ 891 h 1742"/>
                <a:gd name="T74" fmla="*/ 1260 w 1832"/>
                <a:gd name="T75" fmla="*/ 841 h 1742"/>
                <a:gd name="T76" fmla="*/ 1202 w 1832"/>
                <a:gd name="T77" fmla="*/ 808 h 1742"/>
                <a:gd name="T78" fmla="*/ 1152 w 1832"/>
                <a:gd name="T79" fmla="*/ 758 h 1742"/>
                <a:gd name="T80" fmla="*/ 1202 w 1832"/>
                <a:gd name="T81" fmla="*/ 466 h 1742"/>
                <a:gd name="T82" fmla="*/ 1210 w 1832"/>
                <a:gd name="T83" fmla="*/ 441 h 1742"/>
                <a:gd name="T84" fmla="*/ 1227 w 1832"/>
                <a:gd name="T85" fmla="*/ 416 h 1742"/>
                <a:gd name="T86" fmla="*/ 1277 w 1832"/>
                <a:gd name="T87" fmla="*/ 275 h 1742"/>
                <a:gd name="T88" fmla="*/ 1302 w 1832"/>
                <a:gd name="T89" fmla="*/ 200 h 1742"/>
                <a:gd name="T90" fmla="*/ 1285 w 1832"/>
                <a:gd name="T91" fmla="*/ 75 h 1742"/>
                <a:gd name="T92" fmla="*/ 1235 w 1832"/>
                <a:gd name="T93" fmla="*/ 41 h 1742"/>
                <a:gd name="T94" fmla="*/ 1268 w 1832"/>
                <a:gd name="T95" fmla="*/ 50 h 17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832"/>
                <a:gd name="T145" fmla="*/ 0 h 1742"/>
                <a:gd name="T146" fmla="*/ 1832 w 1832"/>
                <a:gd name="T147" fmla="*/ 1742 h 17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832" h="1742">
                  <a:moveTo>
                    <a:pt x="1268" y="50"/>
                  </a:moveTo>
                  <a:cubicBezTo>
                    <a:pt x="1242" y="41"/>
                    <a:pt x="1220" y="22"/>
                    <a:pt x="1193" y="16"/>
                  </a:cubicBezTo>
                  <a:cubicBezTo>
                    <a:pt x="1163" y="9"/>
                    <a:pt x="1132" y="6"/>
                    <a:pt x="1102" y="0"/>
                  </a:cubicBezTo>
                  <a:cubicBezTo>
                    <a:pt x="1038" y="3"/>
                    <a:pt x="974" y="3"/>
                    <a:pt x="910" y="8"/>
                  </a:cubicBezTo>
                  <a:cubicBezTo>
                    <a:pt x="879" y="10"/>
                    <a:pt x="849" y="34"/>
                    <a:pt x="818" y="41"/>
                  </a:cubicBezTo>
                  <a:cubicBezTo>
                    <a:pt x="740" y="81"/>
                    <a:pt x="737" y="134"/>
                    <a:pt x="677" y="175"/>
                  </a:cubicBezTo>
                  <a:cubicBezTo>
                    <a:pt x="654" y="208"/>
                    <a:pt x="641" y="240"/>
                    <a:pt x="618" y="275"/>
                  </a:cubicBezTo>
                  <a:cubicBezTo>
                    <a:pt x="613" y="283"/>
                    <a:pt x="607" y="292"/>
                    <a:pt x="602" y="300"/>
                  </a:cubicBezTo>
                  <a:cubicBezTo>
                    <a:pt x="596" y="308"/>
                    <a:pt x="585" y="325"/>
                    <a:pt x="585" y="325"/>
                  </a:cubicBezTo>
                  <a:cubicBezTo>
                    <a:pt x="572" y="366"/>
                    <a:pt x="553" y="394"/>
                    <a:pt x="518" y="416"/>
                  </a:cubicBezTo>
                  <a:cubicBezTo>
                    <a:pt x="502" y="466"/>
                    <a:pt x="421" y="553"/>
                    <a:pt x="377" y="583"/>
                  </a:cubicBezTo>
                  <a:cubicBezTo>
                    <a:pt x="364" y="620"/>
                    <a:pt x="302" y="675"/>
                    <a:pt x="302" y="675"/>
                  </a:cubicBezTo>
                  <a:cubicBezTo>
                    <a:pt x="278" y="741"/>
                    <a:pt x="226" y="796"/>
                    <a:pt x="177" y="841"/>
                  </a:cubicBezTo>
                  <a:cubicBezTo>
                    <a:pt x="151" y="865"/>
                    <a:pt x="102" y="916"/>
                    <a:pt x="102" y="916"/>
                  </a:cubicBezTo>
                  <a:cubicBezTo>
                    <a:pt x="87" y="958"/>
                    <a:pt x="64" y="983"/>
                    <a:pt x="27" y="1008"/>
                  </a:cubicBezTo>
                  <a:cubicBezTo>
                    <a:pt x="21" y="1026"/>
                    <a:pt x="3" y="1039"/>
                    <a:pt x="2" y="1058"/>
                  </a:cubicBezTo>
                  <a:cubicBezTo>
                    <a:pt x="1" y="1079"/>
                    <a:pt x="0" y="1193"/>
                    <a:pt x="27" y="1233"/>
                  </a:cubicBezTo>
                  <a:cubicBezTo>
                    <a:pt x="55" y="1274"/>
                    <a:pt x="46" y="1244"/>
                    <a:pt x="77" y="1275"/>
                  </a:cubicBezTo>
                  <a:cubicBezTo>
                    <a:pt x="87" y="1285"/>
                    <a:pt x="92" y="1298"/>
                    <a:pt x="102" y="1308"/>
                  </a:cubicBezTo>
                  <a:cubicBezTo>
                    <a:pt x="151" y="1357"/>
                    <a:pt x="259" y="1425"/>
                    <a:pt x="327" y="1441"/>
                  </a:cubicBezTo>
                  <a:cubicBezTo>
                    <a:pt x="388" y="1483"/>
                    <a:pt x="469" y="1491"/>
                    <a:pt x="535" y="1525"/>
                  </a:cubicBezTo>
                  <a:cubicBezTo>
                    <a:pt x="572" y="1544"/>
                    <a:pt x="608" y="1569"/>
                    <a:pt x="643" y="1592"/>
                  </a:cubicBezTo>
                  <a:cubicBezTo>
                    <a:pt x="648" y="1596"/>
                    <a:pt x="703" y="1610"/>
                    <a:pt x="718" y="1617"/>
                  </a:cubicBezTo>
                  <a:cubicBezTo>
                    <a:pt x="766" y="1641"/>
                    <a:pt x="815" y="1654"/>
                    <a:pt x="868" y="1667"/>
                  </a:cubicBezTo>
                  <a:cubicBezTo>
                    <a:pt x="972" y="1693"/>
                    <a:pt x="932" y="1683"/>
                    <a:pt x="1077" y="1700"/>
                  </a:cubicBezTo>
                  <a:cubicBezTo>
                    <a:pt x="1099" y="1703"/>
                    <a:pt x="1143" y="1708"/>
                    <a:pt x="1143" y="1708"/>
                  </a:cubicBezTo>
                  <a:cubicBezTo>
                    <a:pt x="1186" y="1723"/>
                    <a:pt x="1232" y="1732"/>
                    <a:pt x="1277" y="1742"/>
                  </a:cubicBezTo>
                  <a:cubicBezTo>
                    <a:pt x="1319" y="1739"/>
                    <a:pt x="1361" y="1738"/>
                    <a:pt x="1402" y="1733"/>
                  </a:cubicBezTo>
                  <a:cubicBezTo>
                    <a:pt x="1445" y="1727"/>
                    <a:pt x="1477" y="1711"/>
                    <a:pt x="1518" y="1700"/>
                  </a:cubicBezTo>
                  <a:cubicBezTo>
                    <a:pt x="1591" y="1680"/>
                    <a:pt x="1663" y="1659"/>
                    <a:pt x="1735" y="1633"/>
                  </a:cubicBezTo>
                  <a:cubicBezTo>
                    <a:pt x="1759" y="1609"/>
                    <a:pt x="1778" y="1582"/>
                    <a:pt x="1802" y="1558"/>
                  </a:cubicBezTo>
                  <a:cubicBezTo>
                    <a:pt x="1832" y="1463"/>
                    <a:pt x="1821" y="1518"/>
                    <a:pt x="1810" y="1358"/>
                  </a:cubicBezTo>
                  <a:cubicBezTo>
                    <a:pt x="1805" y="1288"/>
                    <a:pt x="1795" y="1232"/>
                    <a:pt x="1735" y="1191"/>
                  </a:cubicBezTo>
                  <a:cubicBezTo>
                    <a:pt x="1714" y="1161"/>
                    <a:pt x="1647" y="1120"/>
                    <a:pt x="1610" y="1108"/>
                  </a:cubicBezTo>
                  <a:cubicBezTo>
                    <a:pt x="1565" y="1074"/>
                    <a:pt x="1519" y="1041"/>
                    <a:pt x="1468" y="1016"/>
                  </a:cubicBezTo>
                  <a:cubicBezTo>
                    <a:pt x="1442" y="976"/>
                    <a:pt x="1410" y="979"/>
                    <a:pt x="1377" y="950"/>
                  </a:cubicBezTo>
                  <a:cubicBezTo>
                    <a:pt x="1308" y="889"/>
                    <a:pt x="1354" y="910"/>
                    <a:pt x="1302" y="891"/>
                  </a:cubicBezTo>
                  <a:cubicBezTo>
                    <a:pt x="1289" y="872"/>
                    <a:pt x="1280" y="855"/>
                    <a:pt x="1260" y="841"/>
                  </a:cubicBezTo>
                  <a:cubicBezTo>
                    <a:pt x="1217" y="810"/>
                    <a:pt x="1238" y="840"/>
                    <a:pt x="1202" y="808"/>
                  </a:cubicBezTo>
                  <a:cubicBezTo>
                    <a:pt x="1184" y="792"/>
                    <a:pt x="1152" y="758"/>
                    <a:pt x="1152" y="758"/>
                  </a:cubicBezTo>
                  <a:cubicBezTo>
                    <a:pt x="1133" y="670"/>
                    <a:pt x="1132" y="536"/>
                    <a:pt x="1202" y="466"/>
                  </a:cubicBezTo>
                  <a:cubicBezTo>
                    <a:pt x="1205" y="458"/>
                    <a:pt x="1206" y="449"/>
                    <a:pt x="1210" y="441"/>
                  </a:cubicBezTo>
                  <a:cubicBezTo>
                    <a:pt x="1215" y="432"/>
                    <a:pt x="1224" y="425"/>
                    <a:pt x="1227" y="416"/>
                  </a:cubicBezTo>
                  <a:cubicBezTo>
                    <a:pt x="1246" y="364"/>
                    <a:pt x="1246" y="321"/>
                    <a:pt x="1277" y="275"/>
                  </a:cubicBezTo>
                  <a:cubicBezTo>
                    <a:pt x="1296" y="217"/>
                    <a:pt x="1287" y="241"/>
                    <a:pt x="1302" y="200"/>
                  </a:cubicBezTo>
                  <a:cubicBezTo>
                    <a:pt x="1298" y="158"/>
                    <a:pt x="1314" y="105"/>
                    <a:pt x="1285" y="75"/>
                  </a:cubicBezTo>
                  <a:cubicBezTo>
                    <a:pt x="1271" y="61"/>
                    <a:pt x="1216" y="36"/>
                    <a:pt x="1235" y="41"/>
                  </a:cubicBezTo>
                  <a:cubicBezTo>
                    <a:pt x="1246" y="44"/>
                    <a:pt x="1257" y="47"/>
                    <a:pt x="126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9" name="Line 68"/>
            <p:cNvSpPr>
              <a:spLocks noChangeShapeType="1"/>
            </p:cNvSpPr>
            <p:nvPr/>
          </p:nvSpPr>
          <p:spPr bwMode="auto">
            <a:xfrm flipV="1">
              <a:off x="-295" y="3504"/>
              <a:ext cx="100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6" name="Text Box 72"/>
            <p:cNvSpPr txBox="1">
              <a:spLocks noChangeArrowheads="1"/>
            </p:cNvSpPr>
            <p:nvPr/>
          </p:nvSpPr>
          <p:spPr bwMode="auto">
            <a:xfrm>
              <a:off x="-1231" y="3381"/>
              <a:ext cx="864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 err="1">
                  <a:solidFill>
                    <a:srgbClr val="0070C0"/>
                  </a:solidFill>
                  <a:latin typeface="+mn-lt"/>
                </a:rPr>
                <a:t>gr</a:t>
              </a:r>
              <a:r>
                <a:rPr lang="en-US" sz="2000" b="1" dirty="0">
                  <a:solidFill>
                    <a:srgbClr val="0070C0"/>
                  </a:solidFill>
                  <a:latin typeface="+mn-lt"/>
                </a:rPr>
                <a:t> domain</a:t>
              </a:r>
            </a:p>
          </p:txBody>
        </p:sp>
      </p:grpSp>
      <p:sp>
        <p:nvSpPr>
          <p:cNvPr id="62531" name="Freeform 67"/>
          <p:cNvSpPr>
            <a:spLocks/>
          </p:cNvSpPr>
          <p:nvPr/>
        </p:nvSpPr>
        <p:spPr bwMode="auto">
          <a:xfrm>
            <a:off x="3517900" y="4432300"/>
            <a:ext cx="2468563" cy="1879600"/>
          </a:xfrm>
          <a:custGeom>
            <a:avLst/>
            <a:gdLst/>
            <a:ahLst/>
            <a:cxnLst>
              <a:cxn ang="0">
                <a:pos x="900" y="25"/>
              </a:cxn>
              <a:cxn ang="0">
                <a:pos x="667" y="17"/>
              </a:cxn>
              <a:cxn ang="0">
                <a:pos x="559" y="58"/>
              </a:cxn>
              <a:cxn ang="0">
                <a:pos x="475" y="142"/>
              </a:cxn>
              <a:cxn ang="0">
                <a:pos x="409" y="217"/>
              </a:cxn>
              <a:cxn ang="0">
                <a:pos x="392" y="267"/>
              </a:cxn>
              <a:cxn ang="0">
                <a:pos x="292" y="325"/>
              </a:cxn>
              <a:cxn ang="0">
                <a:pos x="242" y="358"/>
              </a:cxn>
              <a:cxn ang="0">
                <a:pos x="225" y="383"/>
              </a:cxn>
              <a:cxn ang="0">
                <a:pos x="200" y="400"/>
              </a:cxn>
              <a:cxn ang="0">
                <a:pos x="175" y="450"/>
              </a:cxn>
              <a:cxn ang="0">
                <a:pos x="125" y="483"/>
              </a:cxn>
              <a:cxn ang="0">
                <a:pos x="109" y="533"/>
              </a:cxn>
              <a:cxn ang="0">
                <a:pos x="100" y="558"/>
              </a:cxn>
              <a:cxn ang="0">
                <a:pos x="34" y="575"/>
              </a:cxn>
              <a:cxn ang="0">
                <a:pos x="0" y="617"/>
              </a:cxn>
              <a:cxn ang="0">
                <a:pos x="9" y="742"/>
              </a:cxn>
              <a:cxn ang="0">
                <a:pos x="75" y="800"/>
              </a:cxn>
              <a:cxn ang="0">
                <a:pos x="275" y="850"/>
              </a:cxn>
              <a:cxn ang="0">
                <a:pos x="325" y="925"/>
              </a:cxn>
              <a:cxn ang="0">
                <a:pos x="400" y="950"/>
              </a:cxn>
              <a:cxn ang="0">
                <a:pos x="500" y="992"/>
              </a:cxn>
              <a:cxn ang="0">
                <a:pos x="717" y="958"/>
              </a:cxn>
              <a:cxn ang="0">
                <a:pos x="784" y="908"/>
              </a:cxn>
              <a:cxn ang="0">
                <a:pos x="850" y="983"/>
              </a:cxn>
              <a:cxn ang="0">
                <a:pos x="859" y="1117"/>
              </a:cxn>
              <a:cxn ang="0">
                <a:pos x="909" y="1142"/>
              </a:cxn>
              <a:cxn ang="0">
                <a:pos x="1034" y="1150"/>
              </a:cxn>
              <a:cxn ang="0">
                <a:pos x="1242" y="1159"/>
              </a:cxn>
              <a:cxn ang="0">
                <a:pos x="1459" y="1184"/>
              </a:cxn>
              <a:cxn ang="0">
                <a:pos x="1584" y="1175"/>
              </a:cxn>
              <a:cxn ang="0">
                <a:pos x="1659" y="1134"/>
              </a:cxn>
              <a:cxn ang="0">
                <a:pos x="1684" y="1083"/>
              </a:cxn>
              <a:cxn ang="0">
                <a:pos x="1675" y="942"/>
              </a:cxn>
              <a:cxn ang="0">
                <a:pos x="1509" y="833"/>
              </a:cxn>
              <a:cxn ang="0">
                <a:pos x="1409" y="758"/>
              </a:cxn>
              <a:cxn ang="0">
                <a:pos x="1334" y="700"/>
              </a:cxn>
              <a:cxn ang="0">
                <a:pos x="1300" y="625"/>
              </a:cxn>
              <a:cxn ang="0">
                <a:pos x="1200" y="533"/>
              </a:cxn>
              <a:cxn ang="0">
                <a:pos x="1150" y="500"/>
              </a:cxn>
              <a:cxn ang="0">
                <a:pos x="1075" y="450"/>
              </a:cxn>
              <a:cxn ang="0">
                <a:pos x="1000" y="358"/>
              </a:cxn>
              <a:cxn ang="0">
                <a:pos x="950" y="67"/>
              </a:cxn>
              <a:cxn ang="0">
                <a:pos x="900" y="42"/>
              </a:cxn>
              <a:cxn ang="0">
                <a:pos x="875" y="33"/>
              </a:cxn>
              <a:cxn ang="0">
                <a:pos x="900" y="25"/>
              </a:cxn>
            </a:cxnLst>
            <a:rect l="0" t="0" r="r" b="b"/>
            <a:pathLst>
              <a:path w="1684" h="1184">
                <a:moveTo>
                  <a:pt x="900" y="25"/>
                </a:moveTo>
                <a:cubicBezTo>
                  <a:pt x="820" y="0"/>
                  <a:pt x="751" y="11"/>
                  <a:pt x="667" y="17"/>
                </a:cubicBezTo>
                <a:cubicBezTo>
                  <a:pt x="627" y="27"/>
                  <a:pt x="597" y="46"/>
                  <a:pt x="559" y="58"/>
                </a:cubicBezTo>
                <a:cubicBezTo>
                  <a:pt x="514" y="125"/>
                  <a:pt x="542" y="97"/>
                  <a:pt x="475" y="142"/>
                </a:cubicBezTo>
                <a:cubicBezTo>
                  <a:pt x="448" y="160"/>
                  <a:pt x="432" y="194"/>
                  <a:pt x="409" y="217"/>
                </a:cubicBezTo>
                <a:cubicBezTo>
                  <a:pt x="403" y="234"/>
                  <a:pt x="404" y="255"/>
                  <a:pt x="392" y="267"/>
                </a:cubicBezTo>
                <a:cubicBezTo>
                  <a:pt x="367" y="292"/>
                  <a:pt x="326" y="314"/>
                  <a:pt x="292" y="325"/>
                </a:cubicBezTo>
                <a:cubicBezTo>
                  <a:pt x="275" y="336"/>
                  <a:pt x="259" y="347"/>
                  <a:pt x="242" y="358"/>
                </a:cubicBezTo>
                <a:cubicBezTo>
                  <a:pt x="234" y="364"/>
                  <a:pt x="232" y="376"/>
                  <a:pt x="225" y="383"/>
                </a:cubicBezTo>
                <a:cubicBezTo>
                  <a:pt x="218" y="390"/>
                  <a:pt x="208" y="394"/>
                  <a:pt x="200" y="400"/>
                </a:cubicBezTo>
                <a:cubicBezTo>
                  <a:pt x="190" y="416"/>
                  <a:pt x="188" y="437"/>
                  <a:pt x="175" y="450"/>
                </a:cubicBezTo>
                <a:cubicBezTo>
                  <a:pt x="161" y="464"/>
                  <a:pt x="125" y="483"/>
                  <a:pt x="125" y="483"/>
                </a:cubicBezTo>
                <a:cubicBezTo>
                  <a:pt x="120" y="500"/>
                  <a:pt x="114" y="516"/>
                  <a:pt x="109" y="533"/>
                </a:cubicBezTo>
                <a:cubicBezTo>
                  <a:pt x="106" y="541"/>
                  <a:pt x="107" y="553"/>
                  <a:pt x="100" y="558"/>
                </a:cubicBezTo>
                <a:cubicBezTo>
                  <a:pt x="81" y="571"/>
                  <a:pt x="56" y="568"/>
                  <a:pt x="34" y="575"/>
                </a:cubicBezTo>
                <a:cubicBezTo>
                  <a:pt x="16" y="587"/>
                  <a:pt x="0" y="591"/>
                  <a:pt x="0" y="617"/>
                </a:cubicBezTo>
                <a:cubicBezTo>
                  <a:pt x="0" y="659"/>
                  <a:pt x="2" y="701"/>
                  <a:pt x="9" y="742"/>
                </a:cubicBezTo>
                <a:cubicBezTo>
                  <a:pt x="13" y="766"/>
                  <a:pt x="63" y="797"/>
                  <a:pt x="75" y="800"/>
                </a:cubicBezTo>
                <a:cubicBezTo>
                  <a:pt x="144" y="816"/>
                  <a:pt x="208" y="829"/>
                  <a:pt x="275" y="850"/>
                </a:cubicBezTo>
                <a:cubicBezTo>
                  <a:pt x="315" y="908"/>
                  <a:pt x="298" y="883"/>
                  <a:pt x="325" y="925"/>
                </a:cubicBezTo>
                <a:cubicBezTo>
                  <a:pt x="326" y="927"/>
                  <a:pt x="393" y="948"/>
                  <a:pt x="400" y="950"/>
                </a:cubicBezTo>
                <a:cubicBezTo>
                  <a:pt x="431" y="971"/>
                  <a:pt x="465" y="979"/>
                  <a:pt x="500" y="992"/>
                </a:cubicBezTo>
                <a:cubicBezTo>
                  <a:pt x="590" y="986"/>
                  <a:pt x="641" y="985"/>
                  <a:pt x="717" y="958"/>
                </a:cubicBezTo>
                <a:cubicBezTo>
                  <a:pt x="737" y="929"/>
                  <a:pt x="751" y="920"/>
                  <a:pt x="784" y="908"/>
                </a:cubicBezTo>
                <a:cubicBezTo>
                  <a:pt x="844" y="921"/>
                  <a:pt x="838" y="924"/>
                  <a:pt x="850" y="983"/>
                </a:cubicBezTo>
                <a:cubicBezTo>
                  <a:pt x="853" y="1028"/>
                  <a:pt x="849" y="1073"/>
                  <a:pt x="859" y="1117"/>
                </a:cubicBezTo>
                <a:cubicBezTo>
                  <a:pt x="861" y="1127"/>
                  <a:pt x="900" y="1141"/>
                  <a:pt x="909" y="1142"/>
                </a:cubicBezTo>
                <a:cubicBezTo>
                  <a:pt x="951" y="1146"/>
                  <a:pt x="992" y="1148"/>
                  <a:pt x="1034" y="1150"/>
                </a:cubicBezTo>
                <a:cubicBezTo>
                  <a:pt x="1103" y="1154"/>
                  <a:pt x="1173" y="1156"/>
                  <a:pt x="1242" y="1159"/>
                </a:cubicBezTo>
                <a:cubicBezTo>
                  <a:pt x="1314" y="1168"/>
                  <a:pt x="1389" y="1165"/>
                  <a:pt x="1459" y="1184"/>
                </a:cubicBezTo>
                <a:cubicBezTo>
                  <a:pt x="1501" y="1181"/>
                  <a:pt x="1542" y="1180"/>
                  <a:pt x="1584" y="1175"/>
                </a:cubicBezTo>
                <a:cubicBezTo>
                  <a:pt x="1612" y="1172"/>
                  <a:pt x="1659" y="1134"/>
                  <a:pt x="1659" y="1134"/>
                </a:cubicBezTo>
                <a:cubicBezTo>
                  <a:pt x="1667" y="1122"/>
                  <a:pt x="1684" y="1099"/>
                  <a:pt x="1684" y="1083"/>
                </a:cubicBezTo>
                <a:cubicBezTo>
                  <a:pt x="1684" y="1036"/>
                  <a:pt x="1682" y="989"/>
                  <a:pt x="1675" y="942"/>
                </a:cubicBezTo>
                <a:cubicBezTo>
                  <a:pt x="1668" y="895"/>
                  <a:pt x="1548" y="855"/>
                  <a:pt x="1509" y="833"/>
                </a:cubicBezTo>
                <a:cubicBezTo>
                  <a:pt x="1470" y="811"/>
                  <a:pt x="1445" y="783"/>
                  <a:pt x="1409" y="758"/>
                </a:cubicBezTo>
                <a:cubicBezTo>
                  <a:pt x="1388" y="726"/>
                  <a:pt x="1368" y="717"/>
                  <a:pt x="1334" y="700"/>
                </a:cubicBezTo>
                <a:cubicBezTo>
                  <a:pt x="1319" y="678"/>
                  <a:pt x="1315" y="645"/>
                  <a:pt x="1300" y="625"/>
                </a:cubicBezTo>
                <a:cubicBezTo>
                  <a:pt x="1276" y="594"/>
                  <a:pt x="1232" y="557"/>
                  <a:pt x="1200" y="533"/>
                </a:cubicBezTo>
                <a:cubicBezTo>
                  <a:pt x="1184" y="521"/>
                  <a:pt x="1164" y="514"/>
                  <a:pt x="1150" y="500"/>
                </a:cubicBezTo>
                <a:cubicBezTo>
                  <a:pt x="1125" y="475"/>
                  <a:pt x="1108" y="461"/>
                  <a:pt x="1075" y="450"/>
                </a:cubicBezTo>
                <a:cubicBezTo>
                  <a:pt x="1038" y="425"/>
                  <a:pt x="1015" y="400"/>
                  <a:pt x="1000" y="358"/>
                </a:cubicBezTo>
                <a:cubicBezTo>
                  <a:pt x="998" y="295"/>
                  <a:pt x="1056" y="101"/>
                  <a:pt x="950" y="67"/>
                </a:cubicBezTo>
                <a:cubicBezTo>
                  <a:pt x="915" y="43"/>
                  <a:pt x="937" y="54"/>
                  <a:pt x="900" y="42"/>
                </a:cubicBezTo>
                <a:cubicBezTo>
                  <a:pt x="892" y="39"/>
                  <a:pt x="875" y="42"/>
                  <a:pt x="875" y="33"/>
                </a:cubicBezTo>
                <a:cubicBezTo>
                  <a:pt x="875" y="24"/>
                  <a:pt x="892" y="28"/>
                  <a:pt x="900" y="2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699124" y="3200400"/>
            <a:ext cx="2953797" cy="2808288"/>
            <a:chOff x="3869" y="1993"/>
            <a:chExt cx="2015" cy="1769"/>
          </a:xfrm>
        </p:grpSpPr>
        <p:sp>
          <p:nvSpPr>
            <p:cNvPr id="62530" name="Freeform 66"/>
            <p:cNvSpPr>
              <a:spLocks/>
            </p:cNvSpPr>
            <p:nvPr/>
          </p:nvSpPr>
          <p:spPr bwMode="auto">
            <a:xfrm>
              <a:off x="3869" y="2238"/>
              <a:ext cx="1728" cy="1524"/>
            </a:xfrm>
            <a:custGeom>
              <a:avLst/>
              <a:gdLst/>
              <a:ahLst/>
              <a:cxnLst>
                <a:cxn ang="0">
                  <a:pos x="756" y="79"/>
                </a:cxn>
                <a:cxn ang="0">
                  <a:pos x="490" y="4"/>
                </a:cxn>
                <a:cxn ang="0">
                  <a:pos x="231" y="46"/>
                </a:cxn>
                <a:cxn ang="0">
                  <a:pos x="198" y="187"/>
                </a:cxn>
                <a:cxn ang="0">
                  <a:pos x="223" y="362"/>
                </a:cxn>
                <a:cxn ang="0">
                  <a:pos x="215" y="429"/>
                </a:cxn>
                <a:cxn ang="0">
                  <a:pos x="165" y="462"/>
                </a:cxn>
                <a:cxn ang="0">
                  <a:pos x="148" y="487"/>
                </a:cxn>
                <a:cxn ang="0">
                  <a:pos x="98" y="521"/>
                </a:cxn>
                <a:cxn ang="0">
                  <a:pos x="56" y="571"/>
                </a:cxn>
                <a:cxn ang="0">
                  <a:pos x="31" y="654"/>
                </a:cxn>
                <a:cxn ang="0">
                  <a:pos x="48" y="771"/>
                </a:cxn>
                <a:cxn ang="0">
                  <a:pos x="140" y="1112"/>
                </a:cxn>
                <a:cxn ang="0">
                  <a:pos x="265" y="1171"/>
                </a:cxn>
                <a:cxn ang="0">
                  <a:pos x="348" y="1196"/>
                </a:cxn>
                <a:cxn ang="0">
                  <a:pos x="473" y="1287"/>
                </a:cxn>
                <a:cxn ang="0">
                  <a:pos x="506" y="1387"/>
                </a:cxn>
                <a:cxn ang="0">
                  <a:pos x="590" y="1446"/>
                </a:cxn>
                <a:cxn ang="0">
                  <a:pos x="806" y="1521"/>
                </a:cxn>
                <a:cxn ang="0">
                  <a:pos x="898" y="1512"/>
                </a:cxn>
                <a:cxn ang="0">
                  <a:pos x="973" y="1446"/>
                </a:cxn>
                <a:cxn ang="0">
                  <a:pos x="1023" y="1379"/>
                </a:cxn>
                <a:cxn ang="0">
                  <a:pos x="1090" y="1196"/>
                </a:cxn>
                <a:cxn ang="0">
                  <a:pos x="1140" y="996"/>
                </a:cxn>
                <a:cxn ang="0">
                  <a:pos x="1165" y="979"/>
                </a:cxn>
                <a:cxn ang="0">
                  <a:pos x="1190" y="971"/>
                </a:cxn>
                <a:cxn ang="0">
                  <a:pos x="1290" y="896"/>
                </a:cxn>
                <a:cxn ang="0">
                  <a:pos x="1365" y="837"/>
                </a:cxn>
                <a:cxn ang="0">
                  <a:pos x="1440" y="787"/>
                </a:cxn>
                <a:cxn ang="0">
                  <a:pos x="1540" y="704"/>
                </a:cxn>
                <a:cxn ang="0">
                  <a:pos x="1590" y="671"/>
                </a:cxn>
                <a:cxn ang="0">
                  <a:pos x="1615" y="654"/>
                </a:cxn>
                <a:cxn ang="0">
                  <a:pos x="1698" y="562"/>
                </a:cxn>
                <a:cxn ang="0">
                  <a:pos x="1723" y="487"/>
                </a:cxn>
                <a:cxn ang="0">
                  <a:pos x="1681" y="371"/>
                </a:cxn>
                <a:cxn ang="0">
                  <a:pos x="1665" y="346"/>
                </a:cxn>
                <a:cxn ang="0">
                  <a:pos x="1481" y="271"/>
                </a:cxn>
                <a:cxn ang="0">
                  <a:pos x="1290" y="246"/>
                </a:cxn>
                <a:cxn ang="0">
                  <a:pos x="1181" y="229"/>
                </a:cxn>
                <a:cxn ang="0">
                  <a:pos x="1048" y="187"/>
                </a:cxn>
                <a:cxn ang="0">
                  <a:pos x="898" y="146"/>
                </a:cxn>
                <a:cxn ang="0">
                  <a:pos x="756" y="79"/>
                </a:cxn>
              </a:cxnLst>
              <a:rect l="0" t="0" r="r" b="b"/>
              <a:pathLst>
                <a:path w="1728" h="1524">
                  <a:moveTo>
                    <a:pt x="756" y="79"/>
                  </a:moveTo>
                  <a:cubicBezTo>
                    <a:pt x="667" y="51"/>
                    <a:pt x="583" y="15"/>
                    <a:pt x="490" y="4"/>
                  </a:cubicBezTo>
                  <a:cubicBezTo>
                    <a:pt x="259" y="14"/>
                    <a:pt x="360" y="0"/>
                    <a:pt x="231" y="46"/>
                  </a:cubicBezTo>
                  <a:cubicBezTo>
                    <a:pt x="216" y="92"/>
                    <a:pt x="209" y="140"/>
                    <a:pt x="198" y="187"/>
                  </a:cubicBezTo>
                  <a:cubicBezTo>
                    <a:pt x="204" y="280"/>
                    <a:pt x="201" y="294"/>
                    <a:pt x="223" y="362"/>
                  </a:cubicBezTo>
                  <a:cubicBezTo>
                    <a:pt x="220" y="384"/>
                    <a:pt x="226" y="410"/>
                    <a:pt x="215" y="429"/>
                  </a:cubicBezTo>
                  <a:cubicBezTo>
                    <a:pt x="205" y="446"/>
                    <a:pt x="165" y="462"/>
                    <a:pt x="165" y="462"/>
                  </a:cubicBezTo>
                  <a:cubicBezTo>
                    <a:pt x="159" y="470"/>
                    <a:pt x="156" y="480"/>
                    <a:pt x="148" y="487"/>
                  </a:cubicBezTo>
                  <a:cubicBezTo>
                    <a:pt x="133" y="500"/>
                    <a:pt x="98" y="521"/>
                    <a:pt x="98" y="521"/>
                  </a:cubicBezTo>
                  <a:cubicBezTo>
                    <a:pt x="86" y="539"/>
                    <a:pt x="66" y="552"/>
                    <a:pt x="56" y="571"/>
                  </a:cubicBezTo>
                  <a:cubicBezTo>
                    <a:pt x="50" y="582"/>
                    <a:pt x="36" y="637"/>
                    <a:pt x="31" y="654"/>
                  </a:cubicBezTo>
                  <a:cubicBezTo>
                    <a:pt x="35" y="693"/>
                    <a:pt x="46" y="732"/>
                    <a:pt x="48" y="771"/>
                  </a:cubicBezTo>
                  <a:cubicBezTo>
                    <a:pt x="54" y="874"/>
                    <a:pt x="0" y="1067"/>
                    <a:pt x="140" y="1112"/>
                  </a:cubicBezTo>
                  <a:cubicBezTo>
                    <a:pt x="168" y="1131"/>
                    <a:pt x="233" y="1162"/>
                    <a:pt x="265" y="1171"/>
                  </a:cubicBezTo>
                  <a:cubicBezTo>
                    <a:pt x="291" y="1179"/>
                    <a:pt x="324" y="1182"/>
                    <a:pt x="348" y="1196"/>
                  </a:cubicBezTo>
                  <a:cubicBezTo>
                    <a:pt x="395" y="1222"/>
                    <a:pt x="429" y="1259"/>
                    <a:pt x="473" y="1287"/>
                  </a:cubicBezTo>
                  <a:cubicBezTo>
                    <a:pt x="497" y="1322"/>
                    <a:pt x="486" y="1357"/>
                    <a:pt x="506" y="1387"/>
                  </a:cubicBezTo>
                  <a:cubicBezTo>
                    <a:pt x="526" y="1417"/>
                    <a:pt x="560" y="1429"/>
                    <a:pt x="590" y="1446"/>
                  </a:cubicBezTo>
                  <a:cubicBezTo>
                    <a:pt x="654" y="1482"/>
                    <a:pt x="735" y="1502"/>
                    <a:pt x="806" y="1521"/>
                  </a:cubicBezTo>
                  <a:cubicBezTo>
                    <a:pt x="837" y="1518"/>
                    <a:pt x="870" y="1524"/>
                    <a:pt x="898" y="1512"/>
                  </a:cubicBezTo>
                  <a:cubicBezTo>
                    <a:pt x="929" y="1499"/>
                    <a:pt x="945" y="1464"/>
                    <a:pt x="973" y="1446"/>
                  </a:cubicBezTo>
                  <a:cubicBezTo>
                    <a:pt x="993" y="1417"/>
                    <a:pt x="993" y="1399"/>
                    <a:pt x="1023" y="1379"/>
                  </a:cubicBezTo>
                  <a:cubicBezTo>
                    <a:pt x="1055" y="1318"/>
                    <a:pt x="1078" y="1265"/>
                    <a:pt x="1090" y="1196"/>
                  </a:cubicBezTo>
                  <a:cubicBezTo>
                    <a:pt x="1094" y="1120"/>
                    <a:pt x="1058" y="1022"/>
                    <a:pt x="1140" y="996"/>
                  </a:cubicBezTo>
                  <a:cubicBezTo>
                    <a:pt x="1148" y="990"/>
                    <a:pt x="1156" y="984"/>
                    <a:pt x="1165" y="979"/>
                  </a:cubicBezTo>
                  <a:cubicBezTo>
                    <a:pt x="1173" y="975"/>
                    <a:pt x="1182" y="975"/>
                    <a:pt x="1190" y="971"/>
                  </a:cubicBezTo>
                  <a:cubicBezTo>
                    <a:pt x="1229" y="949"/>
                    <a:pt x="1253" y="919"/>
                    <a:pt x="1290" y="896"/>
                  </a:cubicBezTo>
                  <a:cubicBezTo>
                    <a:pt x="1313" y="861"/>
                    <a:pt x="1332" y="860"/>
                    <a:pt x="1365" y="837"/>
                  </a:cubicBezTo>
                  <a:cubicBezTo>
                    <a:pt x="1394" y="817"/>
                    <a:pt x="1406" y="799"/>
                    <a:pt x="1440" y="787"/>
                  </a:cubicBezTo>
                  <a:cubicBezTo>
                    <a:pt x="1470" y="757"/>
                    <a:pt x="1506" y="730"/>
                    <a:pt x="1540" y="704"/>
                  </a:cubicBezTo>
                  <a:cubicBezTo>
                    <a:pt x="1556" y="692"/>
                    <a:pt x="1573" y="682"/>
                    <a:pt x="1590" y="671"/>
                  </a:cubicBezTo>
                  <a:cubicBezTo>
                    <a:pt x="1598" y="665"/>
                    <a:pt x="1615" y="654"/>
                    <a:pt x="1615" y="654"/>
                  </a:cubicBezTo>
                  <a:cubicBezTo>
                    <a:pt x="1638" y="618"/>
                    <a:pt x="1673" y="598"/>
                    <a:pt x="1698" y="562"/>
                  </a:cubicBezTo>
                  <a:cubicBezTo>
                    <a:pt x="1706" y="537"/>
                    <a:pt x="1715" y="512"/>
                    <a:pt x="1723" y="487"/>
                  </a:cubicBezTo>
                  <a:cubicBezTo>
                    <a:pt x="1712" y="399"/>
                    <a:pt x="1728" y="441"/>
                    <a:pt x="1681" y="371"/>
                  </a:cubicBezTo>
                  <a:cubicBezTo>
                    <a:pt x="1676" y="363"/>
                    <a:pt x="1674" y="349"/>
                    <a:pt x="1665" y="346"/>
                  </a:cubicBezTo>
                  <a:cubicBezTo>
                    <a:pt x="1603" y="324"/>
                    <a:pt x="1542" y="294"/>
                    <a:pt x="1481" y="271"/>
                  </a:cubicBezTo>
                  <a:cubicBezTo>
                    <a:pt x="1425" y="250"/>
                    <a:pt x="1347" y="251"/>
                    <a:pt x="1290" y="246"/>
                  </a:cubicBezTo>
                  <a:cubicBezTo>
                    <a:pt x="1233" y="226"/>
                    <a:pt x="1291" y="244"/>
                    <a:pt x="1181" y="229"/>
                  </a:cubicBezTo>
                  <a:cubicBezTo>
                    <a:pt x="1136" y="223"/>
                    <a:pt x="1091" y="202"/>
                    <a:pt x="1048" y="187"/>
                  </a:cubicBezTo>
                  <a:cubicBezTo>
                    <a:pt x="999" y="170"/>
                    <a:pt x="947" y="163"/>
                    <a:pt x="898" y="146"/>
                  </a:cubicBezTo>
                  <a:cubicBezTo>
                    <a:pt x="851" y="130"/>
                    <a:pt x="785" y="121"/>
                    <a:pt x="756" y="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6" name="Line 70"/>
            <p:cNvSpPr>
              <a:spLocks noChangeShapeType="1"/>
            </p:cNvSpPr>
            <p:nvPr/>
          </p:nvSpPr>
          <p:spPr bwMode="auto">
            <a:xfrm flipV="1">
              <a:off x="4504" y="2185"/>
              <a:ext cx="38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7" name="Text Box 73"/>
            <p:cNvSpPr txBox="1">
              <a:spLocks noChangeArrowheads="1"/>
            </p:cNvSpPr>
            <p:nvPr/>
          </p:nvSpPr>
          <p:spPr bwMode="auto">
            <a:xfrm>
              <a:off x="4857" y="1993"/>
              <a:ext cx="10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70C0"/>
                  </a:solidFill>
                  <a:latin typeface="+mn-lt"/>
                </a:rPr>
                <a:t>com domain</a:t>
              </a:r>
            </a:p>
          </p:txBody>
        </p:sp>
      </p:grpSp>
      <p:sp>
        <p:nvSpPr>
          <p:cNvPr id="8199" name="Line 69"/>
          <p:cNvSpPr>
            <a:spLocks noChangeShapeType="1"/>
          </p:cNvSpPr>
          <p:nvPr/>
        </p:nvSpPr>
        <p:spPr bwMode="auto">
          <a:xfrm flipH="1" flipV="1">
            <a:off x="2041525" y="4724400"/>
            <a:ext cx="1920875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5" name="Text Box 71"/>
          <p:cNvSpPr txBox="1">
            <a:spLocks noChangeArrowheads="1"/>
          </p:cNvSpPr>
          <p:nvPr/>
        </p:nvSpPr>
        <p:spPr bwMode="auto">
          <a:xfrm>
            <a:off x="631825" y="4230688"/>
            <a:ext cx="182691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latin typeface="+mn-lt"/>
              </a:rPr>
              <a:t>ntua.gr domain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43438" y="3727450"/>
            <a:ext cx="676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980113" y="365125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com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221163" y="4489450"/>
            <a:ext cx="84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ntua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517900" y="5327650"/>
            <a:ext cx="67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www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472238" y="548005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www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346700" y="372745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edu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135563" y="4565650"/>
            <a:ext cx="67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mit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357938" y="448945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cnn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 flipV="1">
            <a:off x="4995863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357313" y="5184577"/>
            <a:ext cx="84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ece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375275" y="5861050"/>
            <a:ext cx="1406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netmode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4495800" y="5943600"/>
            <a:ext cx="893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dblab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 flipV="1">
            <a:off x="4081463" y="48768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 flipV="1">
            <a:off x="5403850" y="411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 flipV="1">
            <a:off x="6332538" y="4038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 flipV="1">
            <a:off x="6670675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 flipV="1">
            <a:off x="4489450" y="411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 flipV="1">
            <a:off x="5403850" y="3276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grpSp>
        <p:nvGrpSpPr>
          <p:cNvPr id="8219" name="Group 23"/>
          <p:cNvGrpSpPr>
            <a:grpSpLocks/>
          </p:cNvGrpSpPr>
          <p:nvPr/>
        </p:nvGrpSpPr>
        <p:grpSpPr bwMode="auto">
          <a:xfrm flipV="1">
            <a:off x="4079875" y="3575050"/>
            <a:ext cx="2744788" cy="2438400"/>
            <a:chOff x="432" y="2048"/>
            <a:chExt cx="2640" cy="1536"/>
          </a:xfrm>
        </p:grpSpPr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 flipH="1" flipV="1">
              <a:off x="2976" y="2384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 flipV="1">
              <a:off x="1344" y="3440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 flipV="1">
              <a:off x="1872" y="34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V="1">
              <a:off x="1968" y="3440"/>
              <a:ext cx="2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 flipH="1" flipV="1">
              <a:off x="1057" y="315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 flipH="1" flipV="1">
              <a:off x="864" y="2960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 flipH="1" flipV="1">
              <a:off x="672" y="267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 flipH="1" flipV="1">
              <a:off x="432" y="243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 flipV="1">
              <a:off x="672" y="248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 flipV="1">
              <a:off x="1200" y="224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 flipH="1" flipV="1">
              <a:off x="1344" y="2048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9" name="Line 35"/>
            <p:cNvSpPr>
              <a:spLocks noChangeShapeType="1"/>
            </p:cNvSpPr>
            <p:nvPr/>
          </p:nvSpPr>
          <p:spPr bwMode="auto">
            <a:xfrm flipV="1">
              <a:off x="1583" y="2048"/>
              <a:ext cx="14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 flipV="1">
              <a:off x="1921" y="3152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 flipH="1" flipV="1">
              <a:off x="1776" y="291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 flipV="1">
              <a:off x="2496" y="3200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 flipV="1">
              <a:off x="2783" y="2960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 flipV="1">
              <a:off x="2976" y="2576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 flipV="1">
              <a:off x="624" y="22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940175" y="5622925"/>
            <a:ext cx="674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ftp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510" name="Line 46"/>
          <p:cNvSpPr>
            <a:spLocks noChangeShapeType="1"/>
          </p:cNvSpPr>
          <p:nvPr/>
        </p:nvSpPr>
        <p:spPr bwMode="auto">
          <a:xfrm>
            <a:off x="6542088" y="4260850"/>
            <a:ext cx="4937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11" name="Line 47"/>
          <p:cNvSpPr>
            <a:spLocks noChangeShapeType="1"/>
          </p:cNvSpPr>
          <p:nvPr/>
        </p:nvSpPr>
        <p:spPr bwMode="auto">
          <a:xfrm flipV="1">
            <a:off x="6191250" y="4337050"/>
            <a:ext cx="280988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12" name="Line 48"/>
          <p:cNvSpPr>
            <a:spLocks noChangeShapeType="1"/>
          </p:cNvSpPr>
          <p:nvPr/>
        </p:nvSpPr>
        <p:spPr bwMode="auto">
          <a:xfrm flipV="1">
            <a:off x="6332538" y="4337050"/>
            <a:ext cx="1397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5673725" y="44577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ibm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2519" name="Rectangle 55"/>
          <p:cNvSpPr>
            <a:spLocks noChangeArrowheads="1"/>
          </p:cNvSpPr>
          <p:nvPr/>
        </p:nvSpPr>
        <p:spPr bwMode="auto">
          <a:xfrm>
            <a:off x="5662613" y="49149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apple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2520" name="Rectangle 56"/>
          <p:cNvSpPr>
            <a:spLocks noChangeArrowheads="1"/>
          </p:cNvSpPr>
          <p:nvPr/>
        </p:nvSpPr>
        <p:spPr bwMode="auto">
          <a:xfrm>
            <a:off x="6923088" y="41529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google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endParaRPr lang="el-GR" altLang="en-US"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9550"/>
            <a:ext cx="8610600" cy="1325563"/>
          </a:xfrm>
        </p:spPr>
        <p:txBody>
          <a:bodyPr lIns="92075" tIns="46038" rIns="92075" bIns="46038">
            <a:normAutofit/>
          </a:bodyPr>
          <a:lstStyle/>
          <a:p>
            <a:pPr algn="ctr" eaLnBrk="1" hangingPunct="1">
              <a:defRPr/>
            </a:pPr>
            <a:r>
              <a:rPr lang="el-GR" sz="3200" b="1" dirty="0" smtClean="0">
                <a:latin typeface="+mn-lt"/>
              </a:rPr>
              <a:t>Απόδοση </a:t>
            </a:r>
            <a:r>
              <a:rPr lang="en-US" sz="3200" b="1" dirty="0" smtClean="0">
                <a:latin typeface="+mn-lt"/>
              </a:rPr>
              <a:t>Domain Names </a:t>
            </a:r>
            <a:r>
              <a:rPr lang="en-US" sz="3200" b="1" dirty="0" smtClean="0">
                <a:latin typeface="+mn-lt"/>
              </a:rPr>
              <a:t>(Registrars</a:t>
            </a:r>
            <a:r>
              <a:rPr lang="en-US" sz="3200" b="1" dirty="0" smtClean="0">
                <a:latin typeface="+mn-lt"/>
              </a:rPr>
              <a:t>) &amp; IP</a:t>
            </a:r>
            <a:r>
              <a:rPr lang="el-GR" sz="3200" b="1" dirty="0" smtClean="0">
                <a:latin typeface="+mn-lt"/>
              </a:rPr>
              <a:t> - </a:t>
            </a:r>
            <a:r>
              <a:rPr lang="en-US" sz="3200" b="1" dirty="0" smtClean="0">
                <a:latin typeface="+mn-lt"/>
              </a:rPr>
              <a:t>ASN </a:t>
            </a:r>
            <a:r>
              <a:rPr lang="en-US" sz="3200" b="1" dirty="0" smtClean="0">
                <a:latin typeface="+mn-lt"/>
              </a:rPr>
              <a:t>Address Spaces </a:t>
            </a:r>
            <a:r>
              <a:rPr lang="en-US" sz="3200" b="1" dirty="0" smtClean="0">
                <a:latin typeface="+mn-lt"/>
              </a:rPr>
              <a:t>(Host Masters)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86700" cy="4351338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</a:t>
            </a:r>
            <a:r>
              <a:rPr lang="el-GR" altLang="en-US" sz="1800" b="1" dirty="0" smtClean="0"/>
              <a:t>ΔΙΕΘΝΗΣ ΣΥΝΤΟΝΙΣΜΟΣ</a:t>
            </a:r>
            <a:r>
              <a:rPr lang="el-GR" altLang="en-US" sz="1800" dirty="0" smtClean="0"/>
              <a:t>: </a:t>
            </a:r>
            <a:r>
              <a:rPr lang="en-US" altLang="en-US" sz="1800" b="1" dirty="0" smtClean="0">
                <a:solidFill>
                  <a:srgbClr val="F01700"/>
                </a:solidFill>
              </a:rPr>
              <a:t>ICAN</a:t>
            </a:r>
            <a:r>
              <a:rPr lang="el-GR" altLang="en-US" sz="1800" b="1" dirty="0" smtClean="0">
                <a:solidFill>
                  <a:srgbClr val="F01700"/>
                </a:solidFill>
              </a:rPr>
              <a:t>Ν</a:t>
            </a:r>
            <a:r>
              <a:rPr lang="el-GR" altLang="en-US" sz="1800" dirty="0" smtClean="0">
                <a:solidFill>
                  <a:schemeClr val="accent1"/>
                </a:solidFill>
              </a:rPr>
              <a:t> </a:t>
            </a:r>
            <a:r>
              <a:rPr lang="en-US" altLang="en-US" sz="1800" dirty="0" smtClean="0"/>
              <a:t>(Internet Corporation for Assigned Names &amp; Numbers) </a:t>
            </a:r>
            <a:r>
              <a:rPr lang="el-GR" altLang="en-US" sz="1800" dirty="0" smtClean="0">
                <a:hlinkClick r:id="rId3"/>
              </a:rPr>
              <a:t>http://www.icann.org/</a:t>
            </a:r>
            <a:r>
              <a:rPr lang="en-US" altLang="en-US" sz="1800" dirty="0" smtClean="0"/>
              <a:t> </a:t>
            </a:r>
            <a:r>
              <a:rPr lang="el-GR" altLang="en-US" sz="1800" dirty="0" smtClean="0"/>
              <a:t> μέσω της </a:t>
            </a:r>
            <a:r>
              <a:rPr lang="en-US" altLang="en-US" sz="1800" b="1" dirty="0" smtClean="0">
                <a:solidFill>
                  <a:srgbClr val="F01700"/>
                </a:solidFill>
              </a:rPr>
              <a:t>TLD</a:t>
            </a:r>
            <a:r>
              <a:rPr lang="en-US" altLang="en-US" sz="1800" dirty="0" smtClean="0">
                <a:solidFill>
                  <a:srgbClr val="F01700"/>
                </a:solidFill>
              </a:rPr>
              <a:t> </a:t>
            </a:r>
            <a:r>
              <a:rPr lang="en-US" altLang="en-US" sz="1800" dirty="0" smtClean="0"/>
              <a:t>(Top Level Domain) Database</a:t>
            </a:r>
            <a:endParaRPr lang="el-GR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01700"/>
                </a:solidFill>
              </a:rPr>
              <a:t>Generic Domain </a:t>
            </a:r>
            <a:r>
              <a:rPr lang="en-US" altLang="en-US" sz="2000" dirty="0">
                <a:solidFill>
                  <a:srgbClr val="F01700"/>
                </a:solidFill>
              </a:rPr>
              <a:t>Names – </a:t>
            </a:r>
            <a:r>
              <a:rPr lang="en-US" altLang="en-US" sz="2000" dirty="0" err="1">
                <a:solidFill>
                  <a:srgbClr val="F01700"/>
                </a:solidFill>
              </a:rPr>
              <a:t>gTLDs</a:t>
            </a:r>
            <a:r>
              <a:rPr lang="en-US" altLang="en-US" sz="2000" dirty="0">
                <a:solidFill>
                  <a:srgbClr val="F01700"/>
                </a:solidFill>
              </a:rPr>
              <a:t> </a:t>
            </a:r>
            <a:r>
              <a:rPr lang="en-US" altLang="en-US" sz="1800" dirty="0" smtClean="0"/>
              <a:t>(.edu, .com, </a:t>
            </a:r>
            <a:r>
              <a:rPr lang="en-US" altLang="en-US" sz="1800" dirty="0" err="1" smtClean="0"/>
              <a:t>.net</a:t>
            </a:r>
            <a:r>
              <a:rPr lang="en-US" altLang="en-US" sz="1800" dirty="0" smtClean="0"/>
              <a:t>, .org, .</a:t>
            </a:r>
            <a:r>
              <a:rPr lang="en-US" altLang="en-US" sz="1800" dirty="0" err="1" smtClean="0"/>
              <a:t>gov</a:t>
            </a:r>
            <a:r>
              <a:rPr lang="en-US" altLang="en-US" sz="1800" dirty="0" smtClean="0"/>
              <a:t>, .mil, …)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1600" dirty="0" smtClean="0"/>
              <a:t>Υπεύθυνοι </a:t>
            </a:r>
            <a:r>
              <a:rPr lang="el-GR" altLang="en-US" sz="1600" dirty="0" err="1" smtClean="0"/>
              <a:t>ονοματοδοσίας</a:t>
            </a:r>
            <a:r>
              <a:rPr lang="el-GR" altLang="en-US" sz="1600" dirty="0" smtClean="0"/>
              <a:t> </a:t>
            </a:r>
            <a:r>
              <a:rPr lang="en-US" altLang="en-US" sz="1600" dirty="0" smtClean="0"/>
              <a:t>(Domain Name Registrars): </a:t>
            </a:r>
            <a:r>
              <a:rPr lang="en-US" altLang="en-US" sz="2000" dirty="0" smtClean="0">
                <a:solidFill>
                  <a:srgbClr val="F01700"/>
                </a:solidFill>
              </a:rPr>
              <a:t>Verisign</a:t>
            </a:r>
            <a:r>
              <a:rPr lang="en-US" altLang="en-US" sz="1600" dirty="0" smtClean="0">
                <a:solidFill>
                  <a:srgbClr val="F01700"/>
                </a:solidFill>
              </a:rPr>
              <a:t> </a:t>
            </a:r>
            <a:r>
              <a:rPr lang="en-US" altLang="en-US" sz="1600" dirty="0" smtClean="0"/>
              <a:t>(</a:t>
            </a:r>
            <a:r>
              <a:rPr lang="el-GR" altLang="en-US" sz="1600" dirty="0" smtClean="0"/>
              <a:t>για το </a:t>
            </a:r>
            <a:r>
              <a:rPr lang="en-US" altLang="en-US" sz="1600" b="1" dirty="0" smtClean="0"/>
              <a:t>.com</a:t>
            </a:r>
            <a:r>
              <a:rPr lang="el-GR" altLang="en-US" sz="1600" dirty="0" smtClean="0"/>
              <a:t>, </a:t>
            </a:r>
            <a:r>
              <a:rPr lang="el-GR" altLang="en-US" sz="1600" b="1" dirty="0" smtClean="0"/>
              <a:t>.</a:t>
            </a:r>
            <a:r>
              <a:rPr lang="en-US" altLang="en-US" sz="1600" b="1" dirty="0" smtClean="0"/>
              <a:t>net,  …</a:t>
            </a:r>
            <a:r>
              <a:rPr lang="en-US" altLang="en-US" sz="1600" dirty="0" smtClean="0"/>
              <a:t>), </a:t>
            </a:r>
            <a:r>
              <a:rPr lang="en-US" altLang="en-US" sz="2000" dirty="0" smtClean="0">
                <a:solidFill>
                  <a:srgbClr val="F01700"/>
                </a:solidFill>
              </a:rPr>
              <a:t>Educause</a:t>
            </a:r>
            <a:r>
              <a:rPr lang="en-US" altLang="en-US" sz="1600" dirty="0" smtClean="0"/>
              <a:t> (</a:t>
            </a:r>
            <a:r>
              <a:rPr lang="en-US" altLang="en-US" sz="1600" b="1" dirty="0" smtClean="0"/>
              <a:t>.edu</a:t>
            </a:r>
            <a:r>
              <a:rPr lang="en-US" altLang="en-US" sz="1600" dirty="0" smtClean="0"/>
              <a:t>), </a:t>
            </a:r>
            <a:r>
              <a:rPr lang="en-US" altLang="en-US" sz="2000" dirty="0" smtClean="0">
                <a:solidFill>
                  <a:srgbClr val="F01700"/>
                </a:solidFill>
              </a:rPr>
              <a:t>PIR</a:t>
            </a:r>
            <a:r>
              <a:rPr lang="en-US" altLang="en-US" sz="1600" dirty="0" smtClean="0"/>
              <a:t> </a:t>
            </a:r>
            <a:r>
              <a:rPr lang="en-US" altLang="en-US" sz="1600" b="1" dirty="0" smtClean="0"/>
              <a:t>(.org)</a:t>
            </a:r>
            <a:r>
              <a:rPr lang="en-US" altLang="en-US" sz="1600" dirty="0" smtClean="0"/>
              <a:t> …</a:t>
            </a:r>
          </a:p>
          <a:p>
            <a:pPr lvl="1">
              <a:lnSpc>
                <a:spcPct val="80000"/>
              </a:lnSpc>
            </a:pPr>
            <a:r>
              <a:rPr lang="el-GR" altLang="en-US" sz="1600" dirty="0" smtClean="0"/>
              <a:t>Νέα </a:t>
            </a:r>
            <a:r>
              <a:rPr lang="en-US" altLang="en-US" sz="1600" dirty="0" err="1" smtClean="0"/>
              <a:t>gTLDs</a:t>
            </a:r>
            <a:r>
              <a:rPr lang="en-US" altLang="en-US" sz="1600" dirty="0" smtClean="0"/>
              <a:t> </a:t>
            </a:r>
            <a:r>
              <a:rPr lang="el-GR" altLang="en-US" sz="1600" dirty="0" smtClean="0"/>
              <a:t>από </a:t>
            </a:r>
            <a:r>
              <a:rPr lang="en-US" altLang="en-US" sz="1600" dirty="0" smtClean="0"/>
              <a:t>ICANN (.cloud, .</a:t>
            </a:r>
            <a:r>
              <a:rPr lang="en-US" altLang="en-US" sz="1600" dirty="0" err="1" smtClean="0"/>
              <a:t>tv</a:t>
            </a:r>
            <a:r>
              <a:rPr lang="en-US" altLang="en-US" sz="1600" dirty="0" smtClean="0"/>
              <a:t>, .</a:t>
            </a:r>
            <a:r>
              <a:rPr lang="en-US" altLang="en-US" sz="1600" dirty="0" err="1" smtClean="0"/>
              <a:t>io</a:t>
            </a:r>
            <a:r>
              <a:rPr lang="en-US" altLang="en-US" sz="1600" dirty="0" smtClean="0"/>
              <a:t> ?)</a:t>
            </a:r>
          </a:p>
          <a:p>
            <a:pPr lvl="1">
              <a:lnSpc>
                <a:spcPct val="80000"/>
              </a:lnSpc>
            </a:pPr>
            <a:r>
              <a:rPr lang="el-GR" altLang="en-US" sz="1600" dirty="0" smtClean="0"/>
              <a:t>Άλλα </a:t>
            </a:r>
            <a:r>
              <a:rPr lang="en-US" altLang="en-US" sz="1600" dirty="0" smtClean="0"/>
              <a:t>TLD </a:t>
            </a:r>
            <a:r>
              <a:rPr lang="el-GR" altLang="en-US" sz="1600" dirty="0" smtClean="0"/>
              <a:t>εγκεκριμένα από </a:t>
            </a:r>
            <a:r>
              <a:rPr lang="en-US" altLang="en-US" sz="1600" dirty="0" smtClean="0"/>
              <a:t>ICANN (</a:t>
            </a:r>
            <a:r>
              <a:rPr lang="el-GR" altLang="en-US" sz="1600" dirty="0" smtClean="0"/>
              <a:t>π.χ.</a:t>
            </a:r>
            <a:r>
              <a:rPr lang="en-US" altLang="en-US" sz="1600" dirty="0" smtClean="0"/>
              <a:t> .</a:t>
            </a:r>
            <a:r>
              <a:rPr lang="en-US" altLang="en-US" sz="1600" dirty="0" err="1" smtClean="0"/>
              <a:t>mobi</a:t>
            </a:r>
            <a:r>
              <a:rPr lang="en-US" altLang="en-US" sz="1600" dirty="0" smtClean="0"/>
              <a:t> </a:t>
            </a:r>
            <a:r>
              <a:rPr lang="el-GR" altLang="en-US" sz="1600" dirty="0" smtClean="0"/>
              <a:t>το οποίο διαχειρίζεται η </a:t>
            </a:r>
            <a:r>
              <a:rPr lang="en-US" altLang="en-US" sz="1600" dirty="0" err="1" smtClean="0"/>
              <a:t>mTLD</a:t>
            </a:r>
            <a:r>
              <a:rPr lang="en-US" altLang="en-US" sz="1600" dirty="0" smtClean="0"/>
              <a:t> ltd.)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01700"/>
                </a:solidFill>
              </a:rPr>
              <a:t>Country Code Domain Names</a:t>
            </a:r>
            <a:r>
              <a:rPr lang="en-US" altLang="en-US" sz="1800" dirty="0" smtClean="0"/>
              <a:t> </a:t>
            </a:r>
            <a:r>
              <a:rPr lang="en-US" altLang="en-US" sz="2000" dirty="0">
                <a:solidFill>
                  <a:srgbClr val="F01700"/>
                </a:solidFill>
              </a:rPr>
              <a:t>- </a:t>
            </a:r>
            <a:r>
              <a:rPr lang="en-US" altLang="en-US" sz="2000" dirty="0" err="1">
                <a:solidFill>
                  <a:srgbClr val="F01700"/>
                </a:solidFill>
              </a:rPr>
              <a:t>ccTLDs</a:t>
            </a:r>
            <a:r>
              <a:rPr lang="en-US" altLang="en-US" sz="1800" dirty="0" smtClean="0"/>
              <a:t>(.gr, .</a:t>
            </a:r>
            <a:r>
              <a:rPr lang="en-US" altLang="en-US" sz="1800" dirty="0" err="1" smtClean="0"/>
              <a:t>fr</a:t>
            </a:r>
            <a:r>
              <a:rPr lang="en-US" altLang="en-US" sz="1800" dirty="0" smtClean="0"/>
              <a:t>, .</a:t>
            </a:r>
            <a:r>
              <a:rPr lang="en-US" altLang="en-US" sz="1800" dirty="0" err="1" smtClean="0"/>
              <a:t>uk</a:t>
            </a:r>
            <a:r>
              <a:rPr lang="en-US" altLang="en-US" sz="1800" dirty="0" smtClean="0"/>
              <a:t>, .de, .</a:t>
            </a:r>
            <a:r>
              <a:rPr lang="en-US" altLang="en-US" sz="1800" dirty="0" err="1" smtClean="0"/>
              <a:t>jp</a:t>
            </a:r>
            <a:r>
              <a:rPr lang="en-US" altLang="en-US" sz="1800" dirty="0" smtClean="0"/>
              <a:t>, … .</a:t>
            </a:r>
            <a:r>
              <a:rPr lang="en-US" altLang="en-US" sz="1800" dirty="0" err="1" smtClean="0"/>
              <a:t>io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?)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1600" dirty="0" smtClean="0"/>
              <a:t>Υπεύθυνοι </a:t>
            </a:r>
            <a:r>
              <a:rPr lang="el-GR" altLang="en-US" sz="1600" dirty="0" err="1" smtClean="0"/>
              <a:t>ονοματοδοσίας</a:t>
            </a:r>
            <a:r>
              <a:rPr lang="el-GR" altLang="en-US" sz="1600" dirty="0" smtClean="0"/>
              <a:t> </a:t>
            </a:r>
            <a:r>
              <a:rPr lang="en-US" altLang="en-US" sz="1600" dirty="0" smtClean="0"/>
              <a:t>(Domain Name Registrars </a:t>
            </a:r>
            <a:r>
              <a:rPr lang="el-GR" altLang="en-US" sz="1600" dirty="0" smtClean="0"/>
              <a:t>ανά χώρα</a:t>
            </a:r>
            <a:r>
              <a:rPr lang="en-US" altLang="en-US" sz="1600" dirty="0" smtClean="0"/>
              <a:t>)</a:t>
            </a:r>
            <a:endParaRPr lang="el-GR" alt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01700"/>
                </a:solidFill>
              </a:rPr>
              <a:t>Host Masters</a:t>
            </a:r>
            <a:r>
              <a:rPr lang="en-US" altLang="en-US" sz="2000" dirty="0" smtClean="0"/>
              <a:t>:</a:t>
            </a:r>
            <a:r>
              <a:rPr lang="en-US" altLang="en-US" sz="1800" dirty="0" smtClean="0"/>
              <a:t> </a:t>
            </a:r>
            <a:r>
              <a:rPr lang="el-GR" altLang="en-US" sz="1800" dirty="0" smtClean="0"/>
              <a:t>Απόδοση διευθύνσεων </a:t>
            </a:r>
            <a:r>
              <a:rPr lang="en-US" altLang="en-US" sz="1800" dirty="0" smtClean="0"/>
              <a:t>IP &amp; Autonomous System Numbers (ASN) </a:t>
            </a:r>
            <a:r>
              <a:rPr lang="el-GR" altLang="en-US" sz="1800" dirty="0" smtClean="0"/>
              <a:t>ανά Ήπειρο</a:t>
            </a:r>
            <a:r>
              <a:rPr lang="en-US" altLang="en-US" sz="1800" dirty="0" smtClean="0"/>
              <a:t> </a:t>
            </a:r>
            <a:r>
              <a:rPr lang="el-GR" altLang="en-US" sz="1800" dirty="0" smtClean="0"/>
              <a:t>από</a:t>
            </a:r>
            <a:r>
              <a:rPr lang="en-US" altLang="en-US" sz="1800" dirty="0" smtClean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Regional Internet Registries</a:t>
            </a:r>
            <a:r>
              <a:rPr lang="el-GR" altLang="en-US" sz="1800" dirty="0" smtClean="0"/>
              <a:t> </a:t>
            </a:r>
            <a:r>
              <a:rPr lang="en-US" altLang="en-US" sz="1800" dirty="0" smtClean="0"/>
              <a:t>(RIR) </a:t>
            </a:r>
            <a:r>
              <a:rPr lang="el-GR" altLang="en-US" sz="1800" dirty="0" smtClean="0"/>
              <a:t>και μετά ανά διαχειριστική οντότητα</a:t>
            </a:r>
            <a:r>
              <a:rPr lang="en-US" altLang="en-US" sz="1800" dirty="0" smtClean="0"/>
              <a:t> (Local Internet Registries)</a:t>
            </a:r>
            <a:endParaRPr lang="el-GR" altLang="en-US" sz="1800" dirty="0" smtClean="0"/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01700"/>
                </a:solidFill>
              </a:rPr>
              <a:t> ARIN</a:t>
            </a:r>
            <a:r>
              <a:rPr lang="en-US" altLang="en-US" sz="1800" dirty="0" smtClean="0">
                <a:solidFill>
                  <a:schemeClr val="accent1"/>
                </a:solidFill>
              </a:rPr>
              <a:t> </a:t>
            </a:r>
            <a:r>
              <a:rPr lang="el-GR" altLang="en-US" sz="1400" dirty="0" smtClean="0"/>
              <a:t>(</a:t>
            </a:r>
            <a:r>
              <a:rPr lang="en-US" altLang="en-US" sz="1400" dirty="0" smtClean="0"/>
              <a:t>American Registry for Internet Numbers)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01700"/>
                </a:solidFill>
              </a:rPr>
              <a:t> RIPE NCC</a:t>
            </a:r>
            <a:r>
              <a:rPr lang="en-US" altLang="en-US" sz="1800" dirty="0" smtClean="0">
                <a:solidFill>
                  <a:schemeClr val="accent1"/>
                </a:solidFill>
              </a:rPr>
              <a:t> 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Resaux</a:t>
            </a:r>
            <a:r>
              <a:rPr lang="en-US" altLang="en-US" sz="1400" dirty="0" smtClean="0"/>
              <a:t> IP </a:t>
            </a:r>
            <a:r>
              <a:rPr lang="en-US" altLang="en-US" sz="1400" dirty="0" err="1" smtClean="0"/>
              <a:t>Eurepeens</a:t>
            </a:r>
            <a:r>
              <a:rPr lang="en-US" altLang="en-US" sz="1400" dirty="0" smtClean="0"/>
              <a:t> – Network Coordination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01700"/>
                </a:solidFill>
              </a:rPr>
              <a:t> APNIC</a:t>
            </a:r>
            <a:r>
              <a:rPr lang="en-US" altLang="en-US" sz="1400" dirty="0" smtClean="0"/>
              <a:t> (Asia Pacific Network Information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01700"/>
                </a:solidFill>
              </a:rPr>
              <a:t> AFRINIC</a:t>
            </a:r>
            <a:r>
              <a:rPr lang="en-US" altLang="en-US" sz="1400" dirty="0" smtClean="0"/>
              <a:t> (African Network Information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01700"/>
                </a:solidFill>
              </a:rPr>
              <a:t> LATNIC</a:t>
            </a:r>
            <a:r>
              <a:rPr lang="en-US" altLang="en-US" sz="1400" dirty="0" smtClean="0"/>
              <a:t> (Latin American &amp; Caribbean Network Information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50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5150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Name Servers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Name </a:t>
            </a:r>
            <a:r>
              <a:rPr lang="en-US" altLang="en-US" sz="2400" dirty="0" smtClean="0"/>
              <a:t>servers: A</a:t>
            </a:r>
            <a:r>
              <a:rPr lang="el-GR" altLang="en-US" sz="2400" dirty="0" err="1" smtClean="0"/>
              <a:t>παντούν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 </a:t>
            </a:r>
            <a:r>
              <a:rPr lang="el-GR" altLang="en-US" sz="2400" dirty="0" smtClean="0"/>
              <a:t>ερωτήσεις </a:t>
            </a:r>
            <a:r>
              <a:rPr lang="en-US" altLang="en-US" sz="2400" dirty="0" smtClean="0"/>
              <a:t>“DNS</a:t>
            </a:r>
            <a:r>
              <a:rPr lang="en-US" altLang="en-US" sz="2400" dirty="0" smtClean="0"/>
              <a:t>” 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l-GR" altLang="en-US" sz="2400" dirty="0" smtClean="0"/>
              <a:t>Διάφοροι τύποι</a:t>
            </a:r>
            <a:r>
              <a:rPr lang="en-US" altLang="en-US" sz="2400" dirty="0" smtClean="0"/>
              <a:t> name </a:t>
            </a:r>
            <a:r>
              <a:rPr lang="en-US" altLang="en-US" sz="2400" dirty="0" smtClean="0"/>
              <a:t>servers</a:t>
            </a:r>
            <a:endParaRPr lang="en-US" altLang="en-US" sz="2400" dirty="0" smtClean="0"/>
          </a:p>
          <a:p>
            <a:pPr lvl="1" eaLnBrk="1" hangingPunct="1"/>
            <a:r>
              <a:rPr lang="en-US" altLang="en-US" dirty="0" smtClean="0"/>
              <a:t> </a:t>
            </a:r>
            <a:r>
              <a:rPr lang="en-US" altLang="en-US" sz="2000" dirty="0" smtClean="0"/>
              <a:t>Authoritative servers</a:t>
            </a:r>
          </a:p>
          <a:p>
            <a:pPr lvl="2" eaLnBrk="1" hangingPunct="1"/>
            <a:r>
              <a:rPr lang="en-US" altLang="en-US" sz="1600" dirty="0" smtClean="0"/>
              <a:t>master (primary)</a:t>
            </a:r>
          </a:p>
          <a:p>
            <a:pPr lvl="2" eaLnBrk="1" hangingPunct="1"/>
            <a:r>
              <a:rPr lang="en-US" altLang="en-US" sz="1600" dirty="0" smtClean="0"/>
              <a:t>slave (secondary</a:t>
            </a:r>
            <a:r>
              <a:rPr lang="en-US" altLang="en-US" sz="1600" dirty="0" smtClean="0"/>
              <a:t>)</a:t>
            </a:r>
          </a:p>
          <a:p>
            <a:pPr marL="685800" lvl="2" indent="0" eaLnBrk="1" hangingPunct="1">
              <a:buNone/>
            </a:pPr>
            <a:endParaRPr lang="en-US" altLang="en-US" sz="1600" dirty="0" smtClean="0"/>
          </a:p>
          <a:p>
            <a:pPr lvl="1" eaLnBrk="1" hangingPunct="1"/>
            <a:r>
              <a:rPr lang="en-US" altLang="en-US" sz="2000" dirty="0" smtClean="0"/>
              <a:t>(Caching) recursive servers</a:t>
            </a:r>
          </a:p>
          <a:p>
            <a:pPr lvl="2" eaLnBrk="1" hangingPunct="1"/>
            <a:r>
              <a:rPr lang="en-US" altLang="en-US" sz="1600" dirty="0" smtClean="0"/>
              <a:t>caching </a:t>
            </a:r>
            <a:r>
              <a:rPr lang="en-US" altLang="en-US" sz="1600" dirty="0" smtClean="0"/>
              <a:t>forwarders</a:t>
            </a:r>
          </a:p>
          <a:p>
            <a:pPr marL="685800" lvl="2" indent="0" eaLnBrk="1" hangingPunct="1">
              <a:buNone/>
            </a:pPr>
            <a:endParaRPr lang="en-US" altLang="en-US" sz="1600" dirty="0" smtClean="0"/>
          </a:p>
          <a:p>
            <a:pPr lvl="1" eaLnBrk="1" hangingPunct="1"/>
            <a:r>
              <a:rPr lang="en-US" altLang="en-US" sz="2000" dirty="0" smtClean="0"/>
              <a:t>Mixture of functionality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671663" y="3200400"/>
            <a:ext cx="379476" cy="685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TextBox 2"/>
          <p:cNvSpPr txBox="1"/>
          <p:nvPr/>
        </p:nvSpPr>
        <p:spPr>
          <a:xfrm>
            <a:off x="4361725" y="32398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  <a:latin typeface="+mn-lt"/>
              </a:rPr>
              <a:t>ΠΡΟΣΟΧΗ:</a:t>
            </a:r>
            <a:r>
              <a:rPr lang="el-GR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K</a:t>
            </a:r>
            <a:r>
              <a:rPr lang="el-GR" dirty="0" smtClean="0">
                <a:latin typeface="+mn-lt"/>
              </a:rPr>
              <a:t>αι οι δύο κατηγορίες ανήκουν στους </a:t>
            </a:r>
            <a:r>
              <a:rPr lang="en-US" dirty="0" smtClean="0">
                <a:latin typeface="+mn-lt"/>
              </a:rPr>
              <a:t>Authoritative Servers</a:t>
            </a:r>
            <a:endParaRPr lang="el-G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24153"/>
            <a:ext cx="9144000" cy="145811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+mn-lt"/>
              </a:rPr>
              <a:t>Authoritative </a:t>
            </a:r>
            <a:r>
              <a:rPr lang="en-US" sz="3200" b="1" dirty="0" smtClean="0">
                <a:latin typeface="+mn-lt"/>
              </a:rPr>
              <a:t>Name Server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l-GR" altLang="en-US" sz="2000" dirty="0" smtClean="0"/>
              <a:t>Παρέχει έγκυρες (</a:t>
            </a:r>
            <a:r>
              <a:rPr lang="en-US" altLang="en-US" sz="2000" dirty="0" smtClean="0"/>
              <a:t>authoritative</a:t>
            </a:r>
            <a:r>
              <a:rPr lang="el-GR" altLang="en-US" sz="2000" dirty="0" smtClean="0"/>
              <a:t>) απαντήσεις για μία ή περισσότερες </a:t>
            </a:r>
            <a:r>
              <a:rPr lang="el-GR" altLang="en-US" sz="2000" b="1" dirty="0" smtClean="0"/>
              <a:t>ζώνες</a:t>
            </a:r>
            <a:r>
              <a:rPr lang="en-US" altLang="en-US" sz="2000" dirty="0" smtClean="0"/>
              <a:t>.</a:t>
            </a:r>
          </a:p>
          <a:p>
            <a:pPr eaLnBrk="1" hangingPunct="1">
              <a:buNone/>
            </a:pPr>
            <a:r>
              <a:rPr lang="el-GR" altLang="en-US" sz="2000" dirty="0" smtClean="0">
                <a:solidFill>
                  <a:srgbClr val="FF0000"/>
                </a:solidFill>
              </a:rPr>
              <a:t>   </a:t>
            </a:r>
            <a:r>
              <a:rPr lang="el-GR" altLang="en-US" sz="1700" b="1" dirty="0" smtClean="0">
                <a:solidFill>
                  <a:srgbClr val="FF0000"/>
                </a:solidFill>
              </a:rPr>
              <a:t>Παρατήρηση</a:t>
            </a:r>
            <a:r>
              <a:rPr lang="el-GR" altLang="en-US" sz="1700" dirty="0" smtClean="0">
                <a:solidFill>
                  <a:srgbClr val="FF0000"/>
                </a:solidFill>
              </a:rPr>
              <a:t>: </a:t>
            </a:r>
            <a:r>
              <a:rPr lang="en-US" altLang="en-US" sz="1700" dirty="0" smtClean="0"/>
              <a:t>domain </a:t>
            </a:r>
            <a:r>
              <a:rPr lang="en-US" altLang="en-US" sz="1700" b="1" dirty="0" err="1" smtClean="0"/>
              <a:t>vs</a:t>
            </a:r>
            <a:r>
              <a:rPr lang="en-US" altLang="en-US" sz="1700" dirty="0" smtClean="0"/>
              <a:t> </a:t>
            </a:r>
            <a:r>
              <a:rPr lang="el-GR" altLang="en-US" sz="1700" dirty="0" smtClean="0"/>
              <a:t>ζώνες</a:t>
            </a:r>
          </a:p>
          <a:p>
            <a:pPr eaLnBrk="1" hangingPunct="1">
              <a:buNone/>
            </a:pPr>
            <a:r>
              <a:rPr lang="el-GR" altLang="en-US" sz="1700" dirty="0" smtClean="0"/>
              <a:t>                  </a:t>
            </a:r>
            <a:r>
              <a:rPr lang="el-GR" altLang="en-US" sz="1700" b="1" dirty="0" smtClean="0"/>
              <a:t> </a:t>
            </a:r>
            <a:r>
              <a:rPr lang="el-GR" altLang="en-US" sz="1700" dirty="0" smtClean="0"/>
              <a:t>           </a:t>
            </a:r>
            <a:r>
              <a:rPr lang="en-US" altLang="en-US" sz="1700" b="1" dirty="0" smtClean="0"/>
              <a:t>domain</a:t>
            </a:r>
            <a:r>
              <a:rPr lang="en-US" altLang="en-US" sz="1700" dirty="0" smtClean="0"/>
              <a:t>: </a:t>
            </a:r>
            <a:r>
              <a:rPr lang="el-GR" altLang="en-US" sz="1700" dirty="0" smtClean="0"/>
              <a:t>ένα οποιοδήποτε υποσύνολο του συστήματος </a:t>
            </a:r>
            <a:r>
              <a:rPr lang="en-US" altLang="en-US" sz="1700" dirty="0" smtClean="0"/>
              <a:t>DNS</a:t>
            </a:r>
            <a:endParaRPr lang="el-GR" altLang="en-US" sz="1700" dirty="0" smtClean="0"/>
          </a:p>
          <a:p>
            <a:pPr eaLnBrk="1" hangingPunct="1">
              <a:buNone/>
            </a:pPr>
            <a:r>
              <a:rPr lang="el-GR" altLang="en-US" sz="1700" dirty="0" smtClean="0"/>
              <a:t>			  </a:t>
            </a:r>
            <a:r>
              <a:rPr lang="el-GR" altLang="en-US" sz="1700" b="1" dirty="0" smtClean="0"/>
              <a:t>ζώνη</a:t>
            </a:r>
            <a:r>
              <a:rPr lang="el-GR" altLang="en-US" sz="1700" dirty="0" smtClean="0"/>
              <a:t>: περιοχή ευθύνης ενός </a:t>
            </a:r>
            <a:r>
              <a:rPr lang="en-US" altLang="en-US" sz="1700" dirty="0" smtClean="0"/>
              <a:t>authoritative </a:t>
            </a:r>
            <a:r>
              <a:rPr lang="el-GR" altLang="en-US" sz="1700" dirty="0" smtClean="0"/>
              <a:t>εξυπηρετητή</a:t>
            </a:r>
            <a:endParaRPr lang="en-US" altLang="en-US" sz="1250" dirty="0" smtClean="0"/>
          </a:p>
          <a:p>
            <a:pPr eaLnBrk="1" hangingPunct="1"/>
            <a:r>
              <a:rPr lang="el-GR" altLang="en-US" sz="2000" dirty="0" smtClean="0"/>
              <a:t>Ο</a:t>
            </a:r>
            <a:r>
              <a:rPr lang="en-US" altLang="en-US" sz="2000" dirty="0" smtClean="0"/>
              <a:t> master server </a:t>
            </a:r>
            <a:r>
              <a:rPr lang="el-GR" altLang="en-US" sz="2000" dirty="0" smtClean="0"/>
              <a:t>ενημερώνεται στατικά (</a:t>
            </a:r>
            <a:r>
              <a:rPr lang="el-GR" altLang="en-US" sz="2000" dirty="0" err="1" smtClean="0"/>
              <a:t>π.χ</a:t>
            </a:r>
            <a:r>
              <a:rPr lang="en-US" altLang="en-US" sz="2000" dirty="0" smtClean="0"/>
              <a:t>.</a:t>
            </a:r>
            <a:r>
              <a:rPr lang="el-GR" altLang="en-US" sz="2000" dirty="0" smtClean="0"/>
              <a:t> από ένα αρχείο τύπου </a:t>
            </a:r>
            <a:r>
              <a:rPr lang="en-US" altLang="en-US" sz="2000" dirty="0" smtClean="0"/>
              <a:t>txt (</a:t>
            </a:r>
            <a:r>
              <a:rPr lang="el-GR" altLang="en-US" sz="2000" dirty="0" smtClean="0"/>
              <a:t>αρχείο ζώνης</a:t>
            </a:r>
            <a:r>
              <a:rPr lang="en-US" altLang="en-US" sz="2000" dirty="0" smtClean="0"/>
              <a:t> – zone file</a:t>
            </a:r>
            <a:r>
              <a:rPr lang="el-GR" altLang="en-US" sz="2000" dirty="0" smtClean="0"/>
              <a:t>))</a:t>
            </a:r>
            <a:endParaRPr lang="en-US" altLang="en-US" sz="2000" dirty="0" smtClean="0"/>
          </a:p>
          <a:p>
            <a:pPr eaLnBrk="1" hangingPunct="1"/>
            <a:r>
              <a:rPr lang="el-GR" altLang="en-US" sz="2000" dirty="0" smtClean="0"/>
              <a:t>Ο</a:t>
            </a:r>
            <a:r>
              <a:rPr lang="en-US" altLang="en-US" sz="2000" dirty="0" smtClean="0"/>
              <a:t> slave server </a:t>
            </a:r>
            <a:r>
              <a:rPr lang="el-GR" altLang="en-US" sz="2000" dirty="0" smtClean="0"/>
              <a:t> αναπαραγάγει τα δεδομένα με μεταφορά της ζώνης (</a:t>
            </a:r>
            <a:r>
              <a:rPr lang="en-US" altLang="en-US" sz="2000" dirty="0" smtClean="0"/>
              <a:t>zone transfer</a:t>
            </a:r>
            <a:r>
              <a:rPr lang="el-GR" altLang="en-US" sz="2000" dirty="0" smtClean="0"/>
              <a:t>) από το </a:t>
            </a:r>
            <a:r>
              <a:rPr lang="en-US" altLang="en-US" sz="2000" dirty="0" smtClean="0"/>
              <a:t>master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1266825" y="4800600"/>
            <a:ext cx="422275" cy="762000"/>
          </a:xfrm>
          <a:prstGeom prst="can">
            <a:avLst>
              <a:gd name="adj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828800" y="5181600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2251075" y="4572000"/>
            <a:ext cx="563563" cy="1371600"/>
            <a:chOff x="1632" y="2928"/>
            <a:chExt cx="384" cy="864"/>
          </a:xfrm>
        </p:grpSpPr>
        <p:sp>
          <p:nvSpPr>
            <p:cNvPr id="89095" name="AutoShape 7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1680" y="3168"/>
              <a:ext cx="19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1825" y="3264"/>
              <a:ext cx="4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553200" y="4267200"/>
            <a:ext cx="563563" cy="1371600"/>
            <a:chOff x="1632" y="2928"/>
            <a:chExt cx="384" cy="864"/>
          </a:xfrm>
        </p:grpSpPr>
        <p:sp>
          <p:nvSpPr>
            <p:cNvPr id="89100" name="AutoShape 12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680" y="3168"/>
              <a:ext cx="19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02" name="Rectangle 14"/>
            <p:cNvSpPr>
              <a:spLocks noChangeArrowheads="1"/>
            </p:cNvSpPr>
            <p:nvPr/>
          </p:nvSpPr>
          <p:spPr bwMode="auto">
            <a:xfrm>
              <a:off x="1825" y="3264"/>
              <a:ext cx="4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105" name="Freeform 17"/>
          <p:cNvSpPr>
            <a:spLocks/>
          </p:cNvSpPr>
          <p:nvPr/>
        </p:nvSpPr>
        <p:spPr bwMode="auto">
          <a:xfrm>
            <a:off x="3517900" y="4572000"/>
            <a:ext cx="1828800" cy="1295400"/>
          </a:xfrm>
          <a:custGeom>
            <a:avLst/>
            <a:gdLst/>
            <a:ahLst/>
            <a:cxnLst>
              <a:cxn ang="0">
                <a:pos x="623" y="152"/>
              </a:cxn>
              <a:cxn ang="0">
                <a:pos x="515" y="102"/>
              </a:cxn>
              <a:cxn ang="0">
                <a:pos x="365" y="152"/>
              </a:cxn>
              <a:cxn ang="0">
                <a:pos x="223" y="193"/>
              </a:cxn>
              <a:cxn ang="0">
                <a:pos x="165" y="310"/>
              </a:cxn>
              <a:cxn ang="0">
                <a:pos x="90" y="310"/>
              </a:cxn>
              <a:cxn ang="0">
                <a:pos x="40" y="343"/>
              </a:cxn>
              <a:cxn ang="0">
                <a:pos x="6" y="443"/>
              </a:cxn>
              <a:cxn ang="0">
                <a:pos x="81" y="585"/>
              </a:cxn>
              <a:cxn ang="0">
                <a:pos x="156" y="577"/>
              </a:cxn>
              <a:cxn ang="0">
                <a:pos x="181" y="568"/>
              </a:cxn>
              <a:cxn ang="0">
                <a:pos x="106" y="693"/>
              </a:cxn>
              <a:cxn ang="0">
                <a:pos x="173" y="910"/>
              </a:cxn>
              <a:cxn ang="0">
                <a:pos x="198" y="927"/>
              </a:cxn>
              <a:cxn ang="0">
                <a:pos x="248" y="943"/>
              </a:cxn>
              <a:cxn ang="0">
                <a:pos x="323" y="918"/>
              </a:cxn>
              <a:cxn ang="0">
                <a:pos x="365" y="1060"/>
              </a:cxn>
              <a:cxn ang="0">
                <a:pos x="415" y="1077"/>
              </a:cxn>
              <a:cxn ang="0">
                <a:pos x="556" y="1068"/>
              </a:cxn>
              <a:cxn ang="0">
                <a:pos x="590" y="1119"/>
              </a:cxn>
              <a:cxn ang="0">
                <a:pos x="690" y="1169"/>
              </a:cxn>
              <a:cxn ang="0">
                <a:pos x="831" y="1144"/>
              </a:cxn>
              <a:cxn ang="0">
                <a:pos x="881" y="1110"/>
              </a:cxn>
              <a:cxn ang="0">
                <a:pos x="915" y="1035"/>
              </a:cxn>
              <a:cxn ang="0">
                <a:pos x="923" y="1010"/>
              </a:cxn>
              <a:cxn ang="0">
                <a:pos x="948" y="1002"/>
              </a:cxn>
              <a:cxn ang="0">
                <a:pos x="1140" y="1052"/>
              </a:cxn>
              <a:cxn ang="0">
                <a:pos x="1273" y="1169"/>
              </a:cxn>
              <a:cxn ang="0">
                <a:pos x="1348" y="1152"/>
              </a:cxn>
              <a:cxn ang="0">
                <a:pos x="1398" y="1119"/>
              </a:cxn>
              <a:cxn ang="0">
                <a:pos x="1440" y="1043"/>
              </a:cxn>
              <a:cxn ang="0">
                <a:pos x="1456" y="993"/>
              </a:cxn>
              <a:cxn ang="0">
                <a:pos x="1448" y="868"/>
              </a:cxn>
              <a:cxn ang="0">
                <a:pos x="1431" y="843"/>
              </a:cxn>
              <a:cxn ang="0">
                <a:pos x="1481" y="818"/>
              </a:cxn>
              <a:cxn ang="0">
                <a:pos x="1531" y="802"/>
              </a:cxn>
              <a:cxn ang="0">
                <a:pos x="1531" y="610"/>
              </a:cxn>
              <a:cxn ang="0">
                <a:pos x="1473" y="602"/>
              </a:cxn>
              <a:cxn ang="0">
                <a:pos x="1456" y="418"/>
              </a:cxn>
              <a:cxn ang="0">
                <a:pos x="1390" y="377"/>
              </a:cxn>
              <a:cxn ang="0">
                <a:pos x="1298" y="385"/>
              </a:cxn>
              <a:cxn ang="0">
                <a:pos x="1290" y="360"/>
              </a:cxn>
              <a:cxn ang="0">
                <a:pos x="1298" y="227"/>
              </a:cxn>
              <a:cxn ang="0">
                <a:pos x="1331" y="177"/>
              </a:cxn>
              <a:cxn ang="0">
                <a:pos x="1231" y="93"/>
              </a:cxn>
              <a:cxn ang="0">
                <a:pos x="1131" y="85"/>
              </a:cxn>
              <a:cxn ang="0">
                <a:pos x="1123" y="60"/>
              </a:cxn>
              <a:cxn ang="0">
                <a:pos x="1073" y="27"/>
              </a:cxn>
              <a:cxn ang="0">
                <a:pos x="948" y="68"/>
              </a:cxn>
              <a:cxn ang="0">
                <a:pos x="940" y="93"/>
              </a:cxn>
              <a:cxn ang="0">
                <a:pos x="931" y="68"/>
              </a:cxn>
              <a:cxn ang="0">
                <a:pos x="890" y="35"/>
              </a:cxn>
              <a:cxn ang="0">
                <a:pos x="723" y="35"/>
              </a:cxn>
              <a:cxn ang="0">
                <a:pos x="665" y="93"/>
              </a:cxn>
              <a:cxn ang="0">
                <a:pos x="623" y="152"/>
              </a:cxn>
            </a:cxnLst>
            <a:rect l="0" t="0" r="r" b="b"/>
            <a:pathLst>
              <a:path w="1581" h="1169">
                <a:moveTo>
                  <a:pt x="623" y="152"/>
                </a:moveTo>
                <a:cubicBezTo>
                  <a:pt x="587" y="133"/>
                  <a:pt x="549" y="124"/>
                  <a:pt x="515" y="102"/>
                </a:cubicBezTo>
                <a:cubicBezTo>
                  <a:pt x="380" y="113"/>
                  <a:pt x="444" y="98"/>
                  <a:pt x="365" y="152"/>
                </a:cubicBezTo>
                <a:cubicBezTo>
                  <a:pt x="330" y="203"/>
                  <a:pt x="291" y="188"/>
                  <a:pt x="223" y="193"/>
                </a:cubicBezTo>
                <a:cubicBezTo>
                  <a:pt x="155" y="217"/>
                  <a:pt x="173" y="221"/>
                  <a:pt x="165" y="310"/>
                </a:cubicBezTo>
                <a:cubicBezTo>
                  <a:pt x="134" y="303"/>
                  <a:pt x="123" y="295"/>
                  <a:pt x="90" y="310"/>
                </a:cubicBezTo>
                <a:cubicBezTo>
                  <a:pt x="72" y="318"/>
                  <a:pt x="40" y="343"/>
                  <a:pt x="40" y="343"/>
                </a:cubicBezTo>
                <a:cubicBezTo>
                  <a:pt x="28" y="376"/>
                  <a:pt x="18" y="410"/>
                  <a:pt x="6" y="443"/>
                </a:cubicBezTo>
                <a:cubicBezTo>
                  <a:pt x="15" y="540"/>
                  <a:pt x="0" y="559"/>
                  <a:pt x="81" y="585"/>
                </a:cubicBezTo>
                <a:cubicBezTo>
                  <a:pt x="106" y="582"/>
                  <a:pt x="131" y="581"/>
                  <a:pt x="156" y="577"/>
                </a:cubicBezTo>
                <a:cubicBezTo>
                  <a:pt x="165" y="576"/>
                  <a:pt x="179" y="559"/>
                  <a:pt x="181" y="568"/>
                </a:cubicBezTo>
                <a:cubicBezTo>
                  <a:pt x="191" y="612"/>
                  <a:pt x="126" y="664"/>
                  <a:pt x="106" y="693"/>
                </a:cubicBezTo>
                <a:cubicBezTo>
                  <a:pt x="77" y="784"/>
                  <a:pt x="80" y="880"/>
                  <a:pt x="173" y="910"/>
                </a:cubicBezTo>
                <a:cubicBezTo>
                  <a:pt x="181" y="916"/>
                  <a:pt x="189" y="923"/>
                  <a:pt x="198" y="927"/>
                </a:cubicBezTo>
                <a:cubicBezTo>
                  <a:pt x="214" y="934"/>
                  <a:pt x="248" y="943"/>
                  <a:pt x="248" y="943"/>
                </a:cubicBezTo>
                <a:cubicBezTo>
                  <a:pt x="306" y="924"/>
                  <a:pt x="282" y="933"/>
                  <a:pt x="323" y="918"/>
                </a:cubicBezTo>
                <a:cubicBezTo>
                  <a:pt x="390" y="964"/>
                  <a:pt x="332" y="1021"/>
                  <a:pt x="365" y="1060"/>
                </a:cubicBezTo>
                <a:cubicBezTo>
                  <a:pt x="376" y="1074"/>
                  <a:pt x="398" y="1071"/>
                  <a:pt x="415" y="1077"/>
                </a:cubicBezTo>
                <a:cubicBezTo>
                  <a:pt x="462" y="1074"/>
                  <a:pt x="510" y="1057"/>
                  <a:pt x="556" y="1068"/>
                </a:cubicBezTo>
                <a:cubicBezTo>
                  <a:pt x="576" y="1073"/>
                  <a:pt x="579" y="1102"/>
                  <a:pt x="590" y="1119"/>
                </a:cubicBezTo>
                <a:cubicBezTo>
                  <a:pt x="609" y="1148"/>
                  <a:pt x="659" y="1158"/>
                  <a:pt x="690" y="1169"/>
                </a:cubicBezTo>
                <a:cubicBezTo>
                  <a:pt x="743" y="1163"/>
                  <a:pt x="783" y="1160"/>
                  <a:pt x="831" y="1144"/>
                </a:cubicBezTo>
                <a:cubicBezTo>
                  <a:pt x="848" y="1133"/>
                  <a:pt x="874" y="1129"/>
                  <a:pt x="881" y="1110"/>
                </a:cubicBezTo>
                <a:cubicBezTo>
                  <a:pt x="891" y="1083"/>
                  <a:pt x="906" y="1062"/>
                  <a:pt x="915" y="1035"/>
                </a:cubicBezTo>
                <a:cubicBezTo>
                  <a:pt x="918" y="1027"/>
                  <a:pt x="917" y="1016"/>
                  <a:pt x="923" y="1010"/>
                </a:cubicBezTo>
                <a:cubicBezTo>
                  <a:pt x="929" y="1004"/>
                  <a:pt x="940" y="1005"/>
                  <a:pt x="948" y="1002"/>
                </a:cubicBezTo>
                <a:cubicBezTo>
                  <a:pt x="1062" y="1012"/>
                  <a:pt x="1050" y="1019"/>
                  <a:pt x="1140" y="1052"/>
                </a:cubicBezTo>
                <a:cubicBezTo>
                  <a:pt x="1170" y="1098"/>
                  <a:pt x="1221" y="1150"/>
                  <a:pt x="1273" y="1169"/>
                </a:cubicBezTo>
                <a:cubicBezTo>
                  <a:pt x="1282" y="1167"/>
                  <a:pt x="1332" y="1161"/>
                  <a:pt x="1348" y="1152"/>
                </a:cubicBezTo>
                <a:cubicBezTo>
                  <a:pt x="1366" y="1142"/>
                  <a:pt x="1398" y="1119"/>
                  <a:pt x="1398" y="1119"/>
                </a:cubicBezTo>
                <a:cubicBezTo>
                  <a:pt x="1430" y="1069"/>
                  <a:pt x="1427" y="1083"/>
                  <a:pt x="1440" y="1043"/>
                </a:cubicBezTo>
                <a:cubicBezTo>
                  <a:pt x="1446" y="1026"/>
                  <a:pt x="1456" y="993"/>
                  <a:pt x="1456" y="993"/>
                </a:cubicBezTo>
                <a:cubicBezTo>
                  <a:pt x="1453" y="951"/>
                  <a:pt x="1455" y="909"/>
                  <a:pt x="1448" y="868"/>
                </a:cubicBezTo>
                <a:cubicBezTo>
                  <a:pt x="1446" y="858"/>
                  <a:pt x="1429" y="853"/>
                  <a:pt x="1431" y="843"/>
                </a:cubicBezTo>
                <a:cubicBezTo>
                  <a:pt x="1433" y="833"/>
                  <a:pt x="1474" y="820"/>
                  <a:pt x="1481" y="818"/>
                </a:cubicBezTo>
                <a:cubicBezTo>
                  <a:pt x="1498" y="812"/>
                  <a:pt x="1531" y="802"/>
                  <a:pt x="1531" y="802"/>
                </a:cubicBezTo>
                <a:cubicBezTo>
                  <a:pt x="1563" y="755"/>
                  <a:pt x="1581" y="632"/>
                  <a:pt x="1531" y="610"/>
                </a:cubicBezTo>
                <a:cubicBezTo>
                  <a:pt x="1513" y="602"/>
                  <a:pt x="1492" y="605"/>
                  <a:pt x="1473" y="602"/>
                </a:cubicBezTo>
                <a:cubicBezTo>
                  <a:pt x="1434" y="545"/>
                  <a:pt x="1477" y="482"/>
                  <a:pt x="1456" y="418"/>
                </a:cubicBezTo>
                <a:cubicBezTo>
                  <a:pt x="1448" y="393"/>
                  <a:pt x="1390" y="377"/>
                  <a:pt x="1390" y="377"/>
                </a:cubicBezTo>
                <a:cubicBezTo>
                  <a:pt x="1359" y="380"/>
                  <a:pt x="1328" y="390"/>
                  <a:pt x="1298" y="385"/>
                </a:cubicBezTo>
                <a:cubicBezTo>
                  <a:pt x="1289" y="384"/>
                  <a:pt x="1290" y="369"/>
                  <a:pt x="1290" y="360"/>
                </a:cubicBezTo>
                <a:cubicBezTo>
                  <a:pt x="1290" y="316"/>
                  <a:pt x="1288" y="270"/>
                  <a:pt x="1298" y="227"/>
                </a:cubicBezTo>
                <a:cubicBezTo>
                  <a:pt x="1302" y="208"/>
                  <a:pt x="1331" y="177"/>
                  <a:pt x="1331" y="177"/>
                </a:cubicBezTo>
                <a:cubicBezTo>
                  <a:pt x="1313" y="122"/>
                  <a:pt x="1282" y="111"/>
                  <a:pt x="1231" y="93"/>
                </a:cubicBezTo>
                <a:cubicBezTo>
                  <a:pt x="1185" y="106"/>
                  <a:pt x="1162" y="131"/>
                  <a:pt x="1131" y="85"/>
                </a:cubicBezTo>
                <a:cubicBezTo>
                  <a:pt x="1128" y="77"/>
                  <a:pt x="1129" y="66"/>
                  <a:pt x="1123" y="60"/>
                </a:cubicBezTo>
                <a:cubicBezTo>
                  <a:pt x="1109" y="46"/>
                  <a:pt x="1073" y="27"/>
                  <a:pt x="1073" y="27"/>
                </a:cubicBezTo>
                <a:cubicBezTo>
                  <a:pt x="1011" y="33"/>
                  <a:pt x="980" y="21"/>
                  <a:pt x="948" y="68"/>
                </a:cubicBezTo>
                <a:cubicBezTo>
                  <a:pt x="945" y="76"/>
                  <a:pt x="949" y="93"/>
                  <a:pt x="940" y="93"/>
                </a:cubicBezTo>
                <a:cubicBezTo>
                  <a:pt x="931" y="93"/>
                  <a:pt x="935" y="76"/>
                  <a:pt x="931" y="68"/>
                </a:cubicBezTo>
                <a:cubicBezTo>
                  <a:pt x="916" y="37"/>
                  <a:pt x="920" y="44"/>
                  <a:pt x="890" y="35"/>
                </a:cubicBezTo>
                <a:cubicBezTo>
                  <a:pt x="839" y="0"/>
                  <a:pt x="780" y="17"/>
                  <a:pt x="723" y="35"/>
                </a:cubicBezTo>
                <a:cubicBezTo>
                  <a:pt x="693" y="56"/>
                  <a:pt x="696" y="73"/>
                  <a:pt x="665" y="93"/>
                </a:cubicBezTo>
                <a:cubicBezTo>
                  <a:pt x="629" y="146"/>
                  <a:pt x="644" y="128"/>
                  <a:pt x="623" y="15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2955925" y="5105400"/>
            <a:ext cx="549275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V="1">
            <a:off x="5105400" y="4419600"/>
            <a:ext cx="1406525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299" name="Group 25"/>
          <p:cNvGrpSpPr>
            <a:grpSpLocks/>
          </p:cNvGrpSpPr>
          <p:nvPr/>
        </p:nvGrpSpPr>
        <p:grpSpPr bwMode="auto">
          <a:xfrm>
            <a:off x="5699125" y="5410200"/>
            <a:ext cx="563563" cy="1371600"/>
            <a:chOff x="1632" y="2928"/>
            <a:chExt cx="384" cy="864"/>
          </a:xfrm>
        </p:grpSpPr>
        <p:sp>
          <p:nvSpPr>
            <p:cNvPr id="89114" name="AutoShape 26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15" name="Rectangle 27"/>
            <p:cNvSpPr>
              <a:spLocks noChangeArrowheads="1"/>
            </p:cNvSpPr>
            <p:nvPr/>
          </p:nvSpPr>
          <p:spPr bwMode="auto">
            <a:xfrm>
              <a:off x="1680" y="3168"/>
              <a:ext cx="19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1825" y="3264"/>
              <a:ext cx="4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117" name="Line 29"/>
          <p:cNvSpPr>
            <a:spLocks noChangeShapeType="1"/>
          </p:cNvSpPr>
          <p:nvPr/>
        </p:nvSpPr>
        <p:spPr bwMode="auto">
          <a:xfrm>
            <a:off x="5135563" y="5715000"/>
            <a:ext cx="493712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1800225" y="5984875"/>
            <a:ext cx="108902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master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7165975" y="4343400"/>
            <a:ext cx="8270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slave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6327775" y="6019800"/>
            <a:ext cx="8270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1924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</TotalTime>
  <Words>1237</Words>
  <Application>Microsoft Office PowerPoint</Application>
  <PresentationFormat>On-screen Show (4:3)</PresentationFormat>
  <Paragraphs>293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Clip</vt:lpstr>
      <vt:lpstr>Domain Name System (DNS) (2η άσκηση)</vt:lpstr>
      <vt:lpstr>Domain Name System (DNS)</vt:lpstr>
      <vt:lpstr>Η Δομή του DNS</vt:lpstr>
      <vt:lpstr>Ιδιότητες: Ιεραρχική Ονοματοδοσία</vt:lpstr>
      <vt:lpstr>Μορφή Oνοματοδοσίας</vt:lpstr>
      <vt:lpstr>Η Iδέα των Domains</vt:lpstr>
      <vt:lpstr>Απόδοση Domain Names (Registrars) &amp; IP - ASN Address Spaces (Host Masters)</vt:lpstr>
      <vt:lpstr>Name Servers</vt:lpstr>
      <vt:lpstr>Authoritative Name Server</vt:lpstr>
      <vt:lpstr>Recursive Name Server</vt:lpstr>
      <vt:lpstr>DNS Name Resolution Example</vt:lpstr>
      <vt:lpstr>DNS Query Types </vt:lpstr>
      <vt:lpstr>DNS Records</vt:lpstr>
      <vt:lpstr>Dig Output</vt:lpstr>
      <vt:lpstr>DNS protocol, messages</vt:lpstr>
      <vt:lpstr>DNS protocol, messages</vt:lpstr>
      <vt:lpstr>Κατανεμημένες Επιθέσεις Άρνησης Παροχής Υπηρεσιών (Distributed Denial of Service Attacks, DDoS attacks)</vt:lpstr>
      <vt:lpstr>Εξέλιξη Επιθέσεων DDoS – Η Επίθεση στη Dyn</vt:lpstr>
      <vt:lpstr>DNS Poisoning</vt:lpstr>
      <vt:lpstr>DNS Reflection - Amplification</vt:lpstr>
      <vt:lpstr>Παράδειγμα Amplification</vt:lpstr>
      <vt:lpstr>DNS Water Torture</vt:lpstr>
      <vt:lpstr>Σύνδεσμοι</vt:lpstr>
    </vt:vector>
  </TitlesOfParts>
  <Company>NTUA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 τεχνολογίας Internet</dc:title>
  <dc:creator>Panagiotis Astithas</dc:creator>
  <cp:lastModifiedBy>user</cp:lastModifiedBy>
  <cp:revision>334</cp:revision>
  <cp:lastPrinted>2014-10-13T10:46:43Z</cp:lastPrinted>
  <dcterms:created xsi:type="dcterms:W3CDTF">1999-06-20T17:12:43Z</dcterms:created>
  <dcterms:modified xsi:type="dcterms:W3CDTF">2018-10-16T11:55:11Z</dcterms:modified>
</cp:coreProperties>
</file>