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0" r:id="rId10"/>
    <p:sldId id="269" r:id="rId11"/>
    <p:sldId id="268" r:id="rId12"/>
    <p:sldId id="267" r:id="rId13"/>
    <p:sldId id="261" r:id="rId14"/>
    <p:sldId id="270" r:id="rId15"/>
    <p:sldId id="271" r:id="rId16"/>
    <p:sldId id="266" r:id="rId17"/>
    <p:sldId id="275" r:id="rId18"/>
    <p:sldId id="272" r:id="rId19"/>
    <p:sldId id="273" r:id="rId20"/>
    <p:sldId id="277" r:id="rId21"/>
    <p:sldId id="276" r:id="rId22"/>
    <p:sldId id="274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6314" autoAdjust="0"/>
  </p:normalViewPr>
  <p:slideViewPr>
    <p:cSldViewPr snapToGrid="0" showGuides="1">
      <p:cViewPr varScale="1">
        <p:scale>
          <a:sx n="83" d="100"/>
          <a:sy n="83" d="100"/>
        </p:scale>
        <p:origin x="532" y="87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7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8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36107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Library management system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图书管理系统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18928" y="2827444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 management system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2718928" y="3931314"/>
            <a:ext cx="675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20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6"/>
          <p:cNvSpPr txBox="1"/>
          <p:nvPr/>
        </p:nvSpPr>
        <p:spPr>
          <a:xfrm>
            <a:off x="5234831" y="3377567"/>
            <a:ext cx="172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D64A19-0030-4A37-AABB-9B40A03DB6C9}"/>
              </a:ext>
            </a:extLst>
          </p:cNvPr>
          <p:cNvSpPr/>
          <p:nvPr/>
        </p:nvSpPr>
        <p:spPr>
          <a:xfrm>
            <a:off x="2207341" y="4090691"/>
            <a:ext cx="5788578" cy="12347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功能需求分析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8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Functional requirements analysis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017640" y="1874326"/>
            <a:ext cx="3377381" cy="337738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3629" r="22469" b="1356"/>
          <a:stretch>
            <a:fillRect/>
          </a:stretch>
        </p:blipFill>
        <p:spPr>
          <a:xfrm>
            <a:off x="1183559" y="2040245"/>
            <a:ext cx="3045542" cy="3045542"/>
          </a:xfrm>
          <a:custGeom>
            <a:avLst/>
            <a:gdLst>
              <a:gd name="connsiteX0" fmla="*/ 3185652 w 6371304"/>
              <a:gd name="connsiteY0" fmla="*/ 0 h 6371304"/>
              <a:gd name="connsiteX1" fmla="*/ 6371304 w 6371304"/>
              <a:gd name="connsiteY1" fmla="*/ 3185652 h 6371304"/>
              <a:gd name="connsiteX2" fmla="*/ 3185652 w 6371304"/>
              <a:gd name="connsiteY2" fmla="*/ 6371304 h 6371304"/>
              <a:gd name="connsiteX3" fmla="*/ 0 w 6371304"/>
              <a:gd name="connsiteY3" fmla="*/ 3185652 h 6371304"/>
              <a:gd name="connsiteX4" fmla="*/ 3185652 w 6371304"/>
              <a:gd name="connsiteY4" fmla="*/ 0 h 637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1304" h="6371304">
                <a:moveTo>
                  <a:pt x="3185652" y="0"/>
                </a:moveTo>
                <a:cubicBezTo>
                  <a:pt x="4945039" y="0"/>
                  <a:pt x="6371304" y="1426265"/>
                  <a:pt x="6371304" y="3185652"/>
                </a:cubicBezTo>
                <a:cubicBezTo>
                  <a:pt x="6371304" y="4945039"/>
                  <a:pt x="4945039" y="6371304"/>
                  <a:pt x="3185652" y="6371304"/>
                </a:cubicBezTo>
                <a:cubicBezTo>
                  <a:pt x="1426265" y="6371304"/>
                  <a:pt x="0" y="4945039"/>
                  <a:pt x="0" y="3185652"/>
                </a:cubicBezTo>
                <a:cubicBezTo>
                  <a:pt x="0" y="1426265"/>
                  <a:pt x="1426265" y="0"/>
                  <a:pt x="3185652" y="0"/>
                </a:cubicBez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5086717" y="1796932"/>
            <a:ext cx="299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图书借阅者的功能需求分析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86717" y="2254752"/>
            <a:ext cx="5923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图书借阅者的需求是查询图书室所存的图书、个人借阅情况及个人信息的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修改。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图书借阅者可直接查看图书馆图书情况，如果图书借阅者根据本人借书证号和密码登录系统，还可以进行本人借书情况的查询和维护部分个人信息。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175206" y="2149206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86717" y="3753465"/>
            <a:ext cx="351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图书管理者的给功能需求分析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86717" y="4208916"/>
            <a:ext cx="5610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图书馆管理人员的功能，包括对图书借阅者、图书信息进行管理和维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护，对现有藏书的信息操作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包括查询图书信息、添加图书信息修改图书信息、删除图书信息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 ;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对新进藏书信息的操作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图书的编号、图书名称、著作者出版信息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 ;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藏书借出与归还操作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;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查看借阅者信息操作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借阅者的编号、借阅者姓名、图书名称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 ;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借阅者身份管理操作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(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增加借阅者、修改借阅者信息、删除借阅者信息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)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175206" y="4105739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311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非功能需求分析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336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Non functional requirements analysis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520388" y="1683885"/>
            <a:ext cx="4699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在程序方面的网络安全我们可以从用户权限、动态口令、数据库字段加密等入手。出于安全角度的考虑，在本系统内中使用了用户权限的方法，为用户的敏感资料保密。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20387" y="3131823"/>
            <a:ext cx="4872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可靠就是在规定的时间和条件下，保持软件的性能水平的稳定性。可靠性除了容错性好、恢复性强外，还与系统的运行环境、平台的选择、代码的质量息息相关。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030" y="4438938"/>
            <a:ext cx="4375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可维护性是指对特定内容修改所要做的努力程度。为了便于系统维护时候的分析，可以在系统的某些部分加入日志记录。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545102" y="1148439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安全性</a:t>
            </a:r>
            <a:endParaRPr lang="zh-CN" altLang="en-US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545103" y="2583209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可靠性</a:t>
            </a:r>
            <a:endParaRPr lang="zh-CN" altLang="en-US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76025" y="3877147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维护性</a:t>
            </a:r>
            <a:endParaRPr lang="zh-CN" altLang="en-US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600740" y="5387671"/>
            <a:ext cx="2294021" cy="354924"/>
          </a:xfrm>
          <a:prstGeom prst="roundRect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美观性</a:t>
            </a:r>
            <a:endParaRPr lang="zh-CN" altLang="en-US" dirty="0"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7" name="文本框 21"/>
          <p:cNvSpPr txBox="1"/>
          <p:nvPr/>
        </p:nvSpPr>
        <p:spPr>
          <a:xfrm>
            <a:off x="6600740" y="5864084"/>
            <a:ext cx="4375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要求界面美观，操作简便。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74" y="2442585"/>
            <a:ext cx="510223" cy="51022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2" y="2442585"/>
            <a:ext cx="510223" cy="51022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74" y="3789623"/>
            <a:ext cx="510223" cy="51022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2" y="3789623"/>
            <a:ext cx="510223" cy="510223"/>
          </a:xfrm>
          <a:prstGeom prst="rect">
            <a:avLst/>
          </a:prstGeom>
        </p:spPr>
      </p:pic>
      <p:sp>
        <p:nvSpPr>
          <p:cNvPr id="32" name="椭圆 31"/>
          <p:cNvSpPr/>
          <p:nvPr/>
        </p:nvSpPr>
        <p:spPr>
          <a:xfrm rot="2700000">
            <a:off x="1671260" y="2201125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 rot="2700000">
            <a:off x="2928038" y="2139826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rot="2700000">
            <a:off x="2914802" y="3482764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rot="2700000">
            <a:off x="1636261" y="3443031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5" y="2645710"/>
            <a:ext cx="510223" cy="51022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64" y="2658714"/>
            <a:ext cx="510223" cy="51022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6" y="4016690"/>
            <a:ext cx="510223" cy="51022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64" y="3992432"/>
            <a:ext cx="510223" cy="510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可行性分析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feasibility analysis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2855169"/>
            <a:ext cx="8206259" cy="160020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30260" y="2149489"/>
            <a:ext cx="3253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从经济来说，本系统是学生们在学校利用课设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just"/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时间做出来的，不需要任何的消费和支出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30259" y="3635073"/>
            <a:ext cx="360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基于本学期我们所学的</a:t>
            </a:r>
            <a:r>
              <a:rPr lang="en-US" altLang="zh-CN" sz="1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JSP</a:t>
            </a:r>
            <a:r>
              <a:rPr lang="zh-CN" altLang="zh-CN" sz="1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课程及相关技术，开发出图书管理系统。该系统运用了</a:t>
            </a:r>
            <a:r>
              <a:rPr lang="en-US" altLang="zh-CN" sz="1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JSP</a:t>
            </a:r>
            <a:r>
              <a:rPr lang="zh-CN" altLang="zh-CN" sz="1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、</a:t>
            </a:r>
            <a:r>
              <a:rPr lang="en-US" altLang="zh-CN" sz="1200" dirty="0" err="1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Dbcp</a:t>
            </a:r>
            <a:r>
              <a:rPr lang="zh-CN" altLang="zh-CN" sz="1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、</a:t>
            </a:r>
            <a:r>
              <a:rPr lang="en-US" altLang="zh-CN" sz="1200" dirty="0" err="1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SpringMVC</a:t>
            </a:r>
            <a:r>
              <a:rPr lang="zh-CN" altLang="zh-CN" sz="1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，在数据的存储上应用的是</a:t>
            </a:r>
            <a:r>
              <a:rPr lang="en-US" altLang="zh-CN" sz="1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MYSQL</a:t>
            </a:r>
            <a:r>
              <a:rPr lang="zh-CN" altLang="zh-CN" sz="1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数据库。</a:t>
            </a:r>
            <a:endParaRPr lang="zh-CN" altLang="en-US" sz="12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0260" y="5255660"/>
            <a:ext cx="3165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图书管理系统具备友好的用户界面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,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使用方便，易于维护，操作简单易于被用户接受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,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用户不需要学习复杂的计算机专业知识，用户只需熟练操作计算机，另外此系统也附带有显示视频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30260" y="1780046"/>
            <a:ext cx="212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经济可行性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30260" y="3227063"/>
            <a:ext cx="212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技术可行性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130260" y="4885945"/>
            <a:ext cx="212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操作可行性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18251" y="1780046"/>
            <a:ext cx="86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charset="-52"/>
              </a:rPr>
              <a:t>01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FuturaBookC" charset="-5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8251" y="3281130"/>
            <a:ext cx="86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18251" y="4881330"/>
            <a:ext cx="86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charset="-52"/>
              </a:rPr>
              <a:t>03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FuturaBookC" charset="-5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3"/>
          <a:stretch>
            <a:fillRect/>
          </a:stretch>
        </p:blipFill>
        <p:spPr>
          <a:xfrm>
            <a:off x="6065669" y="0"/>
            <a:ext cx="6507331" cy="6858000"/>
          </a:xfrm>
          <a:custGeom>
            <a:avLst/>
            <a:gdLst>
              <a:gd name="connsiteX0" fmla="*/ 1714500 w 6507331"/>
              <a:gd name="connsiteY0" fmla="*/ 0 h 6858000"/>
              <a:gd name="connsiteX1" fmla="*/ 6507331 w 6507331"/>
              <a:gd name="connsiteY1" fmla="*/ 0 h 6858000"/>
              <a:gd name="connsiteX2" fmla="*/ 6507331 w 6507331"/>
              <a:gd name="connsiteY2" fmla="*/ 6858000 h 6858000"/>
              <a:gd name="connsiteX3" fmla="*/ 0 w 65073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7331" h="6858000">
                <a:moveTo>
                  <a:pt x="1714500" y="0"/>
                </a:moveTo>
                <a:lnTo>
                  <a:pt x="6507331" y="0"/>
                </a:lnTo>
                <a:lnTo>
                  <a:pt x="6507331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0" y="828632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3925" y="1240000"/>
            <a:ext cx="2727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系统设计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4245076" y="278764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1.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概要设计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4245076" y="3788881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2.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模块设计</a:t>
            </a:r>
          </a:p>
        </p:txBody>
      </p:sp>
      <p:sp>
        <p:nvSpPr>
          <p:cNvPr id="14" name="文本框 9"/>
          <p:cNvSpPr txBox="1"/>
          <p:nvPr/>
        </p:nvSpPr>
        <p:spPr>
          <a:xfrm>
            <a:off x="4257433" y="483114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3.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数据库设计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概要设计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196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Outline 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2074075" y="646171"/>
            <a:ext cx="559125" cy="2723917"/>
          </a:xfrm>
          <a:custGeom>
            <a:avLst/>
            <a:gdLst>
              <a:gd name="connsiteX0" fmla="*/ 70116 w 762001"/>
              <a:gd name="connsiteY0" fmla="*/ 4052106 h 4439191"/>
              <a:gd name="connsiteX1" fmla="*/ 381001 w 762001"/>
              <a:gd name="connsiteY1" fmla="*/ 4362991 h 4439191"/>
              <a:gd name="connsiteX2" fmla="*/ 691886 w 762001"/>
              <a:gd name="connsiteY2" fmla="*/ 4052106 h 4439191"/>
              <a:gd name="connsiteX3" fmla="*/ 381001 w 762001"/>
              <a:gd name="connsiteY3" fmla="*/ 3741221 h 4439191"/>
              <a:gd name="connsiteX4" fmla="*/ 70116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70116" y="4052106"/>
                </a:moveTo>
                <a:cubicBezTo>
                  <a:pt x="70116" y="4223803"/>
                  <a:pt x="209304" y="4362991"/>
                  <a:pt x="381001" y="4362991"/>
                </a:cubicBezTo>
                <a:cubicBezTo>
                  <a:pt x="552698" y="4362991"/>
                  <a:pt x="691886" y="4223803"/>
                  <a:pt x="691886" y="4052106"/>
                </a:cubicBezTo>
                <a:cubicBezTo>
                  <a:pt x="691886" y="3880409"/>
                  <a:pt x="552698" y="3741221"/>
                  <a:pt x="381001" y="3741221"/>
                </a:cubicBezTo>
                <a:cubicBezTo>
                  <a:pt x="209304" y="3741221"/>
                  <a:pt x="70116" y="3880409"/>
                  <a:pt x="70116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687053" y="619034"/>
            <a:ext cx="559126" cy="2780266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7358" y="1855279"/>
            <a:ext cx="143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系统功能描述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334578" y="1855279"/>
            <a:ext cx="143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系统功能模块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1679" y="2958142"/>
            <a:ext cx="32689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图书管理系统主要分为读者模块和图书馆管理员模块。读者仅可以修改个人信息、借阅或者查还书籍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和查看自己的借还记录。图书管理员可以修改读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者信息、修改图书信息，查看所有的借还日志等。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grpSp>
        <p:nvGrpSpPr>
          <p:cNvPr id="19" name="画布 2"/>
          <p:cNvGrpSpPr/>
          <p:nvPr/>
        </p:nvGrpSpPr>
        <p:grpSpPr>
          <a:xfrm>
            <a:off x="6734981" y="2524463"/>
            <a:ext cx="4482732" cy="4035271"/>
            <a:chOff x="0" y="0"/>
            <a:chExt cx="5829935" cy="5311140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5829935" cy="5311140"/>
            </a:xfrm>
            <a:prstGeom prst="rect">
              <a:avLst/>
            </a:prstGeom>
          </p:spPr>
        </p:sp>
        <p:sp>
          <p:nvSpPr>
            <p:cNvPr id="21" name="矩形 20"/>
            <p:cNvSpPr/>
            <p:nvPr/>
          </p:nvSpPr>
          <p:spPr>
            <a:xfrm>
              <a:off x="2019350" y="39756"/>
              <a:ext cx="1630146" cy="3101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effectLst/>
                  <a:latin typeface="Times New Roman"/>
                  <a:ea typeface="宋体"/>
                  <a:cs typeface="宋体"/>
                </a:rPr>
                <a:t>图书管理系统</a:t>
              </a:r>
              <a:endParaRPr lang="zh-CN" sz="1050" kern="100" dirty="0">
                <a:effectLst/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52570" y="752482"/>
              <a:ext cx="1601092" cy="309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/>
                  <a:cs typeface="宋体"/>
                </a:rPr>
                <a:t>管理员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1995" y="758833"/>
              <a:ext cx="1630045" cy="3288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Times New Roman"/>
                  <a:cs typeface="宋体"/>
                </a:rPr>
                <a:t>读者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61219" y="3501051"/>
              <a:ext cx="394831" cy="17106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查看全部读者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32177" y="1360051"/>
              <a:ext cx="436880" cy="1748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查看个人信息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652895" y="1376442"/>
              <a:ext cx="423410" cy="173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修改密码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94400" y="1371141"/>
              <a:ext cx="436245" cy="1748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查看个人借阅情况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910750" y="1391974"/>
              <a:ext cx="422910" cy="1748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修改密码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275750" y="1372751"/>
              <a:ext cx="422910" cy="1748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借还管理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668544" y="1391974"/>
              <a:ext cx="422910" cy="1748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读者管理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1872" y="1360051"/>
              <a:ext cx="422910" cy="17323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图书管理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637700" y="3520273"/>
              <a:ext cx="422910" cy="1748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借还日志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078900" y="3507400"/>
              <a:ext cx="422910" cy="1748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添加新读者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012103" y="3486150"/>
              <a:ext cx="422910" cy="1748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添加图书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459650" y="3462950"/>
              <a:ext cx="422910" cy="17487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查看全部图书</a:t>
              </a:r>
            </a:p>
          </p:txBody>
        </p:sp>
        <p:cxnSp>
          <p:nvCxnSpPr>
            <p:cNvPr id="36" name="直接连接符 35"/>
            <p:cNvCxnSpPr>
              <a:endCxn id="23" idx="0"/>
            </p:cNvCxnSpPr>
            <p:nvPr/>
          </p:nvCxnSpPr>
          <p:spPr>
            <a:xfrm flipH="1">
              <a:off x="1376911" y="349857"/>
              <a:ext cx="1387236" cy="4089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2" idx="0"/>
            </p:cNvCxnSpPr>
            <p:nvPr/>
          </p:nvCxnSpPr>
          <p:spPr>
            <a:xfrm flipH="1" flipV="1">
              <a:off x="2757168" y="349858"/>
              <a:ext cx="1395634" cy="4026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3" idx="2"/>
              <a:endCxn id="25" idx="0"/>
            </p:cNvCxnSpPr>
            <p:nvPr/>
          </p:nvCxnSpPr>
          <p:spPr>
            <a:xfrm flipH="1">
              <a:off x="750561" y="1087727"/>
              <a:ext cx="626352" cy="2723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3" idx="2"/>
              <a:endCxn id="27" idx="0"/>
            </p:cNvCxnSpPr>
            <p:nvPr/>
          </p:nvCxnSpPr>
          <p:spPr>
            <a:xfrm flipH="1">
              <a:off x="1312523" y="1087727"/>
              <a:ext cx="64495" cy="283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3" idx="2"/>
              <a:endCxn id="26" idx="0"/>
            </p:cNvCxnSpPr>
            <p:nvPr/>
          </p:nvCxnSpPr>
          <p:spPr>
            <a:xfrm>
              <a:off x="1377018" y="1087727"/>
              <a:ext cx="487582" cy="2887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2" idx="2"/>
              <a:endCxn id="31" idx="0"/>
            </p:cNvCxnSpPr>
            <p:nvPr/>
          </p:nvCxnSpPr>
          <p:spPr>
            <a:xfrm flipH="1">
              <a:off x="3223311" y="1062362"/>
              <a:ext cx="929805" cy="297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2" idx="2"/>
              <a:endCxn id="30" idx="0"/>
            </p:cNvCxnSpPr>
            <p:nvPr/>
          </p:nvCxnSpPr>
          <p:spPr>
            <a:xfrm flipH="1">
              <a:off x="3879999" y="1062362"/>
              <a:ext cx="273117" cy="3296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2" idx="2"/>
              <a:endCxn id="29" idx="0"/>
            </p:cNvCxnSpPr>
            <p:nvPr/>
          </p:nvCxnSpPr>
          <p:spPr>
            <a:xfrm>
              <a:off x="4152802" y="1062362"/>
              <a:ext cx="334063" cy="310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2" idx="2"/>
              <a:endCxn id="28" idx="0"/>
            </p:cNvCxnSpPr>
            <p:nvPr/>
          </p:nvCxnSpPr>
          <p:spPr>
            <a:xfrm>
              <a:off x="4152802" y="1062362"/>
              <a:ext cx="969015" cy="3296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1" idx="2"/>
              <a:endCxn id="35" idx="0"/>
            </p:cNvCxnSpPr>
            <p:nvPr/>
          </p:nvCxnSpPr>
          <p:spPr>
            <a:xfrm flipH="1">
              <a:off x="2671105" y="3092450"/>
              <a:ext cx="552206" cy="370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1" idx="2"/>
            </p:cNvCxnSpPr>
            <p:nvPr/>
          </p:nvCxnSpPr>
          <p:spPr>
            <a:xfrm flipH="1">
              <a:off x="3222823" y="3092450"/>
              <a:ext cx="260" cy="393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0" idx="2"/>
              <a:endCxn id="24" idx="0"/>
            </p:cNvCxnSpPr>
            <p:nvPr/>
          </p:nvCxnSpPr>
          <p:spPr>
            <a:xfrm flipH="1">
              <a:off x="3758635" y="3140764"/>
              <a:ext cx="121364" cy="360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0" idx="2"/>
            </p:cNvCxnSpPr>
            <p:nvPr/>
          </p:nvCxnSpPr>
          <p:spPr>
            <a:xfrm>
              <a:off x="3879706" y="3140764"/>
              <a:ext cx="438294" cy="3709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9" idx="2"/>
              <a:endCxn id="32" idx="0"/>
            </p:cNvCxnSpPr>
            <p:nvPr/>
          </p:nvCxnSpPr>
          <p:spPr>
            <a:xfrm>
              <a:off x="4486865" y="3121541"/>
              <a:ext cx="361922" cy="3987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模块设计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Module 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10245" y="3118561"/>
            <a:ext cx="2135052" cy="1051984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图书管理员可以修改读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者信息、修改图书信息，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查看所有的借还日志等。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97908" y="2102035"/>
            <a:ext cx="2135052" cy="1567922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 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读者需要登录账号，登录成功后，读者可以进行图书查询，个人信息查询，修改密码，查看自己的借阅书籍记录等相关操作。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096000" y="1724664"/>
            <a:ext cx="0" cy="425268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943600" y="1724664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43600" y="4237355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482668" y="1652092"/>
            <a:ext cx="2264230" cy="449943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读者模块</a:t>
            </a:r>
          </a:p>
        </p:txBody>
      </p:sp>
      <p:sp>
        <p:nvSpPr>
          <p:cNvPr id="19" name="任意多边形 18"/>
          <p:cNvSpPr/>
          <p:nvPr/>
        </p:nvSpPr>
        <p:spPr>
          <a:xfrm rot="10800000" flipV="1">
            <a:off x="7481067" y="4170545"/>
            <a:ext cx="2264230" cy="440146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图书管理员模块</a:t>
            </a:r>
          </a:p>
        </p:txBody>
      </p:sp>
      <p:cxnSp>
        <p:nvCxnSpPr>
          <p:cNvPr id="21" name="直接连接符 20"/>
          <p:cNvCxnSpPr>
            <a:endCxn id="13" idx="2"/>
          </p:cNvCxnSpPr>
          <p:nvPr/>
        </p:nvCxnSpPr>
        <p:spPr>
          <a:xfrm>
            <a:off x="4731658" y="1877064"/>
            <a:ext cx="1211942" cy="0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314845" y="4389755"/>
            <a:ext cx="1166222" cy="1523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数据库设计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206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Database design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1240" y="1347150"/>
            <a:ext cx="259935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zh-CN" dirty="0"/>
              <a:t>图书管理系统的</a:t>
            </a:r>
            <a:r>
              <a:rPr lang="en-US" altLang="zh-CN" dirty="0"/>
              <a:t>E-R</a:t>
            </a:r>
            <a:r>
              <a:rPr lang="zh-CN" altLang="zh-CN" dirty="0"/>
              <a:t>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59917" y="1077090"/>
            <a:ext cx="22250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逻辑结构设计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47510" y="1531816"/>
            <a:ext cx="3062359" cy="22467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图书关系模式（标准书号，书名，简介，出版时间，数量，作者，出版社，语言，价格，分类）</a:t>
            </a: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读者关系模式（读者号，姓名，性别，生日，地址，电话）</a:t>
            </a: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管理员关系模式（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id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，密码，用户名）</a:t>
            </a: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借阅关系模式（标准书号，读者号，借阅日期，归还日期）</a:t>
            </a: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管理分类关系模式（标准书号，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id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，分类号，类别名）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71130" y="4003785"/>
            <a:ext cx="22250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物理逻辑设计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046129" y="4591040"/>
            <a:ext cx="286512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书籍信息表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数据库管理员表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图书分类表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借阅信息表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借阅卡信息表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读者信息表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8" y="2507812"/>
            <a:ext cx="510223" cy="5102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61" y="3863139"/>
            <a:ext cx="510223" cy="510223"/>
          </a:xfrm>
          <a:prstGeom prst="rect">
            <a:avLst/>
          </a:prstGeom>
        </p:spPr>
      </p:pic>
      <p:grpSp>
        <p:nvGrpSpPr>
          <p:cNvPr id="24" name="画布 274"/>
          <p:cNvGrpSpPr/>
          <p:nvPr/>
        </p:nvGrpSpPr>
        <p:grpSpPr>
          <a:xfrm>
            <a:off x="850799" y="1716482"/>
            <a:ext cx="5533222" cy="5102656"/>
            <a:chOff x="0" y="0"/>
            <a:chExt cx="6043094" cy="5882005"/>
          </a:xfrm>
        </p:grpSpPr>
        <p:sp>
          <p:nvSpPr>
            <p:cNvPr id="25" name="矩形 24"/>
            <p:cNvSpPr/>
            <p:nvPr/>
          </p:nvSpPr>
          <p:spPr>
            <a:xfrm>
              <a:off x="0" y="0"/>
              <a:ext cx="6042660" cy="5882005"/>
            </a:xfrm>
            <a:prstGeom prst="rect">
              <a:avLst/>
            </a:prstGeom>
          </p:spPr>
        </p:sp>
        <p:sp>
          <p:nvSpPr>
            <p:cNvPr id="26" name="矩形 25"/>
            <p:cNvSpPr/>
            <p:nvPr/>
          </p:nvSpPr>
          <p:spPr>
            <a:xfrm>
              <a:off x="3125853" y="3535411"/>
              <a:ext cx="810686" cy="361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管理员</a:t>
              </a: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/>
                  <a:ea typeface="宋体"/>
                  <a:cs typeface="宋体"/>
                </a:rPr>
                <a:t> </a:t>
              </a:r>
              <a:endParaRPr lang="zh-CN" sz="1050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369226" y="2110406"/>
              <a:ext cx="1110516" cy="3939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图书</a:t>
              </a: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/>
                  <a:ea typeface="宋体"/>
                  <a:cs typeface="宋体"/>
                </a:rPr>
                <a:t> </a:t>
              </a:r>
              <a:endParaRPr lang="zh-CN" sz="1050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746049" y="128638"/>
              <a:ext cx="727482" cy="5264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简介</a:t>
              </a: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/>
                  <a:ea typeface="宋体"/>
                  <a:cs typeface="宋体"/>
                </a:rPr>
                <a:t> </a:t>
              </a:r>
              <a:endParaRPr lang="zh-CN" sz="1050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11746" y="1531149"/>
              <a:ext cx="1098206" cy="52966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出版时间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43357" y="641914"/>
              <a:ext cx="820935" cy="6136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数量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299690" y="924941"/>
              <a:ext cx="812906" cy="540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书名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498023" y="898448"/>
              <a:ext cx="733162" cy="48937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作者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277733" y="379814"/>
              <a:ext cx="868940" cy="6201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出版社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848799" y="1548890"/>
              <a:ext cx="926413" cy="43953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>
                  <a:effectLst/>
                  <a:latin typeface="Times New Roman"/>
                  <a:cs typeface="宋体"/>
                </a:rPr>
                <a:t>标准书号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369226" y="609056"/>
              <a:ext cx="700277" cy="49641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语言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019419" y="280895"/>
              <a:ext cx="769708" cy="53114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分类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37" name="直接连接符 36"/>
            <p:cNvCxnSpPr>
              <a:stCxn id="31" idx="4"/>
              <a:endCxn id="27" idx="0"/>
            </p:cNvCxnSpPr>
            <p:nvPr/>
          </p:nvCxnSpPr>
          <p:spPr>
            <a:xfrm>
              <a:off x="1706143" y="1465408"/>
              <a:ext cx="1218341" cy="6449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8" idx="4"/>
              <a:endCxn id="27" idx="0"/>
            </p:cNvCxnSpPr>
            <p:nvPr/>
          </p:nvCxnSpPr>
          <p:spPr>
            <a:xfrm>
              <a:off x="2109790" y="655094"/>
              <a:ext cx="814694" cy="1455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5" idx="4"/>
              <a:endCxn id="27" idx="0"/>
            </p:cNvCxnSpPr>
            <p:nvPr/>
          </p:nvCxnSpPr>
          <p:spPr>
            <a:xfrm>
              <a:off x="2719365" y="1105468"/>
              <a:ext cx="205119" cy="1004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3" idx="4"/>
              <a:endCxn id="27" idx="0"/>
            </p:cNvCxnSpPr>
            <p:nvPr/>
          </p:nvCxnSpPr>
          <p:spPr>
            <a:xfrm flipH="1">
              <a:off x="2924484" y="1000004"/>
              <a:ext cx="1787719" cy="1110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6" idx="4"/>
              <a:endCxn id="27" idx="0"/>
            </p:cNvCxnSpPr>
            <p:nvPr/>
          </p:nvCxnSpPr>
          <p:spPr>
            <a:xfrm flipH="1">
              <a:off x="2924484" y="812042"/>
              <a:ext cx="479789" cy="1298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2" idx="4"/>
              <a:endCxn id="27" idx="0"/>
            </p:cNvCxnSpPr>
            <p:nvPr/>
          </p:nvCxnSpPr>
          <p:spPr>
            <a:xfrm flipH="1">
              <a:off x="2924484" y="1387827"/>
              <a:ext cx="940120" cy="722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7" idx="0"/>
              <a:endCxn id="34" idx="4"/>
            </p:cNvCxnSpPr>
            <p:nvPr/>
          </p:nvCxnSpPr>
          <p:spPr>
            <a:xfrm flipV="1">
              <a:off x="2924484" y="1988429"/>
              <a:ext cx="2387522" cy="121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0" idx="4"/>
              <a:endCxn id="27" idx="0"/>
            </p:cNvCxnSpPr>
            <p:nvPr/>
          </p:nvCxnSpPr>
          <p:spPr>
            <a:xfrm>
              <a:off x="853825" y="1255594"/>
              <a:ext cx="2070659" cy="8548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29" idx="4"/>
              <a:endCxn id="27" idx="0"/>
            </p:cNvCxnSpPr>
            <p:nvPr/>
          </p:nvCxnSpPr>
          <p:spPr>
            <a:xfrm>
              <a:off x="960849" y="2060812"/>
              <a:ext cx="1963635" cy="495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4936501" y="3909900"/>
              <a:ext cx="695829" cy="40140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Id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161000" y="4546344"/>
              <a:ext cx="743524" cy="51015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密码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5142714" y="3432420"/>
              <a:ext cx="900380" cy="4774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用户名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663963" y="3677383"/>
              <a:ext cx="857248" cy="3691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读者</a:t>
              </a:r>
            </a:p>
          </p:txBody>
        </p:sp>
        <p:sp>
          <p:nvSpPr>
            <p:cNvPr id="50" name="椭圆 49"/>
            <p:cNvSpPr/>
            <p:nvPr/>
          </p:nvSpPr>
          <p:spPr>
            <a:xfrm>
              <a:off x="1462190" y="5018121"/>
              <a:ext cx="775926" cy="46828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姓名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217884" y="4461372"/>
              <a:ext cx="701500" cy="3839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性别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2823" y="4296031"/>
              <a:ext cx="859314" cy="4602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生日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93753" y="4814421"/>
              <a:ext cx="872648" cy="426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地址</a:t>
              </a: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/>
                  <a:ea typeface="宋体"/>
                  <a:cs typeface="宋体"/>
                </a:rPr>
                <a:t> </a:t>
              </a:r>
              <a:endParaRPr lang="zh-CN" sz="1050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040374" y="4379971"/>
              <a:ext cx="772940" cy="45133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/>
                  <a:ea typeface="宋体"/>
                  <a:cs typeface="宋体"/>
                </a:rPr>
                <a:t>电话</a:t>
              </a:r>
            </a:p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/>
                  <a:ea typeface="宋体"/>
                  <a:cs typeface="宋体"/>
                </a:rPr>
                <a:t> </a:t>
              </a:r>
              <a:endParaRPr lang="zh-CN" sz="1050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706105" y="985218"/>
              <a:ext cx="732790" cy="4889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价格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56" name="直接连接符 55"/>
            <p:cNvCxnSpPr>
              <a:stCxn id="55" idx="4"/>
              <a:endCxn id="27" idx="0"/>
            </p:cNvCxnSpPr>
            <p:nvPr/>
          </p:nvCxnSpPr>
          <p:spPr>
            <a:xfrm flipH="1">
              <a:off x="2924484" y="1474168"/>
              <a:ext cx="2148016" cy="636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流程图: 决策 56"/>
            <p:cNvSpPr/>
            <p:nvPr/>
          </p:nvSpPr>
          <p:spPr>
            <a:xfrm>
              <a:off x="1579048" y="2790968"/>
              <a:ext cx="1003110" cy="552734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 kern="100">
                  <a:effectLst/>
                  <a:latin typeface="Times New Roman"/>
                  <a:ea typeface="宋体"/>
                  <a:cs typeface="宋体"/>
                </a:rPr>
                <a:t>借阅</a:t>
              </a:r>
              <a:endParaRPr lang="zh-CN" sz="1050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58" name="流程图: 决策 57"/>
            <p:cNvSpPr/>
            <p:nvPr/>
          </p:nvSpPr>
          <p:spPr>
            <a:xfrm>
              <a:off x="3011207" y="2738871"/>
              <a:ext cx="1023580" cy="552450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900">
                  <a:effectLst/>
                  <a:latin typeface="Times New Roman"/>
                  <a:cs typeface="宋体"/>
                </a:rPr>
                <a:t>管理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5999" y="2329522"/>
              <a:ext cx="1159348" cy="46144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宋体"/>
                </a:rPr>
                <a:t>借阅日期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06864" y="2916376"/>
              <a:ext cx="1097247" cy="51603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归还日期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61" name="直接连接符 60"/>
            <p:cNvCxnSpPr>
              <a:stCxn id="59" idx="6"/>
              <a:endCxn id="57" idx="1"/>
            </p:cNvCxnSpPr>
            <p:nvPr/>
          </p:nvCxnSpPr>
          <p:spPr>
            <a:xfrm>
              <a:off x="1195347" y="2560245"/>
              <a:ext cx="383701" cy="507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60" idx="6"/>
              <a:endCxn id="57" idx="1"/>
            </p:cNvCxnSpPr>
            <p:nvPr/>
          </p:nvCxnSpPr>
          <p:spPr>
            <a:xfrm flipV="1">
              <a:off x="1204111" y="3067335"/>
              <a:ext cx="374937" cy="1070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106864" y="3804957"/>
              <a:ext cx="849606" cy="44201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读者号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64" name="直接连接符 63"/>
            <p:cNvCxnSpPr>
              <a:stCxn id="52" idx="0"/>
              <a:endCxn id="49" idx="2"/>
            </p:cNvCxnSpPr>
            <p:nvPr/>
          </p:nvCxnSpPr>
          <p:spPr>
            <a:xfrm flipV="1">
              <a:off x="472480" y="4046561"/>
              <a:ext cx="1620107" cy="249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9" idx="2"/>
              <a:endCxn id="53" idx="0"/>
            </p:cNvCxnSpPr>
            <p:nvPr/>
          </p:nvCxnSpPr>
          <p:spPr>
            <a:xfrm flipH="1">
              <a:off x="630077" y="4046561"/>
              <a:ext cx="1462510" cy="767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1" idx="0"/>
              <a:endCxn id="49" idx="2"/>
            </p:cNvCxnSpPr>
            <p:nvPr/>
          </p:nvCxnSpPr>
          <p:spPr>
            <a:xfrm flipV="1">
              <a:off x="1568634" y="4046561"/>
              <a:ext cx="523953" cy="414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49" idx="2"/>
              <a:endCxn id="54" idx="0"/>
            </p:cNvCxnSpPr>
            <p:nvPr/>
          </p:nvCxnSpPr>
          <p:spPr>
            <a:xfrm>
              <a:off x="2092587" y="4046561"/>
              <a:ext cx="334257" cy="333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49" idx="2"/>
              <a:endCxn id="50" idx="0"/>
            </p:cNvCxnSpPr>
            <p:nvPr/>
          </p:nvCxnSpPr>
          <p:spPr>
            <a:xfrm flipH="1">
              <a:off x="1850153" y="4046561"/>
              <a:ext cx="242434" cy="9715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3" idx="6"/>
              <a:endCxn id="49" idx="2"/>
            </p:cNvCxnSpPr>
            <p:nvPr/>
          </p:nvCxnSpPr>
          <p:spPr>
            <a:xfrm>
              <a:off x="956470" y="4025966"/>
              <a:ext cx="1136117" cy="20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7" idx="2"/>
              <a:endCxn id="57" idx="0"/>
            </p:cNvCxnSpPr>
            <p:nvPr/>
          </p:nvCxnSpPr>
          <p:spPr>
            <a:xfrm flipH="1">
              <a:off x="2080530" y="2504366"/>
              <a:ext cx="843852" cy="2866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27" idx="2"/>
              <a:endCxn id="58" idx="0"/>
            </p:cNvCxnSpPr>
            <p:nvPr/>
          </p:nvCxnSpPr>
          <p:spPr>
            <a:xfrm>
              <a:off x="2924484" y="2504366"/>
              <a:ext cx="598513" cy="2345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7" idx="2"/>
              <a:endCxn id="49" idx="0"/>
            </p:cNvCxnSpPr>
            <p:nvPr/>
          </p:nvCxnSpPr>
          <p:spPr>
            <a:xfrm>
              <a:off x="2080603" y="3343702"/>
              <a:ext cx="11984" cy="333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8" idx="2"/>
              <a:endCxn id="26" idx="0"/>
            </p:cNvCxnSpPr>
            <p:nvPr/>
          </p:nvCxnSpPr>
          <p:spPr>
            <a:xfrm>
              <a:off x="3522997" y="3291321"/>
              <a:ext cx="8199" cy="244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4636133" y="2356220"/>
              <a:ext cx="961324" cy="4654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分类号</a:t>
              </a:r>
              <a:r>
                <a:rPr lang="en-US" sz="1050">
                  <a:effectLst/>
                  <a:latin typeface="Times New Roman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4740065" y="2905542"/>
              <a:ext cx="911982" cy="46545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cs typeface="宋体"/>
                </a:rPr>
                <a:t>类别名</a:t>
              </a:r>
              <a:endParaRPr lang="zh-CN" sz="1200">
                <a:effectLst/>
                <a:latin typeface="宋体"/>
                <a:cs typeface="宋体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 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76" name="直接连接符 75"/>
            <p:cNvCxnSpPr>
              <a:stCxn id="58" idx="3"/>
              <a:endCxn id="74" idx="2"/>
            </p:cNvCxnSpPr>
            <p:nvPr/>
          </p:nvCxnSpPr>
          <p:spPr>
            <a:xfrm flipV="1">
              <a:off x="4034787" y="2588948"/>
              <a:ext cx="601346" cy="426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58" idx="3"/>
              <a:endCxn id="75" idx="2"/>
            </p:cNvCxnSpPr>
            <p:nvPr/>
          </p:nvCxnSpPr>
          <p:spPr>
            <a:xfrm>
              <a:off x="4034787" y="3015096"/>
              <a:ext cx="705278" cy="123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26" idx="3"/>
              <a:endCxn id="48" idx="2"/>
            </p:cNvCxnSpPr>
            <p:nvPr/>
          </p:nvCxnSpPr>
          <p:spPr>
            <a:xfrm flipV="1">
              <a:off x="3936539" y="3671157"/>
              <a:ext cx="1206175" cy="447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26" idx="3"/>
              <a:endCxn id="46" idx="2"/>
            </p:cNvCxnSpPr>
            <p:nvPr/>
          </p:nvCxnSpPr>
          <p:spPr>
            <a:xfrm>
              <a:off x="3936539" y="3715924"/>
              <a:ext cx="999962" cy="3946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26" idx="3"/>
              <a:endCxn id="47" idx="0"/>
            </p:cNvCxnSpPr>
            <p:nvPr/>
          </p:nvCxnSpPr>
          <p:spPr>
            <a:xfrm>
              <a:off x="3936539" y="3715924"/>
              <a:ext cx="1596223" cy="830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182"/>
            <p:cNvSpPr txBox="1"/>
            <p:nvPr/>
          </p:nvSpPr>
          <p:spPr>
            <a:xfrm>
              <a:off x="2506240" y="2715739"/>
              <a:ext cx="327546" cy="25112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/>
                  <a:ea typeface="宋体"/>
                  <a:cs typeface="宋体"/>
                </a:rPr>
                <a:t>n</a:t>
              </a:r>
              <a:endParaRPr lang="zh-CN" sz="1050" kern="100">
                <a:effectLst/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82" name="文本框 182"/>
            <p:cNvSpPr txBox="1"/>
            <p:nvPr/>
          </p:nvSpPr>
          <p:spPr>
            <a:xfrm>
              <a:off x="2126681" y="3353105"/>
              <a:ext cx="327025" cy="2508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m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83" name="文本框 182"/>
            <p:cNvSpPr txBox="1"/>
            <p:nvPr/>
          </p:nvSpPr>
          <p:spPr>
            <a:xfrm>
              <a:off x="3741883" y="3196056"/>
              <a:ext cx="327025" cy="2501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m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84" name="文本框 182"/>
            <p:cNvSpPr txBox="1"/>
            <p:nvPr/>
          </p:nvSpPr>
          <p:spPr>
            <a:xfrm>
              <a:off x="3518753" y="2445529"/>
              <a:ext cx="327025" cy="2508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n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85" name="直接连接符 84"/>
            <p:cNvCxnSpPr>
              <a:stCxn id="58" idx="1"/>
              <a:endCxn id="49" idx="0"/>
            </p:cNvCxnSpPr>
            <p:nvPr/>
          </p:nvCxnSpPr>
          <p:spPr>
            <a:xfrm flipH="1">
              <a:off x="2092436" y="3015096"/>
              <a:ext cx="918555" cy="662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本框 182"/>
            <p:cNvSpPr txBox="1"/>
            <p:nvPr/>
          </p:nvSpPr>
          <p:spPr>
            <a:xfrm>
              <a:off x="2778045" y="3172183"/>
              <a:ext cx="241375" cy="26022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cs typeface="宋体"/>
                </a:rPr>
                <a:t>n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0" y="828632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5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3925" y="1240000"/>
            <a:ext cx="2727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系统实现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4245076" y="278764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1.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总体实现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4245076" y="3788881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2.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实现结果</a:t>
            </a:r>
          </a:p>
        </p:txBody>
      </p:sp>
    </p:spTree>
    <p:extLst>
      <p:ext uri="{BB962C8B-B14F-4D97-AF65-F5344CB8AC3E}">
        <p14:creationId xmlns:p14="http://schemas.microsoft.com/office/powerpoint/2010/main" val="19482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总体实现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Overall implementation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8100000">
            <a:off x="6435337" y="1402782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8100000">
            <a:off x="4552689" y="2045041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8100000">
            <a:off x="2670040" y="2707457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8100000">
            <a:off x="801242" y="3363056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09487" y="4767018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charset="-52"/>
              </a:rPr>
              <a:t>01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80597" y="4115570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charset="-52"/>
              </a:rPr>
              <a:t>02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charset="-5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78975" y="3427885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charset="-52"/>
              </a:rPr>
              <a:t>03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charset="-5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4737" y="2788261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charset="-52"/>
              </a:rPr>
              <a:t>04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86184" y="3427885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对借还日志操作的实现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86183" y="3783325"/>
            <a:ext cx="331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管理员登录系统后可以查看读者借还信息，是否超时，对已经还的读者借阅记录可以删除，没有归还的图书借阅日志则无法删除。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9138" y="4110446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管理员增删改查实现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29138" y="4465886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管理员登录系统后可以对已经上架的图书进行编辑、删除等操作；还可以上架新的图书。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12214" y="4751964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读者增删改查实现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12214" y="5107404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读者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登录系统后可以对已经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选择借阅的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图书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或自己的信息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进行编辑、删除等操作。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3493" y="5458274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读者登陆实现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723492" y="5813714"/>
            <a:ext cx="339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在没有登录系统的情况下，不可以进入该系统查询和借阅图书，对于用户的账号管理，统一由管理员完成注册，并通过负责人发放账号。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实现结果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Implementation results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04649" y="1314469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登录界面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683676" y="410571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管理员界面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78877" y="1129803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读者界面</a:t>
            </a:r>
          </a:p>
        </p:txBody>
      </p:sp>
      <p:pic>
        <p:nvPicPr>
          <p:cNvPr id="30" name="图片 2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8" r="22752" b="17466"/>
          <a:stretch/>
        </p:blipFill>
        <p:spPr bwMode="auto">
          <a:xfrm>
            <a:off x="904648" y="1776210"/>
            <a:ext cx="4087482" cy="4315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7" t="15093" b="32856"/>
          <a:stretch/>
        </p:blipFill>
        <p:spPr bwMode="auto">
          <a:xfrm>
            <a:off x="5683676" y="1499135"/>
            <a:ext cx="3769244" cy="243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0" t="10127" b="44937"/>
          <a:stretch/>
        </p:blipFill>
        <p:spPr bwMode="auto">
          <a:xfrm>
            <a:off x="5678877" y="4475042"/>
            <a:ext cx="3860107" cy="2024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2542561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46520" y="263361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绪论</a:t>
            </a:r>
          </a:p>
        </p:txBody>
      </p:sp>
      <p:sp>
        <p:nvSpPr>
          <p:cNvPr id="12" name="椭圆 11"/>
          <p:cNvSpPr/>
          <p:nvPr/>
        </p:nvSpPr>
        <p:spPr>
          <a:xfrm>
            <a:off x="6417509" y="2542561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20079" y="263361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相关技术</a:t>
            </a:r>
          </a:p>
        </p:txBody>
      </p:sp>
      <p:sp>
        <p:nvSpPr>
          <p:cNvPr id="15" name="椭圆 14"/>
          <p:cNvSpPr/>
          <p:nvPr/>
        </p:nvSpPr>
        <p:spPr>
          <a:xfrm>
            <a:off x="1902659" y="3527347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46520" y="3618401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系统分析</a:t>
            </a:r>
          </a:p>
        </p:txBody>
      </p:sp>
      <p:sp>
        <p:nvSpPr>
          <p:cNvPr id="18" name="椭圆 17"/>
          <p:cNvSpPr/>
          <p:nvPr/>
        </p:nvSpPr>
        <p:spPr>
          <a:xfrm>
            <a:off x="6417509" y="3531055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20082" y="3622109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系统设计</a:t>
            </a:r>
          </a:p>
        </p:txBody>
      </p:sp>
      <p:sp>
        <p:nvSpPr>
          <p:cNvPr id="22" name="椭圆 21"/>
          <p:cNvSpPr/>
          <p:nvPr/>
        </p:nvSpPr>
        <p:spPr>
          <a:xfrm>
            <a:off x="1908283" y="4661774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05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11381" y="468476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06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2746520" y="4775817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系统实现</a:t>
            </a:r>
          </a:p>
        </p:txBody>
      </p:sp>
      <p:sp>
        <p:nvSpPr>
          <p:cNvPr id="25" name="文本框 15"/>
          <p:cNvSpPr txBox="1"/>
          <p:nvPr/>
        </p:nvSpPr>
        <p:spPr>
          <a:xfrm>
            <a:off x="7517226" y="4775817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设计总结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0" y="828632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6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3924" y="1240000"/>
            <a:ext cx="5593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设计总结和心得体会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4245076" y="278764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1.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设计总结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4245076" y="3788881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2.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286841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设计总结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187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Design summary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60839" y="1365474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32859" y="4498725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95754" y="1507684"/>
            <a:ext cx="8322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通过此次课程设计，使我们更加扎实的掌握了所学的知识，实践出真知，通过亲自动手制作，使我们掌握的知识不再是纸上谈兵。此次课程设计使我们的编程水平提高了一大步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,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使我们充分的认识到合作的可贵。由于这次设计涉及到数据库，我的学到了不少编程工具与数据库连接的知识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,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对数据库的操作有了进一步的了解。这次设计对我们的综合能力是一次很好的锻炼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,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但是我必须承认自己的能力和知识还很肤浅。所以今后我们的学习道路还是很漫长的。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20467" y="4705811"/>
            <a:ext cx="8322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在这次课程设计中，我们学到了很多的知识，同时学会了怎么将学到的理论知识用到实践中去，改变了过去的学习方法和学习态度，找到了一门自己很喜欢的学科。本次课程设计是由我们团队一起完成的，团队的力量往往比个人力量之和大上很多，并且在今后的开发中，我们都将是以团队的形式展开工作的，所以我们应该在现在学习的时候养成一种良好的团队精神，以为将来的开发打下基础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20" y="1464495"/>
            <a:ext cx="381216" cy="38121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90" y="4607256"/>
            <a:ext cx="392538" cy="392538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806112" y="3332627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"/>
          <p:cNvSpPr txBox="1"/>
          <p:nvPr/>
        </p:nvSpPr>
        <p:spPr>
          <a:xfrm>
            <a:off x="941720" y="3300640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心得体会</a:t>
            </a:r>
          </a:p>
        </p:txBody>
      </p:sp>
      <p:sp>
        <p:nvSpPr>
          <p:cNvPr id="32" name="文本框 4"/>
          <p:cNvSpPr txBox="1"/>
          <p:nvPr/>
        </p:nvSpPr>
        <p:spPr>
          <a:xfrm>
            <a:off x="991149" y="3755728"/>
            <a:ext cx="148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experience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95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1143000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6921" y="1554368"/>
            <a:ext cx="2133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绪论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4312089" y="3198166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1.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研究背景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4303992" y="4219316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2.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研究意义</a:t>
            </a:r>
          </a:p>
        </p:txBody>
      </p:sp>
      <p:sp>
        <p:nvSpPr>
          <p:cNvPr id="14" name="文本框 9"/>
          <p:cNvSpPr txBox="1"/>
          <p:nvPr/>
        </p:nvSpPr>
        <p:spPr>
          <a:xfrm>
            <a:off x="4323196" y="525333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3.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相关研究现状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Research background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177683" y="1666134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6297560" y="1769806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97560" y="3182723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97560" y="4595640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177683" y="3078968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7683" y="4497549"/>
            <a:ext cx="1362525" cy="988578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417439" y="197302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</a:rPr>
              <a:t>01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17439" y="3403967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</a:rPr>
              <a:t>02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7439" y="4800810"/>
            <a:ext cx="1032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</a:rPr>
              <a:t>03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449827" y="2083383"/>
            <a:ext cx="3253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dirty="0"/>
              <a:t>图书管理系统是现代化信息发展的必然产物，也是图书馆发挥信息服务功能的基础设施。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40050" y="3496300"/>
            <a:ext cx="3158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dirty="0"/>
              <a:t>伴随着改革开放为高等教育带来的大发展，高校图书馆建设也迎来了快速发展阶段和难得的发展契机。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32368" y="4962907"/>
            <a:ext cx="31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dirty="0"/>
              <a:t>积极应用最前沿的信息技术</a:t>
            </a:r>
            <a:r>
              <a:rPr lang="zh-CN" altLang="zh-CN" sz="1400"/>
              <a:t>，提高校</a:t>
            </a:r>
            <a:r>
              <a:rPr lang="zh-CN" altLang="zh-CN" sz="1400" dirty="0"/>
              <a:t>图书馆的服务职能。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5" y="1682311"/>
            <a:ext cx="4742436" cy="4078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2" y="424125"/>
            <a:ext cx="235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研究意义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research meaning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箭头 7"/>
          <p:cNvSpPr/>
          <p:nvPr/>
        </p:nvSpPr>
        <p:spPr>
          <a:xfrm>
            <a:off x="4796515" y="2699655"/>
            <a:ext cx="820057" cy="3367314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6642094" y="3207656"/>
            <a:ext cx="820057" cy="287382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6068781" y="3715655"/>
            <a:ext cx="820057" cy="236582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5359629" y="2169887"/>
            <a:ext cx="820057" cy="391159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964754" y="6066969"/>
            <a:ext cx="1446804" cy="791031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6848116" y="6081484"/>
            <a:ext cx="1381828" cy="776516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444302" y="6022726"/>
            <a:ext cx="650084" cy="835275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 flipH="1">
            <a:off x="6262620" y="6066969"/>
            <a:ext cx="858228" cy="791031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25867" y="1910604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管理类型的改变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06129" y="2249158"/>
            <a:ext cx="30447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sz="1400" dirty="0"/>
              <a:t>除了传统意义上的书籍之外，光盘、电子出版物等数字化产品的出现，馆藏资源呈现出了印刷型与电子型资源并存的局面，这也推进了数字化图书馆建设的步伐。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25867" y="3633335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管理技术的改变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06129" y="3971889"/>
            <a:ext cx="30447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sz="1400" dirty="0"/>
              <a:t>以计算机技术为依托设计开发数字化管理系统，是数字化建设的基本发展方向，对于促进图书管理信息化、网络化、共享化具有重要的研究价值和实际意义。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85779" y="1910306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管理系统的完善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85779" y="2265746"/>
            <a:ext cx="31580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健全完善服务体系，充分开展资源共享，使馆藏资源作用最大化，这是高校图书馆面临的共同课题和难题，而信息化技术的飞速发展，无疑为这一难题提供了有效的解决途径。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47511" y="3631689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管理系统的作用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947511" y="3987129"/>
            <a:ext cx="3158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在高等学校图书馆信息化建设的进程中，图书管理系统发挥了重要的作用，成为引导读者便捷、准确获取和共享资源的保证。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相关研究现状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Related research status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3586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2398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1210" y="1860717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50022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63586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15534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“老化”问题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15534" y="3700396"/>
            <a:ext cx="19446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目前，国内高校的发展都对图书馆藏资源进行了明确要求和规定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在这种数量压力下，图书资源的质量难以得到有效的保证</a:t>
            </a:r>
            <a:r>
              <a:rPr lang="zh-CN" altLang="zh-CN" sz="1400" dirty="0"/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418648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92398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44346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信息化程度不高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44346" y="3700396"/>
            <a:ext cx="19446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全球信息化、网络一体化的到来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不仅包含过去传统的纸质图书，更多的是増加了电子媒介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电子化的资源为图书管理带来了新的难题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。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947460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21210" y="1951404"/>
            <a:ext cx="227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07694" y="3131868"/>
            <a:ext cx="23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资源内涵根本性变化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73158" y="3710707"/>
            <a:ext cx="19446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从某种程度上来讲，电子资源对用户的重要性更大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因为其存储、使用、共享上的便捷性，使其在目前读者中更为受宠。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476272" y="3596705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750022" y="1932218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779089" y="3131868"/>
            <a:ext cx="229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dirty="0">
                <a:solidFill>
                  <a:srgbClr val="1C4885"/>
                </a:solidFill>
                <a:effectLst/>
              </a:rPr>
              <a:t>检索方式的巨大变化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01970" y="3691521"/>
            <a:ext cx="1944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各种检索工具的出现，为用户提供了不同形式、不同类型的检索功能，极大地方便了馆藏资源信息的获取和检索。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005084" y="3577519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46" y="2197634"/>
            <a:ext cx="762348" cy="7623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34" y="2197634"/>
            <a:ext cx="762348" cy="76234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722" y="2197634"/>
            <a:ext cx="762348" cy="76234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10" y="2197634"/>
            <a:ext cx="762348" cy="7623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1036854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6855" y="1448222"/>
            <a:ext cx="2875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相关技术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4245074" y="3443067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1.JSP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技术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4245075" y="463613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2.MySql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数据库技术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10536" y="2064773"/>
            <a:ext cx="5388077" cy="34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相关技术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25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Related technology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7923" y="2064774"/>
            <a:ext cx="5388077" cy="3451123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4546" y="2417720"/>
            <a:ext cx="28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相关技术之一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362333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78407" y="3314298"/>
            <a:ext cx="424710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JSP</a:t>
            </a:r>
            <a:r>
              <a:rPr lang="zh-CN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全名为</a:t>
            </a:r>
            <a:r>
              <a:rPr lang="en-US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Java Server Pages</a:t>
            </a:r>
            <a:r>
              <a:rPr lang="zh-CN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，中文名叫</a:t>
            </a:r>
            <a:r>
              <a:rPr lang="en-US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java</a:t>
            </a:r>
            <a:r>
              <a:rPr lang="zh-CN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服务器页面，其根本是一个简化的</a:t>
            </a:r>
            <a:r>
              <a:rPr lang="en-US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Servlet</a:t>
            </a:r>
            <a:r>
              <a:rPr lang="zh-CN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设计</a:t>
            </a:r>
            <a:endParaRPr lang="en-US" altLang="zh-CN" sz="1400" spc="3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</a:t>
            </a:r>
            <a:r>
              <a:rPr lang="en-US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JSP</a:t>
            </a:r>
            <a:r>
              <a:rPr lang="zh-CN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开发的</a:t>
            </a:r>
            <a:r>
              <a:rPr lang="en-US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Web</a:t>
            </a:r>
            <a:r>
              <a:rPr lang="zh-CN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应用是跨平台的，既能在</a:t>
            </a:r>
            <a:r>
              <a:rPr lang="en-US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Linux</a:t>
            </a:r>
            <a:r>
              <a:rPr lang="zh-CN" altLang="zh-CN" sz="1400" spc="3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下运行，也能在其他操作系统上运行。</a:t>
            </a:r>
            <a:endParaRPr lang="zh-CN" altLang="en-US" sz="1400" spc="3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55541" y="2417720"/>
            <a:ext cx="28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相关技术之二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893328" y="3112251"/>
            <a:ext cx="61630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50410" y="3314298"/>
            <a:ext cx="42471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MySQL</a:t>
            </a:r>
            <a:r>
              <a:rPr lang="zh-CN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是一个关系型数据库管理系统，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MySQL</a:t>
            </a:r>
            <a:r>
              <a:rPr lang="zh-CN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所使用的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 SQL </a:t>
            </a:r>
            <a:r>
              <a:rPr lang="zh-CN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语言是用于访问数据库的最常用标准化语言。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由于其体积小、速度快、总体拥有成本低，尤其是开放源码这一特点，一般中小型和大型网站的开发都选择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 MySQL </a:t>
            </a:r>
            <a:r>
              <a:rPr lang="zh-CN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作为网站数据库。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0" y="1036854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3288" y="1448222"/>
            <a:ext cx="3554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系统分析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4245073" y="3035298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1.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需求分析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4286258" y="4238019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2.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可行性分析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1803</Words>
  <Application>Microsoft Office PowerPoint</Application>
  <PresentationFormat>宽屏</PresentationFormat>
  <Paragraphs>258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FuturaBookC</vt:lpstr>
      <vt:lpstr>FZZhengHeiS-DB-GB</vt:lpstr>
      <vt:lpstr>等线</vt:lpstr>
      <vt:lpstr>等线 Light</vt:lpstr>
      <vt:lpstr>锐字逼格青春粗黑体简2.0</vt:lpstr>
      <vt:lpstr>宋体</vt:lpstr>
      <vt:lpstr>微软雅黑</vt:lpstr>
      <vt:lpstr>Arial</vt:lpstr>
      <vt:lpstr>Calibri</vt:lpstr>
      <vt:lpstr>Times New Roman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X mp</cp:lastModifiedBy>
  <cp:revision>25</cp:revision>
  <dcterms:created xsi:type="dcterms:W3CDTF">2021-05-01T22:38:18Z</dcterms:created>
  <dcterms:modified xsi:type="dcterms:W3CDTF">2022-09-24T15:23:46Z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027D7A47D30D4CED9F9F9894C1038438</vt:lpwstr>
  </property>
  <property fmtid="{D5CDD505-2E9C-101B-9397-08002B2CF9AE}" pid="3" name="KSOProductBuildVer">
    <vt:lpwstr>2052-11.1.0.10463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