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6AB"/>
    <a:srgbClr val="369ACC"/>
    <a:srgbClr val="5880B4"/>
    <a:srgbClr val="ACC0D9"/>
    <a:srgbClr val="0071C1"/>
    <a:srgbClr val="F4FAF7"/>
    <a:srgbClr val="5A895C"/>
    <a:srgbClr val="9CCBBB"/>
    <a:srgbClr val="7EBA88"/>
    <a:srgbClr val="42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741" y="8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6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1048857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8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104885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5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104884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10486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baike.baidu.com/item/Microsoft%20Office" TargetMode="External"/><Relationship Id="rId5" Type="http://schemas.openxmlformats.org/officeDocument/2006/relationships/hyperlink" Target="https://baike.baidu.com/item/Windows" TargetMode="External"/><Relationship Id="rId4" Type="http://schemas.openxmlformats.org/officeDocument/2006/relationships/hyperlink" Target="https://baike.baidu.com/item/Microsoft/1259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3"/>
          <p:cNvGrpSpPr/>
          <p:nvPr/>
        </p:nvGrpSpPr>
        <p:grpSpPr>
          <a:xfrm>
            <a:off x="4103948" y="1203598"/>
            <a:ext cx="3564396" cy="531908"/>
            <a:chOff x="2891644" y="2187048"/>
            <a:chExt cx="4752528" cy="709210"/>
          </a:xfrm>
        </p:grpSpPr>
        <p:sp>
          <p:nvSpPr>
            <p:cNvPr id="1048614" name="Rectangle: Rounded Corners 4"/>
            <p:cNvSpPr/>
            <p:nvPr/>
          </p:nvSpPr>
          <p:spPr bwMode="auto">
            <a:xfrm>
              <a:off x="2891644" y="2187048"/>
              <a:ext cx="709210" cy="709210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750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28" name="Group 5"/>
            <p:cNvGrpSpPr/>
            <p:nvPr/>
          </p:nvGrpSpPr>
          <p:grpSpPr>
            <a:xfrm>
              <a:off x="3681598" y="2260037"/>
              <a:ext cx="3962574" cy="563232"/>
              <a:chOff x="3943834" y="704409"/>
              <a:chExt cx="3962574" cy="563232"/>
            </a:xfrm>
          </p:grpSpPr>
          <p:sp>
            <p:nvSpPr>
              <p:cNvPr id="1048615" name="TextBox 6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设计任务</a:t>
                </a:r>
              </a:p>
            </p:txBody>
          </p:sp>
          <p:sp>
            <p:nvSpPr>
              <p:cNvPr id="1048616" name="TextBox 7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cs typeface="+mn-ea"/>
                    <a:sym typeface="+mn-lt"/>
                  </a:rPr>
                  <a:t>1</a:t>
                </a:r>
                <a:r>
                  <a:rPr lang="zh-CN" altLang="en-US" sz="1050" dirty="0">
                    <a:cs typeface="+mn-ea"/>
                    <a:sym typeface="+mn-lt"/>
                  </a:rPr>
                  <a:t>绪论              </a:t>
                </a:r>
                <a:r>
                  <a:rPr lang="en-US" altLang="zh-CN" sz="1050" dirty="0">
                    <a:cs typeface="+mn-ea"/>
                    <a:sym typeface="+mn-lt"/>
                  </a:rPr>
                  <a:t>2</a:t>
                </a:r>
                <a:r>
                  <a:rPr lang="zh-CN" altLang="en-US" sz="1050" dirty="0">
                    <a:cs typeface="+mn-ea"/>
                    <a:sym typeface="+mn-lt"/>
                  </a:rPr>
                  <a:t>开发环境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8"/>
          <p:cNvGrpSpPr/>
          <p:nvPr/>
        </p:nvGrpSpPr>
        <p:grpSpPr>
          <a:xfrm>
            <a:off x="4103948" y="1986685"/>
            <a:ext cx="3564396" cy="531908"/>
            <a:chOff x="2891644" y="2990233"/>
            <a:chExt cx="4752528" cy="709210"/>
          </a:xfrm>
        </p:grpSpPr>
        <p:sp>
          <p:nvSpPr>
            <p:cNvPr id="1048617" name="Rectangle: Rounded Corners 9"/>
            <p:cNvSpPr/>
            <p:nvPr/>
          </p:nvSpPr>
          <p:spPr bwMode="auto">
            <a:xfrm>
              <a:off x="2891644" y="2990233"/>
              <a:ext cx="709210" cy="709210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65625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30" name="Group 10"/>
            <p:cNvGrpSpPr/>
            <p:nvPr/>
          </p:nvGrpSpPr>
          <p:grpSpPr>
            <a:xfrm>
              <a:off x="3681598" y="3063222"/>
              <a:ext cx="3962574" cy="563232"/>
              <a:chOff x="3943834" y="704409"/>
              <a:chExt cx="3962574" cy="563232"/>
            </a:xfrm>
          </p:grpSpPr>
          <p:sp>
            <p:nvSpPr>
              <p:cNvPr id="1048618" name="TextBox 1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设计方案及系统原理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19" name="TextBox 12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cs typeface="+mn-ea"/>
                    <a:sym typeface="+mn-lt"/>
                  </a:rPr>
                  <a:t>1</a:t>
                </a:r>
                <a:r>
                  <a:rPr lang="zh-CN" altLang="en-US" sz="1050" dirty="0">
                    <a:cs typeface="+mn-ea"/>
                    <a:sym typeface="+mn-lt"/>
                  </a:rPr>
                  <a:t>系统目标分析 </a:t>
                </a:r>
                <a:r>
                  <a:rPr lang="en-US" altLang="zh-CN" sz="1050" dirty="0">
                    <a:cs typeface="+mn-ea"/>
                    <a:sym typeface="+mn-lt"/>
                  </a:rPr>
                  <a:t>2</a:t>
                </a:r>
                <a:r>
                  <a:rPr lang="zh-CN" altLang="en-US" sz="1050" dirty="0">
                    <a:cs typeface="+mn-ea"/>
                    <a:sym typeface="+mn-lt"/>
                  </a:rPr>
                  <a:t>可行性分析  </a:t>
                </a:r>
                <a:r>
                  <a:rPr lang="en-US" altLang="zh-CN" sz="1050" dirty="0">
                    <a:cs typeface="+mn-ea"/>
                    <a:sym typeface="+mn-lt"/>
                  </a:rPr>
                  <a:t>3</a:t>
                </a:r>
                <a:r>
                  <a:rPr lang="zh-CN" altLang="en-US" sz="1050" dirty="0">
                    <a:cs typeface="+mn-ea"/>
                    <a:sym typeface="+mn-lt"/>
                  </a:rPr>
                  <a:t>功能性分析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Group 13"/>
          <p:cNvGrpSpPr/>
          <p:nvPr/>
        </p:nvGrpSpPr>
        <p:grpSpPr>
          <a:xfrm>
            <a:off x="4103948" y="2769772"/>
            <a:ext cx="3564396" cy="531908"/>
            <a:chOff x="2891644" y="3793418"/>
            <a:chExt cx="4752528" cy="709210"/>
          </a:xfrm>
        </p:grpSpPr>
        <p:sp>
          <p:nvSpPr>
            <p:cNvPr id="1048620" name="Rectangle: Rounded Corners 14"/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65625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32" name="Group 15"/>
            <p:cNvGrpSpPr/>
            <p:nvPr/>
          </p:nvGrpSpPr>
          <p:grpSpPr>
            <a:xfrm>
              <a:off x="3681598" y="3866407"/>
              <a:ext cx="3962574" cy="563232"/>
              <a:chOff x="3943834" y="704409"/>
              <a:chExt cx="3962574" cy="563232"/>
            </a:xfrm>
          </p:grpSpPr>
          <p:sp>
            <p:nvSpPr>
              <p:cNvPr id="1048621" name="TextBox 16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设计步骤和结果</a:t>
                </a:r>
              </a:p>
            </p:txBody>
          </p:sp>
          <p:sp>
            <p:nvSpPr>
              <p:cNvPr id="1048622" name="TextBox 17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cs typeface="+mn-ea"/>
                    <a:sym typeface="+mn-lt"/>
                  </a:rPr>
                  <a:t>1</a:t>
                </a:r>
                <a:r>
                  <a:rPr lang="zh-CN" altLang="en-US" sz="1050" dirty="0">
                    <a:cs typeface="+mn-ea"/>
                    <a:sym typeface="+mn-lt"/>
                  </a:rPr>
                  <a:t>概要设计        </a:t>
                </a:r>
                <a:r>
                  <a:rPr lang="en-US" altLang="zh-CN" sz="1050" dirty="0">
                    <a:cs typeface="+mn-ea"/>
                    <a:sym typeface="+mn-lt"/>
                  </a:rPr>
                  <a:t>2</a:t>
                </a:r>
                <a:r>
                  <a:rPr lang="zh-CN" altLang="en-US" sz="1050" dirty="0">
                    <a:cs typeface="+mn-ea"/>
                    <a:sym typeface="+mn-lt"/>
                  </a:rPr>
                  <a:t>详细设计      </a:t>
                </a:r>
                <a:r>
                  <a:rPr lang="en-US" altLang="zh-CN" sz="1050" dirty="0">
                    <a:cs typeface="+mn-ea"/>
                    <a:sym typeface="+mn-lt"/>
                  </a:rPr>
                  <a:t>3</a:t>
                </a:r>
                <a:r>
                  <a:rPr lang="zh-CN" altLang="en-US" sz="1050" dirty="0">
                    <a:cs typeface="+mn-ea"/>
                    <a:sym typeface="+mn-lt"/>
                  </a:rPr>
                  <a:t>功能测试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Group 18"/>
          <p:cNvGrpSpPr/>
          <p:nvPr/>
        </p:nvGrpSpPr>
        <p:grpSpPr>
          <a:xfrm>
            <a:off x="4103948" y="3552859"/>
            <a:ext cx="3564396" cy="531908"/>
            <a:chOff x="2891644" y="4596603"/>
            <a:chExt cx="4752528" cy="709210"/>
          </a:xfrm>
        </p:grpSpPr>
        <p:sp>
          <p:nvSpPr>
            <p:cNvPr id="1048623" name="Rectangle: Rounded Corners 19"/>
            <p:cNvSpPr/>
            <p:nvPr/>
          </p:nvSpPr>
          <p:spPr bwMode="auto">
            <a:xfrm>
              <a:off x="2891644" y="4596603"/>
              <a:ext cx="709210" cy="709210"/>
            </a:xfrm>
            <a:prstGeom prst="roundRect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681598" y="4669592"/>
              <a:ext cx="3962574" cy="563232"/>
              <a:chOff x="3943834" y="704409"/>
              <a:chExt cx="3962574" cy="563232"/>
            </a:xfrm>
          </p:grpSpPr>
          <p:sp>
            <p:nvSpPr>
              <p:cNvPr id="1048624" name="TextBox 2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总结和心得体会</a:t>
                </a:r>
              </a:p>
            </p:txBody>
          </p:sp>
          <p:sp>
            <p:nvSpPr>
              <p:cNvPr id="1048625" name="TextBox 22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cs typeface="+mn-ea"/>
                    <a:sym typeface="+mn-lt"/>
                  </a:rPr>
                  <a:t>1</a:t>
                </a:r>
                <a:r>
                  <a:rPr lang="zh-CN" altLang="en-US" sz="1050" dirty="0">
                    <a:cs typeface="+mn-ea"/>
                    <a:sym typeface="+mn-lt"/>
                  </a:rPr>
                  <a:t>课程总结         </a:t>
                </a:r>
                <a:r>
                  <a:rPr lang="en-US" altLang="zh-CN" sz="1050" dirty="0">
                    <a:cs typeface="+mn-ea"/>
                    <a:sym typeface="+mn-lt"/>
                  </a:rPr>
                  <a:t>2</a:t>
                </a:r>
                <a:r>
                  <a:rPr lang="zh-CN" altLang="en-US" sz="1050" dirty="0">
                    <a:cs typeface="+mn-ea"/>
                    <a:sym typeface="+mn-lt"/>
                  </a:rPr>
                  <a:t>心得体会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Group 21"/>
          <p:cNvGrpSpPr/>
          <p:nvPr/>
        </p:nvGrpSpPr>
        <p:grpSpPr>
          <a:xfrm>
            <a:off x="2660291" y="2093891"/>
            <a:ext cx="1057275" cy="754085"/>
            <a:chOff x="5069886" y="293530"/>
            <a:chExt cx="2052228" cy="1463723"/>
          </a:xfrm>
          <a:noFill/>
        </p:grpSpPr>
        <p:sp>
          <p:nvSpPr>
            <p:cNvPr id="1048626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 fontScale="77273" lnSpcReduction="20000"/>
            </a:bodyPr>
            <a:lstStyle/>
            <a:p>
              <a:pPr algn="ctr"/>
              <a:r>
                <a:rPr lang="zh-CN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048627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</a:p>
          </p:txBody>
        </p:sp>
      </p:grpSp>
      <p:cxnSp>
        <p:nvCxnSpPr>
          <p:cNvPr id="3145728" name="直接连接符 28"/>
          <p:cNvCxnSpPr>
            <a:cxnSpLocks/>
          </p:cNvCxnSpPr>
          <p:nvPr/>
        </p:nvCxnSpPr>
        <p:spPr>
          <a:xfrm>
            <a:off x="2737210" y="2617143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194393" y="2161583"/>
            <a:ext cx="5148554" cy="815280"/>
          </a:xfrm>
          <a:prstGeom prst="rect">
            <a:avLst/>
          </a:prstGeom>
        </p:spPr>
      </p:pic>
      <p:pic>
        <p:nvPicPr>
          <p:cNvPr id="2097154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01718" y="2101221"/>
            <a:ext cx="5172427" cy="912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3095792" y="1329830"/>
            <a:ext cx="2772351" cy="2707532"/>
            <a:chOff x="657949" y="1626853"/>
            <a:chExt cx="4192756" cy="3610043"/>
          </a:xfrm>
        </p:grpSpPr>
        <p:grpSp>
          <p:nvGrpSpPr>
            <p:cNvPr id="76" name="Group 2"/>
            <p:cNvGrpSpPr/>
            <p:nvPr/>
          </p:nvGrpSpPr>
          <p:grpSpPr>
            <a:xfrm>
              <a:off x="1389463" y="1626853"/>
              <a:ext cx="1316724" cy="1462095"/>
              <a:chOff x="1389463" y="1569703"/>
              <a:chExt cx="1316724" cy="1462095"/>
            </a:xfrm>
          </p:grpSpPr>
          <p:grpSp>
            <p:nvGrpSpPr>
              <p:cNvPr id="77" name="Group 29"/>
              <p:cNvGrpSpPr/>
              <p:nvPr/>
            </p:nvGrpSpPr>
            <p:grpSpPr>
              <a:xfrm>
                <a:off x="1389463" y="1569703"/>
                <a:ext cx="1316724" cy="1462095"/>
                <a:chOff x="1044013" y="942906"/>
                <a:chExt cx="1316724" cy="1462095"/>
              </a:xfrm>
              <a:solidFill>
                <a:schemeClr val="accent1"/>
              </a:solidFill>
            </p:grpSpPr>
            <p:sp>
              <p:nvSpPr>
                <p:cNvPr id="1048794" name="Freeform: Shape 31"/>
                <p:cNvSpPr/>
                <p:nvPr/>
              </p:nvSpPr>
              <p:spPr bwMode="auto">
                <a:xfrm>
                  <a:off x="1235045" y="942906"/>
                  <a:ext cx="872225" cy="944911"/>
                </a:xfrm>
                <a:custGeom>
                  <a:avLst/>
                  <a:gdLst>
                    <a:gd name="T0" fmla="*/ 1038 w 4126"/>
                    <a:gd name="T1" fmla="*/ 4471 h 4472"/>
                    <a:gd name="T2" fmla="*/ 1038 w 4126"/>
                    <a:gd name="T3" fmla="*/ 4471 h 4472"/>
                    <a:gd name="T4" fmla="*/ 532 w 4126"/>
                    <a:gd name="T5" fmla="*/ 3593 h 4472"/>
                    <a:gd name="T6" fmla="*/ 319 w 4126"/>
                    <a:gd name="T7" fmla="*/ 3699 h 4472"/>
                    <a:gd name="T8" fmla="*/ 26 w 4126"/>
                    <a:gd name="T9" fmla="*/ 3486 h 4472"/>
                    <a:gd name="T10" fmla="*/ 452 w 4126"/>
                    <a:gd name="T11" fmla="*/ 265 h 4472"/>
                    <a:gd name="T12" fmla="*/ 798 w 4126"/>
                    <a:gd name="T13" fmla="*/ 52 h 4472"/>
                    <a:gd name="T14" fmla="*/ 3779 w 4126"/>
                    <a:gd name="T15" fmla="*/ 1303 h 4472"/>
                    <a:gd name="T16" fmla="*/ 3832 w 4126"/>
                    <a:gd name="T17" fmla="*/ 1677 h 4472"/>
                    <a:gd name="T18" fmla="*/ 3619 w 4126"/>
                    <a:gd name="T19" fmla="*/ 1809 h 4472"/>
                    <a:gd name="T20" fmla="*/ 4125 w 4126"/>
                    <a:gd name="T21" fmla="*/ 2687 h 4472"/>
                    <a:gd name="T22" fmla="*/ 1038 w 4126"/>
                    <a:gd name="T23" fmla="*/ 4471 h 4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2">
                      <a:moveTo>
                        <a:pt x="1038" y="4471"/>
                      </a:moveTo>
                      <a:lnTo>
                        <a:pt x="1038" y="4471"/>
                      </a:lnTo>
                      <a:cubicBezTo>
                        <a:pt x="532" y="3593"/>
                        <a:pt x="532" y="3593"/>
                        <a:pt x="532" y="3593"/>
                      </a:cubicBezTo>
                      <a:cubicBezTo>
                        <a:pt x="319" y="3699"/>
                        <a:pt x="319" y="3699"/>
                        <a:pt x="319" y="3699"/>
                      </a:cubicBezTo>
                      <a:cubicBezTo>
                        <a:pt x="159" y="3806"/>
                        <a:pt x="0" y="3672"/>
                        <a:pt x="26" y="3486"/>
                      </a:cubicBezTo>
                      <a:cubicBezTo>
                        <a:pt x="452" y="265"/>
                        <a:pt x="452" y="265"/>
                        <a:pt x="452" y="265"/>
                      </a:cubicBezTo>
                      <a:cubicBezTo>
                        <a:pt x="478" y="80"/>
                        <a:pt x="611" y="0"/>
                        <a:pt x="798" y="52"/>
                      </a:cubicBezTo>
                      <a:cubicBezTo>
                        <a:pt x="3779" y="1303"/>
                        <a:pt x="3779" y="1303"/>
                        <a:pt x="3779" y="1303"/>
                      </a:cubicBezTo>
                      <a:cubicBezTo>
                        <a:pt x="3965" y="1384"/>
                        <a:pt x="3991" y="1596"/>
                        <a:pt x="3832" y="1677"/>
                      </a:cubicBezTo>
                      <a:cubicBezTo>
                        <a:pt x="3619" y="1809"/>
                        <a:pt x="3619" y="1809"/>
                        <a:pt x="3619" y="1809"/>
                      </a:cubicBezTo>
                      <a:cubicBezTo>
                        <a:pt x="4125" y="2687"/>
                        <a:pt x="4125" y="2687"/>
                        <a:pt x="4125" y="2687"/>
                      </a:cubicBezTo>
                      <a:cubicBezTo>
                        <a:pt x="3087" y="3273"/>
                        <a:pt x="2075" y="3858"/>
                        <a:pt x="1038" y="447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795" name="Freeform: Shape 32"/>
                <p:cNvSpPr/>
                <p:nvPr/>
              </p:nvSpPr>
              <p:spPr bwMode="auto">
                <a:xfrm>
                  <a:off x="1044013" y="1184259"/>
                  <a:ext cx="1316724" cy="1220742"/>
                </a:xfrm>
                <a:custGeom>
                  <a:avLst/>
                  <a:gdLst>
                    <a:gd name="T0" fmla="*/ 0 w 6230"/>
                    <a:gd name="T1" fmla="*/ 3593 h 5776"/>
                    <a:gd name="T2" fmla="*/ 6229 w 6230"/>
                    <a:gd name="T3" fmla="*/ 0 h 5776"/>
                    <a:gd name="T4" fmla="*/ 6229 w 6230"/>
                    <a:gd name="T5" fmla="*/ 4338 h 5776"/>
                    <a:gd name="T6" fmla="*/ 3780 w 6230"/>
                    <a:gd name="T7" fmla="*/ 5775 h 5776"/>
                    <a:gd name="T8" fmla="*/ 0 w 6230"/>
                    <a:gd name="T9" fmla="*/ 3593 h 5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6">
                      <a:moveTo>
                        <a:pt x="0" y="3593"/>
                      </a:moveTo>
                      <a:lnTo>
                        <a:pt x="6229" y="0"/>
                      </a:lnTo>
                      <a:lnTo>
                        <a:pt x="6229" y="4338"/>
                      </a:lnTo>
                      <a:lnTo>
                        <a:pt x="3780" y="5775"/>
                      </a:lnTo>
                      <a:lnTo>
                        <a:pt x="0" y="3593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8796" name="Rectangle 30"/>
              <p:cNvSpPr/>
              <p:nvPr/>
            </p:nvSpPr>
            <p:spPr>
              <a:xfrm>
                <a:off x="1802796" y="2251341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64286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类</a:t>
                </a:r>
              </a:p>
            </p:txBody>
          </p:sp>
        </p:grpSp>
        <p:grpSp>
          <p:nvGrpSpPr>
            <p:cNvPr id="78" name="Group 3"/>
            <p:cNvGrpSpPr/>
            <p:nvPr/>
          </p:nvGrpSpPr>
          <p:grpSpPr>
            <a:xfrm>
              <a:off x="657949" y="2672405"/>
              <a:ext cx="1502165" cy="1518939"/>
              <a:chOff x="657949" y="2615255"/>
              <a:chExt cx="1502165" cy="1518939"/>
            </a:xfrm>
          </p:grpSpPr>
          <p:grpSp>
            <p:nvGrpSpPr>
              <p:cNvPr id="79" name="Group 25"/>
              <p:cNvGrpSpPr/>
              <p:nvPr/>
            </p:nvGrpSpPr>
            <p:grpSpPr>
              <a:xfrm>
                <a:off x="657949" y="2615255"/>
                <a:ext cx="1502165" cy="1518939"/>
                <a:chOff x="657949" y="2615255"/>
                <a:chExt cx="1502165" cy="1518939"/>
              </a:xfrm>
            </p:grpSpPr>
            <p:sp>
              <p:nvSpPr>
                <p:cNvPr id="1048797" name="Freeform: Shape 27"/>
                <p:cNvSpPr/>
                <p:nvPr/>
              </p:nvSpPr>
              <p:spPr bwMode="auto">
                <a:xfrm>
                  <a:off x="657949" y="2891087"/>
                  <a:ext cx="861043" cy="967275"/>
                </a:xfrm>
                <a:custGeom>
                  <a:avLst/>
                  <a:gdLst>
                    <a:gd name="T0" fmla="*/ 4072 w 4073"/>
                    <a:gd name="T1" fmla="*/ 4071 h 4578"/>
                    <a:gd name="T2" fmla="*/ 4072 w 4073"/>
                    <a:gd name="T3" fmla="*/ 4071 h 4578"/>
                    <a:gd name="T4" fmla="*/ 3061 w 4073"/>
                    <a:gd name="T5" fmla="*/ 4071 h 4578"/>
                    <a:gd name="T6" fmla="*/ 3061 w 4073"/>
                    <a:gd name="T7" fmla="*/ 4310 h 4578"/>
                    <a:gd name="T8" fmla="*/ 2714 w 4073"/>
                    <a:gd name="T9" fmla="*/ 4470 h 4578"/>
                    <a:gd name="T10" fmla="*/ 159 w 4073"/>
                    <a:gd name="T11" fmla="*/ 2500 h 4578"/>
                    <a:gd name="T12" fmla="*/ 159 w 4073"/>
                    <a:gd name="T13" fmla="*/ 2076 h 4578"/>
                    <a:gd name="T14" fmla="*/ 2714 w 4073"/>
                    <a:gd name="T15" fmla="*/ 107 h 4578"/>
                    <a:gd name="T16" fmla="*/ 3061 w 4073"/>
                    <a:gd name="T17" fmla="*/ 266 h 4578"/>
                    <a:gd name="T18" fmla="*/ 3061 w 4073"/>
                    <a:gd name="T19" fmla="*/ 505 h 4578"/>
                    <a:gd name="T20" fmla="*/ 4072 w 4073"/>
                    <a:gd name="T21" fmla="*/ 505 h 4578"/>
                    <a:gd name="T22" fmla="*/ 4072 w 4073"/>
                    <a:gd name="T23" fmla="*/ 4071 h 4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73" h="4578">
                      <a:moveTo>
                        <a:pt x="4072" y="4071"/>
                      </a:moveTo>
                      <a:lnTo>
                        <a:pt x="4072" y="4071"/>
                      </a:lnTo>
                      <a:cubicBezTo>
                        <a:pt x="3061" y="4071"/>
                        <a:pt x="3061" y="4071"/>
                        <a:pt x="3061" y="4071"/>
                      </a:cubicBezTo>
                      <a:cubicBezTo>
                        <a:pt x="3061" y="4310"/>
                        <a:pt x="3061" y="4310"/>
                        <a:pt x="3061" y="4310"/>
                      </a:cubicBezTo>
                      <a:cubicBezTo>
                        <a:pt x="3061" y="4497"/>
                        <a:pt x="2874" y="4577"/>
                        <a:pt x="2714" y="4470"/>
                      </a:cubicBezTo>
                      <a:cubicBezTo>
                        <a:pt x="159" y="2500"/>
                        <a:pt x="159" y="2500"/>
                        <a:pt x="159" y="2500"/>
                      </a:cubicBezTo>
                      <a:cubicBezTo>
                        <a:pt x="0" y="2368"/>
                        <a:pt x="0" y="2209"/>
                        <a:pt x="159" y="2076"/>
                      </a:cubicBezTo>
                      <a:cubicBezTo>
                        <a:pt x="2714" y="107"/>
                        <a:pt x="2714" y="107"/>
                        <a:pt x="2714" y="107"/>
                      </a:cubicBezTo>
                      <a:cubicBezTo>
                        <a:pt x="2874" y="0"/>
                        <a:pt x="3061" y="79"/>
                        <a:pt x="3061" y="266"/>
                      </a:cubicBezTo>
                      <a:cubicBezTo>
                        <a:pt x="3061" y="505"/>
                        <a:pt x="3061" y="505"/>
                        <a:pt x="3061" y="505"/>
                      </a:cubicBezTo>
                      <a:cubicBezTo>
                        <a:pt x="4072" y="505"/>
                        <a:pt x="4072" y="505"/>
                        <a:pt x="4072" y="505"/>
                      </a:cubicBezTo>
                      <a:cubicBezTo>
                        <a:pt x="4072" y="1703"/>
                        <a:pt x="4072" y="2874"/>
                        <a:pt x="4072" y="4071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798" name="Freeform: Shape 28"/>
                <p:cNvSpPr/>
                <p:nvPr/>
              </p:nvSpPr>
              <p:spPr bwMode="auto">
                <a:xfrm>
                  <a:off x="1367098" y="2615255"/>
                  <a:ext cx="793016" cy="1518939"/>
                </a:xfrm>
                <a:custGeom>
                  <a:avLst/>
                  <a:gdLst>
                    <a:gd name="T0" fmla="*/ 0 w 3754"/>
                    <a:gd name="T1" fmla="*/ 7186 h 7187"/>
                    <a:gd name="T2" fmla="*/ 0 w 3754"/>
                    <a:gd name="T3" fmla="*/ 0 h 7187"/>
                    <a:gd name="T4" fmla="*/ 3753 w 3754"/>
                    <a:gd name="T5" fmla="*/ 2183 h 7187"/>
                    <a:gd name="T6" fmla="*/ 3753 w 3754"/>
                    <a:gd name="T7" fmla="*/ 5003 h 7187"/>
                    <a:gd name="T8" fmla="*/ 0 w 3754"/>
                    <a:gd name="T9" fmla="*/ 7186 h 7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4" h="7187">
                      <a:moveTo>
                        <a:pt x="0" y="7186"/>
                      </a:moveTo>
                      <a:lnTo>
                        <a:pt x="0" y="0"/>
                      </a:lnTo>
                      <a:lnTo>
                        <a:pt x="3753" y="2183"/>
                      </a:lnTo>
                      <a:lnTo>
                        <a:pt x="3753" y="5003"/>
                      </a:lnTo>
                      <a:lnTo>
                        <a:pt x="0" y="7186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8799" name="Rectangle 26"/>
              <p:cNvSpPr/>
              <p:nvPr/>
            </p:nvSpPr>
            <p:spPr>
              <a:xfrm>
                <a:off x="1298063" y="3216185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64286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接口</a:t>
                </a:r>
              </a:p>
            </p:txBody>
          </p:sp>
        </p:grpSp>
        <p:grpSp>
          <p:nvGrpSpPr>
            <p:cNvPr id="80" name="Group 4"/>
            <p:cNvGrpSpPr/>
            <p:nvPr/>
          </p:nvGrpSpPr>
          <p:grpSpPr>
            <a:xfrm>
              <a:off x="1389463" y="3774800"/>
              <a:ext cx="1316724" cy="1462096"/>
              <a:chOff x="1389463" y="3717650"/>
              <a:chExt cx="1316724" cy="1462096"/>
            </a:xfrm>
          </p:grpSpPr>
          <p:grpSp>
            <p:nvGrpSpPr>
              <p:cNvPr id="81" name="Group 21"/>
              <p:cNvGrpSpPr/>
              <p:nvPr/>
            </p:nvGrpSpPr>
            <p:grpSpPr>
              <a:xfrm>
                <a:off x="1389463" y="3717650"/>
                <a:ext cx="1316724" cy="1462096"/>
                <a:chOff x="1044013" y="3090853"/>
                <a:chExt cx="1316724" cy="1462096"/>
              </a:xfrm>
              <a:solidFill>
                <a:schemeClr val="accent5"/>
              </a:solidFill>
            </p:grpSpPr>
            <p:sp>
              <p:nvSpPr>
                <p:cNvPr id="1048800" name="Freeform: Shape 23"/>
                <p:cNvSpPr/>
                <p:nvPr/>
              </p:nvSpPr>
              <p:spPr bwMode="auto">
                <a:xfrm>
                  <a:off x="1235045" y="3608038"/>
                  <a:ext cx="872225" cy="944911"/>
                </a:xfrm>
                <a:custGeom>
                  <a:avLst/>
                  <a:gdLst>
                    <a:gd name="T0" fmla="*/ 4125 w 4126"/>
                    <a:gd name="T1" fmla="*/ 1784 h 4473"/>
                    <a:gd name="T2" fmla="*/ 4125 w 4126"/>
                    <a:gd name="T3" fmla="*/ 1784 h 4473"/>
                    <a:gd name="T4" fmla="*/ 3619 w 4126"/>
                    <a:gd name="T5" fmla="*/ 2662 h 4473"/>
                    <a:gd name="T6" fmla="*/ 3832 w 4126"/>
                    <a:gd name="T7" fmla="*/ 2795 h 4473"/>
                    <a:gd name="T8" fmla="*/ 3779 w 4126"/>
                    <a:gd name="T9" fmla="*/ 3168 h 4473"/>
                    <a:gd name="T10" fmla="*/ 798 w 4126"/>
                    <a:gd name="T11" fmla="*/ 4419 h 4473"/>
                    <a:gd name="T12" fmla="*/ 452 w 4126"/>
                    <a:gd name="T13" fmla="*/ 4206 h 4473"/>
                    <a:gd name="T14" fmla="*/ 26 w 4126"/>
                    <a:gd name="T15" fmla="*/ 986 h 4473"/>
                    <a:gd name="T16" fmla="*/ 319 w 4126"/>
                    <a:gd name="T17" fmla="*/ 773 h 4473"/>
                    <a:gd name="T18" fmla="*/ 532 w 4126"/>
                    <a:gd name="T19" fmla="*/ 879 h 4473"/>
                    <a:gd name="T20" fmla="*/ 1038 w 4126"/>
                    <a:gd name="T21" fmla="*/ 0 h 4473"/>
                    <a:gd name="T22" fmla="*/ 4125 w 4126"/>
                    <a:gd name="T23" fmla="*/ 1784 h 4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3">
                      <a:moveTo>
                        <a:pt x="4125" y="1784"/>
                      </a:moveTo>
                      <a:lnTo>
                        <a:pt x="4125" y="1784"/>
                      </a:lnTo>
                      <a:cubicBezTo>
                        <a:pt x="3619" y="2662"/>
                        <a:pt x="3619" y="2662"/>
                        <a:pt x="3619" y="2662"/>
                      </a:cubicBezTo>
                      <a:cubicBezTo>
                        <a:pt x="3832" y="2795"/>
                        <a:pt x="3832" y="2795"/>
                        <a:pt x="3832" y="2795"/>
                      </a:cubicBezTo>
                      <a:cubicBezTo>
                        <a:pt x="3991" y="2875"/>
                        <a:pt x="3965" y="3088"/>
                        <a:pt x="3779" y="3168"/>
                      </a:cubicBezTo>
                      <a:cubicBezTo>
                        <a:pt x="798" y="4419"/>
                        <a:pt x="798" y="4419"/>
                        <a:pt x="798" y="4419"/>
                      </a:cubicBezTo>
                      <a:cubicBezTo>
                        <a:pt x="611" y="4472"/>
                        <a:pt x="478" y="4392"/>
                        <a:pt x="452" y="4206"/>
                      </a:cubicBezTo>
                      <a:cubicBezTo>
                        <a:pt x="26" y="986"/>
                        <a:pt x="26" y="986"/>
                        <a:pt x="26" y="986"/>
                      </a:cubicBezTo>
                      <a:cubicBezTo>
                        <a:pt x="0" y="799"/>
                        <a:pt x="159" y="666"/>
                        <a:pt x="319" y="773"/>
                      </a:cubicBezTo>
                      <a:cubicBezTo>
                        <a:pt x="532" y="879"/>
                        <a:pt x="532" y="879"/>
                        <a:pt x="532" y="879"/>
                      </a:cubicBezTo>
                      <a:cubicBezTo>
                        <a:pt x="1038" y="0"/>
                        <a:pt x="1038" y="0"/>
                        <a:pt x="1038" y="0"/>
                      </a:cubicBezTo>
                      <a:cubicBezTo>
                        <a:pt x="2075" y="613"/>
                        <a:pt x="3087" y="1199"/>
                        <a:pt x="4125" y="17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801" name="Freeform: Shape 24"/>
                <p:cNvSpPr/>
                <p:nvPr/>
              </p:nvSpPr>
              <p:spPr bwMode="auto">
                <a:xfrm>
                  <a:off x="1044013" y="3090853"/>
                  <a:ext cx="1316724" cy="1220742"/>
                </a:xfrm>
                <a:custGeom>
                  <a:avLst/>
                  <a:gdLst>
                    <a:gd name="T0" fmla="*/ 6229 w 6230"/>
                    <a:gd name="T1" fmla="*/ 5776 h 5777"/>
                    <a:gd name="T2" fmla="*/ 0 w 6230"/>
                    <a:gd name="T3" fmla="*/ 2183 h 5777"/>
                    <a:gd name="T4" fmla="*/ 3780 w 6230"/>
                    <a:gd name="T5" fmla="*/ 0 h 5777"/>
                    <a:gd name="T6" fmla="*/ 6229 w 6230"/>
                    <a:gd name="T7" fmla="*/ 1437 h 5777"/>
                    <a:gd name="T8" fmla="*/ 6229 w 6230"/>
                    <a:gd name="T9" fmla="*/ 5776 h 5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7">
                      <a:moveTo>
                        <a:pt x="6229" y="5776"/>
                      </a:moveTo>
                      <a:lnTo>
                        <a:pt x="0" y="2183"/>
                      </a:lnTo>
                      <a:lnTo>
                        <a:pt x="3780" y="0"/>
                      </a:lnTo>
                      <a:lnTo>
                        <a:pt x="6229" y="1437"/>
                      </a:lnTo>
                      <a:lnTo>
                        <a:pt x="6229" y="5776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8802" name="Rectangle 22"/>
              <p:cNvSpPr/>
              <p:nvPr/>
            </p:nvSpPr>
            <p:spPr>
              <a:xfrm>
                <a:off x="1802796" y="4076243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64286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线程</a:t>
                </a:r>
              </a:p>
            </p:txBody>
          </p:sp>
        </p:grpSp>
        <p:grpSp>
          <p:nvGrpSpPr>
            <p:cNvPr id="82" name="Group 5"/>
            <p:cNvGrpSpPr/>
            <p:nvPr/>
          </p:nvGrpSpPr>
          <p:grpSpPr>
            <a:xfrm>
              <a:off x="2761168" y="3774800"/>
              <a:ext cx="1316724" cy="1462096"/>
              <a:chOff x="2761168" y="3717650"/>
              <a:chExt cx="1316724" cy="1462096"/>
            </a:xfrm>
          </p:grpSpPr>
          <p:grpSp>
            <p:nvGrpSpPr>
              <p:cNvPr id="83" name="Group 17"/>
              <p:cNvGrpSpPr/>
              <p:nvPr/>
            </p:nvGrpSpPr>
            <p:grpSpPr>
              <a:xfrm>
                <a:off x="2761168" y="3717650"/>
                <a:ext cx="1316724" cy="1462096"/>
                <a:chOff x="2415718" y="3090853"/>
                <a:chExt cx="1316724" cy="1462096"/>
              </a:xfrm>
              <a:solidFill>
                <a:schemeClr val="tx2"/>
              </a:solidFill>
            </p:grpSpPr>
            <p:sp>
              <p:nvSpPr>
                <p:cNvPr id="1048803" name="Freeform: Shape 19"/>
                <p:cNvSpPr/>
                <p:nvPr/>
              </p:nvSpPr>
              <p:spPr bwMode="auto">
                <a:xfrm>
                  <a:off x="2669185" y="3608038"/>
                  <a:ext cx="872225" cy="944911"/>
                </a:xfrm>
                <a:custGeom>
                  <a:avLst/>
                  <a:gdLst>
                    <a:gd name="T0" fmla="*/ 3087 w 4126"/>
                    <a:gd name="T1" fmla="*/ 0 h 4473"/>
                    <a:gd name="T2" fmla="*/ 3087 w 4126"/>
                    <a:gd name="T3" fmla="*/ 0 h 4473"/>
                    <a:gd name="T4" fmla="*/ 3592 w 4126"/>
                    <a:gd name="T5" fmla="*/ 879 h 4473"/>
                    <a:gd name="T6" fmla="*/ 3805 w 4126"/>
                    <a:gd name="T7" fmla="*/ 773 h 4473"/>
                    <a:gd name="T8" fmla="*/ 4098 w 4126"/>
                    <a:gd name="T9" fmla="*/ 986 h 4473"/>
                    <a:gd name="T10" fmla="*/ 3672 w 4126"/>
                    <a:gd name="T11" fmla="*/ 4206 h 4473"/>
                    <a:gd name="T12" fmla="*/ 3327 w 4126"/>
                    <a:gd name="T13" fmla="*/ 4419 h 4473"/>
                    <a:gd name="T14" fmla="*/ 346 w 4126"/>
                    <a:gd name="T15" fmla="*/ 3168 h 4473"/>
                    <a:gd name="T16" fmla="*/ 292 w 4126"/>
                    <a:gd name="T17" fmla="*/ 2795 h 4473"/>
                    <a:gd name="T18" fmla="*/ 505 w 4126"/>
                    <a:gd name="T19" fmla="*/ 2662 h 4473"/>
                    <a:gd name="T20" fmla="*/ 0 w 4126"/>
                    <a:gd name="T21" fmla="*/ 1784 h 4473"/>
                    <a:gd name="T22" fmla="*/ 3087 w 4126"/>
                    <a:gd name="T23" fmla="*/ 0 h 4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3">
                      <a:moveTo>
                        <a:pt x="3087" y="0"/>
                      </a:moveTo>
                      <a:lnTo>
                        <a:pt x="3087" y="0"/>
                      </a:lnTo>
                      <a:cubicBezTo>
                        <a:pt x="3592" y="879"/>
                        <a:pt x="3592" y="879"/>
                        <a:pt x="3592" y="879"/>
                      </a:cubicBezTo>
                      <a:cubicBezTo>
                        <a:pt x="3805" y="773"/>
                        <a:pt x="3805" y="773"/>
                        <a:pt x="3805" y="773"/>
                      </a:cubicBezTo>
                      <a:cubicBezTo>
                        <a:pt x="3965" y="666"/>
                        <a:pt x="4125" y="799"/>
                        <a:pt x="4098" y="986"/>
                      </a:cubicBezTo>
                      <a:cubicBezTo>
                        <a:pt x="3672" y="4206"/>
                        <a:pt x="3672" y="4206"/>
                        <a:pt x="3672" y="4206"/>
                      </a:cubicBezTo>
                      <a:cubicBezTo>
                        <a:pt x="3646" y="4392"/>
                        <a:pt x="3513" y="4472"/>
                        <a:pt x="3327" y="4419"/>
                      </a:cubicBezTo>
                      <a:cubicBezTo>
                        <a:pt x="346" y="3168"/>
                        <a:pt x="346" y="3168"/>
                        <a:pt x="346" y="3168"/>
                      </a:cubicBezTo>
                      <a:cubicBezTo>
                        <a:pt x="159" y="3088"/>
                        <a:pt x="133" y="2875"/>
                        <a:pt x="292" y="2795"/>
                      </a:cubicBezTo>
                      <a:cubicBezTo>
                        <a:pt x="505" y="2662"/>
                        <a:pt x="505" y="2662"/>
                        <a:pt x="505" y="2662"/>
                      </a:cubicBezTo>
                      <a:cubicBezTo>
                        <a:pt x="0" y="1784"/>
                        <a:pt x="0" y="1784"/>
                        <a:pt x="0" y="1784"/>
                      </a:cubicBezTo>
                      <a:cubicBezTo>
                        <a:pt x="1011" y="1199"/>
                        <a:pt x="2049" y="613"/>
                        <a:pt x="3087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804" name="Freeform: Shape 20"/>
                <p:cNvSpPr/>
                <p:nvPr/>
              </p:nvSpPr>
              <p:spPr bwMode="auto">
                <a:xfrm>
                  <a:off x="2415718" y="3090853"/>
                  <a:ext cx="1316724" cy="1220742"/>
                </a:xfrm>
                <a:custGeom>
                  <a:avLst/>
                  <a:gdLst>
                    <a:gd name="T0" fmla="*/ 6229 w 6230"/>
                    <a:gd name="T1" fmla="*/ 2183 h 5777"/>
                    <a:gd name="T2" fmla="*/ 0 w 6230"/>
                    <a:gd name="T3" fmla="*/ 5776 h 5777"/>
                    <a:gd name="T4" fmla="*/ 0 w 6230"/>
                    <a:gd name="T5" fmla="*/ 1437 h 5777"/>
                    <a:gd name="T6" fmla="*/ 2449 w 6230"/>
                    <a:gd name="T7" fmla="*/ 0 h 5777"/>
                    <a:gd name="T8" fmla="*/ 6229 w 6230"/>
                    <a:gd name="T9" fmla="*/ 2183 h 5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7">
                      <a:moveTo>
                        <a:pt x="6229" y="2183"/>
                      </a:moveTo>
                      <a:lnTo>
                        <a:pt x="0" y="5776"/>
                      </a:lnTo>
                      <a:lnTo>
                        <a:pt x="0" y="1437"/>
                      </a:lnTo>
                      <a:lnTo>
                        <a:pt x="2449" y="0"/>
                      </a:lnTo>
                      <a:lnTo>
                        <a:pt x="6229" y="2183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8805" name="Rectangle 18"/>
              <p:cNvSpPr/>
              <p:nvPr/>
            </p:nvSpPr>
            <p:spPr>
              <a:xfrm>
                <a:off x="2887998" y="4076243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64286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多态</a:t>
                </a:r>
              </a:p>
            </p:txBody>
          </p:sp>
        </p:grpSp>
        <p:grpSp>
          <p:nvGrpSpPr>
            <p:cNvPr id="84" name="Group 6"/>
            <p:cNvGrpSpPr/>
            <p:nvPr/>
          </p:nvGrpSpPr>
          <p:grpSpPr>
            <a:xfrm>
              <a:off x="3307240" y="2672405"/>
              <a:ext cx="1543465" cy="1518939"/>
              <a:chOff x="3307240" y="2615255"/>
              <a:chExt cx="1543465" cy="1518939"/>
            </a:xfrm>
          </p:grpSpPr>
          <p:grpSp>
            <p:nvGrpSpPr>
              <p:cNvPr id="85" name="Group 13"/>
              <p:cNvGrpSpPr/>
              <p:nvPr/>
            </p:nvGrpSpPr>
            <p:grpSpPr>
              <a:xfrm>
                <a:off x="3307240" y="2615255"/>
                <a:ext cx="1543465" cy="1518939"/>
                <a:chOff x="2961790" y="1988458"/>
                <a:chExt cx="1543465" cy="1518939"/>
              </a:xfrm>
              <a:solidFill>
                <a:schemeClr val="accent4"/>
              </a:solidFill>
            </p:grpSpPr>
            <p:sp>
              <p:nvSpPr>
                <p:cNvPr id="1048806" name="Freeform: Shape 15"/>
                <p:cNvSpPr/>
                <p:nvPr/>
              </p:nvSpPr>
              <p:spPr bwMode="auto">
                <a:xfrm>
                  <a:off x="3644211" y="2272106"/>
                  <a:ext cx="861044" cy="967275"/>
                </a:xfrm>
                <a:custGeom>
                  <a:avLst/>
                  <a:gdLst>
                    <a:gd name="T0" fmla="*/ 0 w 4073"/>
                    <a:gd name="T1" fmla="*/ 505 h 4578"/>
                    <a:gd name="T2" fmla="*/ 0 w 4073"/>
                    <a:gd name="T3" fmla="*/ 505 h 4578"/>
                    <a:gd name="T4" fmla="*/ 1011 w 4073"/>
                    <a:gd name="T5" fmla="*/ 505 h 4578"/>
                    <a:gd name="T6" fmla="*/ 1011 w 4073"/>
                    <a:gd name="T7" fmla="*/ 266 h 4578"/>
                    <a:gd name="T8" fmla="*/ 1357 w 4073"/>
                    <a:gd name="T9" fmla="*/ 107 h 4578"/>
                    <a:gd name="T10" fmla="*/ 3912 w 4073"/>
                    <a:gd name="T11" fmla="*/ 2076 h 4578"/>
                    <a:gd name="T12" fmla="*/ 3912 w 4073"/>
                    <a:gd name="T13" fmla="*/ 2500 h 4578"/>
                    <a:gd name="T14" fmla="*/ 1357 w 4073"/>
                    <a:gd name="T15" fmla="*/ 4470 h 4578"/>
                    <a:gd name="T16" fmla="*/ 1011 w 4073"/>
                    <a:gd name="T17" fmla="*/ 4310 h 4578"/>
                    <a:gd name="T18" fmla="*/ 1011 w 4073"/>
                    <a:gd name="T19" fmla="*/ 4071 h 4578"/>
                    <a:gd name="T20" fmla="*/ 0 w 4073"/>
                    <a:gd name="T21" fmla="*/ 4071 h 4578"/>
                    <a:gd name="T22" fmla="*/ 0 w 4073"/>
                    <a:gd name="T23" fmla="*/ 505 h 4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73" h="4578">
                      <a:moveTo>
                        <a:pt x="0" y="505"/>
                      </a:moveTo>
                      <a:lnTo>
                        <a:pt x="0" y="505"/>
                      </a:lnTo>
                      <a:cubicBezTo>
                        <a:pt x="1011" y="505"/>
                        <a:pt x="1011" y="505"/>
                        <a:pt x="1011" y="505"/>
                      </a:cubicBezTo>
                      <a:cubicBezTo>
                        <a:pt x="1011" y="266"/>
                        <a:pt x="1011" y="266"/>
                        <a:pt x="1011" y="266"/>
                      </a:cubicBezTo>
                      <a:cubicBezTo>
                        <a:pt x="1011" y="79"/>
                        <a:pt x="1197" y="0"/>
                        <a:pt x="1357" y="107"/>
                      </a:cubicBezTo>
                      <a:cubicBezTo>
                        <a:pt x="3912" y="2076"/>
                        <a:pt x="3912" y="2076"/>
                        <a:pt x="3912" y="2076"/>
                      </a:cubicBezTo>
                      <a:cubicBezTo>
                        <a:pt x="4072" y="2209"/>
                        <a:pt x="4072" y="2368"/>
                        <a:pt x="3912" y="2500"/>
                      </a:cubicBezTo>
                      <a:cubicBezTo>
                        <a:pt x="1357" y="4470"/>
                        <a:pt x="1357" y="4470"/>
                        <a:pt x="1357" y="4470"/>
                      </a:cubicBezTo>
                      <a:cubicBezTo>
                        <a:pt x="1197" y="4577"/>
                        <a:pt x="1011" y="4497"/>
                        <a:pt x="1011" y="4310"/>
                      </a:cubicBezTo>
                      <a:cubicBezTo>
                        <a:pt x="1011" y="4071"/>
                        <a:pt x="1011" y="4071"/>
                        <a:pt x="1011" y="4071"/>
                      </a:cubicBezTo>
                      <a:cubicBezTo>
                        <a:pt x="0" y="4071"/>
                        <a:pt x="0" y="4071"/>
                        <a:pt x="0" y="4071"/>
                      </a:cubicBezTo>
                      <a:cubicBezTo>
                        <a:pt x="0" y="2874"/>
                        <a:pt x="0" y="1703"/>
                        <a:pt x="0" y="50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807" name="Freeform: Shape 16"/>
                <p:cNvSpPr/>
                <p:nvPr/>
              </p:nvSpPr>
              <p:spPr bwMode="auto">
                <a:xfrm>
                  <a:off x="2961790" y="1988458"/>
                  <a:ext cx="793016" cy="1518939"/>
                </a:xfrm>
                <a:custGeom>
                  <a:avLst/>
                  <a:gdLst>
                    <a:gd name="T0" fmla="*/ 3752 w 3753"/>
                    <a:gd name="T1" fmla="*/ 0 h 7187"/>
                    <a:gd name="T2" fmla="*/ 3752 w 3753"/>
                    <a:gd name="T3" fmla="*/ 7186 h 7187"/>
                    <a:gd name="T4" fmla="*/ 0 w 3753"/>
                    <a:gd name="T5" fmla="*/ 5003 h 7187"/>
                    <a:gd name="T6" fmla="*/ 0 w 3753"/>
                    <a:gd name="T7" fmla="*/ 2183 h 7187"/>
                    <a:gd name="T8" fmla="*/ 3752 w 3753"/>
                    <a:gd name="T9" fmla="*/ 0 h 7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3" h="7187">
                      <a:moveTo>
                        <a:pt x="3752" y="0"/>
                      </a:moveTo>
                      <a:lnTo>
                        <a:pt x="3752" y="7186"/>
                      </a:lnTo>
                      <a:lnTo>
                        <a:pt x="0" y="5003"/>
                      </a:lnTo>
                      <a:lnTo>
                        <a:pt x="0" y="2183"/>
                      </a:lnTo>
                      <a:lnTo>
                        <a:pt x="375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8808" name="Rectangle 14"/>
              <p:cNvSpPr/>
              <p:nvPr/>
            </p:nvSpPr>
            <p:spPr>
              <a:xfrm>
                <a:off x="3392026" y="3155344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64286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继承</a:t>
                </a:r>
              </a:p>
            </p:txBody>
          </p:sp>
        </p:grpSp>
        <p:grpSp>
          <p:nvGrpSpPr>
            <p:cNvPr id="86" name="Group 7"/>
            <p:cNvGrpSpPr/>
            <p:nvPr/>
          </p:nvGrpSpPr>
          <p:grpSpPr>
            <a:xfrm>
              <a:off x="2761168" y="1626853"/>
              <a:ext cx="1316724" cy="1462095"/>
              <a:chOff x="2761168" y="1569703"/>
              <a:chExt cx="1316724" cy="1462095"/>
            </a:xfrm>
          </p:grpSpPr>
          <p:grpSp>
            <p:nvGrpSpPr>
              <p:cNvPr id="87" name="Group 9"/>
              <p:cNvGrpSpPr/>
              <p:nvPr/>
            </p:nvGrpSpPr>
            <p:grpSpPr>
              <a:xfrm>
                <a:off x="2761168" y="1569703"/>
                <a:ext cx="1316724" cy="1462095"/>
                <a:chOff x="2415718" y="942906"/>
                <a:chExt cx="1316724" cy="1462095"/>
              </a:xfrm>
              <a:solidFill>
                <a:schemeClr val="accent2"/>
              </a:solidFill>
            </p:grpSpPr>
            <p:sp>
              <p:nvSpPr>
                <p:cNvPr id="1048809" name="Freeform: Shape 11"/>
                <p:cNvSpPr/>
                <p:nvPr/>
              </p:nvSpPr>
              <p:spPr bwMode="auto">
                <a:xfrm>
                  <a:off x="2669185" y="942906"/>
                  <a:ext cx="872225" cy="944911"/>
                </a:xfrm>
                <a:custGeom>
                  <a:avLst/>
                  <a:gdLst>
                    <a:gd name="T0" fmla="*/ 0 w 4126"/>
                    <a:gd name="T1" fmla="*/ 2687 h 4472"/>
                    <a:gd name="T2" fmla="*/ 0 w 4126"/>
                    <a:gd name="T3" fmla="*/ 2687 h 4472"/>
                    <a:gd name="T4" fmla="*/ 505 w 4126"/>
                    <a:gd name="T5" fmla="*/ 1809 h 4472"/>
                    <a:gd name="T6" fmla="*/ 292 w 4126"/>
                    <a:gd name="T7" fmla="*/ 1677 h 4472"/>
                    <a:gd name="T8" fmla="*/ 346 w 4126"/>
                    <a:gd name="T9" fmla="*/ 1303 h 4472"/>
                    <a:gd name="T10" fmla="*/ 3327 w 4126"/>
                    <a:gd name="T11" fmla="*/ 52 h 4472"/>
                    <a:gd name="T12" fmla="*/ 3672 w 4126"/>
                    <a:gd name="T13" fmla="*/ 265 h 4472"/>
                    <a:gd name="T14" fmla="*/ 4098 w 4126"/>
                    <a:gd name="T15" fmla="*/ 3486 h 4472"/>
                    <a:gd name="T16" fmla="*/ 3805 w 4126"/>
                    <a:gd name="T17" fmla="*/ 3699 h 4472"/>
                    <a:gd name="T18" fmla="*/ 3592 w 4126"/>
                    <a:gd name="T19" fmla="*/ 3593 h 4472"/>
                    <a:gd name="T20" fmla="*/ 3087 w 4126"/>
                    <a:gd name="T21" fmla="*/ 4471 h 4472"/>
                    <a:gd name="T22" fmla="*/ 0 w 4126"/>
                    <a:gd name="T23" fmla="*/ 2687 h 4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2">
                      <a:moveTo>
                        <a:pt x="0" y="2687"/>
                      </a:moveTo>
                      <a:lnTo>
                        <a:pt x="0" y="2687"/>
                      </a:lnTo>
                      <a:cubicBezTo>
                        <a:pt x="505" y="1809"/>
                        <a:pt x="505" y="1809"/>
                        <a:pt x="505" y="1809"/>
                      </a:cubicBezTo>
                      <a:cubicBezTo>
                        <a:pt x="292" y="1677"/>
                        <a:pt x="292" y="1677"/>
                        <a:pt x="292" y="1677"/>
                      </a:cubicBezTo>
                      <a:cubicBezTo>
                        <a:pt x="133" y="1596"/>
                        <a:pt x="159" y="1384"/>
                        <a:pt x="346" y="1303"/>
                      </a:cubicBezTo>
                      <a:cubicBezTo>
                        <a:pt x="3327" y="52"/>
                        <a:pt x="3327" y="52"/>
                        <a:pt x="3327" y="52"/>
                      </a:cubicBezTo>
                      <a:cubicBezTo>
                        <a:pt x="3513" y="0"/>
                        <a:pt x="3646" y="80"/>
                        <a:pt x="3672" y="265"/>
                      </a:cubicBezTo>
                      <a:cubicBezTo>
                        <a:pt x="4098" y="3486"/>
                        <a:pt x="4098" y="3486"/>
                        <a:pt x="4098" y="3486"/>
                      </a:cubicBezTo>
                      <a:cubicBezTo>
                        <a:pt x="4125" y="3672"/>
                        <a:pt x="3965" y="3806"/>
                        <a:pt x="3805" y="3699"/>
                      </a:cubicBezTo>
                      <a:cubicBezTo>
                        <a:pt x="3592" y="3593"/>
                        <a:pt x="3592" y="3593"/>
                        <a:pt x="3592" y="3593"/>
                      </a:cubicBezTo>
                      <a:cubicBezTo>
                        <a:pt x="3087" y="4471"/>
                        <a:pt x="3087" y="4471"/>
                        <a:pt x="3087" y="4471"/>
                      </a:cubicBezTo>
                      <a:cubicBezTo>
                        <a:pt x="2049" y="3858"/>
                        <a:pt x="1037" y="3273"/>
                        <a:pt x="0" y="268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810" name="Freeform: Shape 12"/>
                <p:cNvSpPr/>
                <p:nvPr/>
              </p:nvSpPr>
              <p:spPr bwMode="auto">
                <a:xfrm>
                  <a:off x="2415718" y="1184259"/>
                  <a:ext cx="1316724" cy="1220742"/>
                </a:xfrm>
                <a:custGeom>
                  <a:avLst/>
                  <a:gdLst>
                    <a:gd name="T0" fmla="*/ 0 w 6230"/>
                    <a:gd name="T1" fmla="*/ 0 h 5776"/>
                    <a:gd name="T2" fmla="*/ 6229 w 6230"/>
                    <a:gd name="T3" fmla="*/ 3593 h 5776"/>
                    <a:gd name="T4" fmla="*/ 2449 w 6230"/>
                    <a:gd name="T5" fmla="*/ 5775 h 5776"/>
                    <a:gd name="T6" fmla="*/ 0 w 6230"/>
                    <a:gd name="T7" fmla="*/ 4338 h 5776"/>
                    <a:gd name="T8" fmla="*/ 0 w 6230"/>
                    <a:gd name="T9" fmla="*/ 0 h 5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6">
                      <a:moveTo>
                        <a:pt x="0" y="0"/>
                      </a:moveTo>
                      <a:lnTo>
                        <a:pt x="6229" y="3593"/>
                      </a:lnTo>
                      <a:lnTo>
                        <a:pt x="2449" y="5775"/>
                      </a:lnTo>
                      <a:lnTo>
                        <a:pt x="0" y="433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8811" name="Rectangle 10"/>
              <p:cNvSpPr/>
              <p:nvPr/>
            </p:nvSpPr>
            <p:spPr>
              <a:xfrm>
                <a:off x="2869642" y="2283781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64286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方法</a:t>
                </a:r>
              </a:p>
            </p:txBody>
          </p:sp>
        </p:grpSp>
        <p:sp>
          <p:nvSpPr>
            <p:cNvPr id="1048812" name="Oval 8"/>
            <p:cNvSpPr/>
            <p:nvPr/>
          </p:nvSpPr>
          <p:spPr>
            <a:xfrm>
              <a:off x="2103737" y="2770326"/>
              <a:ext cx="1323267" cy="132326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  <a:cs typeface="+mn-ea"/>
                  <a:sym typeface="+mn-lt"/>
                </a:rPr>
                <a:t>JAVA</a:t>
              </a:r>
            </a:p>
          </p:txBody>
        </p:sp>
      </p:grpSp>
      <p:grpSp>
        <p:nvGrpSpPr>
          <p:cNvPr id="88" name="Group 82"/>
          <p:cNvGrpSpPr/>
          <p:nvPr/>
        </p:nvGrpSpPr>
        <p:grpSpPr>
          <a:xfrm>
            <a:off x="6354197" y="1204961"/>
            <a:ext cx="1836204" cy="3166983"/>
            <a:chOff x="8472264" y="2924944"/>
            <a:chExt cx="2448272" cy="1338747"/>
          </a:xfrm>
        </p:grpSpPr>
        <p:cxnSp>
          <p:nvCxnSpPr>
            <p:cNvPr id="3145748" name="Straight Connector 84"/>
            <p:cNvCxnSpPr>
              <a:cxnSpLocks/>
            </p:cNvCxnSpPr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Straight Connector 85"/>
            <p:cNvCxnSpPr>
              <a:cxnSpLocks/>
            </p:cNvCxnSpPr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97"/>
          <p:cNvGrpSpPr/>
          <p:nvPr/>
        </p:nvGrpSpPr>
        <p:grpSpPr>
          <a:xfrm>
            <a:off x="815269" y="1204962"/>
            <a:ext cx="1836204" cy="3166988"/>
            <a:chOff x="1307468" y="2924944"/>
            <a:chExt cx="2448272" cy="1338747"/>
          </a:xfrm>
        </p:grpSpPr>
        <p:cxnSp>
          <p:nvCxnSpPr>
            <p:cNvPr id="3145750" name="Straight Connector 98"/>
            <p:cNvCxnSpPr>
              <a:cxnSpLocks/>
            </p:cNvCxnSpPr>
            <p:nvPr/>
          </p:nvCxnSpPr>
          <p:spPr>
            <a:xfrm>
              <a:off x="1307468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99"/>
            <p:cNvCxnSpPr>
              <a:cxnSpLocks/>
            </p:cNvCxnSpPr>
            <p:nvPr/>
          </p:nvCxnSpPr>
          <p:spPr>
            <a:xfrm>
              <a:off x="1307468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81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总结和心得体会</a:t>
            </a:r>
          </a:p>
        </p:txBody>
      </p:sp>
      <p:sp>
        <p:nvSpPr>
          <p:cNvPr id="1048814" name="文本框 1"/>
          <p:cNvSpPr txBox="1"/>
          <p:nvPr/>
        </p:nvSpPr>
        <p:spPr>
          <a:xfrm>
            <a:off x="1128077" y="679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1048815" name="文本框 63"/>
          <p:cNvSpPr txBox="1"/>
          <p:nvPr/>
        </p:nvSpPr>
        <p:spPr>
          <a:xfrm>
            <a:off x="409195" y="1329830"/>
            <a:ext cx="30215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问题：在设计的登录</a:t>
            </a:r>
            <a:r>
              <a:rPr lang="zh-CN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的时候，因没有考虑到用户可能有输错的情况，导致系统</a:t>
            </a:r>
            <a:r>
              <a:rPr lang="zh-CN" altLang="zh-CN" sz="1200" kern="100" dirty="0">
                <a:latin typeface="宋体" panose="02010600030101010101" pitchFamily="2" charset="-122"/>
                <a:ea typeface="宋体" panose="02010600030101010101" pitchFamily="2" charset="-122"/>
              </a:rPr>
              <a:t>崩溃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。在设计管理员部分时，先开始只单纯的考虑到管理员修改已有的电影，导致只能够替换掉数组中的元素，而不能实现数组元素的增加和删除，导致与要求不符无法正常的满足需求。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解决方法：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在登录模块的代码中的外层写一个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死循环，接着在里面嵌套一个选择语句，如果输入的用户名和密码正确既可以登录成功进入系统，否则会提醒用户登录失败并重新输入正确的用户名和密码。在管理电影模块，放弃了原来的传统的静态数组，改用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ListArray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动态数组，通过调用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ListArray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里面的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方法实现增加电影的功能，调用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方法实现删除旧电影的功能，通过调用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方法实现修改电影的功能，通过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循环语句依次输出电影的信息的方法实现查看电影的功能。</a:t>
            </a:r>
          </a:p>
          <a:p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8816" name="文本框 64"/>
          <p:cNvSpPr txBox="1"/>
          <p:nvPr/>
        </p:nvSpPr>
        <p:spPr>
          <a:xfrm>
            <a:off x="6667005" y="6133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48817" name="文本框 65"/>
          <p:cNvSpPr txBox="1"/>
          <p:nvPr/>
        </p:nvSpPr>
        <p:spPr>
          <a:xfrm>
            <a:off x="5760089" y="1231789"/>
            <a:ext cx="3253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课程设计，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们小组成员明白了理论与实际应用相结合的重要性，并提高了各自组织数据及编写程序的能力。培养了基本的、良好的程序设计技能以及合作能力。本次课程设计同样提高了小组各个成员的综合运用所学知识的能力，并对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Eclipse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有了更深入的了解。《面向对象编程与设计》是一门实践性很强的课程，上机实习是对学生综合素质进行训练的一种最基本方法，是与课堂听讲、自学和练习相辅相成的、必不可少的一个教学环节。上机实习一方面能使书本上的知识变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活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，起到深化理解和灵活掌握教学内容的目的；另一方面，上机实习是对学生软件设计的综合能力训练，包括问题分析，总体结构设计，程序设计基本技能和技巧的训练。完成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课程设计培养了我们分析问题、编程和动手能力，使我们掌握了程序设计的基本技能，提高了我们适应实际，实践编程的能力。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2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3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4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5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6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7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8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29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0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1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2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3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4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5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6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7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8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39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40" name="文本占位符 10"/>
          <p:cNvSpPr txBox="1"/>
          <p:nvPr/>
        </p:nvSpPr>
        <p:spPr>
          <a:xfrm>
            <a:off x="365760" y="2223271"/>
            <a:ext cx="8412480" cy="678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kern="1200" dirty="0">
                <a:solidFill>
                  <a:srgbClr val="FBFBFC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演示完毕 谢谢欣赏</a:t>
            </a:r>
          </a:p>
        </p:txBody>
      </p:sp>
      <p:sp>
        <p:nvSpPr>
          <p:cNvPr id="1048841" name="矩形 34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0" grpId="0"/>
      <p:bldP spid="10488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2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3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4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5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6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7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8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39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0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1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2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3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4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5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6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7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8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49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50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1" name="矩形 14"/>
          <p:cNvSpPr/>
          <p:nvPr/>
        </p:nvSpPr>
        <p:spPr>
          <a:xfrm>
            <a:off x="1619672" y="2770585"/>
            <a:ext cx="6001747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设计任务</a:t>
            </a:r>
          </a:p>
        </p:txBody>
      </p:sp>
      <p:sp>
        <p:nvSpPr>
          <p:cNvPr id="1048652" name="矩形 15"/>
          <p:cNvSpPr/>
          <p:nvPr/>
        </p:nvSpPr>
        <p:spPr>
          <a:xfrm>
            <a:off x="4109607" y="1423918"/>
            <a:ext cx="1860216" cy="1704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 animBg="1"/>
      <p:bldP spid="1048651" grpId="0"/>
      <p:bldP spid="10486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íślíḋè-Rectangle 1"/>
          <p:cNvSpPr/>
          <p:nvPr/>
        </p:nvSpPr>
        <p:spPr>
          <a:xfrm>
            <a:off x="3419872" y="2713141"/>
            <a:ext cx="5724128" cy="2169958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zh-CN" sz="1200" dirty="0"/>
              <a:t>我们这次课程设计的题目是基于</a:t>
            </a:r>
            <a:r>
              <a:rPr lang="en-US" altLang="zh-CN" sz="1200" dirty="0"/>
              <a:t>Java</a:t>
            </a:r>
            <a:r>
              <a:rPr lang="zh-CN" altLang="zh-CN" sz="1200" dirty="0"/>
              <a:t>的电影售票系统，目的是通过建立一个购票系统来消减繁杂的手续，进而提高售票的效率。为了达到这个要求可以分为以下二个部分</a:t>
            </a:r>
            <a:r>
              <a:rPr lang="en-US" altLang="zh-CN" sz="1200" dirty="0"/>
              <a:t>:</a:t>
            </a:r>
            <a:r>
              <a:rPr lang="zh-CN" altLang="zh-CN" sz="1200" dirty="0"/>
              <a:t>前台管理</a:t>
            </a:r>
            <a:r>
              <a:rPr lang="en-US" altLang="zh-CN" sz="1200" dirty="0"/>
              <a:t>,</a:t>
            </a:r>
            <a:r>
              <a:rPr lang="zh-CN" altLang="zh-CN" sz="1200" dirty="0"/>
              <a:t>后台管理。前台现场售票</a:t>
            </a:r>
            <a:r>
              <a:rPr lang="en-US" altLang="zh-CN" sz="1200" dirty="0"/>
              <a:t>:</a:t>
            </a:r>
            <a:r>
              <a:rPr lang="zh-CN" altLang="zh-CN" sz="1200" dirty="0"/>
              <a:t>电影名称，票价，票价打折，售票，座位，打印票，结账，后台管理模块</a:t>
            </a:r>
            <a:r>
              <a:rPr lang="en-US" altLang="zh-CN" sz="1200" dirty="0"/>
              <a:t>:</a:t>
            </a:r>
            <a:r>
              <a:rPr lang="zh-CN" altLang="zh-CN" sz="1200" dirty="0"/>
              <a:t>管理员主要用于电影类型管理</a:t>
            </a:r>
            <a:r>
              <a:rPr lang="en-US" altLang="zh-CN" sz="1200" dirty="0"/>
              <a:t>:</a:t>
            </a:r>
            <a:r>
              <a:rPr lang="zh-CN" altLang="zh-CN" sz="1200" dirty="0"/>
              <a:t>添加电影种类，介绍，票价，放映场次，放映时间，放映大厅，放映厅管理。具体的功能可以分为以下几个部分</a:t>
            </a:r>
            <a:r>
              <a:rPr lang="en-US" altLang="zh-CN" sz="1200" dirty="0"/>
              <a:t>:</a:t>
            </a:r>
            <a:r>
              <a:rPr lang="zh-CN" altLang="zh-CN" sz="1200" dirty="0"/>
              <a:t>影院介绍，预订电影等。</a:t>
            </a:r>
            <a:endParaRPr sz="1200" dirty="0"/>
          </a:p>
        </p:txBody>
      </p:sp>
      <p:sp>
        <p:nvSpPr>
          <p:cNvPr id="1048657" name="Title 1"/>
          <p:cNvSpPr txBox="1"/>
          <p:nvPr/>
        </p:nvSpPr>
        <p:spPr>
          <a:xfrm>
            <a:off x="362917" y="87505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绪论</a:t>
            </a:r>
          </a:p>
        </p:txBody>
      </p:sp>
      <p:sp>
        <p:nvSpPr>
          <p:cNvPr id="1048658" name="TextBox 1"/>
          <p:cNvSpPr txBox="1"/>
          <p:nvPr/>
        </p:nvSpPr>
        <p:spPr>
          <a:xfrm>
            <a:off x="467543" y="774149"/>
            <a:ext cx="4050637" cy="21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随着影视行业的方式，传统的人工售票方式越来越不能满足人们的购票需求。纵观传统购票方式，不难发现它的缺点，例如</a:t>
            </a:r>
            <a:r>
              <a:rPr lang="en-US" altLang="zh-CN" sz="1200" dirty="0"/>
              <a:t>:</a:t>
            </a:r>
            <a:r>
              <a:rPr lang="zh-CN" altLang="zh-CN" sz="1200" dirty="0"/>
              <a:t>效率低，易出错，手续繁琐，而且耗费大量人力等等。</a:t>
            </a:r>
          </a:p>
          <a:p>
            <a:r>
              <a:rPr lang="zh-CN" altLang="zh-CN" sz="1200" dirty="0"/>
              <a:t>为此，我进行了专门调查，搜集了大量的资料，制定了详尽的需求分析与系统设计。本系统可以很好地帮助影院提高工作效率，进一步提高工作效益和影院现代化水平，具有很高的开发价值和使用价值。因此，本课题的研究重点便是便捷，人们可以在任何有网络的地方，通过互联网选择最近播放的电影中的自己所喜爱的影片观看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9" name="TextBox 3"/>
          <p:cNvSpPr txBox="1"/>
          <p:nvPr/>
        </p:nvSpPr>
        <p:spPr>
          <a:xfrm>
            <a:off x="3707904" y="2772939"/>
            <a:ext cx="11988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48660" name="TextBox 4"/>
          <p:cNvSpPr txBox="1"/>
          <p:nvPr/>
        </p:nvSpPr>
        <p:spPr>
          <a:xfrm>
            <a:off x="686516" y="374039"/>
            <a:ext cx="1960880" cy="434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pic>
        <p:nvPicPr>
          <p:cNvPr id="2097155" name="Picture 2" descr="https://gimg2.baidu.com/image_search/src=http%3A%2F%2Fimg3.chinadaily.com.cn%2Fimages%2F202007%2F20%2F5f153e31a310a8597914241c.jpeg&amp;refer=http%3A%2F%2Fimg3.chinadaily.com.cn&amp;app=2002&amp;size=f9999,10000&amp;q=a80&amp;n=0&amp;g=0n&amp;fmt=jpeg?sec=1642664793&amp;t=bdb6ed2fed2c81875dc9872e7e52818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3442" y="143027"/>
            <a:ext cx="3438892" cy="2294507"/>
          </a:xfrm>
          <a:prstGeom prst="rect">
            <a:avLst/>
          </a:prstGeom>
          <a:noFill/>
        </p:spPr>
      </p:pic>
      <p:pic>
        <p:nvPicPr>
          <p:cNvPr id="2097156" name="Picture 4" descr="https://gimg2.baidu.com/image_search/src=http%3A%2F%2Fcdn.clm02.com%2Fezvivi.com%2F243959%2F243959_3.jpg&amp;refer=http%3A%2F%2Fcdn.clm02.com&amp;app=2002&amp;size=f9999,10000&amp;q=a80&amp;n=0&amp;g=0n&amp;fmt=jpeg?sec=1642664793&amp;t=f7133a1a5b486605690b461d7ec758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298" y="2898648"/>
            <a:ext cx="2842470" cy="1798944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36"/>
          <p:cNvGrpSpPr/>
          <p:nvPr/>
        </p:nvGrpSpPr>
        <p:grpSpPr>
          <a:xfrm>
            <a:off x="5612191" y="358875"/>
            <a:ext cx="2603048" cy="400879"/>
            <a:chOff x="5693488" y="1699600"/>
            <a:chExt cx="2091580" cy="400879"/>
          </a:xfrm>
        </p:grpSpPr>
        <p:sp>
          <p:nvSpPr>
            <p:cNvPr id="1048664" name="Freeform: Shape 40"/>
            <p:cNvSpPr/>
            <p:nvPr/>
          </p:nvSpPr>
          <p:spPr bwMode="auto">
            <a:xfrm>
              <a:off x="5693488" y="1782115"/>
              <a:ext cx="318364" cy="31836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145729" name="Straight Connector 48"/>
            <p:cNvCxnSpPr>
              <a:cxnSpLocks/>
            </p:cNvCxnSpPr>
            <p:nvPr/>
          </p:nvCxnSpPr>
          <p:spPr>
            <a:xfrm>
              <a:off x="5971843" y="2009579"/>
              <a:ext cx="1813225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5" name="TextBox 32"/>
            <p:cNvSpPr txBox="1"/>
            <p:nvPr/>
          </p:nvSpPr>
          <p:spPr>
            <a:xfrm>
              <a:off x="5886717" y="1699600"/>
              <a:ext cx="1898351" cy="291169"/>
            </a:xfrm>
            <a:prstGeom prst="rect">
              <a:avLst/>
            </a:prstGeom>
            <a:noFill/>
          </p:spPr>
          <p:txBody>
            <a:bodyPr wrap="none" lIns="216000" tIns="0" rIns="0" bIns="0" anchor="b" anchorCtr="0">
              <a:normAutofit/>
            </a:bodyPr>
            <a:lstStyle/>
            <a:p>
              <a:r>
                <a:rPr lang="en-US" altLang="zh-CN" sz="1600" dirty="0"/>
                <a:t>JDK(JAVA</a:t>
              </a:r>
              <a:r>
                <a:rPr lang="zh-CN" altLang="zh-CN" sz="1600" dirty="0"/>
                <a:t>开发工具包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grpSp>
        <p:nvGrpSpPr>
          <p:cNvPr id="46" name="组合 37"/>
          <p:cNvGrpSpPr/>
          <p:nvPr/>
        </p:nvGrpSpPr>
        <p:grpSpPr>
          <a:xfrm>
            <a:off x="5618930" y="1720953"/>
            <a:ext cx="2172879" cy="414359"/>
            <a:chOff x="5693488" y="2582372"/>
            <a:chExt cx="2172879" cy="414359"/>
          </a:xfrm>
        </p:grpSpPr>
        <p:sp>
          <p:nvSpPr>
            <p:cNvPr id="1048666" name="Freeform: Shape 39"/>
            <p:cNvSpPr/>
            <p:nvPr/>
          </p:nvSpPr>
          <p:spPr bwMode="auto">
            <a:xfrm>
              <a:off x="5693488" y="2678367"/>
              <a:ext cx="318364" cy="31836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145730" name="Straight Connector 44"/>
            <p:cNvCxnSpPr>
              <a:cxnSpLocks/>
            </p:cNvCxnSpPr>
            <p:nvPr/>
          </p:nvCxnSpPr>
          <p:spPr>
            <a:xfrm>
              <a:off x="5971843" y="2911664"/>
              <a:ext cx="1813225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7" name="TextBox 38"/>
            <p:cNvSpPr txBox="1"/>
            <p:nvPr/>
          </p:nvSpPr>
          <p:spPr>
            <a:xfrm>
              <a:off x="6011853" y="2582372"/>
              <a:ext cx="1854514" cy="291169"/>
            </a:xfrm>
            <a:prstGeom prst="rect">
              <a:avLst/>
            </a:prstGeom>
            <a:noFill/>
          </p:spPr>
          <p:txBody>
            <a:bodyPr wrap="none" lIns="216000" tIns="0" rIns="0" bIns="0" anchor="b" anchorCtr="0">
              <a:normAutofit/>
            </a:bodyPr>
            <a:lstStyle/>
            <a:p>
              <a:r>
                <a:rPr lang="en-US" altLang="zh-CN" sz="1600" b="1" dirty="0" err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MyEclipse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38"/>
          <p:cNvGrpSpPr/>
          <p:nvPr/>
        </p:nvGrpSpPr>
        <p:grpSpPr>
          <a:xfrm>
            <a:off x="5679510" y="3403743"/>
            <a:ext cx="2521751" cy="465077"/>
            <a:chOff x="5693488" y="3465580"/>
            <a:chExt cx="2091580" cy="396642"/>
          </a:xfrm>
        </p:grpSpPr>
        <p:cxnSp>
          <p:nvCxnSpPr>
            <p:cNvPr id="3145731" name="Straight Connector 37"/>
            <p:cNvCxnSpPr>
              <a:cxnSpLocks/>
            </p:cNvCxnSpPr>
            <p:nvPr/>
          </p:nvCxnSpPr>
          <p:spPr>
            <a:xfrm>
              <a:off x="5971843" y="3813888"/>
              <a:ext cx="181322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8" name="Freeform: Shape 41"/>
            <p:cNvSpPr/>
            <p:nvPr/>
          </p:nvSpPr>
          <p:spPr bwMode="auto">
            <a:xfrm>
              <a:off x="5693488" y="3543858"/>
              <a:ext cx="318364" cy="31836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8669" name="TextBox 51"/>
            <p:cNvSpPr txBox="1"/>
            <p:nvPr/>
          </p:nvSpPr>
          <p:spPr>
            <a:xfrm>
              <a:off x="5897285" y="3465580"/>
              <a:ext cx="1854514" cy="291169"/>
            </a:xfrm>
            <a:prstGeom prst="rect">
              <a:avLst/>
            </a:prstGeom>
            <a:noFill/>
          </p:spPr>
          <p:txBody>
            <a:bodyPr wrap="none" lIns="216000" tIns="0" rIns="0" bIns="0" anchor="b" anchorCtr="0">
              <a:normAutofit/>
            </a:bodyPr>
            <a:lstStyle/>
            <a:p>
              <a:r>
                <a:rPr lang="en-US" altLang="zh-CN" sz="1600" dirty="0"/>
                <a:t>Microsoft Visio 2010</a:t>
              </a:r>
              <a:endParaRPr lang="zh-CN" altLang="en-US" sz="1600" dirty="0"/>
            </a:p>
          </p:txBody>
        </p:sp>
      </p:grpSp>
      <p:sp>
        <p:nvSpPr>
          <p:cNvPr id="1048670" name="Title 1"/>
          <p:cNvSpPr txBox="1"/>
          <p:nvPr/>
        </p:nvSpPr>
        <p:spPr>
          <a:xfrm>
            <a:off x="362917" y="87505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开发环境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71" name="TextBox 40"/>
          <p:cNvSpPr txBox="1"/>
          <p:nvPr/>
        </p:nvSpPr>
        <p:spPr>
          <a:xfrm>
            <a:off x="5796136" y="705290"/>
            <a:ext cx="3333701" cy="110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Java</a:t>
            </a:r>
            <a:r>
              <a:rPr lang="zh-CN" altLang="zh-CN" sz="1200" dirty="0"/>
              <a:t>开发人员可以采用</a:t>
            </a:r>
            <a:r>
              <a:rPr lang="en-US" altLang="zh-CN" sz="1200" dirty="0"/>
              <a:t>JDK</a:t>
            </a:r>
            <a:r>
              <a:rPr lang="zh-CN" altLang="zh-CN" sz="1200" dirty="0"/>
              <a:t>里提供的相关的类、接口和抽象类来完成自己的开发，其中包括了</a:t>
            </a:r>
            <a:r>
              <a:rPr lang="en-US" altLang="zh-CN" sz="1200" dirty="0"/>
              <a:t>java</a:t>
            </a:r>
            <a:r>
              <a:rPr lang="zh-CN" altLang="zh-CN" sz="1200" dirty="0"/>
              <a:t>的某些开发工具，它里面包含了</a:t>
            </a:r>
            <a:r>
              <a:rPr lang="en-US" altLang="zh-CN" sz="1200" dirty="0"/>
              <a:t>JRE</a:t>
            </a:r>
            <a:r>
              <a:rPr lang="zh-CN" altLang="zh-CN" sz="1200" dirty="0"/>
              <a:t>。因此在本机中安装了</a:t>
            </a:r>
            <a:r>
              <a:rPr lang="en-US" altLang="zh-CN" sz="1200" dirty="0"/>
              <a:t>JDK</a:t>
            </a:r>
            <a:r>
              <a:rPr lang="zh-CN" altLang="zh-CN" sz="1200" dirty="0"/>
              <a:t>，就不用在本机中再次安装</a:t>
            </a:r>
            <a:r>
              <a:rPr lang="en-US" altLang="zh-CN" sz="1200" dirty="0"/>
              <a:t>JRE</a:t>
            </a:r>
            <a:r>
              <a:rPr lang="zh-CN" altLang="zh-CN" sz="1200" dirty="0"/>
              <a:t>了。</a:t>
            </a:r>
            <a:r>
              <a:rPr lang="en-US" altLang="zh-CN" sz="1200" dirty="0"/>
              <a:t>JDK</a:t>
            </a:r>
            <a:r>
              <a:rPr lang="zh-CN" altLang="zh-CN" sz="1200" dirty="0"/>
              <a:t>里也提供编译工具和打包工具等。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2" name="TextBox 41"/>
          <p:cNvSpPr txBox="1"/>
          <p:nvPr/>
        </p:nvSpPr>
        <p:spPr>
          <a:xfrm>
            <a:off x="5796136" y="2097007"/>
            <a:ext cx="3172157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MyEclipse</a:t>
            </a:r>
            <a:r>
              <a:rPr lang="zh-CN" altLang="zh-CN" sz="1200" dirty="0"/>
              <a:t>是对</a:t>
            </a:r>
            <a:r>
              <a:rPr lang="en-US" altLang="zh-CN" sz="1200" dirty="0"/>
              <a:t>Eclipse</a:t>
            </a:r>
            <a:r>
              <a:rPr lang="zh-CN" altLang="zh-CN" sz="1200" dirty="0"/>
              <a:t>的扩大，极大的提高了我们进行</a:t>
            </a:r>
            <a:r>
              <a:rPr lang="en-US" altLang="zh-CN" sz="1200" dirty="0" err="1"/>
              <a:t>JavaEE</a:t>
            </a:r>
            <a:r>
              <a:rPr lang="zh-CN" altLang="zh-CN" sz="1200" dirty="0"/>
              <a:t>应用程序的开发工作效率，它为我们开发的项目提供了编码，然后调试，再测试，最后发布等功能。它拥有丰富的功能，对</a:t>
            </a:r>
            <a:r>
              <a:rPr lang="en-US" altLang="zh-CN" sz="1200" dirty="0"/>
              <a:t>HTML,CSS, 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, JSP, SQL, Struts,</a:t>
            </a:r>
            <a:r>
              <a:rPr lang="zh-CN" altLang="zh-CN" sz="1200" dirty="0"/>
              <a:t>等提供完整支持。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73" name="TextBox 43"/>
          <p:cNvSpPr txBox="1"/>
          <p:nvPr/>
        </p:nvSpPr>
        <p:spPr>
          <a:xfrm>
            <a:off x="5868144" y="3977954"/>
            <a:ext cx="3066215" cy="70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4"/>
              </a:rPr>
              <a:t>Microsoft</a:t>
            </a:r>
            <a:r>
              <a:rPr lang="en-US" altLang="zh-CN" sz="1200" dirty="0"/>
              <a:t> Visio</a:t>
            </a:r>
            <a:r>
              <a:rPr lang="zh-CN" altLang="zh-CN" sz="1200" dirty="0"/>
              <a:t>是</a:t>
            </a:r>
            <a:r>
              <a:rPr lang="en-US" altLang="zh-CN" sz="1200" dirty="0">
                <a:hlinkClick r:id="rId5"/>
              </a:rPr>
              <a:t>Windows</a:t>
            </a:r>
            <a:r>
              <a:rPr lang="zh-CN" altLang="zh-CN" sz="1200" dirty="0"/>
              <a:t>操作系统下运行的流程图和矢量绘图软件，它是</a:t>
            </a:r>
            <a:r>
              <a:rPr lang="en-US" altLang="zh-CN" sz="1200" dirty="0">
                <a:hlinkClick r:id="rId6"/>
              </a:rPr>
              <a:t>Microsoft Office</a:t>
            </a:r>
            <a:r>
              <a:rPr lang="zh-CN" altLang="zh-CN" sz="1200" dirty="0"/>
              <a:t>软件的一个部分。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7" name="Picture 2" descr="https://gimg2.baidu.com/image_search/src=http%3A%2F%2Ffile.boxuegu.com%2F90c3f04588834189ba8ff91452efbd0f.jpg&amp;refer=http%3A%2F%2Ffile.boxuegu.com&amp;app=2002&amp;size=f9999,10000&amp;q=a80&amp;n=0&amp;g=0n&amp;fmt=jpeg?sec=1642665454&amp;t=e28b476096909359f197efe2e97f73d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7544" y="1125619"/>
            <a:ext cx="47625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78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79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0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1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2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3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4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5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6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7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8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89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90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91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92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93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94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95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96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7" name="矩形 6"/>
          <p:cNvSpPr/>
          <p:nvPr/>
        </p:nvSpPr>
        <p:spPr>
          <a:xfrm>
            <a:off x="1571624" y="2753728"/>
            <a:ext cx="6001747" cy="701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设计方案及系统原理</a:t>
            </a:r>
          </a:p>
        </p:txBody>
      </p:sp>
      <p:sp>
        <p:nvSpPr>
          <p:cNvPr id="1048698" name="矩形 7"/>
          <p:cNvSpPr/>
          <p:nvPr/>
        </p:nvSpPr>
        <p:spPr>
          <a:xfrm>
            <a:off x="3921049" y="1396773"/>
            <a:ext cx="1860216" cy="1704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6" grpId="0" animBg="1"/>
      <p:bldP spid="1048697" grpId="0"/>
      <p:bldP spid="1048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24"/>
          <p:cNvGrpSpPr/>
          <p:nvPr/>
        </p:nvGrpSpPr>
        <p:grpSpPr>
          <a:xfrm>
            <a:off x="808805" y="1402631"/>
            <a:ext cx="1657622" cy="1657621"/>
            <a:chOff x="2772840" y="1518635"/>
            <a:chExt cx="1657622" cy="1657621"/>
          </a:xfrm>
        </p:grpSpPr>
        <p:sp>
          <p:nvSpPr>
            <p:cNvPr id="1048702" name="任意多边形: 形状 18"/>
            <p:cNvSpPr/>
            <p:nvPr/>
          </p:nvSpPr>
          <p:spPr>
            <a:xfrm rot="10800000">
              <a:off x="2772840" y="1518635"/>
              <a:ext cx="1657622" cy="1657621"/>
            </a:xfrm>
            <a:custGeom>
              <a:avLst/>
              <a:gdLst>
                <a:gd name="connsiteX0" fmla="*/ 0 w 1698172"/>
                <a:gd name="connsiteY0" fmla="*/ 0 h 1698171"/>
                <a:gd name="connsiteX1" fmla="*/ 1689405 w 1698172"/>
                <a:gd name="connsiteY1" fmla="*/ 1524544 h 1698171"/>
                <a:gd name="connsiteX2" fmla="*/ 1698172 w 1698172"/>
                <a:gd name="connsiteY2" fmla="*/ 1698171 h 1698171"/>
                <a:gd name="connsiteX3" fmla="*/ 1088118 w 1698172"/>
                <a:gd name="connsiteY3" fmla="*/ 1698171 h 1698171"/>
                <a:gd name="connsiteX4" fmla="*/ 111253 w 1698172"/>
                <a:gd name="connsiteY4" fmla="*/ 615670 h 1698171"/>
                <a:gd name="connsiteX5" fmla="*/ 0 w 1698172"/>
                <a:gd name="connsiteY5" fmla="*/ 610052 h 1698171"/>
                <a:gd name="connsiteX6" fmla="*/ 0 w 1698172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1698171">
                  <a:moveTo>
                    <a:pt x="0" y="0"/>
                  </a:moveTo>
                  <a:cubicBezTo>
                    <a:pt x="879257" y="0"/>
                    <a:pt x="1602441" y="668231"/>
                    <a:pt x="1689405" y="1524544"/>
                  </a:cubicBezTo>
                  <a:lnTo>
                    <a:pt x="1698172" y="1698171"/>
                  </a:lnTo>
                  <a:lnTo>
                    <a:pt x="1088118" y="1698171"/>
                  </a:lnTo>
                  <a:cubicBezTo>
                    <a:pt x="1088118" y="1134779"/>
                    <a:pt x="659944" y="671392"/>
                    <a:pt x="111253" y="615670"/>
                  </a:cubicBezTo>
                  <a:lnTo>
                    <a:pt x="0" y="61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8703" name="任意多边形: 形状 20"/>
            <p:cNvSpPr/>
            <p:nvPr/>
          </p:nvSpPr>
          <p:spPr bwMode="auto">
            <a:xfrm>
              <a:off x="3946614" y="2645785"/>
              <a:ext cx="343011" cy="34237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6" name="组合 1"/>
          <p:cNvGrpSpPr/>
          <p:nvPr/>
        </p:nvGrpSpPr>
        <p:grpSpPr>
          <a:xfrm>
            <a:off x="1525411" y="1402631"/>
            <a:ext cx="897061" cy="944368"/>
            <a:chOff x="3533401" y="1518633"/>
            <a:chExt cx="897061" cy="944368"/>
          </a:xfrm>
        </p:grpSpPr>
        <p:sp>
          <p:nvSpPr>
            <p:cNvPr id="1048704" name="任意多边形: 形状 19"/>
            <p:cNvSpPr/>
            <p:nvPr/>
          </p:nvSpPr>
          <p:spPr>
            <a:xfrm>
              <a:off x="3533401" y="1518633"/>
              <a:ext cx="897061" cy="944368"/>
            </a:xfrm>
            <a:custGeom>
              <a:avLst/>
              <a:gdLst>
                <a:gd name="connsiteX0" fmla="*/ 4607 w 1484547"/>
                <a:gd name="connsiteY0" fmla="*/ 0 h 1562836"/>
                <a:gd name="connsiteX1" fmla="*/ 1484547 w 1484547"/>
                <a:gd name="connsiteY1" fmla="*/ 0 h 1562836"/>
                <a:gd name="connsiteX2" fmla="*/ 1484547 w 1484547"/>
                <a:gd name="connsiteY2" fmla="*/ 1562183 h 1562836"/>
                <a:gd name="connsiteX3" fmla="*/ 1471613 w 1484547"/>
                <a:gd name="connsiteY3" fmla="*/ 1562836 h 1562836"/>
                <a:gd name="connsiteX4" fmla="*/ 0 w 1484547"/>
                <a:gd name="connsiteY4" fmla="*/ 91223 h 1562836"/>
                <a:gd name="connsiteX5" fmla="*/ 4607 w 1484547"/>
                <a:gd name="connsiteY5" fmla="*/ 0 h 156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547" h="1562836">
                  <a:moveTo>
                    <a:pt x="4607" y="0"/>
                  </a:moveTo>
                  <a:lnTo>
                    <a:pt x="1484547" y="0"/>
                  </a:lnTo>
                  <a:lnTo>
                    <a:pt x="1484547" y="1562183"/>
                  </a:lnTo>
                  <a:lnTo>
                    <a:pt x="1471613" y="1562836"/>
                  </a:lnTo>
                  <a:cubicBezTo>
                    <a:pt x="658864" y="1562836"/>
                    <a:pt x="0" y="903972"/>
                    <a:pt x="0" y="91223"/>
                  </a:cubicBezTo>
                  <a:lnTo>
                    <a:pt x="4607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8705" name="任意多边形: 形状 21"/>
            <p:cNvSpPr/>
            <p:nvPr/>
          </p:nvSpPr>
          <p:spPr bwMode="auto">
            <a:xfrm>
              <a:off x="3973689" y="1755066"/>
              <a:ext cx="288861" cy="368609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7" name="组合 25"/>
          <p:cNvGrpSpPr/>
          <p:nvPr/>
        </p:nvGrpSpPr>
        <p:grpSpPr>
          <a:xfrm>
            <a:off x="107504" y="1402632"/>
            <a:ext cx="2358923" cy="2365563"/>
            <a:chOff x="2071539" y="1518635"/>
            <a:chExt cx="2358923" cy="2365563"/>
          </a:xfrm>
        </p:grpSpPr>
        <p:sp>
          <p:nvSpPr>
            <p:cNvPr id="1048706" name="任意多边形: 形状 17"/>
            <p:cNvSpPr/>
            <p:nvPr/>
          </p:nvSpPr>
          <p:spPr>
            <a:xfrm>
              <a:off x="2071539" y="1518635"/>
              <a:ext cx="2358923" cy="2365563"/>
            </a:xfrm>
            <a:custGeom>
              <a:avLst/>
              <a:gdLst>
                <a:gd name="connsiteX0" fmla="*/ 278 w 3903784"/>
                <a:gd name="connsiteY0" fmla="*/ 0 h 3914774"/>
                <a:gd name="connsiteX1" fmla="*/ 968133 w 3903784"/>
                <a:gd name="connsiteY1" fmla="*/ 0 h 3914774"/>
                <a:gd name="connsiteX2" fmla="*/ 3603633 w 3903784"/>
                <a:gd name="connsiteY2" fmla="*/ 2920497 h 3914774"/>
                <a:gd name="connsiteX3" fmla="*/ 3903784 w 3903784"/>
                <a:gd name="connsiteY3" fmla="*/ 2935654 h 3914774"/>
                <a:gd name="connsiteX4" fmla="*/ 3903784 w 3903784"/>
                <a:gd name="connsiteY4" fmla="*/ 3914774 h 3914774"/>
                <a:gd name="connsiteX5" fmla="*/ 0 w 3903784"/>
                <a:gd name="connsiteY5" fmla="*/ 10990 h 39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784" h="3914774">
                  <a:moveTo>
                    <a:pt x="278" y="0"/>
                  </a:moveTo>
                  <a:lnTo>
                    <a:pt x="968133" y="0"/>
                  </a:lnTo>
                  <a:cubicBezTo>
                    <a:pt x="968133" y="1519985"/>
                    <a:pt x="2123310" y="2770164"/>
                    <a:pt x="3603633" y="2920497"/>
                  </a:cubicBezTo>
                  <a:lnTo>
                    <a:pt x="3903784" y="2935654"/>
                  </a:lnTo>
                  <a:lnTo>
                    <a:pt x="3903784" y="3914774"/>
                  </a:lnTo>
                  <a:cubicBezTo>
                    <a:pt x="1747784" y="3914774"/>
                    <a:pt x="0" y="2166990"/>
                    <a:pt x="0" y="1099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8707" name="任意多边形: 形状 22"/>
            <p:cNvSpPr/>
            <p:nvPr/>
          </p:nvSpPr>
          <p:spPr bwMode="auto">
            <a:xfrm>
              <a:off x="3937977" y="3422717"/>
              <a:ext cx="360285" cy="286159"/>
            </a:xfrm>
            <a:custGeom>
              <a:avLst/>
              <a:gdLst>
                <a:gd name="connsiteX0" fmla="*/ 0 w 331788"/>
                <a:gd name="connsiteY0" fmla="*/ 53975 h 263525"/>
                <a:gd name="connsiteX1" fmla="*/ 41473 w 331788"/>
                <a:gd name="connsiteY1" fmla="*/ 82258 h 263525"/>
                <a:gd name="connsiteX2" fmla="*/ 149046 w 331788"/>
                <a:gd name="connsiteY2" fmla="*/ 105398 h 263525"/>
                <a:gd name="connsiteX3" fmla="*/ 149046 w 331788"/>
                <a:gd name="connsiteY3" fmla="*/ 114397 h 263525"/>
                <a:gd name="connsiteX4" fmla="*/ 159414 w 331788"/>
                <a:gd name="connsiteY4" fmla="*/ 124682 h 263525"/>
                <a:gd name="connsiteX5" fmla="*/ 172374 w 331788"/>
                <a:gd name="connsiteY5" fmla="*/ 124682 h 263525"/>
                <a:gd name="connsiteX6" fmla="*/ 182743 w 331788"/>
                <a:gd name="connsiteY6" fmla="*/ 114397 h 263525"/>
                <a:gd name="connsiteX7" fmla="*/ 182743 w 331788"/>
                <a:gd name="connsiteY7" fmla="*/ 105398 h 263525"/>
                <a:gd name="connsiteX8" fmla="*/ 290315 w 331788"/>
                <a:gd name="connsiteY8" fmla="*/ 82258 h 263525"/>
                <a:gd name="connsiteX9" fmla="*/ 331788 w 331788"/>
                <a:gd name="connsiteY9" fmla="*/ 53975 h 263525"/>
                <a:gd name="connsiteX10" fmla="*/ 331788 w 331788"/>
                <a:gd name="connsiteY10" fmla="*/ 253240 h 263525"/>
                <a:gd name="connsiteX11" fmla="*/ 321420 w 331788"/>
                <a:gd name="connsiteY11" fmla="*/ 263525 h 263525"/>
                <a:gd name="connsiteX12" fmla="*/ 10368 w 331788"/>
                <a:gd name="connsiteY12" fmla="*/ 263525 h 263525"/>
                <a:gd name="connsiteX13" fmla="*/ 0 w 331788"/>
                <a:gd name="connsiteY13" fmla="*/ 253240 h 263525"/>
                <a:gd name="connsiteX14" fmla="*/ 0 w 331788"/>
                <a:gd name="connsiteY14" fmla="*/ 53975 h 263525"/>
                <a:gd name="connsiteX15" fmla="*/ 124619 w 331788"/>
                <a:gd name="connsiteY15" fmla="*/ 19050 h 263525"/>
                <a:gd name="connsiteX16" fmla="*/ 114300 w 331788"/>
                <a:gd name="connsiteY16" fmla="*/ 29509 h 263525"/>
                <a:gd name="connsiteX17" fmla="*/ 114300 w 331788"/>
                <a:gd name="connsiteY17" fmla="*/ 41275 h 263525"/>
                <a:gd name="connsiteX18" fmla="*/ 217488 w 331788"/>
                <a:gd name="connsiteY18" fmla="*/ 41275 h 263525"/>
                <a:gd name="connsiteX19" fmla="*/ 217488 w 331788"/>
                <a:gd name="connsiteY19" fmla="*/ 29509 h 263525"/>
                <a:gd name="connsiteX20" fmla="*/ 207169 w 331788"/>
                <a:gd name="connsiteY20" fmla="*/ 19050 h 263525"/>
                <a:gd name="connsiteX21" fmla="*/ 124619 w 331788"/>
                <a:gd name="connsiteY21" fmla="*/ 19050 h 263525"/>
                <a:gd name="connsiteX22" fmla="*/ 124387 w 331788"/>
                <a:gd name="connsiteY22" fmla="*/ 0 h 263525"/>
                <a:gd name="connsiteX23" fmla="*/ 207402 w 331788"/>
                <a:gd name="connsiteY23" fmla="*/ 0 h 263525"/>
                <a:gd name="connsiteX24" fmla="*/ 237235 w 331788"/>
                <a:gd name="connsiteY24" fmla="*/ 29920 h 263525"/>
                <a:gd name="connsiteX25" fmla="*/ 237235 w 331788"/>
                <a:gd name="connsiteY25" fmla="*/ 41628 h 263525"/>
                <a:gd name="connsiteX26" fmla="*/ 325438 w 331788"/>
                <a:gd name="connsiteY26" fmla="*/ 41628 h 263525"/>
                <a:gd name="connsiteX27" fmla="*/ 321547 w 331788"/>
                <a:gd name="connsiteY27" fmla="*/ 48132 h 263525"/>
                <a:gd name="connsiteX28" fmla="*/ 285228 w 331788"/>
                <a:gd name="connsiteY28" fmla="*/ 71548 h 263525"/>
                <a:gd name="connsiteX29" fmla="*/ 165894 w 331788"/>
                <a:gd name="connsiteY29" fmla="*/ 93663 h 263525"/>
                <a:gd name="connsiteX30" fmla="*/ 46560 w 331788"/>
                <a:gd name="connsiteY30" fmla="*/ 71548 h 263525"/>
                <a:gd name="connsiteX31" fmla="*/ 10241 w 331788"/>
                <a:gd name="connsiteY31" fmla="*/ 48132 h 263525"/>
                <a:gd name="connsiteX32" fmla="*/ 6350 w 331788"/>
                <a:gd name="connsiteY32" fmla="*/ 41628 h 263525"/>
                <a:gd name="connsiteX33" fmla="*/ 94553 w 331788"/>
                <a:gd name="connsiteY33" fmla="*/ 41628 h 263525"/>
                <a:gd name="connsiteX34" fmla="*/ 94553 w 331788"/>
                <a:gd name="connsiteY34" fmla="*/ 29920 h 263525"/>
                <a:gd name="connsiteX35" fmla="*/ 124387 w 331788"/>
                <a:gd name="connsiteY35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263525">
                  <a:moveTo>
                    <a:pt x="0" y="53975"/>
                  </a:moveTo>
                  <a:cubicBezTo>
                    <a:pt x="9072" y="64260"/>
                    <a:pt x="23329" y="74544"/>
                    <a:pt x="41473" y="82258"/>
                  </a:cubicBezTo>
                  <a:cubicBezTo>
                    <a:pt x="71282" y="95114"/>
                    <a:pt x="108868" y="102827"/>
                    <a:pt x="149046" y="105398"/>
                  </a:cubicBezTo>
                  <a:cubicBezTo>
                    <a:pt x="149046" y="105398"/>
                    <a:pt x="149046" y="105398"/>
                    <a:pt x="149046" y="114397"/>
                  </a:cubicBezTo>
                  <a:cubicBezTo>
                    <a:pt x="149046" y="119540"/>
                    <a:pt x="154230" y="124682"/>
                    <a:pt x="159414" y="124682"/>
                  </a:cubicBezTo>
                  <a:cubicBezTo>
                    <a:pt x="159414" y="124682"/>
                    <a:pt x="159414" y="124682"/>
                    <a:pt x="172374" y="124682"/>
                  </a:cubicBezTo>
                  <a:cubicBezTo>
                    <a:pt x="177559" y="124682"/>
                    <a:pt x="182743" y="119540"/>
                    <a:pt x="182743" y="114397"/>
                  </a:cubicBezTo>
                  <a:cubicBezTo>
                    <a:pt x="182743" y="114397"/>
                    <a:pt x="182743" y="114397"/>
                    <a:pt x="182743" y="105398"/>
                  </a:cubicBezTo>
                  <a:cubicBezTo>
                    <a:pt x="222920" y="102827"/>
                    <a:pt x="260506" y="95114"/>
                    <a:pt x="290315" y="82258"/>
                  </a:cubicBezTo>
                  <a:cubicBezTo>
                    <a:pt x="308459" y="74544"/>
                    <a:pt x="322716" y="64260"/>
                    <a:pt x="331788" y="53975"/>
                  </a:cubicBezTo>
                  <a:cubicBezTo>
                    <a:pt x="331788" y="53975"/>
                    <a:pt x="331788" y="53975"/>
                    <a:pt x="331788" y="253240"/>
                  </a:cubicBezTo>
                  <a:cubicBezTo>
                    <a:pt x="331788" y="259668"/>
                    <a:pt x="327900" y="263525"/>
                    <a:pt x="321420" y="263525"/>
                  </a:cubicBezTo>
                  <a:cubicBezTo>
                    <a:pt x="321420" y="263525"/>
                    <a:pt x="321420" y="263525"/>
                    <a:pt x="10368" y="263525"/>
                  </a:cubicBezTo>
                  <a:cubicBezTo>
                    <a:pt x="3888" y="263525"/>
                    <a:pt x="0" y="259668"/>
                    <a:pt x="0" y="253240"/>
                  </a:cubicBezTo>
                  <a:cubicBezTo>
                    <a:pt x="0" y="253240"/>
                    <a:pt x="0" y="253240"/>
                    <a:pt x="0" y="53975"/>
                  </a:cubicBezTo>
                  <a:close/>
                  <a:moveTo>
                    <a:pt x="124619" y="19050"/>
                  </a:moveTo>
                  <a:cubicBezTo>
                    <a:pt x="119460" y="19050"/>
                    <a:pt x="114300" y="24279"/>
                    <a:pt x="114300" y="29509"/>
                  </a:cubicBezTo>
                  <a:cubicBezTo>
                    <a:pt x="114300" y="29509"/>
                    <a:pt x="114300" y="29509"/>
                    <a:pt x="114300" y="41275"/>
                  </a:cubicBezTo>
                  <a:lnTo>
                    <a:pt x="217488" y="41275"/>
                  </a:lnTo>
                  <a:cubicBezTo>
                    <a:pt x="217488" y="41275"/>
                    <a:pt x="217488" y="41275"/>
                    <a:pt x="217488" y="29509"/>
                  </a:cubicBezTo>
                  <a:cubicBezTo>
                    <a:pt x="217488" y="24279"/>
                    <a:pt x="212329" y="19050"/>
                    <a:pt x="207169" y="19050"/>
                  </a:cubicBezTo>
                  <a:cubicBezTo>
                    <a:pt x="207169" y="19050"/>
                    <a:pt x="207169" y="19050"/>
                    <a:pt x="124619" y="19050"/>
                  </a:cubicBezTo>
                  <a:close/>
                  <a:moveTo>
                    <a:pt x="124387" y="0"/>
                  </a:moveTo>
                  <a:cubicBezTo>
                    <a:pt x="124387" y="0"/>
                    <a:pt x="124387" y="0"/>
                    <a:pt x="207402" y="0"/>
                  </a:cubicBezTo>
                  <a:cubicBezTo>
                    <a:pt x="224264" y="0"/>
                    <a:pt x="237235" y="13009"/>
                    <a:pt x="237235" y="29920"/>
                  </a:cubicBezTo>
                  <a:cubicBezTo>
                    <a:pt x="237235" y="29920"/>
                    <a:pt x="237235" y="29920"/>
                    <a:pt x="237235" y="41628"/>
                  </a:cubicBezTo>
                  <a:cubicBezTo>
                    <a:pt x="237235" y="41628"/>
                    <a:pt x="237235" y="41628"/>
                    <a:pt x="325438" y="41628"/>
                  </a:cubicBezTo>
                  <a:cubicBezTo>
                    <a:pt x="324141" y="44230"/>
                    <a:pt x="322844" y="45531"/>
                    <a:pt x="321547" y="48132"/>
                  </a:cubicBezTo>
                  <a:cubicBezTo>
                    <a:pt x="312467" y="55938"/>
                    <a:pt x="300793" y="63743"/>
                    <a:pt x="285228" y="71548"/>
                  </a:cubicBezTo>
                  <a:cubicBezTo>
                    <a:pt x="254097" y="85858"/>
                    <a:pt x="211293" y="93663"/>
                    <a:pt x="165894" y="93663"/>
                  </a:cubicBezTo>
                  <a:cubicBezTo>
                    <a:pt x="120495" y="93663"/>
                    <a:pt x="77691" y="85858"/>
                    <a:pt x="46560" y="71548"/>
                  </a:cubicBezTo>
                  <a:cubicBezTo>
                    <a:pt x="30995" y="63743"/>
                    <a:pt x="19321" y="55938"/>
                    <a:pt x="10241" y="48132"/>
                  </a:cubicBezTo>
                  <a:cubicBezTo>
                    <a:pt x="8944" y="45531"/>
                    <a:pt x="7647" y="44230"/>
                    <a:pt x="6350" y="41628"/>
                  </a:cubicBezTo>
                  <a:cubicBezTo>
                    <a:pt x="6350" y="41628"/>
                    <a:pt x="6350" y="41628"/>
                    <a:pt x="94553" y="41628"/>
                  </a:cubicBezTo>
                  <a:cubicBezTo>
                    <a:pt x="94553" y="41628"/>
                    <a:pt x="94553" y="41628"/>
                    <a:pt x="94553" y="29920"/>
                  </a:cubicBezTo>
                  <a:cubicBezTo>
                    <a:pt x="94553" y="13009"/>
                    <a:pt x="107524" y="0"/>
                    <a:pt x="1243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048708" name="TextBox 2"/>
          <p:cNvSpPr txBox="1"/>
          <p:nvPr/>
        </p:nvSpPr>
        <p:spPr>
          <a:xfrm>
            <a:off x="3131839" y="1422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系统目标分析</a:t>
            </a:r>
          </a:p>
        </p:txBody>
      </p:sp>
      <p:sp>
        <p:nvSpPr>
          <p:cNvPr id="1048709" name="TextBox 3"/>
          <p:cNvSpPr txBox="1"/>
          <p:nvPr/>
        </p:nvSpPr>
        <p:spPr>
          <a:xfrm>
            <a:off x="2766609" y="555120"/>
            <a:ext cx="601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本系统的主要目标是管理票务信息，力求性能稳定、数据精确、查询迅速、决策及时，还可以实现预订票，退票，让观众及时了解售票的情况，及时买票</a:t>
            </a:r>
            <a:r>
              <a:rPr lang="en-US" altLang="zh-CN" sz="1200" dirty="0"/>
              <a:t>;</a:t>
            </a:r>
            <a:r>
              <a:rPr lang="zh-CN" altLang="zh-CN" sz="1200" dirty="0"/>
              <a:t>以保证售票工作能更顺畅的运行，提高人员利用率，减少设备费用，减少工作时间以达到优化管理的目的。系统实现后，大大提高电影院售票服务效率，为用户提供方便，给企业创造经济效益。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0" name="TextBox 26"/>
          <p:cNvSpPr txBox="1"/>
          <p:nvPr/>
        </p:nvSpPr>
        <p:spPr>
          <a:xfrm>
            <a:off x="3131840" y="145942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1048711" name="TextBox 27"/>
          <p:cNvSpPr txBox="1"/>
          <p:nvPr/>
        </p:nvSpPr>
        <p:spPr>
          <a:xfrm>
            <a:off x="3131840" y="190683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</a:p>
        </p:txBody>
      </p:sp>
      <p:sp>
        <p:nvSpPr>
          <p:cNvPr id="1048712" name="TextBox 28"/>
          <p:cNvSpPr txBox="1"/>
          <p:nvPr/>
        </p:nvSpPr>
        <p:spPr>
          <a:xfrm>
            <a:off x="5404707" y="18691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</a:p>
        </p:txBody>
      </p:sp>
      <p:sp>
        <p:nvSpPr>
          <p:cNvPr id="1048713" name="TextBox 29"/>
          <p:cNvSpPr txBox="1"/>
          <p:nvPr/>
        </p:nvSpPr>
        <p:spPr>
          <a:xfrm>
            <a:off x="7524328" y="18691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</a:p>
        </p:txBody>
      </p:sp>
      <p:sp>
        <p:nvSpPr>
          <p:cNvPr id="1048714" name="TextBox 30"/>
          <p:cNvSpPr txBox="1"/>
          <p:nvPr/>
        </p:nvSpPr>
        <p:spPr>
          <a:xfrm>
            <a:off x="2741504" y="2225495"/>
            <a:ext cx="21546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dirty="0"/>
              <a:t>研究创建这个电影购票系统，需要的工具就是一台电脑</a:t>
            </a:r>
            <a:r>
              <a:rPr lang="en-US" altLang="zh-CN" sz="1100" dirty="0"/>
              <a:t>Windows 10</a:t>
            </a:r>
            <a:r>
              <a:rPr lang="zh-CN" altLang="zh-CN" sz="1100" dirty="0"/>
              <a:t>。不需要投入大量的成本，此外，此购票系统完成后我们可以交给一些企业或者电影院使用，以此来挣取长期的收入，故经济上是可行的。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5" name="TextBox 31"/>
          <p:cNvSpPr txBox="1"/>
          <p:nvPr/>
        </p:nvSpPr>
        <p:spPr>
          <a:xfrm>
            <a:off x="4999915" y="2218003"/>
            <a:ext cx="197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创建这个电影购票系统使用的技术都是我们学过的，做起来比较得心应手，所以技术上是可行的。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6" name="TextBox 32"/>
          <p:cNvSpPr txBox="1"/>
          <p:nvPr/>
        </p:nvSpPr>
        <p:spPr>
          <a:xfrm>
            <a:off x="7164288" y="2231441"/>
            <a:ext cx="1827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操作该系统不需要具备高能力的计算机相关知识的储备，管理人员可以很快学习掌握技巧。故操作上是可行的。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7" name="TextBox 33"/>
          <p:cNvSpPr txBox="1"/>
          <p:nvPr/>
        </p:nvSpPr>
        <p:spPr>
          <a:xfrm>
            <a:off x="3131840" y="35969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功能性分析</a:t>
            </a:r>
          </a:p>
        </p:txBody>
      </p:sp>
      <p:sp>
        <p:nvSpPr>
          <p:cNvPr id="1048718" name="TextBox 34"/>
          <p:cNvSpPr txBox="1"/>
          <p:nvPr/>
        </p:nvSpPr>
        <p:spPr>
          <a:xfrm>
            <a:off x="2766609" y="4155926"/>
            <a:ext cx="579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运行程序进入主菜单商丘工学院电影播放厅，上面显示最近</a:t>
            </a:r>
            <a:r>
              <a:rPr lang="en-US" altLang="zh-CN" sz="1200" dirty="0"/>
              <a:t>9</a:t>
            </a:r>
            <a:r>
              <a:rPr lang="zh-CN" altLang="zh-CN" sz="1200" dirty="0"/>
              <a:t>月份到</a:t>
            </a:r>
            <a:r>
              <a:rPr lang="en-US" altLang="zh-CN" sz="1200" dirty="0"/>
              <a:t>12</a:t>
            </a:r>
            <a:r>
              <a:rPr lang="zh-CN" altLang="zh-CN" sz="1200" dirty="0"/>
              <a:t>月份上映的最新电影排表，主要显示电影编号，电影名称，上映时间以及电影票价。此电影售票系统主要包括普通用户模块和管理员模块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9" name="Title 1"/>
          <p:cNvSpPr txBox="1"/>
          <p:nvPr/>
        </p:nvSpPr>
        <p:spPr>
          <a:xfrm>
            <a:off x="362917" y="87505"/>
            <a:ext cx="24036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设计方案和系统原理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6"/>
          <p:cNvSpPr>
            <a:spLocks noChangeArrowheads="1"/>
          </p:cNvSpPr>
          <p:nvPr/>
        </p:nvSpPr>
        <p:spPr bwMode="auto">
          <a:xfrm rot="16200000">
            <a:off x="1989931" y="-1978819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24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25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26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27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28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29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0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1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2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3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4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5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6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7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8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39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40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41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42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43" name="矩形 6"/>
          <p:cNvSpPr/>
          <p:nvPr/>
        </p:nvSpPr>
        <p:spPr>
          <a:xfrm>
            <a:off x="1562718" y="2753031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设计步骤和结果</a:t>
            </a:r>
          </a:p>
        </p:txBody>
      </p:sp>
      <p:sp>
        <p:nvSpPr>
          <p:cNvPr id="1048744" name="矩形 7"/>
          <p:cNvSpPr/>
          <p:nvPr/>
        </p:nvSpPr>
        <p:spPr>
          <a:xfrm>
            <a:off x="3962097" y="1392241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2" grpId="0" animBg="1"/>
      <p:bldP spid="1048743" grpId="0"/>
      <p:bldP spid="10487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9"/>
          <p:cNvGrpSpPr/>
          <p:nvPr/>
        </p:nvGrpSpPr>
        <p:grpSpPr>
          <a:xfrm flipH="1" flipV="1">
            <a:off x="1401080" y="-308570"/>
            <a:ext cx="6181314" cy="5246502"/>
            <a:chOff x="2509443" y="30494"/>
            <a:chExt cx="8241752" cy="6995335"/>
          </a:xfrm>
        </p:grpSpPr>
        <p:grpSp>
          <p:nvGrpSpPr>
            <p:cNvPr id="65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3145732" name="Straight Connector 63"/>
              <p:cNvCxnSpPr>
                <a:cxnSpLocks/>
              </p:cNvCxnSpPr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3" name="Straight Connector 61"/>
              <p:cNvCxnSpPr>
                <a:cxnSpLocks/>
              </p:cNvCxnSpPr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145734" name="Straight Connector 66"/>
                <p:cNvCxnSpPr>
                  <a:cxnSpLocks/>
                </p:cNvCxnSpPr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5" name="Straight Connector 67"/>
                <p:cNvCxnSpPr>
                  <a:cxnSpLocks/>
                </p:cNvCxnSpPr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48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145736" name="Straight Connector 64"/>
                <p:cNvCxnSpPr>
                  <a:cxnSpLocks/>
                </p:cNvCxnSpPr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4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3145737" name="Straight Connector 58"/>
                <p:cNvCxnSpPr>
                  <a:cxnSpLocks/>
                </p:cNvCxnSpPr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8" name="Straight Connector 59"/>
                <p:cNvCxnSpPr>
                  <a:cxnSpLocks/>
                  <a:stCxn id="1048749" idx="3"/>
                  <a:endCxn id="1048750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50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8751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145739" name="Straight Connector 93"/>
                <p:cNvCxnSpPr>
                  <a:cxnSpLocks/>
                </p:cNvCxnSpPr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1048752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  <a:gd name="connsiteX0" fmla="*/ 1277510 w 1277510"/>
                    <a:gd name="connsiteY0" fmla="*/ 0 h 638755"/>
                    <a:gd name="connsiteX1" fmla="*/ 638755 w 1277510"/>
                    <a:gd name="connsiteY1" fmla="*/ 638755 h 638755"/>
                    <a:gd name="connsiteX2" fmla="*/ 0 w 1277510"/>
                    <a:gd name="connsiteY2" fmla="*/ 0 h 638755"/>
                    <a:gd name="connsiteX0" fmla="*/ 638755 w 638755"/>
                    <a:gd name="connsiteY0" fmla="*/ 638755 h 638755"/>
                    <a:gd name="connsiteX1" fmla="*/ 0 w 638755"/>
                    <a:gd name="connsiteY1" fmla="*/ 0 h 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145740" name="Straight Connector 113"/>
                <p:cNvCxnSpPr>
                  <a:cxnSpLocks/>
                </p:cNvCxnSpPr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1" name="Straight Connector 101"/>
                <p:cNvCxnSpPr>
                  <a:cxnSpLocks/>
                </p:cNvCxnSpPr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2" name="Straight Connector 102"/>
                <p:cNvCxnSpPr>
                  <a:cxnSpLocks/>
                </p:cNvCxnSpPr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5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" fmla="*/ 1214556 w 2429112"/>
                    <a:gd name="connsiteY0" fmla="*/ 0 h 1420283"/>
                    <a:gd name="connsiteX1" fmla="*/ 2423604 w 2429112"/>
                    <a:gd name="connsiteY1" fmla="*/ 1091063 h 1420283"/>
                    <a:gd name="connsiteX2" fmla="*/ 2429112 w 2429112"/>
                    <a:gd name="connsiteY2" fmla="*/ 1200150 h 1420283"/>
                    <a:gd name="connsiteX3" fmla="*/ 0 w 2429112"/>
                    <a:gd name="connsiteY3" fmla="*/ 1200150 h 1420283"/>
                    <a:gd name="connsiteX4" fmla="*/ 5509 w 2429112"/>
                    <a:gd name="connsiteY4" fmla="*/ 1091063 h 1420283"/>
                    <a:gd name="connsiteX5" fmla="*/ 1214556 w 2429112"/>
                    <a:gd name="connsiteY5" fmla="*/ 0 h 1420283"/>
                    <a:gd name="connsiteX0" fmla="*/ 0 w 2429112"/>
                    <a:gd name="connsiteY0" fmla="*/ 1200150 h 1450099"/>
                    <a:gd name="connsiteX1" fmla="*/ 5509 w 2429112"/>
                    <a:gd name="connsiteY1" fmla="*/ 1091063 h 1450099"/>
                    <a:gd name="connsiteX2" fmla="*/ 1214556 w 2429112"/>
                    <a:gd name="connsiteY2" fmla="*/ 0 h 1450099"/>
                    <a:gd name="connsiteX3" fmla="*/ 2423604 w 2429112"/>
                    <a:gd name="connsiteY3" fmla="*/ 1091063 h 1450099"/>
                    <a:gd name="connsiteX4" fmla="*/ 2429112 w 2429112"/>
                    <a:gd name="connsiteY4" fmla="*/ 1200150 h 1450099"/>
                    <a:gd name="connsiteX5" fmla="*/ 91440 w 2429112"/>
                    <a:gd name="connsiteY5" fmla="*/ 1291590 h 1450099"/>
                    <a:gd name="connsiteX0" fmla="*/ 0 w 2429112"/>
                    <a:gd name="connsiteY0" fmla="*/ 1200150 h 1450099"/>
                    <a:gd name="connsiteX1" fmla="*/ 5509 w 2429112"/>
                    <a:gd name="connsiteY1" fmla="*/ 1091063 h 1450099"/>
                    <a:gd name="connsiteX2" fmla="*/ 1214556 w 2429112"/>
                    <a:gd name="connsiteY2" fmla="*/ 0 h 1450099"/>
                    <a:gd name="connsiteX3" fmla="*/ 2423604 w 2429112"/>
                    <a:gd name="connsiteY3" fmla="*/ 1091063 h 1450099"/>
                    <a:gd name="connsiteX4" fmla="*/ 2429112 w 2429112"/>
                    <a:gd name="connsiteY4" fmla="*/ 1200150 h 1450099"/>
                    <a:gd name="connsiteX5" fmla="*/ 43815 w 2429112"/>
                    <a:gd name="connsiteY5" fmla="*/ 1291590 h 1450099"/>
                    <a:gd name="connsiteX0" fmla="*/ 0 w 2429112"/>
                    <a:gd name="connsiteY0" fmla="*/ 1200150 h 1450099"/>
                    <a:gd name="connsiteX1" fmla="*/ 5509 w 2429112"/>
                    <a:gd name="connsiteY1" fmla="*/ 1091063 h 1450099"/>
                    <a:gd name="connsiteX2" fmla="*/ 1214556 w 2429112"/>
                    <a:gd name="connsiteY2" fmla="*/ 0 h 1450099"/>
                    <a:gd name="connsiteX3" fmla="*/ 2423604 w 2429112"/>
                    <a:gd name="connsiteY3" fmla="*/ 1091063 h 1450099"/>
                    <a:gd name="connsiteX4" fmla="*/ 2429112 w 2429112"/>
                    <a:gd name="connsiteY4" fmla="*/ 1200150 h 1450099"/>
                    <a:gd name="connsiteX5" fmla="*/ 34290 w 2429112"/>
                    <a:gd name="connsiteY5" fmla="*/ 1291590 h 1450099"/>
                    <a:gd name="connsiteX0" fmla="*/ 0 w 2429112"/>
                    <a:gd name="connsiteY0" fmla="*/ 1200150 h 1442532"/>
                    <a:gd name="connsiteX1" fmla="*/ 5509 w 2429112"/>
                    <a:gd name="connsiteY1" fmla="*/ 1091063 h 1442532"/>
                    <a:gd name="connsiteX2" fmla="*/ 1214556 w 2429112"/>
                    <a:gd name="connsiteY2" fmla="*/ 0 h 1442532"/>
                    <a:gd name="connsiteX3" fmla="*/ 2423604 w 2429112"/>
                    <a:gd name="connsiteY3" fmla="*/ 1091063 h 1442532"/>
                    <a:gd name="connsiteX4" fmla="*/ 2429112 w 2429112"/>
                    <a:gd name="connsiteY4" fmla="*/ 1200150 h 1442532"/>
                    <a:gd name="connsiteX5" fmla="*/ 34290 w 2429112"/>
                    <a:gd name="connsiteY5" fmla="*/ 1282065 h 1442532"/>
                    <a:gd name="connsiteX0" fmla="*/ 0 w 2429112"/>
                    <a:gd name="connsiteY0" fmla="*/ 1200150 h 1442532"/>
                    <a:gd name="connsiteX1" fmla="*/ 5509 w 2429112"/>
                    <a:gd name="connsiteY1" fmla="*/ 1091063 h 1442532"/>
                    <a:gd name="connsiteX2" fmla="*/ 1214556 w 2429112"/>
                    <a:gd name="connsiteY2" fmla="*/ 0 h 1442532"/>
                    <a:gd name="connsiteX3" fmla="*/ 2423604 w 2429112"/>
                    <a:gd name="connsiteY3" fmla="*/ 1091063 h 1442532"/>
                    <a:gd name="connsiteX4" fmla="*/ 2429112 w 2429112"/>
                    <a:gd name="connsiteY4" fmla="*/ 1200150 h 1442532"/>
                    <a:gd name="connsiteX5" fmla="*/ 53340 w 2429112"/>
                    <a:gd name="connsiteY5" fmla="*/ 1282065 h 1442532"/>
                    <a:gd name="connsiteX0" fmla="*/ 0 w 2429112"/>
                    <a:gd name="connsiteY0" fmla="*/ 1200150 h 1617722"/>
                    <a:gd name="connsiteX1" fmla="*/ 5509 w 2429112"/>
                    <a:gd name="connsiteY1" fmla="*/ 1091063 h 1617722"/>
                    <a:gd name="connsiteX2" fmla="*/ 1214556 w 2429112"/>
                    <a:gd name="connsiteY2" fmla="*/ 0 h 1617722"/>
                    <a:gd name="connsiteX3" fmla="*/ 2423604 w 2429112"/>
                    <a:gd name="connsiteY3" fmla="*/ 1091063 h 1617722"/>
                    <a:gd name="connsiteX4" fmla="*/ 2429112 w 2429112"/>
                    <a:gd name="connsiteY4" fmla="*/ 1200150 h 1617722"/>
                    <a:gd name="connsiteX5" fmla="*/ 186690 w 2429112"/>
                    <a:gd name="connsiteY5" fmla="*/ 1491615 h 1617722"/>
                    <a:gd name="connsiteX0" fmla="*/ 0 w 2429112"/>
                    <a:gd name="connsiteY0" fmla="*/ 1200150 h 1200150"/>
                    <a:gd name="connsiteX1" fmla="*/ 5509 w 2429112"/>
                    <a:gd name="connsiteY1" fmla="*/ 1091063 h 1200150"/>
                    <a:gd name="connsiteX2" fmla="*/ 1214556 w 2429112"/>
                    <a:gd name="connsiteY2" fmla="*/ 0 h 1200150"/>
                    <a:gd name="connsiteX3" fmla="*/ 2423604 w 2429112"/>
                    <a:gd name="connsiteY3" fmla="*/ 1091063 h 1200150"/>
                    <a:gd name="connsiteX4" fmla="*/ 2429112 w 2429112"/>
                    <a:gd name="connsiteY4" fmla="*/ 1200150 h 1200150"/>
                    <a:gd name="connsiteX0" fmla="*/ 0 w 2429112"/>
                    <a:gd name="connsiteY0" fmla="*/ 1200150 h 1200150"/>
                    <a:gd name="connsiteX1" fmla="*/ 1214556 w 2429112"/>
                    <a:gd name="connsiteY1" fmla="*/ 0 h 1200150"/>
                    <a:gd name="connsiteX2" fmla="*/ 2423604 w 2429112"/>
                    <a:gd name="connsiteY2" fmla="*/ 1091063 h 1200150"/>
                    <a:gd name="connsiteX3" fmla="*/ 2429112 w 2429112"/>
                    <a:gd name="connsiteY3" fmla="*/ 1200150 h 1200150"/>
                    <a:gd name="connsiteX0" fmla="*/ -1 w 1214555"/>
                    <a:gd name="connsiteY0" fmla="*/ 0 h 1200150"/>
                    <a:gd name="connsiteX1" fmla="*/ 1209047 w 1214555"/>
                    <a:gd name="connsiteY1" fmla="*/ 1091063 h 1200150"/>
                    <a:gd name="connsiteX2" fmla="*/ 1214555 w 1214555"/>
                    <a:gd name="connsiteY2" fmla="*/ 1200150 h 1200150"/>
                    <a:gd name="connsiteX0" fmla="*/ -1 w 1209047"/>
                    <a:gd name="connsiteY0" fmla="*/ 0 h 1091063"/>
                    <a:gd name="connsiteX1" fmla="*/ 1209047 w 1209047"/>
                    <a:gd name="connsiteY1" fmla="*/ 1091063 h 1091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145743" name="Straight Connector 109"/>
                <p:cNvCxnSpPr>
                  <a:cxnSpLocks/>
                </p:cNvCxnSpPr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45744" name="Straight Connector 97"/>
            <p:cNvCxnSpPr>
              <a:cxnSpLocks/>
            </p:cNvCxnSpPr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87"/>
            <p:cNvCxnSpPr>
              <a:cxnSpLocks/>
            </p:cNvCxnSpPr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1048754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" fmla="*/ 1277510 w 1368950"/>
                  <a:gd name="connsiteY0" fmla="*/ 638755 h 1277510"/>
                  <a:gd name="connsiteX1" fmla="*/ 638755 w 1368950"/>
                  <a:gd name="connsiteY1" fmla="*/ 1277510 h 1277510"/>
                  <a:gd name="connsiteX2" fmla="*/ 0 w 1368950"/>
                  <a:gd name="connsiteY2" fmla="*/ 638755 h 1277510"/>
                  <a:gd name="connsiteX3" fmla="*/ 638755 w 1368950"/>
                  <a:gd name="connsiteY3" fmla="*/ 0 h 1277510"/>
                  <a:gd name="connsiteX4" fmla="*/ 1368950 w 1368950"/>
                  <a:gd name="connsiteY4" fmla="*/ 730195 h 1277510"/>
                  <a:gd name="connsiteX0" fmla="*/ 1277510 w 1277510"/>
                  <a:gd name="connsiteY0" fmla="*/ 638755 h 1277510"/>
                  <a:gd name="connsiteX1" fmla="*/ 638755 w 1277510"/>
                  <a:gd name="connsiteY1" fmla="*/ 1277510 h 1277510"/>
                  <a:gd name="connsiteX2" fmla="*/ 0 w 1277510"/>
                  <a:gd name="connsiteY2" fmla="*/ 638755 h 1277510"/>
                  <a:gd name="connsiteX3" fmla="*/ 638755 w 1277510"/>
                  <a:gd name="connsiteY3" fmla="*/ 0 h 1277510"/>
                  <a:gd name="connsiteX0" fmla="*/ 1277510 w 1277510"/>
                  <a:gd name="connsiteY0" fmla="*/ 0 h 638755"/>
                  <a:gd name="connsiteX1" fmla="*/ 638755 w 1277510"/>
                  <a:gd name="connsiteY1" fmla="*/ 638755 h 638755"/>
                  <a:gd name="connsiteX2" fmla="*/ 0 w 1277510"/>
                  <a:gd name="connsiteY2" fmla="*/ 0 h 638755"/>
                  <a:gd name="connsiteX0" fmla="*/ 638755 w 638755"/>
                  <a:gd name="connsiteY0" fmla="*/ 638755 h 638755"/>
                  <a:gd name="connsiteX1" fmla="*/ 0 w 638755"/>
                  <a:gd name="connsiteY1" fmla="*/ 0 h 638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145746" name="Straight Connector 77"/>
              <p:cNvCxnSpPr>
                <a:cxnSpLocks/>
              </p:cNvCxnSpPr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55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" fmla="*/ 1214556 w 2429112"/>
                  <a:gd name="connsiteY0" fmla="*/ 0 h 1420283"/>
                  <a:gd name="connsiteX1" fmla="*/ 2423604 w 2429112"/>
                  <a:gd name="connsiteY1" fmla="*/ 1091063 h 1420283"/>
                  <a:gd name="connsiteX2" fmla="*/ 2429112 w 2429112"/>
                  <a:gd name="connsiteY2" fmla="*/ 1200150 h 1420283"/>
                  <a:gd name="connsiteX3" fmla="*/ 0 w 2429112"/>
                  <a:gd name="connsiteY3" fmla="*/ 1200150 h 1420283"/>
                  <a:gd name="connsiteX4" fmla="*/ 5509 w 2429112"/>
                  <a:gd name="connsiteY4" fmla="*/ 1091063 h 1420283"/>
                  <a:gd name="connsiteX5" fmla="*/ 1214556 w 2429112"/>
                  <a:gd name="connsiteY5" fmla="*/ 0 h 1420283"/>
                  <a:gd name="connsiteX0" fmla="*/ 0 w 2429112"/>
                  <a:gd name="connsiteY0" fmla="*/ 1200150 h 1450099"/>
                  <a:gd name="connsiteX1" fmla="*/ 5509 w 2429112"/>
                  <a:gd name="connsiteY1" fmla="*/ 1091063 h 1450099"/>
                  <a:gd name="connsiteX2" fmla="*/ 1214556 w 2429112"/>
                  <a:gd name="connsiteY2" fmla="*/ 0 h 1450099"/>
                  <a:gd name="connsiteX3" fmla="*/ 2423604 w 2429112"/>
                  <a:gd name="connsiteY3" fmla="*/ 1091063 h 1450099"/>
                  <a:gd name="connsiteX4" fmla="*/ 2429112 w 2429112"/>
                  <a:gd name="connsiteY4" fmla="*/ 1200150 h 1450099"/>
                  <a:gd name="connsiteX5" fmla="*/ 91440 w 2429112"/>
                  <a:gd name="connsiteY5" fmla="*/ 1291590 h 1450099"/>
                  <a:gd name="connsiteX0" fmla="*/ 0 w 2429112"/>
                  <a:gd name="connsiteY0" fmla="*/ 1200150 h 1450099"/>
                  <a:gd name="connsiteX1" fmla="*/ 5509 w 2429112"/>
                  <a:gd name="connsiteY1" fmla="*/ 1091063 h 1450099"/>
                  <a:gd name="connsiteX2" fmla="*/ 1214556 w 2429112"/>
                  <a:gd name="connsiteY2" fmla="*/ 0 h 1450099"/>
                  <a:gd name="connsiteX3" fmla="*/ 2423604 w 2429112"/>
                  <a:gd name="connsiteY3" fmla="*/ 1091063 h 1450099"/>
                  <a:gd name="connsiteX4" fmla="*/ 2429112 w 2429112"/>
                  <a:gd name="connsiteY4" fmla="*/ 1200150 h 1450099"/>
                  <a:gd name="connsiteX5" fmla="*/ 43815 w 2429112"/>
                  <a:gd name="connsiteY5" fmla="*/ 1291590 h 1450099"/>
                  <a:gd name="connsiteX0" fmla="*/ 0 w 2429112"/>
                  <a:gd name="connsiteY0" fmla="*/ 1200150 h 1450099"/>
                  <a:gd name="connsiteX1" fmla="*/ 5509 w 2429112"/>
                  <a:gd name="connsiteY1" fmla="*/ 1091063 h 1450099"/>
                  <a:gd name="connsiteX2" fmla="*/ 1214556 w 2429112"/>
                  <a:gd name="connsiteY2" fmla="*/ 0 h 1450099"/>
                  <a:gd name="connsiteX3" fmla="*/ 2423604 w 2429112"/>
                  <a:gd name="connsiteY3" fmla="*/ 1091063 h 1450099"/>
                  <a:gd name="connsiteX4" fmla="*/ 2429112 w 2429112"/>
                  <a:gd name="connsiteY4" fmla="*/ 1200150 h 1450099"/>
                  <a:gd name="connsiteX5" fmla="*/ 34290 w 2429112"/>
                  <a:gd name="connsiteY5" fmla="*/ 1291590 h 1450099"/>
                  <a:gd name="connsiteX0" fmla="*/ 0 w 2429112"/>
                  <a:gd name="connsiteY0" fmla="*/ 1200150 h 1442532"/>
                  <a:gd name="connsiteX1" fmla="*/ 5509 w 2429112"/>
                  <a:gd name="connsiteY1" fmla="*/ 1091063 h 1442532"/>
                  <a:gd name="connsiteX2" fmla="*/ 1214556 w 2429112"/>
                  <a:gd name="connsiteY2" fmla="*/ 0 h 1442532"/>
                  <a:gd name="connsiteX3" fmla="*/ 2423604 w 2429112"/>
                  <a:gd name="connsiteY3" fmla="*/ 1091063 h 1442532"/>
                  <a:gd name="connsiteX4" fmla="*/ 2429112 w 2429112"/>
                  <a:gd name="connsiteY4" fmla="*/ 1200150 h 1442532"/>
                  <a:gd name="connsiteX5" fmla="*/ 34290 w 2429112"/>
                  <a:gd name="connsiteY5" fmla="*/ 1282065 h 1442532"/>
                  <a:gd name="connsiteX0" fmla="*/ 0 w 2429112"/>
                  <a:gd name="connsiteY0" fmla="*/ 1200150 h 1442532"/>
                  <a:gd name="connsiteX1" fmla="*/ 5509 w 2429112"/>
                  <a:gd name="connsiteY1" fmla="*/ 1091063 h 1442532"/>
                  <a:gd name="connsiteX2" fmla="*/ 1214556 w 2429112"/>
                  <a:gd name="connsiteY2" fmla="*/ 0 h 1442532"/>
                  <a:gd name="connsiteX3" fmla="*/ 2423604 w 2429112"/>
                  <a:gd name="connsiteY3" fmla="*/ 1091063 h 1442532"/>
                  <a:gd name="connsiteX4" fmla="*/ 2429112 w 2429112"/>
                  <a:gd name="connsiteY4" fmla="*/ 1200150 h 1442532"/>
                  <a:gd name="connsiteX5" fmla="*/ 53340 w 2429112"/>
                  <a:gd name="connsiteY5" fmla="*/ 1282065 h 1442532"/>
                  <a:gd name="connsiteX0" fmla="*/ 0 w 2429112"/>
                  <a:gd name="connsiteY0" fmla="*/ 1200150 h 1617722"/>
                  <a:gd name="connsiteX1" fmla="*/ 5509 w 2429112"/>
                  <a:gd name="connsiteY1" fmla="*/ 1091063 h 1617722"/>
                  <a:gd name="connsiteX2" fmla="*/ 1214556 w 2429112"/>
                  <a:gd name="connsiteY2" fmla="*/ 0 h 1617722"/>
                  <a:gd name="connsiteX3" fmla="*/ 2423604 w 2429112"/>
                  <a:gd name="connsiteY3" fmla="*/ 1091063 h 1617722"/>
                  <a:gd name="connsiteX4" fmla="*/ 2429112 w 2429112"/>
                  <a:gd name="connsiteY4" fmla="*/ 1200150 h 1617722"/>
                  <a:gd name="connsiteX5" fmla="*/ 186690 w 2429112"/>
                  <a:gd name="connsiteY5" fmla="*/ 1491615 h 1617722"/>
                  <a:gd name="connsiteX0" fmla="*/ 0 w 2429112"/>
                  <a:gd name="connsiteY0" fmla="*/ 1200150 h 1200150"/>
                  <a:gd name="connsiteX1" fmla="*/ 5509 w 2429112"/>
                  <a:gd name="connsiteY1" fmla="*/ 1091063 h 1200150"/>
                  <a:gd name="connsiteX2" fmla="*/ 1214556 w 2429112"/>
                  <a:gd name="connsiteY2" fmla="*/ 0 h 1200150"/>
                  <a:gd name="connsiteX3" fmla="*/ 2423604 w 2429112"/>
                  <a:gd name="connsiteY3" fmla="*/ 1091063 h 1200150"/>
                  <a:gd name="connsiteX4" fmla="*/ 2429112 w 2429112"/>
                  <a:gd name="connsiteY4" fmla="*/ 1200150 h 1200150"/>
                  <a:gd name="connsiteX0" fmla="*/ 0 w 2429112"/>
                  <a:gd name="connsiteY0" fmla="*/ 1200150 h 1200150"/>
                  <a:gd name="connsiteX1" fmla="*/ 1214556 w 2429112"/>
                  <a:gd name="connsiteY1" fmla="*/ 0 h 1200150"/>
                  <a:gd name="connsiteX2" fmla="*/ 2423604 w 2429112"/>
                  <a:gd name="connsiteY2" fmla="*/ 1091063 h 1200150"/>
                  <a:gd name="connsiteX3" fmla="*/ 2429112 w 2429112"/>
                  <a:gd name="connsiteY3" fmla="*/ 1200150 h 1200150"/>
                  <a:gd name="connsiteX0" fmla="*/ -1 w 1214555"/>
                  <a:gd name="connsiteY0" fmla="*/ 0 h 1200150"/>
                  <a:gd name="connsiteX1" fmla="*/ 1209047 w 1214555"/>
                  <a:gd name="connsiteY1" fmla="*/ 1091063 h 1200150"/>
                  <a:gd name="connsiteX2" fmla="*/ 1214555 w 1214555"/>
                  <a:gd name="connsiteY2" fmla="*/ 1200150 h 1200150"/>
                  <a:gd name="connsiteX0" fmla="*/ -1 w 1209047"/>
                  <a:gd name="connsiteY0" fmla="*/ 0 h 1091063"/>
                  <a:gd name="connsiteX1" fmla="*/ 1209047 w 1209047"/>
                  <a:gd name="connsiteY1" fmla="*/ 1091063 h 1091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145747" name="Straight Connector 79"/>
              <p:cNvCxnSpPr>
                <a:cxnSpLocks/>
              </p:cNvCxnSpPr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756" name="Teardrop 20"/>
          <p:cNvSpPr/>
          <p:nvPr/>
        </p:nvSpPr>
        <p:spPr>
          <a:xfrm rot="8100000">
            <a:off x="6464319" y="683159"/>
            <a:ext cx="609161" cy="609161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48757" name="Teardrop 23"/>
          <p:cNvSpPr/>
          <p:nvPr/>
        </p:nvSpPr>
        <p:spPr>
          <a:xfrm rot="8100000">
            <a:off x="4933832" y="682164"/>
            <a:ext cx="609161" cy="609161"/>
          </a:xfrm>
          <a:prstGeom prst="teardrop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48758" name="Teardrop 88"/>
          <p:cNvSpPr/>
          <p:nvPr/>
        </p:nvSpPr>
        <p:spPr>
          <a:xfrm rot="8100000">
            <a:off x="2026511" y="2304821"/>
            <a:ext cx="609161" cy="609161"/>
          </a:xfrm>
          <a:prstGeom prst="teardrop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048759" name="TextBox 94"/>
          <p:cNvSpPr txBox="1"/>
          <p:nvPr/>
        </p:nvSpPr>
        <p:spPr bwMode="auto">
          <a:xfrm>
            <a:off x="4948953" y="1712490"/>
            <a:ext cx="161036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ctr" anchorCtr="0">
            <a:normAutofit fontScale="68750" lnSpcReduction="20000"/>
          </a:bodyPr>
          <a:lstStyle/>
          <a:p>
            <a:pPr latinLnBrk="0">
              <a:buClr>
                <a:prstClr val="white"/>
              </a:buClr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详细设计</a:t>
            </a:r>
          </a:p>
        </p:txBody>
      </p:sp>
      <p:sp>
        <p:nvSpPr>
          <p:cNvPr id="1048760" name="TextBox 100"/>
          <p:cNvSpPr txBox="1"/>
          <p:nvPr/>
        </p:nvSpPr>
        <p:spPr bwMode="auto">
          <a:xfrm>
            <a:off x="6516216" y="1710759"/>
            <a:ext cx="161036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ctr" anchorCtr="0">
            <a:normAutofit fontScale="68750" lnSpcReduction="20000"/>
          </a:bodyPr>
          <a:lstStyle/>
          <a:p>
            <a:pPr latinLnBrk="0">
              <a:buClr>
                <a:prstClr val="white"/>
              </a:buClr>
            </a:pPr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功能测试</a:t>
            </a:r>
          </a:p>
        </p:txBody>
      </p:sp>
      <p:sp>
        <p:nvSpPr>
          <p:cNvPr id="1048761" name="TextBox 107"/>
          <p:cNvSpPr txBox="1"/>
          <p:nvPr/>
        </p:nvSpPr>
        <p:spPr bwMode="auto">
          <a:xfrm>
            <a:off x="2036263" y="3265160"/>
            <a:ext cx="161036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ctr" anchorCtr="0">
            <a:normAutofit fontScale="68750" lnSpcReduction="20000"/>
          </a:bodyPr>
          <a:lstStyle/>
          <a:p>
            <a:pPr latinLnBrk="0">
              <a:buClr>
                <a:prstClr val="white"/>
              </a:buClr>
            </a:pPr>
            <a:r>
              <a:rPr lang="zh-CN" altLang="en-US" sz="1600" b="1" dirty="0">
                <a:solidFill>
                  <a:schemeClr val="accent3"/>
                </a:solidFill>
                <a:cs typeface="+mn-ea"/>
                <a:sym typeface="+mn-lt"/>
              </a:rPr>
              <a:t>概要设计</a:t>
            </a:r>
          </a:p>
        </p:txBody>
      </p:sp>
      <p:sp>
        <p:nvSpPr>
          <p:cNvPr id="1048762" name="Title 1"/>
          <p:cNvSpPr txBox="1"/>
          <p:nvPr/>
        </p:nvSpPr>
        <p:spPr>
          <a:xfrm>
            <a:off x="362917" y="87505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设计步骤和结果</a:t>
            </a:r>
          </a:p>
        </p:txBody>
      </p:sp>
      <p:sp>
        <p:nvSpPr>
          <p:cNvPr id="1048763" name="Rectangle 45"/>
          <p:cNvSpPr>
            <a:spLocks noChangeArrowheads="1"/>
          </p:cNvSpPr>
          <p:nvPr/>
        </p:nvSpPr>
        <p:spPr bwMode="auto">
          <a:xfrm>
            <a:off x="300153" y="808031"/>
            <a:ext cx="332108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主菜单界面显示普通用户模块和管理员模块，通过编译程序实现所需功能。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764" name="Rectangle 54"/>
          <p:cNvSpPr>
            <a:spLocks noChangeArrowheads="1"/>
          </p:cNvSpPr>
          <p:nvPr/>
        </p:nvSpPr>
        <p:spPr bwMode="auto">
          <a:xfrm>
            <a:off x="288423" y="1279088"/>
            <a:ext cx="3529498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用户模块需要先注册用户名，设置密码，从而登陆电影系统购买喜爱的电影票。管理员模块需要输入用户名和密码登录。（此系统默认管理员用户名为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，默认密码为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）管理员可以根据市场行情，迎合大众需求进行增加电影，删除电影，修改电影，查看电影。</a:t>
            </a:r>
            <a:r>
              <a:rPr kumimoji="0" lang="zh-C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765" name="文本框 82"/>
          <p:cNvSpPr txBox="1"/>
          <p:nvPr/>
        </p:nvSpPr>
        <p:spPr>
          <a:xfrm>
            <a:off x="1866880" y="4270327"/>
            <a:ext cx="536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该系统包括用户模块和管理员模块，登录不同模块对应不同的权限。用户登录必须先注册用户名，设置密码，才能登录系统选票，购票。管理员需要输入默认的密码，才能登录，获取权限：增加电影，删除电影，修改电影，查看电影。管理员可以根据市场需求，迎合大众取向，放映大众反响较好的优质电影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8" name="图片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84" y="2008570"/>
            <a:ext cx="3039853" cy="2038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8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6" grpId="0" animBg="1"/>
      <p:bldP spid="1048757" grpId="0" animBg="1"/>
      <p:bldP spid="10487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Rectangle 26"/>
          <p:cNvSpPr>
            <a:spLocks noChangeArrowheads="1"/>
          </p:cNvSpPr>
          <p:nvPr/>
        </p:nvSpPr>
        <p:spPr bwMode="auto">
          <a:xfrm rot="16200000">
            <a:off x="1996237" y="-2010569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0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1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2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3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4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5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6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7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8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79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0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1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2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3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4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5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6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7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88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89" name="矩形 6"/>
          <p:cNvSpPr/>
          <p:nvPr/>
        </p:nvSpPr>
        <p:spPr>
          <a:xfrm>
            <a:off x="1727025" y="2690710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总结和心得体会</a:t>
            </a:r>
          </a:p>
        </p:txBody>
      </p:sp>
      <p:sp>
        <p:nvSpPr>
          <p:cNvPr id="1048790" name="矩形 7"/>
          <p:cNvSpPr/>
          <p:nvPr/>
        </p:nvSpPr>
        <p:spPr>
          <a:xfrm>
            <a:off x="3991844" y="1368891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8" grpId="0" animBg="1"/>
      <p:bldP spid="1048789" grpId="0"/>
      <p:bldP spid="10487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0b6e0a9-4525-481c-aaa2-fe9f919050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23844"/>
      </a:accent1>
      <a:accent2>
        <a:srgbClr val="68778E"/>
      </a:accent2>
      <a:accent3>
        <a:srgbClr val="323844"/>
      </a:accent3>
      <a:accent4>
        <a:srgbClr val="68778E"/>
      </a:accent4>
      <a:accent5>
        <a:srgbClr val="323844"/>
      </a:accent5>
      <a:accent6>
        <a:srgbClr val="68778E"/>
      </a:accent6>
      <a:hlink>
        <a:srgbClr val="384059"/>
      </a:hlink>
      <a:folHlink>
        <a:srgbClr val="5880B4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全屏显示(16:9)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U.S. 101</vt:lpstr>
      <vt:lpstr>方正尚酷简体</vt:lpstr>
      <vt:lpstr>宋体</vt:lpstr>
      <vt:lpstr>微软雅黑</vt:lpstr>
      <vt:lpstr>Agency FB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大气低平面工作总结汇报PPT模板</dc:title>
  <dc:creator>user</dc:creator>
  <cp:lastModifiedBy>X mp</cp:lastModifiedBy>
  <cp:revision>1</cp:revision>
  <dcterms:created xsi:type="dcterms:W3CDTF">2015-12-11T01:46:17Z</dcterms:created>
  <dcterms:modified xsi:type="dcterms:W3CDTF">2022-05-02T04:24:35Z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e34ab1b4070c46619ddbb21f73b6f633</vt:lpwstr>
  </property>
</Properties>
</file>