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6" r:id="rId5"/>
    <p:sldId id="269" r:id="rId6"/>
    <p:sldId id="280" r:id="rId7"/>
    <p:sldId id="282" r:id="rId8"/>
    <p:sldId id="283" r:id="rId9"/>
    <p:sldId id="284" r:id="rId10"/>
    <p:sldId id="285" r:id="rId11"/>
    <p:sldId id="293" r:id="rId12"/>
    <p:sldId id="261" r:id="rId13"/>
    <p:sldId id="267" r:id="rId14"/>
    <p:sldId id="262" r:id="rId15"/>
    <p:sldId id="275" r:id="rId16"/>
    <p:sldId id="277" r:id="rId17"/>
    <p:sldId id="268" r:id="rId18"/>
    <p:sldId id="291" r:id="rId19"/>
    <p:sldId id="292" r:id="rId20"/>
    <p:sldId id="273" r:id="rId21"/>
    <p:sldId id="290" r:id="rId22"/>
    <p:sldId id="278" r:id="rId23"/>
    <p:sldId id="272" r:id="rId24"/>
    <p:sldId id="274" r:id="rId25"/>
    <p:sldId id="286" r:id="rId26"/>
    <p:sldId id="294" r:id="rId27"/>
    <p:sldId id="288" r:id="rId28"/>
    <p:sldId id="289" r:id="rId29"/>
    <p:sldId id="287" r:id="rId30"/>
    <p:sldId id="265" r:id="rId31"/>
    <p:sldId id="264" r:id="rId3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FF5757"/>
    <a:srgbClr val="311E84"/>
    <a:srgbClr val="00AC4E"/>
    <a:srgbClr val="11FF7D"/>
    <a:srgbClr val="2FFF8D"/>
    <a:srgbClr val="75FFB3"/>
    <a:srgbClr val="00EA6A"/>
    <a:srgbClr val="5336D1"/>
    <a:srgbClr val="927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20" autoAdjust="0"/>
    <p:restoredTop sz="71450" autoAdjust="0"/>
  </p:normalViewPr>
  <p:slideViewPr>
    <p:cSldViewPr>
      <p:cViewPr>
        <p:scale>
          <a:sx n="100" d="100"/>
          <a:sy n="100" d="100"/>
        </p:scale>
        <p:origin x="-3888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E0B24-C594-431D-91C0-60BD5BE43348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EFC893D-2489-44F1-B5FF-DB9B9687FCAC}">
      <dgm:prSet phldrT="[텍스트]"/>
      <dgm:spPr/>
      <dgm:t>
        <a:bodyPr/>
        <a:lstStyle/>
        <a:p>
          <a:pPr latinLnBrk="1"/>
          <a:r>
            <a:rPr lang="en-US" altLang="ko-KR" b="1" dirty="0" err="1" smtClean="0"/>
            <a:t>FFmpeg</a:t>
          </a:r>
          <a:r>
            <a:rPr lang="en-US" altLang="ko-KR" b="1" dirty="0" smtClean="0"/>
            <a:t> Compile</a:t>
          </a:r>
          <a:endParaRPr lang="ko-KR" altLang="en-US" b="1" dirty="0"/>
        </a:p>
      </dgm:t>
    </dgm:pt>
    <dgm:pt modelId="{019D3CE9-953B-484C-8595-8D1E83E6D4FF}" type="parTrans" cxnId="{392425F4-FB34-42AD-897B-FE2FFF9E1A77}">
      <dgm:prSet/>
      <dgm:spPr/>
      <dgm:t>
        <a:bodyPr/>
        <a:lstStyle/>
        <a:p>
          <a:pPr latinLnBrk="1"/>
          <a:endParaRPr lang="ko-KR" altLang="en-US"/>
        </a:p>
      </dgm:t>
    </dgm:pt>
    <dgm:pt modelId="{BDA288AD-3459-4638-9676-9496751C1BFE}" type="sibTrans" cxnId="{392425F4-FB34-42AD-897B-FE2FFF9E1A77}">
      <dgm:prSet/>
      <dgm:spPr/>
      <dgm:t>
        <a:bodyPr/>
        <a:lstStyle/>
        <a:p>
          <a:pPr latinLnBrk="1"/>
          <a:endParaRPr lang="ko-KR" altLang="en-US"/>
        </a:p>
      </dgm:t>
    </dgm:pt>
    <dgm:pt modelId="{E3EB234C-38C4-4756-9D56-5EE6BCEE36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JNI wrapping</a:t>
          </a:r>
          <a:endParaRPr lang="ko-KR" altLang="en-US" b="1" dirty="0"/>
        </a:p>
      </dgm:t>
    </dgm:pt>
    <dgm:pt modelId="{2D1BB926-DE1B-4977-8744-BF114DAE32C9}" type="parTrans" cxnId="{2AE51A01-A47B-4C86-AF64-A55BEBCAF960}">
      <dgm:prSet/>
      <dgm:spPr/>
      <dgm:t>
        <a:bodyPr/>
        <a:lstStyle/>
        <a:p>
          <a:pPr latinLnBrk="1"/>
          <a:endParaRPr lang="ko-KR" altLang="en-US"/>
        </a:p>
      </dgm:t>
    </dgm:pt>
    <dgm:pt modelId="{C8789720-1A13-4E4B-B610-D21C7B8DEACA}" type="sibTrans" cxnId="{2AE51A01-A47B-4C86-AF64-A55BEBCAF960}">
      <dgm:prSet/>
      <dgm:spPr/>
      <dgm:t>
        <a:bodyPr/>
        <a:lstStyle/>
        <a:p>
          <a:pPr latinLnBrk="1"/>
          <a:endParaRPr lang="ko-KR" altLang="en-US"/>
        </a:p>
      </dgm:t>
    </dgm:pt>
    <dgm:pt modelId="{76390950-40A0-472B-BCE8-14C51BCD321E}">
      <dgm:prSet phldrT="[텍스트]" custT="1"/>
      <dgm:spPr/>
      <dgm:t>
        <a:bodyPr/>
        <a:lstStyle/>
        <a:p>
          <a:pPr latinLnBrk="1"/>
          <a:r>
            <a:rPr lang="en-US" altLang="ko-KR" sz="2000" b="1" dirty="0" smtClean="0"/>
            <a:t>On </a:t>
          </a:r>
        </a:p>
        <a:p>
          <a:pPr latinLnBrk="1"/>
          <a:r>
            <a:rPr lang="en-US" altLang="ko-KR" sz="2000" b="1" dirty="0" smtClean="0"/>
            <a:t>Player</a:t>
          </a:r>
          <a:endParaRPr lang="ko-KR" altLang="en-US" sz="2000" b="1" dirty="0"/>
        </a:p>
      </dgm:t>
    </dgm:pt>
    <dgm:pt modelId="{B41A182E-138A-454A-BC86-7AD659C95166}" type="parTrans" cxnId="{DF43E988-1D9F-4E4C-919C-8EBBF8897E8A}">
      <dgm:prSet/>
      <dgm:spPr/>
      <dgm:t>
        <a:bodyPr/>
        <a:lstStyle/>
        <a:p>
          <a:pPr latinLnBrk="1"/>
          <a:endParaRPr lang="ko-KR" altLang="en-US"/>
        </a:p>
      </dgm:t>
    </dgm:pt>
    <dgm:pt modelId="{17F708B3-940D-410B-8583-AC87EC1D0A81}" type="sibTrans" cxnId="{DF43E988-1D9F-4E4C-919C-8EBBF8897E8A}">
      <dgm:prSet/>
      <dgm:spPr/>
      <dgm:t>
        <a:bodyPr/>
        <a:lstStyle/>
        <a:p>
          <a:pPr latinLnBrk="1"/>
          <a:endParaRPr lang="ko-KR" altLang="en-US"/>
        </a:p>
      </dgm:t>
    </dgm:pt>
    <dgm:pt modelId="{971AAF12-942A-4545-96F2-F4CE77FFF06D}">
      <dgm:prSet phldrT="[텍스트]"/>
      <dgm:spPr/>
      <dgm:t>
        <a:bodyPr/>
        <a:lstStyle/>
        <a:p>
          <a:pPr latinLnBrk="1"/>
          <a:r>
            <a:rPr lang="en-US" altLang="ko-KR" b="1" dirty="0" smtClean="0"/>
            <a:t>Software</a:t>
          </a:r>
        </a:p>
        <a:p>
          <a:pPr latinLnBrk="1"/>
          <a:r>
            <a:rPr lang="en-US" altLang="ko-KR" b="1" dirty="0" smtClean="0"/>
            <a:t>Decoder</a:t>
          </a:r>
          <a:endParaRPr lang="ko-KR" altLang="en-US" b="1" dirty="0"/>
        </a:p>
      </dgm:t>
    </dgm:pt>
    <dgm:pt modelId="{F42CDD0D-04A6-4D96-A6B9-08AD495AE76D}" type="parTrans" cxnId="{33FBBD53-9E3B-4DEB-96A7-FBD6AE6C6D2C}">
      <dgm:prSet/>
      <dgm:spPr/>
      <dgm:t>
        <a:bodyPr/>
        <a:lstStyle/>
        <a:p>
          <a:pPr latinLnBrk="1"/>
          <a:endParaRPr lang="ko-KR" altLang="en-US"/>
        </a:p>
      </dgm:t>
    </dgm:pt>
    <dgm:pt modelId="{F4AE659D-CF61-458E-A686-5835242D712C}" type="sibTrans" cxnId="{33FBBD53-9E3B-4DEB-96A7-FBD6AE6C6D2C}">
      <dgm:prSet/>
      <dgm:spPr/>
      <dgm:t>
        <a:bodyPr/>
        <a:lstStyle/>
        <a:p>
          <a:pPr latinLnBrk="1"/>
          <a:endParaRPr lang="ko-KR" altLang="en-US"/>
        </a:p>
      </dgm:t>
    </dgm:pt>
    <dgm:pt modelId="{AE5184AD-BB90-4B2D-9532-70345DD425A3}" type="pres">
      <dgm:prSet presAssocID="{23FE0B24-C594-431D-91C0-60BD5BE4334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933087-5959-4BEB-BD27-68D6AF258E44}" type="pres">
      <dgm:prSet presAssocID="{8EFC893D-2489-44F1-B5FF-DB9B9687FCAC}" presName="composite" presStyleCnt="0"/>
      <dgm:spPr/>
    </dgm:pt>
    <dgm:pt modelId="{78D393C3-2CD7-4AE3-BAB4-CC7473D56CDD}" type="pres">
      <dgm:prSet presAssocID="{8EFC893D-2489-44F1-B5FF-DB9B9687FCAC}" presName="LShape" presStyleLbl="alignNode1" presStyleIdx="0" presStyleCnt="7"/>
      <dgm:spPr/>
    </dgm:pt>
    <dgm:pt modelId="{426C4279-6CAB-4B90-B162-D19637769FC5}" type="pres">
      <dgm:prSet presAssocID="{8EFC893D-2489-44F1-B5FF-DB9B9687FCA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006FC-0E8D-4582-81FD-F3F1612B30E6}" type="pres">
      <dgm:prSet presAssocID="{8EFC893D-2489-44F1-B5FF-DB9B9687FCAC}" presName="Triangle" presStyleLbl="alignNode1" presStyleIdx="1" presStyleCnt="7"/>
      <dgm:spPr/>
    </dgm:pt>
    <dgm:pt modelId="{223633BA-E545-4D0E-9980-68FC28477B3D}" type="pres">
      <dgm:prSet presAssocID="{BDA288AD-3459-4638-9676-9496751C1BFE}" presName="sibTrans" presStyleCnt="0"/>
      <dgm:spPr/>
    </dgm:pt>
    <dgm:pt modelId="{5B34AF7E-62EB-4C64-8C2A-D6F2EED7572C}" type="pres">
      <dgm:prSet presAssocID="{BDA288AD-3459-4638-9676-9496751C1BFE}" presName="space" presStyleCnt="0"/>
      <dgm:spPr/>
    </dgm:pt>
    <dgm:pt modelId="{450276B4-A9EB-4EC6-BE98-32D87085DCC7}" type="pres">
      <dgm:prSet presAssocID="{E3EB234C-38C4-4756-9D56-5EE6BCEE36E6}" presName="composite" presStyleCnt="0"/>
      <dgm:spPr/>
    </dgm:pt>
    <dgm:pt modelId="{85A48011-5490-4786-A5F5-424ACEFC5FE4}" type="pres">
      <dgm:prSet presAssocID="{E3EB234C-38C4-4756-9D56-5EE6BCEE36E6}" presName="LShape" presStyleLbl="alignNode1" presStyleIdx="2" presStyleCnt="7"/>
      <dgm:spPr/>
    </dgm:pt>
    <dgm:pt modelId="{136C8E26-02DD-4328-B535-88C20625A052}" type="pres">
      <dgm:prSet presAssocID="{E3EB234C-38C4-4756-9D56-5EE6BCEE36E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9D9304-6F2E-4AC9-9752-4C869325D2B7}" type="pres">
      <dgm:prSet presAssocID="{E3EB234C-38C4-4756-9D56-5EE6BCEE36E6}" presName="Triangle" presStyleLbl="alignNode1" presStyleIdx="3" presStyleCnt="7"/>
      <dgm:spPr/>
    </dgm:pt>
    <dgm:pt modelId="{29CB226C-D74B-4129-B437-67EB0AB84609}" type="pres">
      <dgm:prSet presAssocID="{C8789720-1A13-4E4B-B610-D21C7B8DEACA}" presName="sibTrans" presStyleCnt="0"/>
      <dgm:spPr/>
    </dgm:pt>
    <dgm:pt modelId="{C26BED42-9707-47F6-A13A-CB7DDFC90010}" type="pres">
      <dgm:prSet presAssocID="{C8789720-1A13-4E4B-B610-D21C7B8DEACA}" presName="space" presStyleCnt="0"/>
      <dgm:spPr/>
    </dgm:pt>
    <dgm:pt modelId="{1DD57339-BD24-458E-9C35-6819B9EB58C2}" type="pres">
      <dgm:prSet presAssocID="{76390950-40A0-472B-BCE8-14C51BCD321E}" presName="composite" presStyleCnt="0"/>
      <dgm:spPr/>
    </dgm:pt>
    <dgm:pt modelId="{A377186F-FE6A-4982-ADFF-0188FF55D8A3}" type="pres">
      <dgm:prSet presAssocID="{76390950-40A0-472B-BCE8-14C51BCD321E}" presName="LShape" presStyleLbl="alignNode1" presStyleIdx="4" presStyleCnt="7"/>
      <dgm:spPr/>
    </dgm:pt>
    <dgm:pt modelId="{92F4D6AE-7DAF-4744-B8AB-A59A236D0C3A}" type="pres">
      <dgm:prSet presAssocID="{76390950-40A0-472B-BCE8-14C51BCD321E}" presName="ParentText" presStyleLbl="revTx" presStyleIdx="2" presStyleCnt="4" custScaleX="127545" custLinFactNeighborX="10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D868C5-5286-4294-A483-A7B19D808199}" type="pres">
      <dgm:prSet presAssocID="{76390950-40A0-472B-BCE8-14C51BCD321E}" presName="Triangle" presStyleLbl="alignNode1" presStyleIdx="5" presStyleCnt="7"/>
      <dgm:spPr/>
    </dgm:pt>
    <dgm:pt modelId="{2389647B-36E3-40D0-B11B-BC97A1E4E41A}" type="pres">
      <dgm:prSet presAssocID="{17F708B3-940D-410B-8583-AC87EC1D0A81}" presName="sibTrans" presStyleCnt="0"/>
      <dgm:spPr/>
    </dgm:pt>
    <dgm:pt modelId="{F5BD1ABF-611C-4A2E-9943-53B6DEF4AEFC}" type="pres">
      <dgm:prSet presAssocID="{17F708B3-940D-410B-8583-AC87EC1D0A81}" presName="space" presStyleCnt="0"/>
      <dgm:spPr/>
    </dgm:pt>
    <dgm:pt modelId="{785F0364-E8A5-490F-BFA9-E7638388CA9D}" type="pres">
      <dgm:prSet presAssocID="{971AAF12-942A-4545-96F2-F4CE77FFF06D}" presName="composite" presStyleCnt="0"/>
      <dgm:spPr/>
    </dgm:pt>
    <dgm:pt modelId="{D56E3957-54AB-43F4-942A-AB7CFA93A7FA}" type="pres">
      <dgm:prSet presAssocID="{971AAF12-942A-4545-96F2-F4CE77FFF06D}" presName="LShape" presStyleLbl="alignNode1" presStyleIdx="6" presStyleCnt="7"/>
      <dgm:spPr/>
    </dgm:pt>
    <dgm:pt modelId="{7DE452D0-9B9C-4F74-B4A7-A8FAA7C4FD93}" type="pres">
      <dgm:prSet presAssocID="{971AAF12-942A-4545-96F2-F4CE77FFF06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2425F4-FB34-42AD-897B-FE2FFF9E1A77}" srcId="{23FE0B24-C594-431D-91C0-60BD5BE43348}" destId="{8EFC893D-2489-44F1-B5FF-DB9B9687FCAC}" srcOrd="0" destOrd="0" parTransId="{019D3CE9-953B-484C-8595-8D1E83E6D4FF}" sibTransId="{BDA288AD-3459-4638-9676-9496751C1BFE}"/>
    <dgm:cxn modelId="{19B1BA5A-663F-43DC-920C-D60A56B800A7}" type="presOf" srcId="{23FE0B24-C594-431D-91C0-60BD5BE43348}" destId="{AE5184AD-BB90-4B2D-9532-70345DD425A3}" srcOrd="0" destOrd="0" presId="urn:microsoft.com/office/officeart/2009/3/layout/StepUpProcess"/>
    <dgm:cxn modelId="{33FBBD53-9E3B-4DEB-96A7-FBD6AE6C6D2C}" srcId="{23FE0B24-C594-431D-91C0-60BD5BE43348}" destId="{971AAF12-942A-4545-96F2-F4CE77FFF06D}" srcOrd="3" destOrd="0" parTransId="{F42CDD0D-04A6-4D96-A6B9-08AD495AE76D}" sibTransId="{F4AE659D-CF61-458E-A686-5835242D712C}"/>
    <dgm:cxn modelId="{7282578F-1AC4-4310-A6A4-F5DC495CD006}" type="presOf" srcId="{E3EB234C-38C4-4756-9D56-5EE6BCEE36E6}" destId="{136C8E26-02DD-4328-B535-88C20625A052}" srcOrd="0" destOrd="0" presId="urn:microsoft.com/office/officeart/2009/3/layout/StepUpProcess"/>
    <dgm:cxn modelId="{2AE51A01-A47B-4C86-AF64-A55BEBCAF960}" srcId="{23FE0B24-C594-431D-91C0-60BD5BE43348}" destId="{E3EB234C-38C4-4756-9D56-5EE6BCEE36E6}" srcOrd="1" destOrd="0" parTransId="{2D1BB926-DE1B-4977-8744-BF114DAE32C9}" sibTransId="{C8789720-1A13-4E4B-B610-D21C7B8DEACA}"/>
    <dgm:cxn modelId="{AA539BC5-B14D-430C-8544-64A3F54A2643}" type="presOf" srcId="{971AAF12-942A-4545-96F2-F4CE77FFF06D}" destId="{7DE452D0-9B9C-4F74-B4A7-A8FAA7C4FD93}" srcOrd="0" destOrd="0" presId="urn:microsoft.com/office/officeart/2009/3/layout/StepUpProcess"/>
    <dgm:cxn modelId="{DF43E988-1D9F-4E4C-919C-8EBBF8897E8A}" srcId="{23FE0B24-C594-431D-91C0-60BD5BE43348}" destId="{76390950-40A0-472B-BCE8-14C51BCD321E}" srcOrd="2" destOrd="0" parTransId="{B41A182E-138A-454A-BC86-7AD659C95166}" sibTransId="{17F708B3-940D-410B-8583-AC87EC1D0A81}"/>
    <dgm:cxn modelId="{A0E0B02E-D5CA-41D1-BB72-EB16F9972C89}" type="presOf" srcId="{76390950-40A0-472B-BCE8-14C51BCD321E}" destId="{92F4D6AE-7DAF-4744-B8AB-A59A236D0C3A}" srcOrd="0" destOrd="0" presId="urn:microsoft.com/office/officeart/2009/3/layout/StepUpProcess"/>
    <dgm:cxn modelId="{D8643400-4BD7-4FAD-A586-285C80C9DFC7}" type="presOf" srcId="{8EFC893D-2489-44F1-B5FF-DB9B9687FCAC}" destId="{426C4279-6CAB-4B90-B162-D19637769FC5}" srcOrd="0" destOrd="0" presId="urn:microsoft.com/office/officeart/2009/3/layout/StepUpProcess"/>
    <dgm:cxn modelId="{68F1D194-0C74-4AFD-A80C-64CB27DCE94B}" type="presParOf" srcId="{AE5184AD-BB90-4B2D-9532-70345DD425A3}" destId="{BD933087-5959-4BEB-BD27-68D6AF258E44}" srcOrd="0" destOrd="0" presId="urn:microsoft.com/office/officeart/2009/3/layout/StepUpProcess"/>
    <dgm:cxn modelId="{469F0694-0E90-4973-91DF-8FD75AD765ED}" type="presParOf" srcId="{BD933087-5959-4BEB-BD27-68D6AF258E44}" destId="{78D393C3-2CD7-4AE3-BAB4-CC7473D56CDD}" srcOrd="0" destOrd="0" presId="urn:microsoft.com/office/officeart/2009/3/layout/StepUpProcess"/>
    <dgm:cxn modelId="{CB3F5E79-5BF3-4FCA-89E5-79B19B9C5174}" type="presParOf" srcId="{BD933087-5959-4BEB-BD27-68D6AF258E44}" destId="{426C4279-6CAB-4B90-B162-D19637769FC5}" srcOrd="1" destOrd="0" presId="urn:microsoft.com/office/officeart/2009/3/layout/StepUpProcess"/>
    <dgm:cxn modelId="{FD76439A-8CF6-494D-82F0-67FF4F9D5E7D}" type="presParOf" srcId="{BD933087-5959-4BEB-BD27-68D6AF258E44}" destId="{68C006FC-0E8D-4582-81FD-F3F1612B30E6}" srcOrd="2" destOrd="0" presId="urn:microsoft.com/office/officeart/2009/3/layout/StepUpProcess"/>
    <dgm:cxn modelId="{2F527EAC-FC0A-428E-938C-BE1E30BFA7C5}" type="presParOf" srcId="{AE5184AD-BB90-4B2D-9532-70345DD425A3}" destId="{223633BA-E545-4D0E-9980-68FC28477B3D}" srcOrd="1" destOrd="0" presId="urn:microsoft.com/office/officeart/2009/3/layout/StepUpProcess"/>
    <dgm:cxn modelId="{080A8302-09DD-488E-A5B0-13FE6B4CE8AF}" type="presParOf" srcId="{223633BA-E545-4D0E-9980-68FC28477B3D}" destId="{5B34AF7E-62EB-4C64-8C2A-D6F2EED7572C}" srcOrd="0" destOrd="0" presId="urn:microsoft.com/office/officeart/2009/3/layout/StepUpProcess"/>
    <dgm:cxn modelId="{88B548D2-FB22-40D3-BEFB-25191CC64E42}" type="presParOf" srcId="{AE5184AD-BB90-4B2D-9532-70345DD425A3}" destId="{450276B4-A9EB-4EC6-BE98-32D87085DCC7}" srcOrd="2" destOrd="0" presId="urn:microsoft.com/office/officeart/2009/3/layout/StepUpProcess"/>
    <dgm:cxn modelId="{71576923-E13C-4BBB-B74A-D07058CECE28}" type="presParOf" srcId="{450276B4-A9EB-4EC6-BE98-32D87085DCC7}" destId="{85A48011-5490-4786-A5F5-424ACEFC5FE4}" srcOrd="0" destOrd="0" presId="urn:microsoft.com/office/officeart/2009/3/layout/StepUpProcess"/>
    <dgm:cxn modelId="{B764684A-94E8-4FB6-8F23-1BDF484FD18A}" type="presParOf" srcId="{450276B4-A9EB-4EC6-BE98-32D87085DCC7}" destId="{136C8E26-02DD-4328-B535-88C20625A052}" srcOrd="1" destOrd="0" presId="urn:microsoft.com/office/officeart/2009/3/layout/StepUpProcess"/>
    <dgm:cxn modelId="{B5C225E6-950A-4871-BA30-1CEBB3516409}" type="presParOf" srcId="{450276B4-A9EB-4EC6-BE98-32D87085DCC7}" destId="{D99D9304-6F2E-4AC9-9752-4C869325D2B7}" srcOrd="2" destOrd="0" presId="urn:microsoft.com/office/officeart/2009/3/layout/StepUpProcess"/>
    <dgm:cxn modelId="{02D868BE-0060-4082-8CD5-42F72D5502D3}" type="presParOf" srcId="{AE5184AD-BB90-4B2D-9532-70345DD425A3}" destId="{29CB226C-D74B-4129-B437-67EB0AB84609}" srcOrd="3" destOrd="0" presId="urn:microsoft.com/office/officeart/2009/3/layout/StepUpProcess"/>
    <dgm:cxn modelId="{68181896-07FF-4463-BAC4-CB8FDEAE1E7D}" type="presParOf" srcId="{29CB226C-D74B-4129-B437-67EB0AB84609}" destId="{C26BED42-9707-47F6-A13A-CB7DDFC90010}" srcOrd="0" destOrd="0" presId="urn:microsoft.com/office/officeart/2009/3/layout/StepUpProcess"/>
    <dgm:cxn modelId="{F6C847D0-B081-41DB-859A-517D9AA86B01}" type="presParOf" srcId="{AE5184AD-BB90-4B2D-9532-70345DD425A3}" destId="{1DD57339-BD24-458E-9C35-6819B9EB58C2}" srcOrd="4" destOrd="0" presId="urn:microsoft.com/office/officeart/2009/3/layout/StepUpProcess"/>
    <dgm:cxn modelId="{17CD4A32-FA9F-4026-9AB0-76C8883FB334}" type="presParOf" srcId="{1DD57339-BD24-458E-9C35-6819B9EB58C2}" destId="{A377186F-FE6A-4982-ADFF-0188FF55D8A3}" srcOrd="0" destOrd="0" presId="urn:microsoft.com/office/officeart/2009/3/layout/StepUpProcess"/>
    <dgm:cxn modelId="{8F05C5C3-6AA7-43C7-9849-30E2EEC1798F}" type="presParOf" srcId="{1DD57339-BD24-458E-9C35-6819B9EB58C2}" destId="{92F4D6AE-7DAF-4744-B8AB-A59A236D0C3A}" srcOrd="1" destOrd="0" presId="urn:microsoft.com/office/officeart/2009/3/layout/StepUpProcess"/>
    <dgm:cxn modelId="{544247F0-45EF-4054-BCD9-D2656A0511F8}" type="presParOf" srcId="{1DD57339-BD24-458E-9C35-6819B9EB58C2}" destId="{04D868C5-5286-4294-A483-A7B19D808199}" srcOrd="2" destOrd="0" presId="urn:microsoft.com/office/officeart/2009/3/layout/StepUpProcess"/>
    <dgm:cxn modelId="{276ABA7C-2741-4B75-98E1-25361DF0A1B8}" type="presParOf" srcId="{AE5184AD-BB90-4B2D-9532-70345DD425A3}" destId="{2389647B-36E3-40D0-B11B-BC97A1E4E41A}" srcOrd="5" destOrd="0" presId="urn:microsoft.com/office/officeart/2009/3/layout/StepUpProcess"/>
    <dgm:cxn modelId="{80CC8139-24A2-433A-852E-07FAB648C66C}" type="presParOf" srcId="{2389647B-36E3-40D0-B11B-BC97A1E4E41A}" destId="{F5BD1ABF-611C-4A2E-9943-53B6DEF4AEFC}" srcOrd="0" destOrd="0" presId="urn:microsoft.com/office/officeart/2009/3/layout/StepUpProcess"/>
    <dgm:cxn modelId="{490B6FC3-2578-4216-9316-5289B4319F98}" type="presParOf" srcId="{AE5184AD-BB90-4B2D-9532-70345DD425A3}" destId="{785F0364-E8A5-490F-BFA9-E7638388CA9D}" srcOrd="6" destOrd="0" presId="urn:microsoft.com/office/officeart/2009/3/layout/StepUpProcess"/>
    <dgm:cxn modelId="{9F59D2B4-4514-4573-8073-082B2A46269B}" type="presParOf" srcId="{785F0364-E8A5-490F-BFA9-E7638388CA9D}" destId="{D56E3957-54AB-43F4-942A-AB7CFA93A7FA}" srcOrd="0" destOrd="0" presId="urn:microsoft.com/office/officeart/2009/3/layout/StepUpProcess"/>
    <dgm:cxn modelId="{2307F21E-6573-4CC6-932F-9CB3E9C995F1}" type="presParOf" srcId="{785F0364-E8A5-490F-BFA9-E7638388CA9D}" destId="{7DE452D0-9B9C-4F74-B4A7-A8FAA7C4FD93}" srcOrd="1" destOrd="0" presId="urn:microsoft.com/office/officeart/2009/3/layout/StepUpProcess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D393C3-2CD7-4AE3-BAB4-CC7473D56CDD}">
      <dsp:nvSpPr>
        <dsp:cNvPr id="0" name=""/>
        <dsp:cNvSpPr/>
      </dsp:nvSpPr>
      <dsp:spPr>
        <a:xfrm rot="5400000">
          <a:off x="311862" y="1625291"/>
          <a:ext cx="929407" cy="154651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C4279-6CAB-4B90-B162-D19637769FC5}">
      <dsp:nvSpPr>
        <dsp:cNvPr id="0" name=""/>
        <dsp:cNvSpPr/>
      </dsp:nvSpPr>
      <dsp:spPr>
        <a:xfrm>
          <a:off x="156721" y="2087365"/>
          <a:ext cx="1396200" cy="122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err="1" smtClean="0"/>
            <a:t>FFmpeg</a:t>
          </a:r>
          <a:r>
            <a:rPr lang="en-US" altLang="ko-KR" sz="2400" b="1" kern="1200" dirty="0" smtClean="0"/>
            <a:t> Compile</a:t>
          </a:r>
          <a:endParaRPr lang="ko-KR" altLang="en-US" sz="2400" b="1" kern="1200" dirty="0"/>
        </a:p>
      </dsp:txBody>
      <dsp:txXfrm>
        <a:off x="156721" y="2087365"/>
        <a:ext cx="1396200" cy="1223851"/>
      </dsp:txXfrm>
    </dsp:sp>
    <dsp:sp modelId="{68C006FC-0E8D-4582-81FD-F3F1612B30E6}">
      <dsp:nvSpPr>
        <dsp:cNvPr id="0" name=""/>
        <dsp:cNvSpPr/>
      </dsp:nvSpPr>
      <dsp:spPr>
        <a:xfrm>
          <a:off x="1289487" y="1511435"/>
          <a:ext cx="263433" cy="263433"/>
        </a:xfrm>
        <a:prstGeom prst="triangle">
          <a:avLst>
            <a:gd name="adj" fmla="val 100000"/>
          </a:avLst>
        </a:prstGeom>
        <a:solidFill>
          <a:schemeClr val="accent2">
            <a:hueOff val="-1716341"/>
            <a:satOff val="-3479"/>
            <a:lumOff val="425"/>
            <a:alphaOff val="0"/>
          </a:schemeClr>
        </a:solidFill>
        <a:ln w="25400" cap="flat" cmpd="sng" algn="ctr">
          <a:solidFill>
            <a:schemeClr val="accent2">
              <a:hueOff val="-1716341"/>
              <a:satOff val="-3479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48011-5490-4786-A5F5-424ACEFC5FE4}">
      <dsp:nvSpPr>
        <dsp:cNvPr id="0" name=""/>
        <dsp:cNvSpPr/>
      </dsp:nvSpPr>
      <dsp:spPr>
        <a:xfrm rot="5400000">
          <a:off x="2021083" y="1202343"/>
          <a:ext cx="929407" cy="154651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3432681"/>
            <a:satOff val="-6958"/>
            <a:lumOff val="850"/>
            <a:alphaOff val="0"/>
          </a:schemeClr>
        </a:solidFill>
        <a:ln w="25400" cap="flat" cmpd="sng" algn="ctr">
          <a:solidFill>
            <a:schemeClr val="accent2">
              <a:hueOff val="-3432681"/>
              <a:satOff val="-6958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C8E26-02DD-4328-B535-88C20625A052}">
      <dsp:nvSpPr>
        <dsp:cNvPr id="0" name=""/>
        <dsp:cNvSpPr/>
      </dsp:nvSpPr>
      <dsp:spPr>
        <a:xfrm>
          <a:off x="1865942" y="1664417"/>
          <a:ext cx="1396200" cy="122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JNI wrapping</a:t>
          </a:r>
          <a:endParaRPr lang="ko-KR" altLang="en-US" sz="2400" b="1" kern="1200" dirty="0"/>
        </a:p>
      </dsp:txBody>
      <dsp:txXfrm>
        <a:off x="1865942" y="1664417"/>
        <a:ext cx="1396200" cy="1223851"/>
      </dsp:txXfrm>
    </dsp:sp>
    <dsp:sp modelId="{D99D9304-6F2E-4AC9-9752-4C869325D2B7}">
      <dsp:nvSpPr>
        <dsp:cNvPr id="0" name=""/>
        <dsp:cNvSpPr/>
      </dsp:nvSpPr>
      <dsp:spPr>
        <a:xfrm>
          <a:off x="2998708" y="1088487"/>
          <a:ext cx="263433" cy="263433"/>
        </a:xfrm>
        <a:prstGeom prst="triangle">
          <a:avLst>
            <a:gd name="adj" fmla="val 100000"/>
          </a:avLst>
        </a:prstGeom>
        <a:solidFill>
          <a:schemeClr val="accent2">
            <a:hueOff val="-5149022"/>
            <a:satOff val="-10436"/>
            <a:lumOff val="1274"/>
            <a:alphaOff val="0"/>
          </a:schemeClr>
        </a:solidFill>
        <a:ln w="25400" cap="flat" cmpd="sng" algn="ctr">
          <a:solidFill>
            <a:schemeClr val="accent2">
              <a:hueOff val="-5149022"/>
              <a:satOff val="-10436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7186F-FE6A-4982-ADFF-0188FF55D8A3}">
      <dsp:nvSpPr>
        <dsp:cNvPr id="0" name=""/>
        <dsp:cNvSpPr/>
      </dsp:nvSpPr>
      <dsp:spPr>
        <a:xfrm rot="5400000">
          <a:off x="3769185" y="779394"/>
          <a:ext cx="929407" cy="154651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6865363"/>
            <a:satOff val="-13915"/>
            <a:lumOff val="1699"/>
            <a:alphaOff val="0"/>
          </a:schemeClr>
        </a:solidFill>
        <a:ln w="25400" cap="flat" cmpd="sng" algn="ctr">
          <a:solidFill>
            <a:schemeClr val="accent2">
              <a:hueOff val="-6865363"/>
              <a:satOff val="-13915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4D6AE-7DAF-4744-B8AB-A59A236D0C3A}">
      <dsp:nvSpPr>
        <dsp:cNvPr id="0" name=""/>
        <dsp:cNvSpPr/>
      </dsp:nvSpPr>
      <dsp:spPr>
        <a:xfrm>
          <a:off x="3563774" y="1241468"/>
          <a:ext cx="1780783" cy="122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On </a:t>
          </a:r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Player</a:t>
          </a:r>
          <a:endParaRPr lang="ko-KR" altLang="en-US" sz="2000" b="1" kern="1200" dirty="0"/>
        </a:p>
      </dsp:txBody>
      <dsp:txXfrm>
        <a:off x="3563774" y="1241468"/>
        <a:ext cx="1780783" cy="1223851"/>
      </dsp:txXfrm>
    </dsp:sp>
    <dsp:sp modelId="{04D868C5-5286-4294-A483-A7B19D808199}">
      <dsp:nvSpPr>
        <dsp:cNvPr id="0" name=""/>
        <dsp:cNvSpPr/>
      </dsp:nvSpPr>
      <dsp:spPr>
        <a:xfrm>
          <a:off x="4746810" y="665538"/>
          <a:ext cx="263433" cy="263433"/>
        </a:xfrm>
        <a:prstGeom prst="triangle">
          <a:avLst>
            <a:gd name="adj" fmla="val 100000"/>
          </a:avLst>
        </a:prstGeom>
        <a:solidFill>
          <a:schemeClr val="accent2">
            <a:hueOff val="-8581703"/>
            <a:satOff val="-17394"/>
            <a:lumOff val="2124"/>
            <a:alphaOff val="0"/>
          </a:schemeClr>
        </a:solidFill>
        <a:ln w="25400" cap="flat" cmpd="sng" algn="ctr">
          <a:solidFill>
            <a:schemeClr val="accent2">
              <a:hueOff val="-8581703"/>
              <a:satOff val="-17394"/>
              <a:lumOff val="2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E3957-54AB-43F4-942A-AB7CFA93A7FA}">
      <dsp:nvSpPr>
        <dsp:cNvPr id="0" name=""/>
        <dsp:cNvSpPr/>
      </dsp:nvSpPr>
      <dsp:spPr>
        <a:xfrm rot="5400000">
          <a:off x="5439527" y="356446"/>
          <a:ext cx="929407" cy="154651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10298044"/>
            <a:satOff val="-20873"/>
            <a:lumOff val="2549"/>
            <a:alphaOff val="0"/>
          </a:schemeClr>
        </a:solidFill>
        <a:ln w="25400" cap="flat" cmpd="sng" algn="ctr">
          <a:solidFill>
            <a:schemeClr val="accent2">
              <a:hueOff val="-10298044"/>
              <a:satOff val="-20873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452D0-9B9C-4F74-B4A7-A8FAA7C4FD93}">
      <dsp:nvSpPr>
        <dsp:cNvPr id="0" name=""/>
        <dsp:cNvSpPr/>
      </dsp:nvSpPr>
      <dsp:spPr>
        <a:xfrm>
          <a:off x="5284386" y="818520"/>
          <a:ext cx="1396200" cy="122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Software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Decoder</a:t>
          </a:r>
          <a:endParaRPr lang="ko-KR" altLang="en-US" sz="2400" b="1" kern="1200" dirty="0"/>
        </a:p>
      </dsp:txBody>
      <dsp:txXfrm>
        <a:off x="5284386" y="818520"/>
        <a:ext cx="1396200" cy="1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3D00C-2894-49B8-A642-727EF3CB864A}" type="datetimeFigureOut">
              <a:rPr lang="ko-KR" altLang="en-US" smtClean="0"/>
              <a:pPr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865C-F6ED-4CA0-88A3-FC8FC17AF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26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코덱</a:t>
            </a:r>
            <a:r>
              <a:rPr lang="ko-KR" altLang="en-US" dirty="0" smtClean="0"/>
              <a:t> 내장 플레이어 발표를 하게 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기 김인규입니다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팀은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기 김하영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기 정우진 </a:t>
            </a:r>
            <a:r>
              <a:rPr lang="en-US" altLang="ko-KR" dirty="0" smtClean="0"/>
              <a:t>/ 22</a:t>
            </a:r>
            <a:r>
              <a:rPr lang="ko-KR" altLang="en-US" dirty="0" smtClean="0"/>
              <a:t>기 정봉재로 이루어져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849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ICS </a:t>
            </a:r>
            <a:r>
              <a:rPr lang="ko-KR" altLang="en-US" dirty="0" smtClean="0"/>
              <a:t>버전부터 저장소 방식을 </a:t>
            </a:r>
            <a:r>
              <a:rPr lang="en-US" altLang="ko-KR" dirty="0" smtClean="0"/>
              <a:t>Window Portable Device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형태를 가지고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방식은 파일을 보내는 프로토콜이 기존의 방식과 다릅니다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이렇게 다른 방식을 중간에 바꾼 이유가 사용자가 사용하는 </a:t>
            </a:r>
            <a:r>
              <a:rPr lang="en-US" altLang="ko-KR" baseline="0" dirty="0" smtClean="0"/>
              <a:t>PC </a:t>
            </a:r>
            <a:r>
              <a:rPr lang="ko-KR" altLang="en-US" baseline="0" dirty="0" smtClean="0"/>
              <a:t>대부분이 </a:t>
            </a:r>
            <a:r>
              <a:rPr lang="en-US" altLang="ko-KR" baseline="0" dirty="0" smtClean="0"/>
              <a:t>Window </a:t>
            </a:r>
            <a:r>
              <a:rPr lang="ko-KR" altLang="en-US" baseline="0" dirty="0" smtClean="0"/>
              <a:t>시스템인 것과 보안상의 문제 때문에 이렇게 바뀌게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어플리케이션에서는 </a:t>
            </a:r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방식을 다 지원하게 구현을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Media Transfer Protocol </a:t>
            </a:r>
            <a:r>
              <a:rPr lang="ko-KR" altLang="en-US" baseline="0" dirty="0" smtClean="0"/>
              <a:t>방식에서는 이어받기가 지원이 안되고 다른 방식으로 </a:t>
            </a:r>
            <a:r>
              <a:rPr lang="ko-KR" altLang="en-US" baseline="0" dirty="0" err="1" smtClean="0"/>
              <a:t>구현하엿습니다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뒤에서 자세히 설명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위쪽 그림은 </a:t>
            </a:r>
            <a:r>
              <a:rPr lang="en-US" altLang="ko-KR" baseline="0" dirty="0" smtClean="0"/>
              <a:t>MTP </a:t>
            </a:r>
            <a:r>
              <a:rPr lang="ko-KR" altLang="en-US" baseline="0" dirty="0" smtClean="0"/>
              <a:t>방식이고 아래쪽 방식은 </a:t>
            </a:r>
            <a:r>
              <a:rPr lang="en-US" altLang="ko-KR" baseline="0" dirty="0" smtClean="0"/>
              <a:t>UMS </a:t>
            </a:r>
            <a:r>
              <a:rPr lang="ko-KR" altLang="en-US" baseline="0" dirty="0" smtClean="0"/>
              <a:t>방식입니다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보시는 바와 같이 </a:t>
            </a:r>
            <a:r>
              <a:rPr lang="en-US" altLang="ko-KR" baseline="0" dirty="0" smtClean="0"/>
              <a:t>MTP</a:t>
            </a:r>
            <a:r>
              <a:rPr lang="ko-KR" altLang="en-US" baseline="0" dirty="0" smtClean="0"/>
              <a:t>방식은 </a:t>
            </a:r>
            <a:r>
              <a:rPr lang="en-US" altLang="ko-KR" baseline="0" dirty="0" smtClean="0"/>
              <a:t>UMS </a:t>
            </a:r>
            <a:r>
              <a:rPr lang="ko-KR" altLang="en-US" baseline="0" dirty="0" smtClean="0"/>
              <a:t>방식과는 접근하는 방식자체가 다릅니다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현존하는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동영상 플레이어들은 소프트웨어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동영상 프레임 데이터를 추출하여 처리합니다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소프트웨어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많이 소비하는 작업으로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프레임 데이터에 영상처리 작업까지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하게되면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프레임이 현저하게 저하되게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동영상플레이어는 소프트웨어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영상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처리하는게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한계입니다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저희조는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 처럼 프레임 저하를 최소화하는 하드웨어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디코딩이엇습니다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3rd Party App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소스를 재 작성 호출하여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실제적인 미디어 재생을 처리하는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AwesomePlayer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기능을 확장하고 하드웨어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디코딩된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 데이터를 얻어오는 것이었습니다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AwesomePlayer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미디어 재생처리는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 smtClean="0">
              <a:effectLst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재작성한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MediaPlayerService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등록하기 위해서는</a:t>
            </a:r>
            <a:endParaRPr lang="ko-KR" altLang="en-US" dirty="0" smtClean="0">
              <a:effectLst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등록해야하는데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endParaRPr lang="ko-KR" altLang="en-US" dirty="0" smtClean="0">
              <a:effectLst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부팅시에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프로세스에서만 생성이 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프로세스를 동적으로는 생성 불가합니다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방법으로는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이상부터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NuPlayer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처리하면서 사용되는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ACodec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이용하면 가능성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But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시간 너무 오래 걸림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위와 같은 목표를 구현하기 위해서는 재 작성한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MePlayerService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등록해야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그러기 위해서는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 등록을 해야만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부팅시에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프로세스에서만 생성이 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레벨에서는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MediaServer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프로세스를 동적으로 생성하는 것이 불가능하다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목표로 한 방향이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루팅을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하지 않는 방향이었기 때문에 다른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대안책을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시도해 보았다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차선책으로는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이상부터 지원되는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NuPlayer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처리하면서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ACodec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이용하면 가능성이 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성공가능성이 불투명하여 기존의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MediaPlayer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방향으로 구현하였다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16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시스템 구조입니다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549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시스템 구조입니다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시스템은 중계서버 </a:t>
            </a:r>
            <a:r>
              <a:rPr lang="en-US" altLang="ko-KR" dirty="0" smtClean="0"/>
              <a:t>, 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비디오 플레이어로 구성됩니다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PC </a:t>
            </a:r>
            <a:r>
              <a:rPr lang="ko-KR" altLang="en-US" dirty="0" smtClean="0"/>
              <a:t>어플리케이션은 처음 </a:t>
            </a:r>
            <a:r>
              <a:rPr lang="ko-KR" altLang="en-US" dirty="0" err="1" smtClean="0"/>
              <a:t>켜졌을때</a:t>
            </a:r>
            <a:r>
              <a:rPr lang="ko-KR" altLang="en-US" dirty="0" smtClean="0"/>
              <a:t> 중계서버에 자신의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전송하게됩니다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중계서버에서는 </a:t>
            </a:r>
            <a:r>
              <a:rPr lang="en-US" altLang="ko-KR" dirty="0" smtClean="0"/>
              <a:t>PC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주소를 저장하고 있다가 비디오 플레이어에서</a:t>
            </a:r>
            <a:endParaRPr lang="en-US" altLang="ko-KR" dirty="0" smtClean="0"/>
          </a:p>
          <a:p>
            <a:r>
              <a:rPr lang="ko-KR" altLang="en-US" dirty="0" smtClean="0"/>
              <a:t>요청을 하였을 때 </a:t>
            </a:r>
            <a:r>
              <a:rPr lang="en-US" altLang="ko-KR" dirty="0" smtClean="0"/>
              <a:t>PC </a:t>
            </a:r>
            <a:r>
              <a:rPr lang="ko-KR" altLang="en-US" baseline="0" dirty="0" err="1" smtClean="0"/>
              <a:t>아이피를</a:t>
            </a:r>
            <a:r>
              <a:rPr lang="ko-KR" altLang="en-US" baseline="0" dirty="0" smtClean="0"/>
              <a:t> 알려주게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비디오 플레이어와 </a:t>
            </a:r>
            <a:r>
              <a:rPr lang="en-US" altLang="ko-KR" baseline="0" dirty="0" smtClean="0"/>
              <a:t>PC </a:t>
            </a:r>
            <a:r>
              <a:rPr lang="ko-KR" altLang="en-US" baseline="0" dirty="0" smtClean="0"/>
              <a:t>어플리케이션이 연결되어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파일전송을 하게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각각의 자세한 사항은 뒤에서 설명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795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각각의 모듈에 대한 자세한 설명을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234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비디오플레이어는 플레이어는 크게 플레이어 코어와 화면 공유기능 모듈 네트워크 모듈로 이루어져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코덱</a:t>
            </a:r>
            <a:r>
              <a:rPr lang="ko-KR" altLang="en-US" dirty="0" smtClean="0"/>
              <a:t> 모듈은 하드웨어에서 지원하지 않는 경우 </a:t>
            </a:r>
            <a:r>
              <a:rPr lang="ko-KR" altLang="en-US" dirty="0" err="1" smtClean="0"/>
              <a:t>코덱</a:t>
            </a:r>
            <a:r>
              <a:rPr lang="ko-KR" altLang="en-US" dirty="0" smtClean="0"/>
              <a:t> 파인더 모듈에서 동영상파일의 </a:t>
            </a:r>
            <a:r>
              <a:rPr lang="ko-KR" altLang="en-US" dirty="0" err="1" smtClean="0"/>
              <a:t>코덱정보를</a:t>
            </a:r>
            <a:r>
              <a:rPr lang="ko-KR" altLang="en-US" dirty="0" smtClean="0"/>
              <a:t> 읽어오고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맞는 </a:t>
            </a:r>
            <a:r>
              <a:rPr lang="ko-KR" altLang="en-US" dirty="0" err="1" smtClean="0"/>
              <a:t>디코더를</a:t>
            </a:r>
            <a:r>
              <a:rPr lang="ko-KR" altLang="en-US" dirty="0" smtClean="0"/>
              <a:t> 선택하여 영상을 재생하게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화면 공유의 경우는 </a:t>
            </a:r>
            <a:r>
              <a:rPr lang="ko-KR" altLang="en-US" dirty="0" err="1" smtClean="0"/>
              <a:t>와이파이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다이렉트와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SMB Protocol</a:t>
            </a:r>
            <a:r>
              <a:rPr lang="ko-KR" altLang="en-US" dirty="0" smtClean="0"/>
              <a:t>을 이용하여</a:t>
            </a:r>
            <a:endParaRPr lang="en-US" altLang="ko-KR" dirty="0" smtClean="0"/>
          </a:p>
          <a:p>
            <a:r>
              <a:rPr lang="ko-KR" altLang="en-US" dirty="0" smtClean="0"/>
              <a:t>연결된 기기에 화면을 공유해주게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네트워크 </a:t>
            </a:r>
            <a:r>
              <a:rPr lang="ko-KR" altLang="en-US" dirty="0" err="1" smtClean="0"/>
              <a:t>모듈같은</a:t>
            </a:r>
            <a:r>
              <a:rPr lang="ko-KR" altLang="en-US" dirty="0" smtClean="0"/>
              <a:t> 경우는 </a:t>
            </a:r>
            <a:r>
              <a:rPr lang="en-US" altLang="ko-KR" dirty="0" err="1" smtClean="0"/>
              <a:t>WiFi</a:t>
            </a:r>
            <a:r>
              <a:rPr lang="en-US" altLang="ko-KR" baseline="0" dirty="0" smtClean="0"/>
              <a:t> Direct </a:t>
            </a:r>
            <a:r>
              <a:rPr lang="ko-KR" altLang="en-US" baseline="0" dirty="0" smtClean="0"/>
              <a:t>관리와 </a:t>
            </a:r>
            <a:r>
              <a:rPr lang="en-US" altLang="ko-KR" baseline="0" dirty="0" smtClean="0"/>
              <a:t>Streaming </a:t>
            </a:r>
            <a:r>
              <a:rPr lang="ko-KR" altLang="en-US" baseline="0" dirty="0" smtClean="0"/>
              <a:t>연결 모듈로 이루어져 있으며</a:t>
            </a:r>
            <a:r>
              <a:rPr lang="en-US" altLang="ko-KR" baseline="0" dirty="0" smtClean="0"/>
              <a:t>, File Receiver</a:t>
            </a:r>
            <a:r>
              <a:rPr lang="ko-KR" altLang="en-US" baseline="0" dirty="0" smtClean="0"/>
              <a:t>의 경우에는 파일 이어받기 기능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16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코덱</a:t>
            </a:r>
            <a:r>
              <a:rPr lang="ko-KR" altLang="en-US" dirty="0" smtClean="0"/>
              <a:t> 적용에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코덱을</a:t>
            </a:r>
            <a:r>
              <a:rPr lang="ko-KR" altLang="en-US" dirty="0" smtClean="0"/>
              <a:t> 포함한 </a:t>
            </a:r>
            <a:r>
              <a:rPr lang="en-US" altLang="ko-KR" dirty="0" err="1" smtClean="0"/>
              <a:t>Ffmpeg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안드로이드로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컴파일을합니다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 </a:t>
            </a:r>
            <a:r>
              <a:rPr lang="en-US" altLang="ko-KR" baseline="0" dirty="0" smtClean="0"/>
              <a:t>JNI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wrapper</a:t>
            </a:r>
            <a:r>
              <a:rPr lang="ko-KR" altLang="en-US" baseline="0" dirty="0" smtClean="0"/>
              <a:t>클래스를 </a:t>
            </a:r>
            <a:r>
              <a:rPr lang="ko-KR" altLang="en-US" baseline="0" dirty="0" err="1" smtClean="0"/>
              <a:t>만들게됩니다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코덱은</a:t>
            </a:r>
            <a:r>
              <a:rPr lang="ko-KR" altLang="en-US" baseline="0" dirty="0" smtClean="0"/>
              <a:t> 각기 다른 회사에서 구현되었기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네이티브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레이어에서</a:t>
            </a:r>
            <a:r>
              <a:rPr lang="ko-KR" altLang="en-US" baseline="0" dirty="0" smtClean="0"/>
              <a:t> 요구하는 것들이 다르게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ko-KR" altLang="en-US" baseline="0" dirty="0" err="1" smtClean="0"/>
              <a:t>코덱이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네이티브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레이어에서</a:t>
            </a:r>
            <a:r>
              <a:rPr lang="ko-KR" altLang="en-US" baseline="0" dirty="0" smtClean="0"/>
              <a:t> 요구하는 것을 만족하도록 </a:t>
            </a:r>
            <a:r>
              <a:rPr lang="en-US" altLang="ko-KR" baseline="0" dirty="0" smtClean="0"/>
              <a:t>wrapper</a:t>
            </a:r>
            <a:r>
              <a:rPr lang="ko-KR" altLang="en-US" baseline="0" dirty="0" smtClean="0"/>
              <a:t>클래스를 만듭니다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그다음으로는</a:t>
            </a:r>
            <a:r>
              <a:rPr lang="ko-KR" altLang="en-US" baseline="0" dirty="0" smtClean="0"/>
              <a:t> 각각의 </a:t>
            </a:r>
            <a:r>
              <a:rPr lang="ko-KR" altLang="en-US" baseline="0" dirty="0" err="1" smtClean="0"/>
              <a:t>코덱을</a:t>
            </a:r>
            <a:r>
              <a:rPr lang="ko-KR" altLang="en-US" baseline="0" dirty="0" smtClean="0"/>
              <a:t> 모듈화합니다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3040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Player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코어에 대해서 자세히 설명을 드리겠습니다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포팅하여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플레이어를 구현할 경우 여러 가지 문제점이 생기게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약간 구조를 바꾸어 구현할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을이용하여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플레이어를 구현할 경우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FFplay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비디오플레이어를 구현하게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FFPlay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기본적인 구조는 동일하지만 오디오와 비디오의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이용하는 방식에서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AudioTrack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이용하는 방식으로 바꾼 것이 가장 큰  차이점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하나의 차이는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FFPlay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SDL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내부적으로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표준으로 제안한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함수모음으로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지원하기 위한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라이브러리 셋이다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이용할 수는 있지만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코드에서 생성한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존재를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JavaVM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모르고 있기 때문에 여러 가지 예상치 못한 오류가 발생할 수 있고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(call)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없는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상황도 생길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이유로 기존의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FFplay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구조를 변경하여 구현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162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보시는 그림은 기존의 소프트웨어 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과정입니다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libbavcodec</a:t>
            </a:r>
            <a:r>
              <a:rPr lang="ko-KR" altLang="en-US" dirty="0" smtClean="0"/>
              <a:t>과 같은 경우는 </a:t>
            </a:r>
            <a:r>
              <a:rPr lang="en-US" altLang="ko-KR" dirty="0" smtClean="0"/>
              <a:t>YUV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픽셀데이터를 주는 부분입니다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0.000</a:t>
            </a:r>
            <a:r>
              <a:rPr lang="ko-KR" altLang="en-US" baseline="0" dirty="0" smtClean="0"/>
              <a:t>초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0.100</a:t>
            </a:r>
            <a:r>
              <a:rPr lang="ko-KR" altLang="en-US" baseline="0" dirty="0" smtClean="0"/>
              <a:t>초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가량 흐르게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단계에서 </a:t>
            </a:r>
            <a:r>
              <a:rPr lang="en-US" altLang="ko-KR" baseline="0" dirty="0" smtClean="0"/>
              <a:t>YUV </a:t>
            </a:r>
            <a:r>
              <a:rPr lang="ko-KR" altLang="en-US" baseline="0" dirty="0" smtClean="0"/>
              <a:t>픽셀데이터를 </a:t>
            </a:r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픽셀 데이터로 변경하고 그것을 </a:t>
            </a:r>
            <a:r>
              <a:rPr lang="en-US" altLang="ko-KR" baseline="0" dirty="0" smtClean="0"/>
              <a:t>Bitmap </a:t>
            </a:r>
            <a:r>
              <a:rPr lang="ko-KR" altLang="en-US" baseline="0" dirty="0" smtClean="0"/>
              <a:t>형식으로 화면에 뿌려주는 단계입니다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부분에서 </a:t>
            </a:r>
            <a:r>
              <a:rPr lang="en-US" altLang="ko-KR" baseline="0" dirty="0" smtClean="0"/>
              <a:t>0.01</a:t>
            </a:r>
            <a:r>
              <a:rPr lang="ko-KR" altLang="en-US" baseline="0" dirty="0" smtClean="0"/>
              <a:t>초</a:t>
            </a:r>
            <a:r>
              <a:rPr lang="en-US" altLang="ko-KR" baseline="0" dirty="0" smtClean="0"/>
              <a:t>~0.130</a:t>
            </a:r>
            <a:r>
              <a:rPr lang="ko-KR" altLang="en-US" baseline="0" dirty="0" smtClean="0"/>
              <a:t>초 소요되게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기존의 소프트웨어 </a:t>
            </a:r>
            <a:r>
              <a:rPr lang="ko-KR" altLang="en-US" baseline="0" dirty="0" err="1" smtClean="0"/>
              <a:t>디코딩의</a:t>
            </a:r>
            <a:r>
              <a:rPr lang="ko-KR" altLang="en-US" baseline="0" dirty="0" smtClean="0"/>
              <a:t> 경우에는 평균 </a:t>
            </a:r>
            <a:r>
              <a:rPr lang="en-US" altLang="ko-KR" baseline="0" dirty="0" smtClean="0"/>
              <a:t>10 frame </a:t>
            </a:r>
            <a:r>
              <a:rPr lang="ko-KR" altLang="en-US" baseline="0" dirty="0" smtClean="0"/>
              <a:t>정도 나오게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162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이제 변경된 소프트웨어 </a:t>
            </a:r>
            <a:r>
              <a:rPr lang="ko-KR" altLang="en-US" dirty="0" err="1" smtClean="0">
                <a:effectLst/>
              </a:rPr>
              <a:t>디코딩</a:t>
            </a:r>
            <a:r>
              <a:rPr lang="ko-KR" altLang="en-US" dirty="0" smtClean="0">
                <a:effectLst/>
              </a:rPr>
              <a:t> 과정입니다</a:t>
            </a:r>
            <a:r>
              <a:rPr lang="en-US" altLang="ko-KR" dirty="0" smtClean="0">
                <a:effectLst/>
              </a:rPr>
              <a:t>.</a:t>
            </a:r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먼저 </a:t>
            </a:r>
            <a:r>
              <a:rPr lang="en-US" altLang="ko-KR" dirty="0" err="1" smtClean="0">
                <a:effectLst/>
              </a:rPr>
              <a:t>libavcodec</a:t>
            </a:r>
            <a:r>
              <a:rPr lang="ko-KR" altLang="en-US" dirty="0" smtClean="0">
                <a:effectLst/>
              </a:rPr>
              <a:t>부분은 기존과 동일합니다</a:t>
            </a:r>
            <a:r>
              <a:rPr lang="en-US" altLang="ko-KR" dirty="0" smtClean="0">
                <a:effectLst/>
              </a:rPr>
              <a:t>. </a:t>
            </a:r>
          </a:p>
          <a:p>
            <a:r>
              <a:rPr lang="ko-KR" altLang="en-US" dirty="0" smtClean="0">
                <a:effectLst/>
              </a:rPr>
              <a:t>하지만 </a:t>
            </a:r>
            <a:r>
              <a:rPr lang="en-US" altLang="ko-KR" dirty="0" smtClean="0">
                <a:effectLst/>
              </a:rPr>
              <a:t>YUV </a:t>
            </a:r>
            <a:r>
              <a:rPr lang="ko-KR" altLang="en-US" dirty="0" smtClean="0">
                <a:effectLst/>
              </a:rPr>
              <a:t>픽셀데이터를 </a:t>
            </a:r>
            <a:r>
              <a:rPr lang="en-US" altLang="ko-KR" dirty="0" smtClean="0">
                <a:effectLst/>
              </a:rPr>
              <a:t>RGB</a:t>
            </a:r>
            <a:r>
              <a:rPr lang="ko-KR" altLang="en-US" dirty="0" smtClean="0">
                <a:effectLst/>
              </a:rPr>
              <a:t>데이터로 변환하는 과정을 변경하여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OpenGL</a:t>
            </a:r>
            <a:r>
              <a:rPr lang="en-US" altLang="ko-KR" baseline="0" dirty="0" smtClean="0">
                <a:effectLst/>
              </a:rPr>
              <a:t> </a:t>
            </a:r>
            <a:r>
              <a:rPr lang="en-US" altLang="ko-KR" baseline="0" dirty="0" err="1" smtClean="0">
                <a:effectLst/>
              </a:rPr>
              <a:t>Es</a:t>
            </a:r>
            <a:r>
              <a:rPr lang="ko-KR" altLang="en-US" baseline="0" dirty="0" smtClean="0">
                <a:effectLst/>
              </a:rPr>
              <a:t>의 </a:t>
            </a:r>
            <a:r>
              <a:rPr lang="en-US" altLang="ko-KR" baseline="0" dirty="0" err="1" smtClean="0">
                <a:effectLst/>
              </a:rPr>
              <a:t>Shader</a:t>
            </a:r>
            <a:r>
              <a:rPr lang="ko-KR" altLang="en-US" baseline="0" dirty="0" smtClean="0">
                <a:effectLst/>
              </a:rPr>
              <a:t>를 이용해 </a:t>
            </a:r>
            <a:r>
              <a:rPr lang="en-US" altLang="ko-KR" baseline="0" dirty="0" smtClean="0">
                <a:effectLst/>
              </a:rPr>
              <a:t>GPU</a:t>
            </a:r>
            <a:r>
              <a:rPr lang="ko-KR" altLang="en-US" baseline="0" dirty="0" smtClean="0">
                <a:effectLst/>
              </a:rPr>
              <a:t>를 이용하여 변환하였습니다</a:t>
            </a:r>
            <a:r>
              <a:rPr lang="en-US" altLang="ko-KR" baseline="0" dirty="0" smtClean="0">
                <a:effectLst/>
              </a:rPr>
              <a:t>.</a:t>
            </a:r>
          </a:p>
          <a:p>
            <a:r>
              <a:rPr lang="ko-KR" altLang="en-US" baseline="0" dirty="0" err="1" smtClean="0">
                <a:effectLst/>
              </a:rPr>
              <a:t>그결과</a:t>
            </a:r>
            <a:r>
              <a:rPr lang="ko-KR" altLang="en-US" baseline="0" dirty="0" smtClean="0">
                <a:effectLst/>
              </a:rPr>
              <a:t> 이 부분에서 </a:t>
            </a:r>
            <a:r>
              <a:rPr lang="en-US" altLang="ko-KR" baseline="0" dirty="0" smtClean="0">
                <a:effectLst/>
              </a:rPr>
              <a:t>0.000~0.020</a:t>
            </a:r>
            <a:r>
              <a:rPr lang="ko-KR" altLang="en-US" baseline="0" dirty="0" smtClean="0">
                <a:effectLst/>
              </a:rPr>
              <a:t>초로 성능이 </a:t>
            </a:r>
            <a:r>
              <a:rPr lang="ko-KR" altLang="en-US" baseline="0" dirty="0" err="1" smtClean="0">
                <a:effectLst/>
              </a:rPr>
              <a:t>향상된것을</a:t>
            </a:r>
            <a:r>
              <a:rPr lang="ko-KR" altLang="en-US" baseline="0" dirty="0" smtClean="0">
                <a:effectLst/>
              </a:rPr>
              <a:t> 볼 수 있었습니다</a:t>
            </a:r>
            <a:r>
              <a:rPr lang="en-US" altLang="ko-KR" baseline="0" dirty="0" smtClean="0">
                <a:effectLst/>
              </a:rPr>
              <a:t>.</a:t>
            </a:r>
          </a:p>
          <a:p>
            <a:r>
              <a:rPr lang="ko-KR" altLang="en-US" baseline="0" dirty="0" smtClean="0">
                <a:effectLst/>
              </a:rPr>
              <a:t>이렇게 변경된 구조로 소프트웨어 </a:t>
            </a:r>
            <a:r>
              <a:rPr lang="ko-KR" altLang="en-US" baseline="0" dirty="0" err="1" smtClean="0">
                <a:effectLst/>
              </a:rPr>
              <a:t>디코딩한</a:t>
            </a:r>
            <a:r>
              <a:rPr lang="ko-KR" altLang="en-US" baseline="0" dirty="0" smtClean="0">
                <a:effectLst/>
              </a:rPr>
              <a:t> 결과  평균 </a:t>
            </a:r>
            <a:r>
              <a:rPr lang="en-US" altLang="ko-KR" baseline="0" dirty="0" smtClean="0">
                <a:effectLst/>
              </a:rPr>
              <a:t>14frame</a:t>
            </a:r>
            <a:r>
              <a:rPr lang="ko-KR" altLang="en-US" baseline="0" dirty="0" smtClean="0">
                <a:effectLst/>
              </a:rPr>
              <a:t>으로 </a:t>
            </a:r>
            <a:r>
              <a:rPr lang="en-US" altLang="ko-KR" baseline="0" dirty="0" smtClean="0">
                <a:effectLst/>
              </a:rPr>
              <a:t>4</a:t>
            </a:r>
            <a:r>
              <a:rPr lang="ko-KR" altLang="en-US" baseline="0" dirty="0" err="1" smtClean="0">
                <a:effectLst/>
              </a:rPr>
              <a:t>프레임정도</a:t>
            </a:r>
            <a:r>
              <a:rPr lang="ko-KR" altLang="en-US" baseline="0" dirty="0" smtClean="0">
                <a:effectLst/>
              </a:rPr>
              <a:t> 성능이</a:t>
            </a:r>
            <a:endParaRPr lang="en-US" altLang="ko-KR" baseline="0" dirty="0" smtClean="0">
              <a:effectLst/>
            </a:endParaRPr>
          </a:p>
          <a:p>
            <a:r>
              <a:rPr lang="ko-KR" altLang="en-US" baseline="0" dirty="0" smtClean="0">
                <a:effectLst/>
              </a:rPr>
              <a:t>향상되었다는 것을 볼 수 있습니다</a:t>
            </a:r>
            <a:r>
              <a:rPr lang="en-US" altLang="ko-KR" baseline="0" dirty="0" smtClean="0">
                <a:effectLst/>
              </a:rPr>
              <a:t>.</a:t>
            </a:r>
            <a:endParaRPr lang="en-US" altLang="ko-KR" dirty="0" smtClean="0">
              <a:effectLst/>
            </a:endParaRPr>
          </a:p>
          <a:p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16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4162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동영상을 공유하기 위한 방안으로 </a:t>
            </a:r>
            <a:r>
              <a:rPr lang="ko-KR" altLang="en-US" sz="1200" dirty="0" err="1" smtClean="0"/>
              <a:t>스트리밍</a:t>
            </a:r>
            <a:r>
              <a:rPr lang="ko-KR" altLang="en-US" sz="1200" dirty="0" smtClean="0"/>
              <a:t> 서비스를 구현 하였습니다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err="1" smtClean="0"/>
              <a:t>스트리밍</a:t>
            </a:r>
            <a:r>
              <a:rPr lang="ko-KR" altLang="en-US" sz="1200" dirty="0" smtClean="0"/>
              <a:t> 프로토콜은 윈도우에서 쓰이는 </a:t>
            </a:r>
            <a:r>
              <a:rPr lang="en-US" altLang="ko-KR" sz="1200" dirty="0" smtClean="0"/>
              <a:t>SMB Protocol</a:t>
            </a:r>
            <a:r>
              <a:rPr lang="ko-KR" altLang="en-US" sz="1200" dirty="0" smtClean="0"/>
              <a:t>을 이용하여 구현하였습니다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방법은 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뿐만 아니라 윈도우 환경에서도 사용 가능하다는 장점이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SMB Protocol</a:t>
            </a:r>
            <a:r>
              <a:rPr lang="ko-KR" altLang="en-US" sz="1200" dirty="0" smtClean="0"/>
              <a:t>로 전송 받은 </a:t>
            </a:r>
            <a:r>
              <a:rPr lang="ko-KR" altLang="en-US" sz="1200" dirty="0" err="1" smtClean="0"/>
              <a:t>스트림을</a:t>
            </a:r>
            <a:r>
              <a:rPr lang="ko-KR" altLang="en-US" sz="1200" dirty="0" smtClean="0"/>
              <a:t> 바로 재생 시키기 위해 별로의 플레이어 재생과 관련된 소스 코드 수정 없이 내부적으로 </a:t>
            </a:r>
            <a:r>
              <a:rPr lang="en-US" altLang="ko-KR" sz="1200" dirty="0" smtClean="0"/>
              <a:t>Http Server</a:t>
            </a:r>
            <a:r>
              <a:rPr lang="ko-KR" altLang="en-US" sz="1200" dirty="0" smtClean="0"/>
              <a:t>를 구동하여 </a:t>
            </a:r>
            <a:r>
              <a:rPr lang="ko-KR" altLang="en-US" sz="1200" dirty="0" err="1" smtClean="0"/>
              <a:t>전송받은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스트림을</a:t>
            </a:r>
            <a:r>
              <a:rPr lang="ko-KR" altLang="en-US" sz="1200" dirty="0" smtClean="0"/>
              <a:t> 다시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를 이용하여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스트리밍</a:t>
            </a:r>
            <a:r>
              <a:rPr lang="ko-KR" altLang="en-US" sz="1200" dirty="0" smtClean="0"/>
              <a:t> 하도록 구현하였습니다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SMB Server </a:t>
            </a:r>
            <a:r>
              <a:rPr lang="ko-KR" altLang="en-US" sz="1200" dirty="0" smtClean="0"/>
              <a:t>구현은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기업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관리 프로그램인 </a:t>
            </a:r>
            <a:r>
              <a:rPr lang="en-US" altLang="ko-KR" sz="1200" dirty="0" smtClean="0"/>
              <a:t>Alfresco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alfresco-</a:t>
            </a:r>
            <a:r>
              <a:rPr lang="en-US" altLang="ko-KR" sz="1200" dirty="0" err="1" smtClean="0"/>
              <a:t>jlan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라이브러리를 추출하여 사용하였으며</a:t>
            </a:r>
            <a:r>
              <a:rPr lang="en-US" altLang="ko-KR" sz="1200" dirty="0" smtClean="0"/>
              <a:t>, SMB Client </a:t>
            </a:r>
            <a:r>
              <a:rPr lang="ko-KR" altLang="en-US" sz="1200" dirty="0" smtClean="0"/>
              <a:t>부분은 </a:t>
            </a:r>
            <a:r>
              <a:rPr lang="en-US" altLang="ko-KR" sz="1200" dirty="0" err="1" smtClean="0"/>
              <a:t>jcifs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자바 </a:t>
            </a:r>
            <a:r>
              <a:rPr lang="en-US" altLang="ko-KR" sz="1200" dirty="0" smtClean="0"/>
              <a:t>SMB Client </a:t>
            </a:r>
            <a:r>
              <a:rPr lang="ko-KR" altLang="en-US" sz="1200" dirty="0" smtClean="0"/>
              <a:t>라이브러리 중 </a:t>
            </a:r>
            <a:r>
              <a:rPr lang="en-US" altLang="ko-KR" sz="1200" dirty="0" err="1" smtClean="0"/>
              <a:t>SmbFileInputStream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부분에서 버퍼 사이즈를 수정하여 사용하였다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8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중계 서버에 대해서 설명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중계 서버는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작성하였습니다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다중의 클라이언트를 처리 할 수 있어야 하기 때문에 </a:t>
            </a:r>
            <a:r>
              <a:rPr lang="en-US" altLang="ko-KR" dirty="0" smtClean="0"/>
              <a:t>IOCP </a:t>
            </a:r>
            <a:r>
              <a:rPr lang="ko-KR" altLang="en-US" dirty="0" smtClean="0"/>
              <a:t>서버모델을 채택하여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통신을 이용해서 메시지를 주고 받습니다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메시지를 처리하는 메시지 </a:t>
            </a:r>
            <a:r>
              <a:rPr lang="ko-KR" altLang="en-US" dirty="0" err="1" smtClean="0"/>
              <a:t>핸들러가있고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주소를 저장하는 </a:t>
            </a:r>
            <a:r>
              <a:rPr lang="ko-KR" altLang="en-US" baseline="0" dirty="0" err="1" smtClean="0"/>
              <a:t>아이피</a:t>
            </a:r>
            <a:r>
              <a:rPr lang="ko-KR" altLang="en-US" baseline="0" dirty="0" smtClean="0"/>
              <a:t> 주소 저장소가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8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접속이벤트 캐치 후 장치번호를 알아내고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89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무선전송이 </a:t>
            </a:r>
            <a:r>
              <a:rPr lang="ko-KR" altLang="en-US" dirty="0" err="1" smtClean="0"/>
              <a:t>스위칭되는</a:t>
            </a:r>
            <a:r>
              <a:rPr lang="ko-KR" altLang="en-US" dirty="0" smtClean="0"/>
              <a:t> 과정에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파일전송중에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유에스비연결이</a:t>
            </a:r>
            <a:r>
              <a:rPr lang="ko-KR" altLang="en-US" dirty="0" smtClean="0"/>
              <a:t> 취소된다면 무선전송으로 변경되어 이어받게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8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UMS</a:t>
            </a:r>
            <a:r>
              <a:rPr lang="ko-KR" altLang="en-US" baseline="0" dirty="0" smtClean="0"/>
              <a:t>방식은 기존에 계획 했던 대로 구현이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데이터를 전송하면 먼저 파일시스템에서 그 파일크기의 공간을 할당한 후  파일 헤더를 만들고 데이터를 채워 나가게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 전송 중에 중단되게 된다면 데이터는 채워지지 않게 되고 멈추게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파일명과 전송된 파일크기를  알아내고 그 부분부터</a:t>
            </a:r>
            <a:r>
              <a:rPr lang="ko-KR" altLang="en-US" baseline="0" dirty="0" smtClean="0"/>
              <a:t> 무선전송으로 바꾸어 전송하게 됩니다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8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MTP </a:t>
            </a:r>
            <a:r>
              <a:rPr lang="ko-KR" altLang="en-US" baseline="0" dirty="0" smtClean="0"/>
              <a:t>방식의 경우 파일을 복사하는 방식이 기존의 방식과 구조가 다릅니다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이어받기 기능은 구현하지 못하였고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연결이 </a:t>
            </a:r>
            <a:r>
              <a:rPr lang="ko-KR" altLang="en-US" baseline="0" dirty="0" err="1" smtClean="0"/>
              <a:t>끊겼을떄</a:t>
            </a:r>
            <a:r>
              <a:rPr lang="ko-KR" altLang="en-US" baseline="0" dirty="0" smtClean="0"/>
              <a:t> 무선전송으로 전환되어 처음부터 파일을 전송하게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87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어플리케이션을 만들었고 네트워크 부분을 구현하였습니다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정우진 회원은 </a:t>
            </a:r>
            <a:r>
              <a:rPr lang="en-US" altLang="ko-KR" baseline="0" dirty="0" err="1" smtClean="0"/>
              <a:t>WiFi</a:t>
            </a:r>
            <a:r>
              <a:rPr lang="en-US" altLang="ko-KR" baseline="0" dirty="0" smtClean="0"/>
              <a:t>-Direct </a:t>
            </a:r>
            <a:r>
              <a:rPr lang="ko-KR" altLang="en-US" baseline="0" dirty="0" smtClean="0"/>
              <a:t>연결하는 부분과 </a:t>
            </a:r>
            <a:r>
              <a:rPr lang="en-US" altLang="ko-KR" baseline="0" dirty="0" smtClean="0"/>
              <a:t>SMB </a:t>
            </a:r>
            <a:r>
              <a:rPr lang="ko-KR" altLang="en-US" baseline="0" dirty="0" smtClean="0"/>
              <a:t>프로토콜 분석을 하여 화면 공유기능을 구현하였습니다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김하영 회원은 하드웨어 </a:t>
            </a:r>
            <a:r>
              <a:rPr lang="ko-KR" altLang="en-US" dirty="0" err="1" smtClean="0"/>
              <a:t>디코딩에대해서</a:t>
            </a:r>
            <a:r>
              <a:rPr lang="ko-KR" altLang="en-US" dirty="0" smtClean="0"/>
              <a:t> 분석하고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비디오 플레이어를 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정봉재 회원은 소프트웨어 </a:t>
            </a:r>
            <a:r>
              <a:rPr lang="ko-KR" altLang="en-US" dirty="0" err="1" smtClean="0"/>
              <a:t>디코더를</a:t>
            </a:r>
            <a:r>
              <a:rPr lang="ko-KR" altLang="en-US" dirty="0" smtClean="0"/>
              <a:t> 구현하고 플레이어를 구현하였습니다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5176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일정입니다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4989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일정표는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특이사항은 </a:t>
            </a:r>
            <a:r>
              <a:rPr lang="en-US" altLang="ko-KR" dirty="0" smtClean="0"/>
              <a:t>FFMPEG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안드로이드로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포팅하는데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오랜시간이</a:t>
            </a:r>
            <a:r>
              <a:rPr lang="ko-KR" altLang="en-US" dirty="0" smtClean="0"/>
              <a:t> 걸린 것과</a:t>
            </a:r>
            <a:endParaRPr lang="en-US" altLang="ko-KR" dirty="0" smtClean="0"/>
          </a:p>
          <a:p>
            <a:r>
              <a:rPr lang="ko-KR" altLang="en-US" dirty="0" smtClean="0"/>
              <a:t>하드웨어 </a:t>
            </a:r>
            <a:r>
              <a:rPr lang="ko-KR" altLang="en-US" dirty="0" err="1" smtClean="0"/>
              <a:t>디코딩에</a:t>
            </a:r>
            <a:r>
              <a:rPr lang="ko-KR" altLang="en-US" dirty="0" smtClean="0"/>
              <a:t> 대해 분석하는 부분이 </a:t>
            </a:r>
            <a:r>
              <a:rPr lang="ko-KR" altLang="en-US" dirty="0" err="1" smtClean="0"/>
              <a:t>오래걸렸다는</a:t>
            </a:r>
            <a:r>
              <a:rPr lang="ko-KR" altLang="en-US" dirty="0" smtClean="0"/>
              <a:t>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소프트웨어 </a:t>
            </a:r>
            <a:r>
              <a:rPr lang="ko-KR" altLang="en-US" dirty="0" err="1" smtClean="0"/>
              <a:t>디코딩</a:t>
            </a:r>
            <a:r>
              <a:rPr lang="ko-KR" altLang="en-US" baseline="0" dirty="0" smtClean="0"/>
              <a:t> 구현과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적용하는 부분에서도 많은 시간을 할애해야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325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모티브에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880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요즈음 스마트 기기에</a:t>
            </a:r>
            <a:r>
              <a:rPr lang="ko-KR" altLang="en-US" baseline="0" dirty="0" smtClean="0"/>
              <a:t> 수요가 증가함에 따라 스마트기기 </a:t>
            </a:r>
            <a:r>
              <a:rPr lang="ko-KR" altLang="en-US" baseline="0" dirty="0" err="1" smtClean="0"/>
              <a:t>컨텐츠에</a:t>
            </a:r>
            <a:r>
              <a:rPr lang="ko-KR" altLang="en-US" baseline="0" dirty="0" smtClean="0"/>
              <a:t> 대한 관심이 높아지고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도표를 보시면 스마트기기 활용을 어떻게 하는지에 대한 자료입니다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자료를 보시면 동영상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영화를 보는 비율이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위로  높다는 것을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비디오 플레이어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사용할 때 불편한 점이 여러 가지가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기껏 동영상을 넣었는데 하드웨어 </a:t>
            </a:r>
            <a:r>
              <a:rPr lang="ko-KR" altLang="en-US" dirty="0" err="1" smtClean="0"/>
              <a:t>코덱이</a:t>
            </a:r>
            <a:r>
              <a:rPr lang="ko-KR" altLang="en-US" dirty="0" smtClean="0"/>
              <a:t> 없어서 재생이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파일 넣는 시간이 오래 걸려서 불편 했던 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급한 일이 있는데 동영상을 넣어가고 싶을 때</a:t>
            </a:r>
            <a:endParaRPr lang="en-US" altLang="ko-KR" dirty="0" smtClean="0"/>
          </a:p>
          <a:p>
            <a:r>
              <a:rPr lang="ko-KR" altLang="en-US" dirty="0" smtClean="0"/>
              <a:t>친구들과 여행을 갔을 때 좁은 스마트 폰 하나로 동영상을 볼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것들을 개선한 플레이어를 구현해 보고자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 같은 경우는 많은 소프트웨어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지원하지만 오류가 많고 많은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한꺼번에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설치해야한다는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불편한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보는 것과 같이 소프트웨어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스마트기기의 디스크 용량도 상당히 많이 차지하는 것을 알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점에 착안하여 하드웨어에서 지원하지 않는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동영상을 재생하였을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만을 따로 설치해 주는 동영상 플레이어를 구현하고자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Vital</a:t>
            </a:r>
            <a:r>
              <a:rPr lang="en-US" altLang="ko-KR" baseline="0" dirty="0" smtClean="0"/>
              <a:t> player</a:t>
            </a:r>
            <a:r>
              <a:rPr lang="ko-KR" altLang="en-US" baseline="0" dirty="0" smtClean="0"/>
              <a:t>는 많은 </a:t>
            </a:r>
            <a:r>
              <a:rPr lang="ko-KR" altLang="en-US" baseline="0" dirty="0" err="1" smtClean="0"/>
              <a:t>코덱을</a:t>
            </a:r>
            <a:r>
              <a:rPr lang="ko-KR" altLang="en-US" baseline="0" dirty="0" smtClean="0"/>
              <a:t> 지원하는 플레이어 이지만 개발자가 더 이상의 </a:t>
            </a:r>
            <a:r>
              <a:rPr lang="ko-KR" altLang="en-US" baseline="0" dirty="0" err="1" smtClean="0"/>
              <a:t>코덱</a:t>
            </a:r>
            <a:r>
              <a:rPr lang="ko-KR" altLang="en-US" baseline="0" dirty="0" smtClean="0"/>
              <a:t> 지원은 하지 않을 것이라고 못박아서 </a:t>
            </a:r>
            <a:r>
              <a:rPr lang="ko-KR" altLang="en-US" baseline="0" dirty="0" err="1" smtClean="0"/>
              <a:t>더많은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코덱지원을</a:t>
            </a:r>
            <a:r>
              <a:rPr lang="ko-KR" altLang="en-US" baseline="0" dirty="0" smtClean="0"/>
              <a:t> 기대하기는 힘들 것으로 예상됩니다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모티브에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880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요즈음 스마트 기기에</a:t>
            </a:r>
            <a:r>
              <a:rPr lang="ko-KR" altLang="en-US" baseline="0" dirty="0" smtClean="0"/>
              <a:t> 수요가 증가함에 따라 스마트기기 </a:t>
            </a:r>
            <a:r>
              <a:rPr lang="ko-KR" altLang="en-US" baseline="0" dirty="0" err="1" smtClean="0"/>
              <a:t>컨텐츠에</a:t>
            </a:r>
            <a:r>
              <a:rPr lang="ko-KR" altLang="en-US" baseline="0" dirty="0" smtClean="0"/>
              <a:t> 대한 관심이 높아지고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도표를 보시면 스마트기기 활용을 어떻게 하는지에 대한 자료입니다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자료를 보시면 동영상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영화를 보는 비율이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위로  높다는 것을 볼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계획은 </a:t>
            </a:r>
            <a:r>
              <a:rPr lang="en-US" altLang="ko-KR" dirty="0" err="1" smtClean="0"/>
              <a:t>WiFi</a:t>
            </a:r>
            <a:r>
              <a:rPr lang="en-US" altLang="ko-KR" baseline="0" dirty="0" smtClean="0"/>
              <a:t> – Direct</a:t>
            </a:r>
            <a:r>
              <a:rPr lang="ko-KR" altLang="en-US" baseline="0" dirty="0" smtClean="0"/>
              <a:t>를 통한 화면 공유 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이방식과</a:t>
            </a:r>
            <a:r>
              <a:rPr lang="ko-KR" altLang="en-US" baseline="0" dirty="0" smtClean="0"/>
              <a:t> 비슷하게 유지하되 </a:t>
            </a:r>
            <a:r>
              <a:rPr lang="en-US" altLang="ko-KR" baseline="0" dirty="0" smtClean="0"/>
              <a:t>SMB Protocol</a:t>
            </a:r>
            <a:r>
              <a:rPr lang="ko-KR" altLang="en-US" baseline="0" dirty="0" smtClean="0"/>
              <a:t>을 사용하여 </a:t>
            </a:r>
            <a:r>
              <a:rPr lang="ko-KR" altLang="en-US" baseline="0" dirty="0" err="1" smtClean="0"/>
              <a:t>스트리밍을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하는 방향으로 구현했습니다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7865C-F6ED-4CA0-88A3-FC8FC17AFC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023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6E883-8FC5-4A1E-A042-254875617987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4EDCE-8A81-4996-944C-2C65770AD6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43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82B58-E893-469B-83DE-0AA726A08C4D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4205B-5D5B-48B0-ABEA-93FB372DC2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96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FA9143-AD20-4887-A023-0D6249FEA536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326AC-1E35-4880-89DC-18652263B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001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0BDB65-1E11-41B7-97AE-50B1299A2733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B669-2FCA-46B6-B05D-C37A00713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007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4D1284-7CF7-4B5E-AE49-D448643CCF32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DF338-CC6A-4E15-ABE4-EABA8B4312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686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8D694-FCDC-48EE-B9EB-EAEC4000AE52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B8DC7-FFC8-432A-8944-675455D4E8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89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09B12-9429-4F26-81F6-F195147BC53A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DDCFD-6AE4-4FCE-BEED-3C2B026CA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459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32AEE-54DF-4E99-AC72-829A993CCB1B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F33F0-3824-4951-8C14-9A67F4BBFB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0910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9CD8A-7315-4EBF-B9F0-7A3ADB95301F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BCBC6-B124-48B6-98F1-E081164257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586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6E6920-8931-4A91-9EA4-EAA478B9CB42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AFEAE-60A4-409C-88CF-916EA363A6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117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79D6D4-FF1F-40D1-899F-0F3D742ECAEF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7EDC7-611E-43A4-9E9A-36ED2403A8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3158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굴림" charset="-127"/>
              </a:defRPr>
            </a:lvl1pPr>
          </a:lstStyle>
          <a:p>
            <a:fld id="{CCF15695-2939-411B-B32C-8A0AFC32B6B8}" type="datetimeFigureOut">
              <a:rPr lang="en-US" altLang="ko-KR"/>
              <a:pPr/>
              <a:t>4/5/2016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굴림" charset="-127"/>
              </a:defRPr>
            </a:lvl1pPr>
          </a:lstStyle>
          <a:p>
            <a:fld id="{CE543BF5-D258-4FD1-B6D1-BA79601A4B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22352" y="3003798"/>
            <a:ext cx="4718298" cy="828675"/>
          </a:xfrm>
        </p:spPr>
        <p:txBody>
          <a:bodyPr/>
          <a:lstStyle/>
          <a:p>
            <a:pPr algn="l"/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</a:rPr>
              <a:t>안드로이드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</a:rPr>
              <a:t> 기반</a:t>
            </a:r>
            <a:r>
              <a:rPr lang="en-US" altLang="ko-KR" sz="32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3200" b="1" dirty="0" err="1" smtClean="0">
                <a:solidFill>
                  <a:schemeClr val="bg1"/>
                </a:solidFill>
                <a:latin typeface="+mj-ea"/>
              </a:rPr>
              <a:t>코덱</a:t>
            </a:r>
            <a:r>
              <a:rPr lang="ko-KR" altLang="en-US" sz="3200" b="1" dirty="0" smtClean="0">
                <a:solidFill>
                  <a:schemeClr val="bg1"/>
                </a:solidFill>
                <a:latin typeface="+mj-ea"/>
              </a:rPr>
              <a:t> 내장 플레이어</a:t>
            </a:r>
            <a:endParaRPr lang="en-US" altLang="ko-KR" sz="3200" b="1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4188" y="3902075"/>
            <a:ext cx="4716462" cy="0"/>
          </a:xfrm>
          <a:prstGeom prst="line">
            <a:avLst/>
          </a:prstGeom>
          <a:ln w="57150">
            <a:solidFill>
              <a:srgbClr val="927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Subtitle 2"/>
          <p:cNvSpPr txBox="1">
            <a:spLocks/>
          </p:cNvSpPr>
          <p:nvPr/>
        </p:nvSpPr>
        <p:spPr bwMode="auto">
          <a:xfrm>
            <a:off x="2987824" y="4084638"/>
            <a:ext cx="468081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ko-KR" altLang="en-US" sz="1200" b="1" dirty="0" smtClean="0">
                <a:solidFill>
                  <a:srgbClr val="5336D1"/>
                </a:solidFill>
                <a:latin typeface="+mj-ea"/>
                <a:ea typeface="+mj-ea"/>
              </a:rPr>
              <a:t>김인규 김하영 정우진 정봉재</a:t>
            </a:r>
            <a:endParaRPr lang="en-US" altLang="ko-KR" sz="1200" b="1" dirty="0">
              <a:solidFill>
                <a:srgbClr val="5336D1"/>
              </a:solidFill>
              <a:latin typeface="+mj-ea"/>
              <a:ea typeface="+mj-ea"/>
            </a:endParaRPr>
          </a:p>
        </p:txBody>
      </p:sp>
      <p:grpSp>
        <p:nvGrpSpPr>
          <p:cNvPr id="205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205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Change Point – Transfer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8" y="1444760"/>
            <a:ext cx="2632522" cy="19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56176" y="1635646"/>
            <a:ext cx="2366739" cy="5760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Media Transfer Protocol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5" y="2643758"/>
            <a:ext cx="2366739" cy="5760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USB Mass</a:t>
            </a:r>
          </a:p>
          <a:p>
            <a:pPr algn="ctr"/>
            <a:r>
              <a:rPr lang="en-US" altLang="ko-KR" dirty="0" smtClean="0"/>
              <a:t>Storage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788024" y="1779662"/>
            <a:ext cx="1224136" cy="360040"/>
          </a:xfrm>
          <a:prstGeom prst="rightArrow">
            <a:avLst/>
          </a:prstGeom>
          <a:solidFill>
            <a:srgbClr val="533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88024" y="2751770"/>
            <a:ext cx="1224136" cy="360040"/>
          </a:xfrm>
          <a:prstGeom prst="rightArrow">
            <a:avLst/>
          </a:prstGeom>
          <a:solidFill>
            <a:srgbClr val="533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1059582"/>
            <a:ext cx="1296144" cy="385178"/>
          </a:xfrm>
          <a:prstGeom prst="roundRect">
            <a:avLst/>
          </a:prstGeom>
          <a:solidFill>
            <a:srgbClr val="533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이어 받기</a:t>
            </a:r>
            <a:endParaRPr lang="ko-KR" altLang="en-US" sz="1400" b="1" dirty="0"/>
          </a:p>
        </p:txBody>
      </p:sp>
      <p:sp>
        <p:nvSpPr>
          <p:cNvPr id="9" name="&quot;없음&quot; 기호 8"/>
          <p:cNvSpPr/>
          <p:nvPr/>
        </p:nvSpPr>
        <p:spPr>
          <a:xfrm>
            <a:off x="5184068" y="177966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04628"/>
            <a:ext cx="5248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10" y="2722797"/>
            <a:ext cx="4857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55776" y="2067694"/>
            <a:ext cx="5104259" cy="504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60810" y="2871217"/>
            <a:ext cx="4857750" cy="504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07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Change Point - Decoding</a:t>
            </a:r>
          </a:p>
        </p:txBody>
      </p:sp>
      <p:pic>
        <p:nvPicPr>
          <p:cNvPr id="5121" name="Picture 1" descr="C:\Users\Gyu\AppData\Local\Temp\hunclip1\01\huntemp.files\img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21" y="1059582"/>
            <a:ext cx="5283363" cy="40119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4168" y="4783460"/>
            <a:ext cx="1647875" cy="2880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83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9894" y="2217807"/>
            <a:ext cx="508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System Architecture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65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System Architecture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712" y="1064954"/>
            <a:ext cx="3528392" cy="1290772"/>
            <a:chOff x="1979712" y="967034"/>
            <a:chExt cx="4248472" cy="191099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979712" y="967034"/>
              <a:ext cx="4248472" cy="191099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Video Player</a:t>
              </a:r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234715" y="1442627"/>
              <a:ext cx="1890803" cy="12961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Player Core</a:t>
              </a:r>
            </a:p>
            <a:p>
              <a:pPr algn="ctr"/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endParaRPr lang="en-US" altLang="ko-KR" sz="1400" b="1" dirty="0">
                <a:latin typeface="+mj-ea"/>
                <a:ea typeface="+mj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250939" y="1442626"/>
              <a:ext cx="1727401" cy="605086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Share Screen</a:t>
              </a:r>
              <a:endParaRPr lang="ko-KR" altLang="en-US" sz="1400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250939" y="2162707"/>
              <a:ext cx="1727401" cy="53325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Network Module</a:t>
              </a:r>
              <a:endParaRPr lang="ko-KR" altLang="en-US" sz="1200" b="1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409788" y="2359257"/>
              <a:ext cx="1540655" cy="28450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ea"/>
                  <a:ea typeface="+mj-ea"/>
                </a:rPr>
                <a:t>Software Decoder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409788" y="1966074"/>
              <a:ext cx="1540655" cy="28169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latin typeface="+mj-ea"/>
                  <a:ea typeface="+mj-ea"/>
                </a:rPr>
                <a:t>Hardware Decoder</a:t>
              </a:r>
              <a:endParaRPr lang="ko-KR" altLang="en-US" sz="9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79712" y="2955745"/>
            <a:ext cx="1840369" cy="1776245"/>
            <a:chOff x="3336070" y="1093336"/>
            <a:chExt cx="4098869" cy="3528392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336070" y="1093336"/>
              <a:ext cx="4098869" cy="352839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Server</a:t>
              </a:r>
            </a:p>
            <a:p>
              <a:pPr algn="ctr"/>
              <a:endParaRPr lang="en-US" altLang="ko-KR" sz="1600" b="1" dirty="0" smtClean="0"/>
            </a:p>
            <a:p>
              <a:pPr algn="ctr"/>
              <a:endParaRPr lang="en-US" altLang="ko-KR" sz="1600" b="1" dirty="0"/>
            </a:p>
            <a:p>
              <a:pPr algn="ctr"/>
              <a:endParaRPr lang="en-US" altLang="ko-KR" sz="1600" b="1" dirty="0" smtClean="0"/>
            </a:p>
            <a:p>
              <a:pPr algn="ctr"/>
              <a:r>
                <a:rPr lang="en-US" altLang="ko-KR" sz="1600" b="1" dirty="0" smtClean="0"/>
                <a:t>r</a:t>
              </a:r>
            </a:p>
            <a:p>
              <a:pPr algn="ctr"/>
              <a:endParaRPr lang="en-US" altLang="ko-KR" sz="1600" b="1" dirty="0" smtClean="0"/>
            </a:p>
            <a:p>
              <a:pPr algn="ctr"/>
              <a:endParaRPr lang="ko-KR" altLang="en-US" sz="16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636497" y="1703873"/>
              <a:ext cx="3516792" cy="264755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Server Core</a:t>
              </a:r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900" b="1" dirty="0" smtClean="0"/>
            </a:p>
            <a:p>
              <a:pPr algn="ctr"/>
              <a:endParaRPr lang="ko-KR" altLang="en-US" sz="1400" b="1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44800" y="2117903"/>
              <a:ext cx="1224549" cy="200082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err="1" smtClean="0">
                  <a:latin typeface="+mj-ea"/>
                  <a:ea typeface="+mj-ea"/>
                </a:rPr>
                <a:t>Recevier</a:t>
              </a:r>
              <a:endParaRPr lang="ko-KR" altLang="en-US" sz="600" b="1" dirty="0">
                <a:latin typeface="+mj-ea"/>
                <a:ea typeface="+mj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552562" y="2117903"/>
              <a:ext cx="1263588" cy="200082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latin typeface="+mj-ea"/>
                  <a:ea typeface="+mj-ea"/>
                </a:rPr>
                <a:t>Sender</a:t>
              </a:r>
              <a:endParaRPr lang="ko-KR" altLang="en-US" sz="600" b="1" dirty="0">
                <a:latin typeface="+mj-ea"/>
                <a:ea typeface="+mj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508104" y="2896291"/>
            <a:ext cx="3150350" cy="1944216"/>
            <a:chOff x="2123728" y="1203598"/>
            <a:chExt cx="6696744" cy="3528392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123728" y="1203598"/>
              <a:ext cx="6696744" cy="352839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PC Application</a:t>
              </a:r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ko-KR" altLang="en-US" sz="1400" b="1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291668" y="3423730"/>
              <a:ext cx="4127761" cy="104656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File Sender</a:t>
              </a:r>
              <a:endParaRPr lang="ko-KR" altLang="en-US" sz="1050" b="1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622133" y="2182790"/>
              <a:ext cx="2016223" cy="228750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Network Module</a:t>
              </a:r>
              <a:endParaRPr lang="ko-KR" altLang="en-US" sz="11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267743" y="2206662"/>
              <a:ext cx="4127761" cy="102012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Optimize Encoder</a:t>
              </a:r>
              <a:endParaRPr lang="ko-KR" altLang="en-US" sz="1050" b="1" dirty="0"/>
            </a:p>
          </p:txBody>
        </p:sp>
      </p:grpSp>
      <p:sp>
        <p:nvSpPr>
          <p:cNvPr id="5" name="왼쪽 화살표 4"/>
          <p:cNvSpPr/>
          <p:nvPr/>
        </p:nvSpPr>
        <p:spPr>
          <a:xfrm>
            <a:off x="4044631" y="3686400"/>
            <a:ext cx="1255975" cy="48621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/아래쪽 화살표 7"/>
          <p:cNvSpPr/>
          <p:nvPr/>
        </p:nvSpPr>
        <p:spPr>
          <a:xfrm>
            <a:off x="2671137" y="2244355"/>
            <a:ext cx="465950" cy="81413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3162137">
            <a:off x="5015338" y="2367093"/>
            <a:ext cx="1031425" cy="48287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7108" y="2291616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Transfer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269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7933" y="2217807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Detail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65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Android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1720" y="1275606"/>
            <a:ext cx="6552728" cy="32403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Video Player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11760" y="1851670"/>
            <a:ext cx="2916324" cy="252028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Player Core</a:t>
            </a: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 smtClean="0">
              <a:latin typeface="+mj-ea"/>
              <a:ea typeface="+mj-ea"/>
            </a:endParaRP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 smtClean="0">
              <a:latin typeface="+mj-ea"/>
              <a:ea typeface="+mj-ea"/>
            </a:endParaRP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 smtClean="0">
              <a:latin typeface="+mj-ea"/>
              <a:ea typeface="+mj-ea"/>
            </a:endParaRPr>
          </a:p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44108" y="1851670"/>
            <a:ext cx="2664296" cy="60121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Share Screen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33206" y="3219823"/>
            <a:ext cx="2664296" cy="108012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Network Module</a:t>
            </a:r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5183576" y="3880207"/>
            <a:ext cx="432048" cy="1985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88285" y="3759883"/>
            <a:ext cx="664865" cy="4441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latin typeface="+mj-ea"/>
                <a:ea typeface="+mj-ea"/>
              </a:rPr>
              <a:t>WiFi</a:t>
            </a:r>
            <a:r>
              <a:rPr lang="en-US" altLang="ko-KR" sz="1100" b="1" dirty="0" smtClean="0">
                <a:latin typeface="+mj-ea"/>
                <a:ea typeface="+mj-ea"/>
              </a:rPr>
              <a:t> Direct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30609" y="3757381"/>
            <a:ext cx="771779" cy="4441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Streaming</a:t>
            </a:r>
          </a:p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Connector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" name="위쪽/아래쪽 화살표 1"/>
          <p:cNvSpPr/>
          <p:nvPr/>
        </p:nvSpPr>
        <p:spPr>
          <a:xfrm>
            <a:off x="6732240" y="2283718"/>
            <a:ext cx="288032" cy="107409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98096" y="2505797"/>
            <a:ext cx="1188132" cy="60121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SMB Protocol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81790" y="3059249"/>
            <a:ext cx="2376264" cy="11423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Software Decoder</a:t>
            </a:r>
          </a:p>
          <a:p>
            <a:pPr algn="ctr"/>
            <a:endParaRPr lang="en-US" altLang="ko-KR" sz="1100" b="1" dirty="0">
              <a:latin typeface="+mj-ea"/>
              <a:ea typeface="+mj-ea"/>
            </a:endParaRPr>
          </a:p>
          <a:p>
            <a:pPr algn="ctr"/>
            <a:endParaRPr lang="en-US" altLang="ko-KR" sz="1100" b="1" dirty="0" smtClean="0">
              <a:latin typeface="+mj-ea"/>
              <a:ea typeface="+mj-ea"/>
            </a:endParaRPr>
          </a:p>
          <a:p>
            <a:pPr algn="ctr"/>
            <a:endParaRPr lang="en-US" altLang="ko-KR" sz="1100" b="1" dirty="0" smtClean="0">
              <a:latin typeface="+mj-ea"/>
              <a:ea typeface="+mj-ea"/>
            </a:endParaRPr>
          </a:p>
          <a:p>
            <a:pPr algn="ctr"/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81790" y="2457780"/>
            <a:ext cx="2376264" cy="4441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Hardware Decoder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71800" y="3468098"/>
            <a:ext cx="2160240" cy="61064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Codecs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78588" y="3757381"/>
            <a:ext cx="771779" cy="4441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File</a:t>
            </a:r>
          </a:p>
          <a:p>
            <a:pPr algn="ctr"/>
            <a:r>
              <a:rPr lang="en-US" altLang="ko-KR" sz="800" b="1" dirty="0" smtClean="0">
                <a:latin typeface="+mj-ea"/>
                <a:ea typeface="+mj-ea"/>
              </a:rPr>
              <a:t>Receiver</a:t>
            </a:r>
            <a:endParaRPr lang="ko-KR" altLang="en-US" sz="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1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Software </a:t>
            </a:r>
            <a:r>
              <a:rPr lang="en-US" sz="4000" dirty="0" smtClean="0">
                <a:solidFill>
                  <a:srgbClr val="002060"/>
                </a:solidFill>
              </a:rPr>
              <a:t>Codec</a:t>
            </a:r>
            <a:endParaRPr lang="en-US" altLang="ko-KR" sz="4000" dirty="0" smtClean="0">
              <a:solidFill>
                <a:srgbClr val="002060"/>
              </a:solidFill>
              <a:ea typeface="굴림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="" xmlns:p14="http://schemas.microsoft.com/office/powerpoint/2010/main" val="2202620764"/>
              </p:ext>
            </p:extLst>
          </p:nvPr>
        </p:nvGraphicFramePr>
        <p:xfrm>
          <a:off x="2208584" y="1475854"/>
          <a:ext cx="6683896" cy="39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538068" y="1619870"/>
            <a:ext cx="1475576" cy="79208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Native Layer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1619870"/>
            <a:ext cx="1440160" cy="79208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JNI</a:t>
            </a:r>
          </a:p>
          <a:p>
            <a:pPr algn="ctr"/>
            <a:r>
              <a:rPr lang="en-US" altLang="ko-KR" dirty="0" smtClean="0"/>
              <a:t>Wrapper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941636" y="1943906"/>
            <a:ext cx="414340" cy="1800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04" y="2713587"/>
            <a:ext cx="1440160" cy="6265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Option Setting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653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Software Decoder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16546"/>
            <a:ext cx="5257534" cy="37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69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Software Decoder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14400"/>
            <a:ext cx="5088643" cy="389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826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Software Decoder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5544616" cy="37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46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555776" y="915566"/>
            <a:ext cx="4114800" cy="3394075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Motive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Change Point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System Architecture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Detail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Member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Schedule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ea typeface="굴림" charset="-127"/>
              </a:rPr>
              <a:t>Q &amp; A</a:t>
            </a:r>
          </a:p>
        </p:txBody>
      </p:sp>
      <p:grpSp>
        <p:nvGrpSpPr>
          <p:cNvPr id="3076" name="Group 98"/>
          <p:cNvGrpSpPr>
            <a:grpSpLocks noChangeAspect="1"/>
          </p:cNvGrpSpPr>
          <p:nvPr/>
        </p:nvGrpSpPr>
        <p:grpSpPr bwMode="auto">
          <a:xfrm flipV="1">
            <a:off x="8105775" y="4105275"/>
            <a:ext cx="919163" cy="912813"/>
            <a:chOff x="2029" y="777"/>
            <a:chExt cx="1702" cy="1691"/>
          </a:xfrm>
        </p:grpSpPr>
        <p:sp>
          <p:nvSpPr>
            <p:cNvPr id="3077" name="Line 99"/>
            <p:cNvSpPr>
              <a:spLocks noChangeShapeType="1"/>
            </p:cNvSpPr>
            <p:nvPr/>
          </p:nvSpPr>
          <p:spPr bwMode="auto">
            <a:xfrm>
              <a:off x="2029" y="777"/>
              <a:ext cx="1692" cy="1691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" name="Line 100"/>
            <p:cNvSpPr>
              <a:spLocks noChangeShapeType="1"/>
            </p:cNvSpPr>
            <p:nvPr/>
          </p:nvSpPr>
          <p:spPr bwMode="auto">
            <a:xfrm>
              <a:off x="2271" y="777"/>
              <a:ext cx="1460" cy="1458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9" name="Line 101"/>
            <p:cNvSpPr>
              <a:spLocks noChangeShapeType="1"/>
            </p:cNvSpPr>
            <p:nvPr/>
          </p:nvSpPr>
          <p:spPr bwMode="auto">
            <a:xfrm>
              <a:off x="2513" y="777"/>
              <a:ext cx="1218" cy="1216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Line 102"/>
            <p:cNvSpPr>
              <a:spLocks noChangeShapeType="1"/>
            </p:cNvSpPr>
            <p:nvPr/>
          </p:nvSpPr>
          <p:spPr bwMode="auto">
            <a:xfrm>
              <a:off x="2753" y="777"/>
              <a:ext cx="978" cy="97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Line 103"/>
            <p:cNvSpPr>
              <a:spLocks noChangeShapeType="1"/>
            </p:cNvSpPr>
            <p:nvPr/>
          </p:nvSpPr>
          <p:spPr bwMode="auto">
            <a:xfrm>
              <a:off x="2995" y="777"/>
              <a:ext cx="736" cy="735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Line 104"/>
            <p:cNvSpPr>
              <a:spLocks noChangeShapeType="1"/>
            </p:cNvSpPr>
            <p:nvPr/>
          </p:nvSpPr>
          <p:spPr bwMode="auto">
            <a:xfrm>
              <a:off x="3237" y="777"/>
              <a:ext cx="494" cy="493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Line 105"/>
            <p:cNvSpPr>
              <a:spLocks noChangeShapeType="1"/>
            </p:cNvSpPr>
            <p:nvPr/>
          </p:nvSpPr>
          <p:spPr bwMode="auto">
            <a:xfrm>
              <a:off x="3479" y="777"/>
              <a:ext cx="252" cy="25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Line 106"/>
            <p:cNvSpPr>
              <a:spLocks noChangeShapeType="1"/>
            </p:cNvSpPr>
            <p:nvPr/>
          </p:nvSpPr>
          <p:spPr bwMode="auto">
            <a:xfrm>
              <a:off x="3719" y="777"/>
              <a:ext cx="12" cy="12"/>
            </a:xfrm>
            <a:prstGeom prst="line">
              <a:avLst/>
            </a:prstGeom>
            <a:noFill/>
            <a:ln w="12700">
              <a:solidFill>
                <a:srgbClr val="350CFE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</a:t>
            </a:r>
            <a:r>
              <a:rPr lang="en-US" dirty="0" smtClean="0">
                <a:solidFill>
                  <a:srgbClr val="002060"/>
                </a:solidFill>
              </a:rPr>
              <a:t>Share Screen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76299"/>
            <a:ext cx="5216651" cy="414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85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Relay Server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47864" y="1563638"/>
            <a:ext cx="4176464" cy="2304256"/>
            <a:chOff x="2123728" y="1203598"/>
            <a:chExt cx="6696744" cy="352839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23728" y="1203598"/>
              <a:ext cx="6696744" cy="352839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Server</a:t>
              </a:r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ko-KR" altLang="en-US" sz="28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08120" y="1724393"/>
              <a:ext cx="5952312" cy="264755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Server Core</a:t>
              </a:r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endParaRPr lang="en-US" altLang="ko-KR" sz="1050" b="1" dirty="0" smtClean="0"/>
            </a:p>
            <a:p>
              <a:pPr algn="ctr"/>
              <a:endParaRPr lang="ko-KR" altLang="en-US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851920" y="2125731"/>
              <a:ext cx="3240361" cy="100041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IP</a:t>
              </a:r>
            </a:p>
            <a:p>
              <a:pPr algn="ctr"/>
              <a:r>
                <a:rPr lang="en-US" altLang="ko-KR" dirty="0" smtClean="0"/>
                <a:t>Storage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99792" y="2125732"/>
              <a:ext cx="1008112" cy="200082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latin typeface="+mj-ea"/>
                  <a:ea typeface="+mj-ea"/>
                </a:rPr>
                <a:t>Recevier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236296" y="2125732"/>
              <a:ext cx="1008112" cy="200082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+mj-ea"/>
                  <a:ea typeface="+mj-ea"/>
                </a:rPr>
                <a:t>Sender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2657510" y="2451518"/>
            <a:ext cx="1080120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092280" y="2458916"/>
            <a:ext cx="1080120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25661" y="2931790"/>
            <a:ext cx="2020870" cy="5740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Msg</a:t>
            </a:r>
            <a:r>
              <a:rPr lang="en-US" altLang="ko-KR" dirty="0" smtClean="0"/>
              <a:t> Handler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3075806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356327" y="3084190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/아래쪽 화살표 6"/>
          <p:cNvSpPr/>
          <p:nvPr/>
        </p:nvSpPr>
        <p:spPr>
          <a:xfrm>
            <a:off x="5328084" y="2715766"/>
            <a:ext cx="216024" cy="368424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1 7"/>
          <p:cNvSpPr/>
          <p:nvPr/>
        </p:nvSpPr>
        <p:spPr>
          <a:xfrm>
            <a:off x="4114800" y="989349"/>
            <a:ext cx="1537320" cy="914400"/>
          </a:xfrm>
          <a:prstGeom prst="irregularSeal1">
            <a:avLst/>
          </a:prstGeom>
          <a:gradFill>
            <a:gsLst>
              <a:gs pos="0">
                <a:srgbClr val="FF0000"/>
              </a:gs>
              <a:gs pos="50000">
                <a:srgbClr val="FF5757"/>
              </a:gs>
              <a:gs pos="100000">
                <a:srgbClr val="FF6B6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74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</a:t>
            </a:r>
            <a:r>
              <a:rPr lang="en-US" dirty="0" smtClean="0">
                <a:solidFill>
                  <a:srgbClr val="002060"/>
                </a:solidFill>
              </a:rPr>
              <a:t>PC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3728" y="1203598"/>
            <a:ext cx="6696744" cy="3528392"/>
            <a:chOff x="2123728" y="1203598"/>
            <a:chExt cx="6696744" cy="352839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23728" y="1203598"/>
              <a:ext cx="6696744" cy="352839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PC Application</a:t>
              </a:r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en-US" altLang="ko-KR" sz="2800" b="1" dirty="0" smtClean="0"/>
            </a:p>
            <a:p>
              <a:pPr algn="ctr"/>
              <a:endParaRPr lang="en-US" altLang="ko-KR" sz="2800" b="1" dirty="0"/>
            </a:p>
            <a:p>
              <a:pPr algn="ctr"/>
              <a:endParaRPr lang="ko-KR" altLang="en-US" sz="28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267744" y="2643733"/>
              <a:ext cx="4127760" cy="183867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File Sender</a:t>
              </a:r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 smtClean="0"/>
            </a:p>
            <a:p>
              <a:pPr algn="ctr"/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22132" y="1947664"/>
              <a:ext cx="2016224" cy="112814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Streaming</a:t>
              </a:r>
            </a:p>
            <a:p>
              <a:pPr algn="ctr"/>
              <a:r>
                <a:rPr lang="en-US" altLang="ko-KR" sz="2000" b="1" dirty="0" smtClean="0"/>
                <a:t>Module</a:t>
              </a:r>
              <a:endParaRPr lang="ko-KR" altLang="en-US" sz="20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22132" y="3339802"/>
              <a:ext cx="2016224" cy="112814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Network Module</a:t>
              </a:r>
              <a:endParaRPr lang="ko-KR" altLang="en-US" sz="20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411760" y="3339802"/>
              <a:ext cx="1152128" cy="80535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Switcher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743908" y="3339802"/>
              <a:ext cx="1188132" cy="80535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Event Catcher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6365024" y="3723878"/>
              <a:ext cx="396044" cy="3180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5400000">
              <a:off x="7432222" y="3078810"/>
              <a:ext cx="396044" cy="31802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267744" y="1947664"/>
              <a:ext cx="4127760" cy="62408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Optimize Encoder</a:t>
              </a:r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76056" y="3340524"/>
              <a:ext cx="1188132" cy="80535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MTP</a:t>
              </a:r>
            </a:p>
            <a:p>
              <a:pPr algn="ctr"/>
              <a:r>
                <a:rPr lang="en-US" altLang="ko-KR" sz="1600" b="1" dirty="0" smtClean="0"/>
                <a:t>Connector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287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</a:t>
            </a:r>
            <a:r>
              <a:rPr lang="en-US" dirty="0" smtClean="0">
                <a:solidFill>
                  <a:srgbClr val="002060"/>
                </a:solidFill>
              </a:rPr>
              <a:t>Transfer file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23728" y="1080029"/>
            <a:ext cx="6480720" cy="3867985"/>
            <a:chOff x="3419872" y="476672"/>
            <a:chExt cx="4459850" cy="4999947"/>
          </a:xfrm>
        </p:grpSpPr>
        <p:sp>
          <p:nvSpPr>
            <p:cNvPr id="16" name="다이아몬드 15"/>
            <p:cNvSpPr/>
            <p:nvPr/>
          </p:nvSpPr>
          <p:spPr>
            <a:xfrm>
              <a:off x="3419872" y="2348880"/>
              <a:ext cx="2160240" cy="864096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USB 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 smtClean="0"/>
                <a:t>Connect ?</a:t>
              </a:r>
              <a:endParaRPr lang="ko-KR" altLang="en-US" sz="16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55876" y="1376772"/>
              <a:ext cx="2088232" cy="5040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파일전송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455876" y="4972563"/>
              <a:ext cx="2088232" cy="50405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  <p:sp>
          <p:nvSpPr>
            <p:cNvPr id="19" name="순서도: 대체 처리 18"/>
            <p:cNvSpPr/>
            <p:nvPr/>
          </p:nvSpPr>
          <p:spPr>
            <a:xfrm>
              <a:off x="3449639" y="476672"/>
              <a:ext cx="2088232" cy="504056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55876" y="3717032"/>
              <a:ext cx="2088232" cy="5040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계속 전송</a:t>
              </a:r>
              <a:endParaRPr lang="ko-KR" altLang="en-US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45336" y="2528900"/>
              <a:ext cx="1734386" cy="5040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무선 전송으로 </a:t>
              </a:r>
              <a:r>
                <a:rPr lang="en-US" altLang="ko-KR" b="1" dirty="0" smtClean="0"/>
                <a:t>switch</a:t>
              </a:r>
              <a:endParaRPr lang="ko-KR" altLang="en-US" b="1" dirty="0"/>
            </a:p>
          </p:txBody>
        </p:sp>
        <p:cxnSp>
          <p:nvCxnSpPr>
            <p:cNvPr id="22" name="직선 화살표 연결선 21"/>
            <p:cNvCxnSpPr>
              <a:stCxn id="19" idx="2"/>
              <a:endCxn id="17" idx="0"/>
            </p:cNvCxnSpPr>
            <p:nvPr/>
          </p:nvCxnSpPr>
          <p:spPr>
            <a:xfrm>
              <a:off x="4493755" y="980728"/>
              <a:ext cx="6237" cy="396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7" idx="2"/>
              <a:endCxn id="16" idx="0"/>
            </p:cNvCxnSpPr>
            <p:nvPr/>
          </p:nvCxnSpPr>
          <p:spPr>
            <a:xfrm>
              <a:off x="4499992" y="1880828"/>
              <a:ext cx="0" cy="468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  <a:endCxn id="21" idx="1"/>
            </p:cNvCxnSpPr>
            <p:nvPr/>
          </p:nvCxnSpPr>
          <p:spPr>
            <a:xfrm flipV="1">
              <a:off x="5580112" y="2780927"/>
              <a:ext cx="56522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6" idx="2"/>
              <a:endCxn id="20" idx="0"/>
            </p:cNvCxnSpPr>
            <p:nvPr/>
          </p:nvCxnSpPr>
          <p:spPr>
            <a:xfrm>
              <a:off x="4499992" y="3212976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0" idx="2"/>
              <a:endCxn id="18" idx="0"/>
            </p:cNvCxnSpPr>
            <p:nvPr/>
          </p:nvCxnSpPr>
          <p:spPr>
            <a:xfrm>
              <a:off x="4499992" y="4221088"/>
              <a:ext cx="0" cy="751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1" idx="2"/>
            </p:cNvCxnSpPr>
            <p:nvPr/>
          </p:nvCxnSpPr>
          <p:spPr>
            <a:xfrm rot="5400000">
              <a:off x="4964173" y="2604780"/>
              <a:ext cx="1620182" cy="247653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00243" y="2473152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No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02321" y="3212976"/>
              <a:ext cx="45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Yes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033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</a:t>
            </a:r>
            <a:r>
              <a:rPr lang="en-US" dirty="0" smtClean="0">
                <a:solidFill>
                  <a:srgbClr val="002060"/>
                </a:solidFill>
              </a:rPr>
              <a:t>Transfer for UMS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1563638"/>
            <a:ext cx="504056" cy="1657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</a:t>
            </a:r>
          </a:p>
          <a:p>
            <a:pPr algn="ctr"/>
            <a:r>
              <a:rPr lang="en-US" altLang="ko-KR" b="1" dirty="0" smtClean="0"/>
              <a:t>E</a:t>
            </a:r>
          </a:p>
          <a:p>
            <a:pPr algn="ctr"/>
            <a:r>
              <a:rPr lang="en-US" altLang="ko-KR" b="1" dirty="0" smtClean="0"/>
              <a:t>A</a:t>
            </a:r>
          </a:p>
          <a:p>
            <a:pPr algn="ctr"/>
            <a:r>
              <a:rPr lang="en-US" altLang="ko-KR" b="1" dirty="0" smtClean="0"/>
              <a:t>D</a:t>
            </a:r>
          </a:p>
          <a:p>
            <a:pPr algn="ctr"/>
            <a:r>
              <a:rPr lang="en-US" altLang="ko-KR" b="1" dirty="0" smtClean="0"/>
              <a:t>E</a:t>
            </a:r>
          </a:p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627784" y="1564929"/>
            <a:ext cx="5971368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6674" y="1577635"/>
            <a:ext cx="2659000" cy="163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위쪽 화살표 4"/>
          <p:cNvSpPr/>
          <p:nvPr/>
        </p:nvSpPr>
        <p:spPr>
          <a:xfrm>
            <a:off x="5183217" y="3247009"/>
            <a:ext cx="224914" cy="576064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95674" y="1577635"/>
            <a:ext cx="3303478" cy="163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3643053"/>
            <a:ext cx="1959388" cy="36004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840" y="4083918"/>
            <a:ext cx="1959388" cy="36004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전송된 파일 크기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13468" y="3643053"/>
            <a:ext cx="2586992" cy="463643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무선 전송으로 변경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049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4" grpId="1" animBg="1"/>
      <p:bldP spid="8" grpId="0" animBg="1"/>
      <p:bldP spid="26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Detail – </a:t>
            </a:r>
            <a:r>
              <a:rPr lang="en-US" dirty="0" smtClean="0">
                <a:solidFill>
                  <a:srgbClr val="002060"/>
                </a:solidFill>
              </a:rPr>
              <a:t>Transfer MTP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1563638"/>
            <a:ext cx="504056" cy="1657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</a:t>
            </a:r>
          </a:p>
          <a:p>
            <a:pPr algn="ctr"/>
            <a:r>
              <a:rPr lang="en-US" altLang="ko-KR" b="1" dirty="0" smtClean="0"/>
              <a:t>E</a:t>
            </a:r>
          </a:p>
          <a:p>
            <a:pPr algn="ctr"/>
            <a:r>
              <a:rPr lang="en-US" altLang="ko-KR" b="1" dirty="0" smtClean="0"/>
              <a:t>A</a:t>
            </a:r>
          </a:p>
          <a:p>
            <a:pPr algn="ctr"/>
            <a:r>
              <a:rPr lang="en-US" altLang="ko-KR" b="1" dirty="0" smtClean="0"/>
              <a:t>D</a:t>
            </a:r>
          </a:p>
          <a:p>
            <a:pPr algn="ctr"/>
            <a:r>
              <a:rPr lang="en-US" altLang="ko-KR" b="1" dirty="0" smtClean="0"/>
              <a:t>E</a:t>
            </a:r>
          </a:p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627784" y="1564929"/>
            <a:ext cx="5971368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6674" y="1577635"/>
            <a:ext cx="2659000" cy="163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위쪽 화살표 4"/>
          <p:cNvSpPr/>
          <p:nvPr/>
        </p:nvSpPr>
        <p:spPr>
          <a:xfrm>
            <a:off x="5183217" y="3247009"/>
            <a:ext cx="224914" cy="576064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1840" y="3643053"/>
            <a:ext cx="1959388" cy="36004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840" y="4083918"/>
            <a:ext cx="1959388" cy="36004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전송된 파일 크기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13468" y="3643053"/>
            <a:ext cx="2586992" cy="463643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무선 전송으로 변경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633292" y="1575912"/>
            <a:ext cx="5965859" cy="163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85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0173E-6 L -0.28386 -0.004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9806" y="2217807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ea"/>
                <a:ea typeface="+mj-ea"/>
              </a:rPr>
              <a:t>Demo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9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4816" y="2217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  <a:latin typeface="+mj-ea"/>
                <a:ea typeface="+mj-ea"/>
              </a:rPr>
              <a:t>Memeber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Member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195736" y="1491630"/>
            <a:ext cx="2880320" cy="1152128"/>
          </a:xfrm>
          <a:prstGeom prst="roundRect">
            <a:avLst/>
          </a:prstGeom>
          <a:gradFill>
            <a:gsLst>
              <a:gs pos="0">
                <a:schemeClr val="accent2"/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/>
              <a:t>PC Application</a:t>
            </a:r>
          </a:p>
          <a:p>
            <a:pPr algn="r"/>
            <a:r>
              <a:rPr lang="en-US" altLang="ko-KR" sz="1200" b="1" dirty="0" smtClean="0"/>
              <a:t>Network Implement</a:t>
            </a:r>
            <a:endParaRPr lang="ko-KR" altLang="en-US" sz="1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80112" y="1491630"/>
            <a:ext cx="2880320" cy="1152128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err="1" smtClean="0"/>
              <a:t>WiFi</a:t>
            </a:r>
            <a:r>
              <a:rPr lang="en-US" altLang="ko-KR" sz="1200" b="1" dirty="0" smtClean="0"/>
              <a:t>-Direct Connector</a:t>
            </a:r>
          </a:p>
          <a:p>
            <a:pPr algn="r"/>
            <a:r>
              <a:rPr lang="en-US" altLang="ko-KR" sz="1200" b="1" dirty="0" smtClean="0"/>
              <a:t>SMB Analyze</a:t>
            </a:r>
            <a:endParaRPr lang="ko-KR" altLang="en-US" sz="1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95736" y="3147814"/>
            <a:ext cx="2880320" cy="1152128"/>
          </a:xfrm>
          <a:prstGeom prst="roundRect">
            <a:avLst/>
          </a:prstGeom>
          <a:gradFill>
            <a:gsLst>
              <a:gs pos="0">
                <a:srgbClr val="00AC4E"/>
              </a:gs>
              <a:gs pos="50000">
                <a:srgbClr val="11FF7D"/>
              </a:gs>
              <a:gs pos="100000">
                <a:srgbClr val="2FFF8D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/>
              <a:t>Hardware Decode Analyze</a:t>
            </a:r>
          </a:p>
          <a:p>
            <a:pPr algn="r"/>
            <a:r>
              <a:rPr lang="en-US" altLang="ko-KR" sz="1200" b="1" dirty="0" smtClean="0"/>
              <a:t>Player Implement</a:t>
            </a:r>
            <a:endParaRPr lang="ko-KR" altLang="en-US" sz="12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3147814"/>
            <a:ext cx="2880320" cy="1152128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/>
              <a:t>Software Decoder</a:t>
            </a:r>
          </a:p>
          <a:p>
            <a:pPr algn="r"/>
            <a:r>
              <a:rPr lang="en-US" altLang="ko-KR" sz="1200" b="1" dirty="0" smtClean="0"/>
              <a:t>Player Implement</a:t>
            </a:r>
            <a:endParaRPr lang="ko-KR" alt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3552" y="2355031"/>
            <a:ext cx="996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 </a:t>
            </a:r>
            <a:r>
              <a:rPr lang="en-US" altLang="ko-KR" sz="1400" b="1" dirty="0" err="1" smtClean="0"/>
              <a:t>Gyu,Kim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6978" y="2374081"/>
            <a:ext cx="1197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Woo Jin, </a:t>
            </a:r>
            <a:r>
              <a:rPr lang="en-US" altLang="ko-KR" sz="1400" b="1" dirty="0" smtClean="0"/>
              <a:t>Jung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48694" y="3990116"/>
            <a:ext cx="12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Ha Young, </a:t>
            </a:r>
            <a:r>
              <a:rPr lang="en-US" altLang="ko-KR" sz="1400" b="1" dirty="0" smtClean="0"/>
              <a:t>Kim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2838" y="403096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Bong Jae, </a:t>
            </a:r>
            <a:r>
              <a:rPr lang="en-US" altLang="ko-KR" sz="1400" b="1" dirty="0" smtClean="0"/>
              <a:t>Jung</a:t>
            </a:r>
            <a:endParaRPr lang="ko-KR" altLang="en-US" sz="1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15" y="1559337"/>
            <a:ext cx="894635" cy="84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50" y="3199985"/>
            <a:ext cx="797071" cy="83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19" y="1551528"/>
            <a:ext cx="962224" cy="88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5" y="3218976"/>
            <a:ext cx="879306" cy="87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08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4816" y="2217807"/>
            <a:ext cx="237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Schedule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8023" y="2217807"/>
            <a:ext cx="1887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Motive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3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7934"/>
            <a:ext cx="58388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  <a:ea typeface="굴림" charset="-127"/>
              </a:rPr>
              <a:t>Schedule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388" y="997792"/>
            <a:ext cx="4899632" cy="302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8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9806" y="2217807"/>
            <a:ext cx="1744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5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Motive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9218" name="Picture 2" descr="C:\Users\Gyu\AppData\Local\Temp\hunclip1\01\huntemp.files\img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31" y="1059582"/>
            <a:ext cx="3300933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7774"/>
            <a:ext cx="2827040" cy="198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16846" y="1822673"/>
            <a:ext cx="648072" cy="1243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로 구부러진 화살표 2"/>
          <p:cNvSpPr/>
          <p:nvPr/>
        </p:nvSpPr>
        <p:spPr>
          <a:xfrm rot="1936458">
            <a:off x="3455328" y="3585599"/>
            <a:ext cx="2472851" cy="1015117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09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Motive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40855"/>
            <a:ext cx="1677050" cy="194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 rot="19776110">
            <a:off x="4499916" y="1781793"/>
            <a:ext cx="1424901" cy="288032"/>
          </a:xfrm>
          <a:prstGeom prst="rightArrow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12160" y="1287585"/>
            <a:ext cx="2108288" cy="453270"/>
          </a:xfrm>
          <a:prstGeom prst="roundRect">
            <a:avLst/>
          </a:prstGeom>
          <a:gradFill>
            <a:gsLst>
              <a:gs pos="0">
                <a:schemeClr val="accent2"/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rgbClr val="311E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재생 불가능</a:t>
            </a:r>
            <a:endParaRPr lang="ko-KR" altLang="en-US" b="1" dirty="0"/>
          </a:p>
        </p:txBody>
      </p:sp>
      <p:sp>
        <p:nvSpPr>
          <p:cNvPr id="9" name="오른쪽 화살표 8"/>
          <p:cNvSpPr/>
          <p:nvPr/>
        </p:nvSpPr>
        <p:spPr>
          <a:xfrm>
            <a:off x="4572000" y="2525600"/>
            <a:ext cx="1327750" cy="288032"/>
          </a:xfrm>
          <a:prstGeom prst="rightArrow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09580">
            <a:off x="4494288" y="3260509"/>
            <a:ext cx="1363533" cy="288032"/>
          </a:xfrm>
          <a:prstGeom prst="rightArrow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39544" y="2442981"/>
            <a:ext cx="2108288" cy="453270"/>
          </a:xfrm>
          <a:prstGeom prst="roundRect">
            <a:avLst/>
          </a:prstGeom>
          <a:gradFill>
            <a:gsLst>
              <a:gs pos="0">
                <a:schemeClr val="accent2"/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rgbClr val="311E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파일 넣는 시간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39544" y="3614080"/>
            <a:ext cx="2108288" cy="453270"/>
          </a:xfrm>
          <a:prstGeom prst="roundRect">
            <a:avLst/>
          </a:prstGeom>
          <a:gradFill>
            <a:gsLst>
              <a:gs pos="0">
                <a:schemeClr val="accent2"/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rgbClr val="311E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 공유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372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Motive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5837"/>
            <a:ext cx="3271837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7774"/>
            <a:ext cx="1428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120067720" descr="EMB0000106843e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01699"/>
            <a:ext cx="1871663" cy="1914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580112" y="1635646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9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yu\Desktop\10\10\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39506" y="2217807"/>
            <a:ext cx="3464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Change Point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4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Change Point - Player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2180540"/>
            <a:ext cx="3672408" cy="18625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Player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79712" y="1635646"/>
            <a:ext cx="2520280" cy="9361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Codec </a:t>
            </a:r>
            <a:r>
              <a:rPr lang="en-US" altLang="ko-KR" dirty="0" err="1" smtClean="0"/>
              <a:t>Addon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3239852" y="2571749"/>
            <a:ext cx="0" cy="7920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설명선 1 12"/>
          <p:cNvSpPr/>
          <p:nvPr/>
        </p:nvSpPr>
        <p:spPr>
          <a:xfrm>
            <a:off x="3707904" y="2715766"/>
            <a:ext cx="1332148" cy="396044"/>
          </a:xfrm>
          <a:prstGeom prst="borderCallout1">
            <a:avLst>
              <a:gd name="adj1" fmla="val 46969"/>
              <a:gd name="adj2" fmla="val -3090"/>
              <a:gd name="adj3" fmla="val 101811"/>
              <a:gd name="adj4" fmla="val -32136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12" y="977463"/>
            <a:ext cx="114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Before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15" name="Picture 2" descr="N:\Screenshot_2013-05-06-18-51-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98186"/>
            <a:ext cx="2359968" cy="1327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:\Screenshot_2013-05-06-18-51-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98186"/>
            <a:ext cx="2359968" cy="1327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7612" y="977462"/>
            <a:ext cx="93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After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1" name="Picture 3" descr="N:\Screenshot_2013-05-06-18-51-3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23" y="2715766"/>
            <a:ext cx="1766826" cy="993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7452320" y="2715766"/>
            <a:ext cx="1224136" cy="9938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Codec</a:t>
            </a:r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 rot="5400000">
            <a:off x="7262309" y="3031117"/>
            <a:ext cx="238113" cy="3631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50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/>
      <p:bldP spid="16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yu\Desktop\10\10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1050" y="206375"/>
            <a:ext cx="6635750" cy="85725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002060"/>
                </a:solidFill>
              </a:rPr>
              <a:t>Change Point – WiFi Direct</a:t>
            </a:r>
            <a:endParaRPr lang="en-US" altLang="ko-KR" dirty="0" smtClean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267744" y="2211710"/>
            <a:ext cx="3240360" cy="2276696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220072" y="1073362"/>
            <a:ext cx="3240360" cy="2276696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3808" y="2460969"/>
            <a:ext cx="77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P2P</a:t>
            </a:r>
          </a:p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304" y="1744528"/>
            <a:ext cx="11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Streaming</a:t>
            </a:r>
          </a:p>
          <a:p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12160" y="1565379"/>
            <a:ext cx="1296144" cy="502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Streaming Phone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1364" y="3680005"/>
            <a:ext cx="1296144" cy="502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Device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329436" y="2067694"/>
            <a:ext cx="2042764" cy="161231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85220" y="3107300"/>
            <a:ext cx="1296144" cy="502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Device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3681364" y="2067693"/>
            <a:ext cx="2474812" cy="12907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79712" y="1131590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Before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4906" y="1155163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After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5" name="포인트가 6개인 별 14"/>
          <p:cNvSpPr/>
          <p:nvPr/>
        </p:nvSpPr>
        <p:spPr>
          <a:xfrm>
            <a:off x="4716016" y="2339589"/>
            <a:ext cx="1008112" cy="889089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SMB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800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10">
  <a:themeElements>
    <a:clrScheme name="Bokeh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279FF"/>
      </a:accent1>
      <a:accent2>
        <a:srgbClr val="5336D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79FF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</Template>
  <TotalTime>7861</TotalTime>
  <Words>1542</Words>
  <Application>Microsoft Office PowerPoint</Application>
  <PresentationFormat>화면 슬라이드 쇼(16:9)</PresentationFormat>
  <Paragraphs>362</Paragraphs>
  <Slides>31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10</vt:lpstr>
      <vt:lpstr>안드로이드 기반 코덱 내장 플레이어</vt:lpstr>
      <vt:lpstr>Contents</vt:lpstr>
      <vt:lpstr>슬라이드 3</vt:lpstr>
      <vt:lpstr>Motive</vt:lpstr>
      <vt:lpstr>Motive</vt:lpstr>
      <vt:lpstr>Motive</vt:lpstr>
      <vt:lpstr>슬라이드 7</vt:lpstr>
      <vt:lpstr>Change Point - Player</vt:lpstr>
      <vt:lpstr>Change Point – WiFi Direct</vt:lpstr>
      <vt:lpstr>Change Point – Transfer</vt:lpstr>
      <vt:lpstr>Change Point - Decoding</vt:lpstr>
      <vt:lpstr>슬라이드 12</vt:lpstr>
      <vt:lpstr>System Architecture</vt:lpstr>
      <vt:lpstr>슬라이드 14</vt:lpstr>
      <vt:lpstr>Detail – Android</vt:lpstr>
      <vt:lpstr>Detail – Software Codec</vt:lpstr>
      <vt:lpstr>Detail – Software Decoder</vt:lpstr>
      <vt:lpstr>Detail – Software Decoder</vt:lpstr>
      <vt:lpstr>Detail – Software Decoder</vt:lpstr>
      <vt:lpstr>Detail – Share Screen</vt:lpstr>
      <vt:lpstr>Detail – Relay Server</vt:lpstr>
      <vt:lpstr>Detail – PC</vt:lpstr>
      <vt:lpstr>Detail – Transfer file</vt:lpstr>
      <vt:lpstr>Detail – Transfer for UMS</vt:lpstr>
      <vt:lpstr>Detail – Transfer MTP</vt:lpstr>
      <vt:lpstr>슬라이드 26</vt:lpstr>
      <vt:lpstr>슬라이드 27</vt:lpstr>
      <vt:lpstr>Member</vt:lpstr>
      <vt:lpstr>슬라이드 29</vt:lpstr>
      <vt:lpstr>Schedule</vt:lpstr>
      <vt:lpstr>슬라이드 31</vt:lpstr>
    </vt:vector>
  </TitlesOfParts>
  <Company>SAMSUNG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title</dc:title>
  <dc:creator>Gyu</dc:creator>
  <cp:lastModifiedBy>jung</cp:lastModifiedBy>
  <cp:revision>195</cp:revision>
  <dcterms:created xsi:type="dcterms:W3CDTF">2012-12-30T08:25:56Z</dcterms:created>
  <dcterms:modified xsi:type="dcterms:W3CDTF">2016-04-05T14:40:50Z</dcterms:modified>
</cp:coreProperties>
</file>