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61" r:id="rId2"/>
    <p:sldId id="298" r:id="rId3"/>
    <p:sldId id="288" r:id="rId4"/>
    <p:sldId id="365" r:id="rId5"/>
    <p:sldId id="366" r:id="rId6"/>
    <p:sldId id="302" r:id="rId7"/>
    <p:sldId id="367" r:id="rId8"/>
    <p:sldId id="368" r:id="rId9"/>
    <p:sldId id="277" r:id="rId10"/>
    <p:sldId id="303" r:id="rId11"/>
    <p:sldId id="304" r:id="rId12"/>
    <p:sldId id="306" r:id="rId13"/>
    <p:sldId id="361" r:id="rId14"/>
    <p:sldId id="362" r:id="rId15"/>
    <p:sldId id="363" r:id="rId16"/>
    <p:sldId id="364" r:id="rId17"/>
    <p:sldId id="295" r:id="rId18"/>
    <p:sldId id="309" r:id="rId19"/>
    <p:sldId id="310" r:id="rId20"/>
    <p:sldId id="311" r:id="rId21"/>
    <p:sldId id="307" r:id="rId22"/>
    <p:sldId id="312" r:id="rId23"/>
    <p:sldId id="313" r:id="rId24"/>
    <p:sldId id="314" r:id="rId25"/>
    <p:sldId id="308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69" r:id="rId36"/>
    <p:sldId id="324" r:id="rId37"/>
    <p:sldId id="325" r:id="rId38"/>
    <p:sldId id="301" r:id="rId39"/>
    <p:sldId id="293" r:id="rId40"/>
    <p:sldId id="297" r:id="rId41"/>
    <p:sldId id="337" r:id="rId42"/>
    <p:sldId id="338" r:id="rId43"/>
    <p:sldId id="329" r:id="rId44"/>
    <p:sldId id="343" r:id="rId45"/>
    <p:sldId id="347" r:id="rId46"/>
    <p:sldId id="349" r:id="rId47"/>
    <p:sldId id="348" r:id="rId48"/>
    <p:sldId id="350" r:id="rId49"/>
    <p:sldId id="270" r:id="rId50"/>
    <p:sldId id="266" r:id="rId51"/>
    <p:sldId id="275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Johnny CHENG" initials="DJC" lastIdx="2" clrIdx="0">
    <p:extLst>
      <p:ext uri="{19B8F6BF-5375-455C-9EA6-DF929625EA0E}">
        <p15:presenceInfo xmlns:p15="http://schemas.microsoft.com/office/powerpoint/2012/main" userId="S::johnnyc@vtc.edu.hk::ebd0524a-d62f-4d8c-a690-a6ed99d749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DBB7FF"/>
    <a:srgbClr val="CC99FF"/>
    <a:srgbClr val="E701FF"/>
    <a:srgbClr val="6C1A00"/>
    <a:srgbClr val="C79E37"/>
    <a:srgbClr val="202E54"/>
    <a:srgbClr val="FF2549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116" y="6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O" userId="4f9b9414-db4c-428a-a76a-046e7c2b65fb" providerId="ADAL" clId="{023F8145-E4EC-42D0-ACC0-0FF2B2E82978}"/>
    <pc:docChg chg="modSld">
      <pc:chgData name="David HO" userId="4f9b9414-db4c-428a-a76a-046e7c2b65fb" providerId="ADAL" clId="{023F8145-E4EC-42D0-ACC0-0FF2B2E82978}" dt="2024-10-09T09:26:44.139" v="3" actId="20577"/>
      <pc:docMkLst>
        <pc:docMk/>
      </pc:docMkLst>
      <pc:sldChg chg="modSp mod">
        <pc:chgData name="David HO" userId="4f9b9414-db4c-428a-a76a-046e7c2b65fb" providerId="ADAL" clId="{023F8145-E4EC-42D0-ACC0-0FF2B2E82978}" dt="2024-10-09T09:26:44.139" v="3" actId="20577"/>
        <pc:sldMkLst>
          <pc:docMk/>
          <pc:sldMk cId="2819291526" sldId="261"/>
        </pc:sldMkLst>
        <pc:spChg chg="mod">
          <ac:chgData name="David HO" userId="4f9b9414-db4c-428a-a76a-046e7c2b65fb" providerId="ADAL" clId="{023F8145-E4EC-42D0-ACC0-0FF2B2E82978}" dt="2024-10-09T09:26:44.139" v="3" actId="20577"/>
          <ac:spMkLst>
            <pc:docMk/>
            <pc:sldMk cId="2819291526" sldId="2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5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3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5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0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6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0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1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1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en-US" sz="3600" b="1" i="1" kern="1200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johnnyc\AppData\Local\Microsoft\Windows\INetCache\Content.Word\vtc.jpg">
            <a:extLst>
              <a:ext uri="{FF2B5EF4-FFF2-40B4-BE49-F238E27FC236}">
                <a16:creationId xmlns:a16="http://schemas.microsoft.com/office/drawing/2014/main" id="{39BB3CF6-6063-4B98-966B-D61F1A1EBF6E}"/>
              </a:ext>
            </a:extLst>
          </p:cNvPr>
          <p:cNvPicPr/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742" y1="55182" x2="24516" y2="73109"/>
                        <a14:foregroundMark x1="46935" y1="52661" x2="60645" y2="52661"/>
                        <a14:foregroundMark x1="53710" y1="53221" x2="51452" y2="82913"/>
                        <a14:foregroundMark x1="24355" y1="61905" x2="26613" y2="78151"/>
                        <a14:foregroundMark x1="67742" y1="57703" x2="80806" y2="50140"/>
                        <a14:foregroundMark x1="67258" y1="62185" x2="68226" y2="82633"/>
                        <a14:foregroundMark x1="71290" y1="82353" x2="78548" y2="83193"/>
                        <a14:foregroundMark x1="43871" y1="25490" x2="46935" y2="13725"/>
                        <a14:foregroundMark x1="37258" y1="49020" x2="42258" y2="31092"/>
                        <a14:foregroundMark x1="37903" y1="56863" x2="42581" y2="44818"/>
                        <a14:foregroundMark x1="34516" y1="54622" x2="37258" y2="324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95" y="-1"/>
            <a:ext cx="2290575" cy="12137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1517900" y="1282638"/>
            <a:ext cx="7626100" cy="83099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3009" y="1282637"/>
            <a:ext cx="707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ITP4514 </a:t>
            </a:r>
          </a:p>
          <a:p>
            <a:pPr algn="r"/>
            <a:r>
              <a:rPr lang="en-US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Artificial Intelligence &amp; Machine Learning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4607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  <a:effectLst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AY 2021-22</a:t>
            </a:r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4767263"/>
            <a:ext cx="15188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9540" y="4767263"/>
            <a:ext cx="36649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0690" y="4767263"/>
            <a:ext cx="136611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ITP4514</a:t>
            </a: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 – Artificial Intelligence and Machine Learning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media.readthedocs.org/media/pdf/pyro-ppl/dev/pyro-ppl.pdf" TargetMode="External"/><Relationship Id="rId3" Type="http://schemas.openxmlformats.org/officeDocument/2006/relationships/hyperlink" Target="https://www.javatpoint.com/artificial-intelligence-tutorial" TargetMode="External"/><Relationship Id="rId7" Type="http://schemas.openxmlformats.org/officeDocument/2006/relationships/hyperlink" Target="https://docs.pyro.ai/en/stabl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ro.ai/" TargetMode="External"/><Relationship Id="rId5" Type="http://schemas.openxmlformats.org/officeDocument/2006/relationships/hyperlink" Target="https://mltrain.cc/wp-content/uploads/2017/10/intro-to-pyro.pdf" TargetMode="External"/><Relationship Id="rId10" Type="http://schemas.openxmlformats.org/officeDocument/2006/relationships/hyperlink" Target="http://docs.pyro.ai/en/0.2.1-release/inference.html" TargetMode="External"/><Relationship Id="rId4" Type="http://schemas.openxmlformats.org/officeDocument/2006/relationships/hyperlink" Target="https://medium.com/informatics-lab/probabilistic-programming-1535d7882dbe" TargetMode="External"/><Relationship Id="rId9" Type="http://schemas.openxmlformats.org/officeDocument/2006/relationships/hyperlink" Target="https://pyro.ai/examples/intro_part_i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Uncertainty and Probabilistic Reasoning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AY 2024-25</a:t>
            </a:r>
          </a:p>
        </p:txBody>
      </p:sp>
    </p:spTree>
    <p:extLst>
      <p:ext uri="{BB962C8B-B14F-4D97-AF65-F5344CB8AC3E}">
        <p14:creationId xmlns:p14="http://schemas.microsoft.com/office/powerpoint/2010/main" val="281929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Reasoning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>
                <a:solidFill>
                  <a:srgbClr val="C00000"/>
                </a:solidFill>
              </a:rPr>
              <a:t>Probabilistic reasoning</a:t>
            </a:r>
            <a:r>
              <a:rPr lang="en-US" sz="2200" dirty="0"/>
              <a:t> is a way of knowledge representation where we apply the concept of </a:t>
            </a:r>
            <a:r>
              <a:rPr lang="en-US" sz="2200" i="1" dirty="0">
                <a:solidFill>
                  <a:srgbClr val="C00000"/>
                </a:solidFill>
              </a:rPr>
              <a:t>probability</a:t>
            </a:r>
            <a:r>
              <a:rPr lang="en-US" sz="2200" dirty="0"/>
              <a:t> to indicate the </a:t>
            </a:r>
            <a:r>
              <a:rPr lang="en-US" sz="2200" i="1" dirty="0">
                <a:solidFill>
                  <a:srgbClr val="C00000"/>
                </a:solidFill>
              </a:rPr>
              <a:t>uncertainty in knowledge</a:t>
            </a:r>
            <a:r>
              <a:rPr lang="en-US" sz="2200" dirty="0"/>
              <a:t>.</a:t>
            </a:r>
          </a:p>
          <a:p>
            <a:r>
              <a:rPr lang="en-US" sz="2200" dirty="0"/>
              <a:t>In probabilistic reasoning, we combine probability theory with logic to handle the uncertainty.</a:t>
            </a:r>
          </a:p>
          <a:p>
            <a:r>
              <a:rPr lang="en-US" sz="2200" dirty="0"/>
              <a:t>Probability provides a way </a:t>
            </a:r>
            <a:r>
              <a:rPr lang="en-US" sz="2200" i="1" dirty="0">
                <a:solidFill>
                  <a:srgbClr val="C00000"/>
                </a:solidFill>
              </a:rPr>
              <a:t>to handle the uncertainty</a:t>
            </a:r>
            <a:r>
              <a:rPr lang="en-US" sz="2200" dirty="0"/>
              <a:t> that is the result of someone's laziness and ignorance.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4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Reasoning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the real world, there are lots of scenarios, where the certainty of something is </a:t>
            </a:r>
            <a:r>
              <a:rPr lang="en-US" sz="2200" i="1" dirty="0">
                <a:solidFill>
                  <a:srgbClr val="C00000"/>
                </a:solidFill>
              </a:rPr>
              <a:t>not confirmed</a:t>
            </a:r>
            <a:r>
              <a:rPr lang="en-US" sz="2200" dirty="0"/>
              <a:t>, such as</a:t>
            </a:r>
          </a:p>
          <a:p>
            <a:pPr lvl="1" indent="-382588"/>
            <a:r>
              <a:rPr lang="en-US" sz="2000" dirty="0"/>
              <a:t>"It will rain today,"</a:t>
            </a:r>
          </a:p>
          <a:p>
            <a:pPr lvl="1" indent="-382588"/>
            <a:r>
              <a:rPr lang="en-US" sz="2000" dirty="0"/>
              <a:t>"Behavior of someone for some situations,"</a:t>
            </a:r>
          </a:p>
          <a:p>
            <a:pPr lvl="1" indent="-382588"/>
            <a:r>
              <a:rPr lang="en-US" sz="2000" dirty="0"/>
              <a:t>"A match between two teams or two players."</a:t>
            </a:r>
          </a:p>
          <a:p>
            <a:r>
              <a:rPr lang="en-US" sz="2200" dirty="0"/>
              <a:t>These are </a:t>
            </a:r>
            <a:r>
              <a:rPr lang="en-US" sz="2200" i="1" dirty="0">
                <a:solidFill>
                  <a:srgbClr val="C00000"/>
                </a:solidFill>
              </a:rPr>
              <a:t>probable sentences</a:t>
            </a:r>
            <a:r>
              <a:rPr lang="en-US" sz="2200" dirty="0"/>
              <a:t> for which we can assume that it will happen but </a:t>
            </a:r>
            <a:r>
              <a:rPr lang="en-US" sz="2200" i="1" dirty="0">
                <a:solidFill>
                  <a:srgbClr val="C00000"/>
                </a:solidFill>
              </a:rPr>
              <a:t>not sure</a:t>
            </a:r>
            <a:r>
              <a:rPr lang="en-US" sz="2200" dirty="0"/>
              <a:t> about it, so here we use probabilistic reasoning.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558080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Problem with Uncertainty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probabilistic reasoning, there are two ways </a:t>
            </a:r>
            <a:r>
              <a:rPr lang="en-US" sz="2200" i="1" dirty="0">
                <a:solidFill>
                  <a:srgbClr val="C00000"/>
                </a:solidFill>
              </a:rPr>
              <a:t>to solve problems with uncertain knowledge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Bayes' rule</a:t>
            </a:r>
          </a:p>
          <a:p>
            <a:pPr lvl="1"/>
            <a:r>
              <a:rPr lang="en-US" sz="2200" dirty="0"/>
              <a:t>Bayesian Statistics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64C1-E32B-4B20-B191-01BE4005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is Probability?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1F872-CE62-4EFE-8C9A-41DA0D00C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HK" dirty="0"/>
                  <a:t>Probability is a numerical description of how likely an event is to occur and or how likely that a proposition is true. --- From Wikipedia.</a:t>
                </a:r>
              </a:p>
              <a:p>
                <a:r>
                  <a:rPr lang="en-US" altLang="zh-HK" dirty="0"/>
                  <a:t>We run a random experiment N times, during which an event A occurs m times, then we say the frequency of A’s occurrence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HK" dirty="0"/>
              </a:p>
              <a:p>
                <a:r>
                  <a:rPr lang="en-US" altLang="zh-HK" dirty="0"/>
                  <a:t>When n is large enough,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dirty="0"/>
                  <a:t>will be very close to a value p, which is defined as the probability of A to occur,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HK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HK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 → + 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altLang="zh-HK" dirty="0"/>
              </a:p>
              <a:p>
                <a:pPr lvl="1"/>
                <a:r>
                  <a:rPr lang="en-US" altLang="zh-HK" dirty="0"/>
                  <a:t>Law of large numbers</a:t>
                </a:r>
              </a:p>
              <a:p>
                <a:pPr lvl="1"/>
                <a:r>
                  <a:rPr lang="en-US" altLang="zh-HK" dirty="0"/>
                  <a:t>When we toss a coin, the probability of “heads up” is 0.5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1F872-CE62-4EFE-8C9A-41DA0D00C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6" t="-2431" r="-285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F6E2F-890F-4EC4-BDFD-DFD71968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44E4-5643-4F73-AFAD-22EEBBE3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5943-0086-4A2E-8EFB-792FEDF3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2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104F-C103-4C11-91D0-B15A553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Sample Space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08CE-D0E6-4456-B6B5-07683008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K" dirty="0"/>
              <a:t>The set of all possible outcomes of an experiment</a:t>
            </a:r>
          </a:p>
          <a:p>
            <a:r>
              <a:rPr lang="en-US" altLang="zh-HK" dirty="0"/>
              <a:t>Example: coin flipping</a:t>
            </a:r>
          </a:p>
          <a:p>
            <a:r>
              <a:rPr lang="en-US" altLang="zh-HK" dirty="0"/>
              <a:t>What are the possible outcomes?</a:t>
            </a:r>
          </a:p>
          <a:p>
            <a:pPr lvl="1"/>
            <a:r>
              <a:rPr lang="en-US" altLang="zh-HK" dirty="0"/>
              <a:t>The coin lands Heads up – H</a:t>
            </a:r>
          </a:p>
          <a:p>
            <a:pPr lvl="1"/>
            <a:r>
              <a:rPr lang="en-US" altLang="zh-HK" dirty="0"/>
              <a:t>The coin lands Tails up – T</a:t>
            </a:r>
          </a:p>
          <a:p>
            <a:r>
              <a:rPr lang="en-US" altLang="zh-HK" dirty="0"/>
              <a:t>The sample space: S = {H, T}</a:t>
            </a:r>
          </a:p>
          <a:p>
            <a:r>
              <a:rPr lang="en-US" altLang="zh-HK" dirty="0"/>
              <a:t>For fair</a:t>
            </a:r>
            <a:r>
              <a:rPr lang="zh-TW" altLang="en-US" dirty="0"/>
              <a:t> </a:t>
            </a:r>
            <a:r>
              <a:rPr lang="en-US" altLang="zh-TW" dirty="0"/>
              <a:t>coins</a:t>
            </a:r>
          </a:p>
          <a:p>
            <a:pPr lvl="1"/>
            <a:r>
              <a:rPr lang="en-US" altLang="zh-HK" dirty="0"/>
              <a:t>What are the chances of G and H happening?</a:t>
            </a:r>
          </a:p>
          <a:p>
            <a:pPr lvl="1"/>
            <a:r>
              <a:rPr lang="en-US" altLang="zh-HK" dirty="0"/>
              <a:t>Empirically, H and T have 50-50 chance to happen.</a:t>
            </a:r>
          </a:p>
          <a:p>
            <a:pPr lvl="1"/>
            <a:r>
              <a:rPr lang="en-US" altLang="zh-HK" dirty="0"/>
              <a:t>The probability for H to happen is 50% (0.5), so does T</a:t>
            </a:r>
            <a:endParaRPr lang="zh-HK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46F6-B71E-4260-954C-D11BD9C0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DDD1-BE04-42E9-AE75-F4BA18FE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5995D-FD95-476C-96BC-E976408B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8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FC0B-A581-45C1-932E-727E27C1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Event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6C3FB1-3882-4CD2-9D60-9CFFEDE48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HK" dirty="0"/>
                  <a:t>Subsets of the sample space</a:t>
                </a:r>
              </a:p>
              <a:p>
                <a:r>
                  <a:rPr lang="en-US" altLang="zh-HK" dirty="0"/>
                  <a:t>Example: rolling a dice once</a:t>
                </a:r>
              </a:p>
              <a:p>
                <a:pPr lvl="1"/>
                <a:r>
                  <a:rPr lang="en-US" altLang="zh-HK" dirty="0"/>
                  <a:t>The sample space S = {1,2,3,4,5,6}</a:t>
                </a:r>
              </a:p>
              <a:p>
                <a:pPr lvl="1"/>
                <a:r>
                  <a:rPr lang="en-US" altLang="zh-HK" dirty="0"/>
                  <a:t>An example event E = {1,3,4}</a:t>
                </a:r>
              </a:p>
              <a:p>
                <a:pPr lvl="1"/>
                <a:r>
                  <a:rPr lang="en-US" altLang="zh-HK" dirty="0"/>
                  <a:t>If we roll the dice once, and the it lands with 1 or 3 or 4 up, then we say the event E occurs</a:t>
                </a:r>
              </a:p>
              <a:p>
                <a:r>
                  <a:rPr lang="en-US" altLang="zh-HK" dirty="0"/>
                  <a:t>The probability that E occurs is:</a:t>
                </a:r>
              </a:p>
              <a:p>
                <a:pPr lvl="1"/>
                <a:r>
                  <a:rPr lang="en-US" altLang="zh-HK" dirty="0"/>
                  <a:t>P(E)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1+1+1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6C3FB1-3882-4CD2-9D60-9CFFEDE48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04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91EA-63B8-4C9A-B216-A9E7CBC1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93A0-13CC-4FA3-9032-F4B37A6A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7D1F-29BE-4EAB-BEC7-3CD9D05D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1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053-7787-439A-B102-81181EE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 Algebra of Events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001EC-FFE9-4BC3-B5AB-0C52A81FDA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HK" dirty="0"/>
                  <a:t>We can do set operations for events.</a:t>
                </a:r>
              </a:p>
              <a:p>
                <a:r>
                  <a:rPr lang="en-US" altLang="zh-HK" dirty="0"/>
                  <a:t>If E and F are events, then we can form: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dirty="0"/>
                  <a:t>--- The complement of E</a:t>
                </a:r>
              </a:p>
              <a:p>
                <a:pPr lvl="1"/>
                <a:r>
                  <a:rPr lang="en-US" altLang="zh-HK" dirty="0"/>
                  <a:t>E ∪ F --- The union of E and F</a:t>
                </a:r>
              </a:p>
              <a:p>
                <a:pPr lvl="1"/>
                <a:r>
                  <a:rPr lang="en-US" altLang="zh-HK" dirty="0"/>
                  <a:t>E ∩ F --- The intersection of E and F</a:t>
                </a:r>
              </a:p>
              <a:p>
                <a:pPr lvl="1"/>
                <a:r>
                  <a:rPr lang="en-US" altLang="zh-HK" dirty="0"/>
                  <a:t>E ⊆ F --- E is the subset of F</a:t>
                </a:r>
              </a:p>
              <a:p>
                <a:pPr lvl="1"/>
                <a:endParaRPr lang="en-US" altLang="zh-HK" dirty="0"/>
              </a:p>
              <a:p>
                <a:r>
                  <a:rPr lang="en-US" altLang="zh-HK" dirty="0"/>
                  <a:t>If the sample space S is finite (able to list the elements), we allow all subsets to be an event.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001EC-FFE9-4BC3-B5AB-0C52A81FD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0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D22B-EF7F-4D22-8401-BAD68042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86F1-44F9-4F76-AA8A-504DFC4E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9A89-22B2-4283-9F2D-5F756FC1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4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Probability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dirty="0">
                <a:solidFill>
                  <a:srgbClr val="C00000"/>
                </a:solidFill>
              </a:rPr>
              <a:t>Probability</a:t>
            </a:r>
            <a:r>
              <a:rPr lang="en-US" sz="2200" dirty="0"/>
              <a:t> can be defined as a chance that an </a:t>
            </a:r>
            <a:r>
              <a:rPr lang="en-US" sz="2200" i="1" dirty="0">
                <a:solidFill>
                  <a:srgbClr val="C00000"/>
                </a:solidFill>
              </a:rPr>
              <a:t>uncertain event</a:t>
            </a:r>
            <a:r>
              <a:rPr lang="en-US" sz="2200" dirty="0"/>
              <a:t> will occur.</a:t>
            </a:r>
          </a:p>
          <a:p>
            <a:r>
              <a:rPr lang="en-US" sz="2200" dirty="0"/>
              <a:t>It is the </a:t>
            </a:r>
            <a:r>
              <a:rPr lang="en-US" sz="2200" i="1" dirty="0">
                <a:solidFill>
                  <a:srgbClr val="C00000"/>
                </a:solidFill>
              </a:rPr>
              <a:t>numerical measure of the likelihood </a:t>
            </a:r>
            <a:r>
              <a:rPr lang="en-US" sz="2200" dirty="0"/>
              <a:t>that an event will occur.</a:t>
            </a:r>
          </a:p>
          <a:p>
            <a:r>
              <a:rPr lang="en-US" sz="2200" dirty="0"/>
              <a:t>The value of probability always remains </a:t>
            </a:r>
            <a:r>
              <a:rPr lang="en-US" sz="2200" i="1" dirty="0">
                <a:solidFill>
                  <a:srgbClr val="C00000"/>
                </a:solidFill>
              </a:rPr>
              <a:t>between 0 and 1</a:t>
            </a:r>
            <a:r>
              <a:rPr lang="en-US" sz="2200" dirty="0"/>
              <a:t> that represent ideal uncertainties.</a:t>
            </a:r>
          </a:p>
          <a:p>
            <a:r>
              <a:rPr lang="en-US" sz="2200" dirty="0"/>
              <a:t>The probability of an uncertain event: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Probabilistic reasoning in Artificial intellig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3793390"/>
            <a:ext cx="5650084" cy="76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98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Probability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9857" cy="3511061"/>
          </a:xfrm>
        </p:spPr>
        <p:txBody>
          <a:bodyPr>
            <a:normAutofit/>
          </a:bodyPr>
          <a:lstStyle/>
          <a:p>
            <a:r>
              <a:rPr lang="en-US" sz="2200" dirty="0"/>
              <a:t>Some basic properties of probability:</a:t>
            </a:r>
          </a:p>
          <a:p>
            <a:pPr marL="627063" lvl="1"/>
            <a:r>
              <a:rPr lang="en-US" sz="2000" dirty="0">
                <a:solidFill>
                  <a:srgbClr val="C00000"/>
                </a:solidFill>
              </a:rPr>
              <a:t>0 ≤ P(A) ≤ 1</a:t>
            </a:r>
            <a:r>
              <a:rPr lang="en-US" sz="2000" dirty="0"/>
              <a:t>, where P(A) is the probability of an event A.</a:t>
            </a:r>
          </a:p>
          <a:p>
            <a:pPr marL="627063" lvl="1"/>
            <a:r>
              <a:rPr lang="en-US" sz="2000" dirty="0">
                <a:solidFill>
                  <a:srgbClr val="C00000"/>
                </a:solidFill>
              </a:rPr>
              <a:t>P(A) = 0</a:t>
            </a:r>
            <a:r>
              <a:rPr lang="en-US" sz="2000" dirty="0"/>
              <a:t>, indicates total uncertainty in an event A.   </a:t>
            </a:r>
          </a:p>
          <a:p>
            <a:pPr marL="627063" lvl="1"/>
            <a:r>
              <a:rPr lang="en-US" sz="2000" dirty="0">
                <a:solidFill>
                  <a:srgbClr val="C00000"/>
                </a:solidFill>
              </a:rPr>
              <a:t>P(A) = 1</a:t>
            </a:r>
            <a:r>
              <a:rPr lang="en-US" sz="2000" dirty="0"/>
              <a:t>, indicates total certainty in an event A.</a:t>
            </a:r>
            <a:endParaRPr lang="en-US" sz="2200" dirty="0"/>
          </a:p>
          <a:p>
            <a:pPr marL="627063" lvl="1"/>
            <a:r>
              <a:rPr lang="en-US" sz="2000" dirty="0">
                <a:solidFill>
                  <a:srgbClr val="C00000"/>
                </a:solidFill>
              </a:rPr>
              <a:t>P(¬A)</a:t>
            </a:r>
            <a:r>
              <a:rPr lang="en-US" sz="2000" dirty="0"/>
              <a:t> = probability of a not happening event.</a:t>
            </a:r>
          </a:p>
          <a:p>
            <a:pPr marL="627063" lvl="1"/>
            <a:r>
              <a:rPr lang="en-US" sz="2000" dirty="0">
                <a:solidFill>
                  <a:srgbClr val="C00000"/>
                </a:solidFill>
              </a:rPr>
              <a:t>P(¬A) + P(A) = 1</a:t>
            </a:r>
            <a:r>
              <a:rPr lang="en-US" sz="20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Probability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9857" cy="3511061"/>
          </a:xfrm>
        </p:spPr>
        <p:txBody>
          <a:bodyPr>
            <a:normAutofit/>
          </a:bodyPr>
          <a:lstStyle/>
          <a:p>
            <a:r>
              <a:rPr lang="en-US" sz="2200" dirty="0"/>
              <a:t>Basic terms in probability:</a:t>
            </a:r>
          </a:p>
          <a:p>
            <a:pPr marL="627063" lvl="1"/>
            <a:r>
              <a:rPr lang="en-US" sz="2000" u="sng" dirty="0">
                <a:solidFill>
                  <a:srgbClr val="C00000"/>
                </a:solidFill>
              </a:rPr>
              <a:t>Event</a:t>
            </a:r>
            <a:r>
              <a:rPr lang="en-US" sz="2000" dirty="0"/>
              <a:t>: Each possible outcome of a variable is called an event.</a:t>
            </a:r>
          </a:p>
          <a:p>
            <a:pPr marL="627063" lvl="1"/>
            <a:r>
              <a:rPr lang="en-US" sz="2000" u="sng" dirty="0">
                <a:solidFill>
                  <a:srgbClr val="C00000"/>
                </a:solidFill>
              </a:rPr>
              <a:t>Sample space</a:t>
            </a:r>
            <a:r>
              <a:rPr lang="en-US" sz="2000" dirty="0"/>
              <a:t>: The collection of all possible events is called sample space.</a:t>
            </a:r>
          </a:p>
          <a:p>
            <a:pPr marL="627063" lvl="1"/>
            <a:r>
              <a:rPr lang="en-US" sz="2000" u="sng" dirty="0">
                <a:solidFill>
                  <a:srgbClr val="C00000"/>
                </a:solidFill>
              </a:rPr>
              <a:t>Random variables</a:t>
            </a:r>
            <a:r>
              <a:rPr lang="en-US" sz="2000" dirty="0"/>
              <a:t>: Random variables are used to represent the events and objects in the real world.</a:t>
            </a:r>
          </a:p>
          <a:p>
            <a:pPr marL="627063" lvl="1"/>
            <a:r>
              <a:rPr lang="en-US" sz="2000" u="sng" dirty="0">
                <a:solidFill>
                  <a:srgbClr val="C00000"/>
                </a:solidFill>
              </a:rPr>
              <a:t>Prior probability</a:t>
            </a:r>
            <a:r>
              <a:rPr lang="en-US" sz="2000" dirty="0"/>
              <a:t>: The prior probability of an event is probability computed before observing new information.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998"/>
            <a:ext cx="9144000" cy="4189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70"/>
            <a:ext cx="8246070" cy="76352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i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L5 – Uncertainty &amp; Probabilistic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950" y="1197404"/>
            <a:ext cx="5650085" cy="3477337"/>
          </a:xfrm>
          <a:solidFill>
            <a:srgbClr val="00CC99">
              <a:alpha val="50000"/>
            </a:srgbClr>
          </a:solidFill>
        </p:spPr>
        <p:txBody>
          <a:bodyPr>
            <a:normAutofit/>
          </a:bodyPr>
          <a:lstStyle/>
          <a:p>
            <a:pPr marL="539750" indent="-450850">
              <a:buFont typeface="+mj-lt"/>
              <a:buAutoNum type="arabicPeriod"/>
            </a:pPr>
            <a:r>
              <a:rPr lang="en-US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Uncertainty and Probabilistic Reasoning</a:t>
            </a:r>
          </a:p>
          <a:p>
            <a:pPr marL="539750" indent="-45085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Bayes’ Rule</a:t>
            </a:r>
          </a:p>
          <a:p>
            <a:pPr marL="539750" indent="-45085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Probabilistic Programming in Pyro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ITP4514 – AI &amp; 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L5 – </a:t>
            </a:r>
            <a:r>
              <a:rPr lang="fr-FR" dirty="0" err="1">
                <a:solidFill>
                  <a:srgbClr val="FFFF00"/>
                </a:solidFill>
              </a:rPr>
              <a:t>Uncertainty</a:t>
            </a:r>
            <a:r>
              <a:rPr lang="fr-FR">
                <a:solidFill>
                  <a:srgbClr val="FFFF00"/>
                </a:solidFill>
              </a:rPr>
              <a:t> &amp; Probabilistic Reasoning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rgbClr val="FFFF00"/>
                </a:solidFill>
              </a:rPr>
              <a:pPr/>
              <a:t>2</a:t>
            </a:fld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1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Probability (4)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9857" cy="3511061"/>
          </a:xfrm>
        </p:spPr>
        <p:txBody>
          <a:bodyPr>
            <a:normAutofit/>
          </a:bodyPr>
          <a:lstStyle/>
          <a:p>
            <a:r>
              <a:rPr lang="en-US" sz="2200" dirty="0"/>
              <a:t>Basic terms in probability (cont.):</a:t>
            </a:r>
          </a:p>
          <a:p>
            <a:pPr marL="627063" lvl="1"/>
            <a:r>
              <a:rPr lang="en-US" sz="2000" u="sng" dirty="0">
                <a:solidFill>
                  <a:srgbClr val="C00000"/>
                </a:solidFill>
              </a:rPr>
              <a:t>Posterior Probability</a:t>
            </a:r>
            <a:r>
              <a:rPr lang="en-US" sz="2000" dirty="0"/>
              <a:t>: The probability that is calculated after all evidence or information has taken into account. It is a combination of prior probability and new information.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89" y="2874100"/>
            <a:ext cx="3986469" cy="21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0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698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u="sng" dirty="0">
                <a:solidFill>
                  <a:srgbClr val="C00000"/>
                </a:solidFill>
              </a:rPr>
              <a:t>Conditional probability</a:t>
            </a:r>
            <a:r>
              <a:rPr lang="en-US" dirty="0"/>
              <a:t> is a probability of occurring an event when another event has already happened.</a:t>
            </a:r>
          </a:p>
          <a:p>
            <a:pPr>
              <a:lnSpc>
                <a:spcPct val="110000"/>
              </a:lnSpc>
            </a:pPr>
            <a:r>
              <a:rPr lang="en-US" dirty="0"/>
              <a:t>Suppose we want to calculate the event A when event B has already occurred, "the probability of A under the conditions of B", it can be written as: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  <a:p>
            <a:pPr marL="344488" indent="0">
              <a:lnSpc>
                <a:spcPct val="110000"/>
              </a:lnSpc>
              <a:buNone/>
              <a:tabLst>
                <a:tab pos="1147763" algn="l"/>
              </a:tabLst>
            </a:pPr>
            <a:r>
              <a:rPr lang="en-US" sz="2200" dirty="0"/>
              <a:t>where	</a:t>
            </a:r>
            <a:r>
              <a:rPr lang="en-US" sz="2200" dirty="0">
                <a:solidFill>
                  <a:srgbClr val="C00000"/>
                </a:solidFill>
              </a:rPr>
              <a:t>P(A⋀B)</a:t>
            </a:r>
            <a:r>
              <a:rPr lang="en-US" sz="2200" dirty="0"/>
              <a:t> = </a:t>
            </a:r>
            <a:r>
              <a:rPr lang="en-US" sz="2200" i="1" dirty="0">
                <a:solidFill>
                  <a:srgbClr val="C00000"/>
                </a:solidFill>
              </a:rPr>
              <a:t>Joint probability</a:t>
            </a:r>
            <a:r>
              <a:rPr lang="en-US" sz="2200" dirty="0"/>
              <a:t> of A and B;</a:t>
            </a:r>
          </a:p>
          <a:p>
            <a:pPr marL="344488" indent="0">
              <a:lnSpc>
                <a:spcPct val="110000"/>
              </a:lnSpc>
              <a:buNone/>
              <a:tabLst>
                <a:tab pos="1147763" algn="l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C00000"/>
                </a:solidFill>
              </a:rPr>
              <a:t>P(B)</a:t>
            </a:r>
            <a:r>
              <a:rPr lang="en-US" sz="2200" dirty="0"/>
              <a:t> = </a:t>
            </a:r>
            <a:r>
              <a:rPr lang="en-US" sz="2200" i="1" dirty="0">
                <a:solidFill>
                  <a:srgbClr val="C00000"/>
                </a:solidFill>
              </a:rPr>
              <a:t>Marginal probability</a:t>
            </a:r>
            <a:r>
              <a:rPr lang="en-US" sz="2200" dirty="0"/>
              <a:t> of B.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Probabilistic reasoning in Artificial intelligence">
            <a:extLst>
              <a:ext uri="{FF2B5EF4-FFF2-40B4-BE49-F238E27FC236}">
                <a16:creationId xmlns:a16="http://schemas.microsoft.com/office/drawing/2014/main" id="{7E4A08B8-D665-4C98-9014-62BDE6CF53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3182570"/>
            <a:ext cx="1924312" cy="642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25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698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the probability of A is given and we need to find the probability of B, then it will be given as: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dirty="0"/>
              <a:t>It can be explained by using the left Venn diagram, where B is occurred event, so sample space will be reduced to set B.</a:t>
            </a:r>
          </a:p>
          <a:p>
            <a:pPr>
              <a:lnSpc>
                <a:spcPct val="110000"/>
              </a:lnSpc>
            </a:pPr>
            <a:r>
              <a:rPr lang="en-US" dirty="0"/>
              <a:t>And now we can only calculate event A when event B is already occurred by dividing the probability of P(A⋀B) by P( B 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Probabilistic reasoning in Artificial intelligence">
            <a:extLst>
              <a:ext uri="{FF2B5EF4-FFF2-40B4-BE49-F238E27FC236}">
                <a16:creationId xmlns:a16="http://schemas.microsoft.com/office/drawing/2014/main" id="{3233793E-768B-4B40-90BF-A685FFB949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887497"/>
            <a:ext cx="1909345" cy="69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Probabilistic reasoning in Artificial intelligence">
            <a:extLst>
              <a:ext uri="{FF2B5EF4-FFF2-40B4-BE49-F238E27FC236}">
                <a16:creationId xmlns:a16="http://schemas.microsoft.com/office/drawing/2014/main" id="{716E7658-59AD-441F-AC96-F0F8DE37EB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9" y="2724455"/>
            <a:ext cx="2040341" cy="1511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74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698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Let’s look an example:</a:t>
            </a:r>
          </a:p>
          <a:p>
            <a:pPr marL="344488" indent="0">
              <a:lnSpc>
                <a:spcPct val="110000"/>
              </a:lnSpc>
              <a:buNone/>
            </a:pPr>
            <a:r>
              <a:rPr lang="en-US" sz="2200" dirty="0"/>
              <a:t>In a class, there are 70% of the students who like </a:t>
            </a:r>
            <a:r>
              <a:rPr lang="en-US" sz="2200" i="1" dirty="0">
                <a:solidFill>
                  <a:srgbClr val="0070C0"/>
                </a:solidFill>
              </a:rPr>
              <a:t>Java</a:t>
            </a:r>
            <a:r>
              <a:rPr lang="en-US" sz="2200" dirty="0"/>
              <a:t> and 40% of the students who likes </a:t>
            </a:r>
            <a:r>
              <a:rPr lang="en-US" sz="2200" i="1" dirty="0">
                <a:solidFill>
                  <a:srgbClr val="0070C0"/>
                </a:solidFill>
              </a:rPr>
              <a:t>Java</a:t>
            </a:r>
            <a:r>
              <a:rPr lang="en-US" sz="2200" dirty="0"/>
              <a:t> and </a:t>
            </a:r>
            <a:r>
              <a:rPr lang="en-US" sz="2200" i="1" dirty="0">
                <a:solidFill>
                  <a:srgbClr val="0070C0"/>
                </a:solidFill>
              </a:rPr>
              <a:t>Python</a:t>
            </a:r>
            <a:r>
              <a:rPr lang="en-US" sz="2200" dirty="0"/>
              <a:t>, and then what is the percent of students those who like </a:t>
            </a:r>
            <a:r>
              <a:rPr lang="en-US" sz="2200" i="1" dirty="0">
                <a:solidFill>
                  <a:srgbClr val="0070C0"/>
                </a:solidFill>
              </a:rPr>
              <a:t>Java</a:t>
            </a:r>
            <a:r>
              <a:rPr lang="en-US" sz="2200" dirty="0"/>
              <a:t> also like </a:t>
            </a:r>
            <a:r>
              <a:rPr lang="en-US" sz="2200" i="1" dirty="0">
                <a:solidFill>
                  <a:srgbClr val="0070C0"/>
                </a:solidFill>
              </a:rPr>
              <a:t>Python</a:t>
            </a:r>
            <a:r>
              <a:rPr lang="en-US" sz="2200" dirty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5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 (4)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69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Solution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sz="2200" dirty="0"/>
              <a:t>Let A be an event that a student likes </a:t>
            </a:r>
            <a:r>
              <a:rPr lang="en-US" sz="2200" i="1" dirty="0">
                <a:solidFill>
                  <a:srgbClr val="0070C0"/>
                </a:solidFill>
              </a:rPr>
              <a:t>Python</a:t>
            </a:r>
            <a:r>
              <a:rPr lang="en-US" sz="2200" dirty="0"/>
              <a:t>; and B be an event that a student likes </a:t>
            </a:r>
            <a:r>
              <a:rPr lang="en-US" sz="2200" i="1" dirty="0">
                <a:solidFill>
                  <a:srgbClr val="0070C0"/>
                </a:solidFill>
              </a:rPr>
              <a:t>Java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So, 57% are the students who like Java also like Python.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 descr="Probabilistic reasoning in Artificial intelligence">
            <a:extLst>
              <a:ext uri="{FF2B5EF4-FFF2-40B4-BE49-F238E27FC236}">
                <a16:creationId xmlns:a16="http://schemas.microsoft.com/office/drawing/2014/main" id="{5FF2F12D-D9C8-40A0-A181-E9C66AE6DA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2419045"/>
            <a:ext cx="3206806" cy="76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67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Theorem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43000"/>
            <a:ext cx="6413609" cy="35698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u="sng" dirty="0">
                <a:solidFill>
                  <a:srgbClr val="C00000"/>
                </a:solidFill>
              </a:rPr>
              <a:t>Bayes' theorem</a:t>
            </a:r>
            <a:r>
              <a:rPr lang="en-US" sz="2200" dirty="0"/>
              <a:t> is also known as </a:t>
            </a:r>
            <a:r>
              <a:rPr lang="en-US" sz="2200" i="1" dirty="0">
                <a:solidFill>
                  <a:srgbClr val="C00000"/>
                </a:solidFill>
              </a:rPr>
              <a:t>Bayes' rule</a:t>
            </a:r>
            <a:r>
              <a:rPr lang="en-US" sz="2200" dirty="0"/>
              <a:t>, </a:t>
            </a:r>
            <a:r>
              <a:rPr lang="en-US" sz="2200" i="1" dirty="0">
                <a:solidFill>
                  <a:srgbClr val="C00000"/>
                </a:solidFill>
              </a:rPr>
              <a:t>Bayes' law</a:t>
            </a:r>
            <a:r>
              <a:rPr lang="en-US" sz="2200" dirty="0"/>
              <a:t>, or </a:t>
            </a:r>
            <a:r>
              <a:rPr lang="en-US" sz="2200" i="1" dirty="0">
                <a:solidFill>
                  <a:srgbClr val="C00000"/>
                </a:solidFill>
              </a:rPr>
              <a:t>Bayesian reasoning</a:t>
            </a:r>
            <a:r>
              <a:rPr lang="en-US" sz="2200" dirty="0"/>
              <a:t>, which determines the probability of an event with </a:t>
            </a:r>
            <a:r>
              <a:rPr lang="en-US" sz="2200" i="1" dirty="0">
                <a:solidFill>
                  <a:srgbClr val="0070C0"/>
                </a:solidFill>
              </a:rPr>
              <a:t>uncertain knowledge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In probability theory, it relates the </a:t>
            </a:r>
            <a:r>
              <a:rPr lang="en-US" sz="2200" i="1" dirty="0">
                <a:solidFill>
                  <a:srgbClr val="0070C0"/>
                </a:solidFill>
              </a:rPr>
              <a:t>conditional probability</a:t>
            </a:r>
            <a:r>
              <a:rPr lang="en-US" sz="2200" dirty="0"/>
              <a:t> and </a:t>
            </a:r>
            <a:r>
              <a:rPr lang="en-US" sz="2200" i="1" dirty="0">
                <a:solidFill>
                  <a:srgbClr val="0070C0"/>
                </a:solidFill>
              </a:rPr>
              <a:t>marginal probabilities</a:t>
            </a:r>
            <a:r>
              <a:rPr lang="en-US" sz="2200" dirty="0"/>
              <a:t> of two random events.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Bayes' theorem was named after the British mathematician </a:t>
            </a:r>
            <a:r>
              <a:rPr lang="en-US" sz="2200" i="1" dirty="0">
                <a:solidFill>
                  <a:srgbClr val="0070C0"/>
                </a:solidFill>
              </a:rPr>
              <a:t>Thomas Bayes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C00000"/>
                </a:solidFill>
              </a:rPr>
              <a:t>Bayesian inference</a:t>
            </a:r>
            <a:r>
              <a:rPr lang="en-US" sz="2200" dirty="0"/>
              <a:t> is an application of Bayes' theorem, which is fundamental to </a:t>
            </a:r>
            <a:r>
              <a:rPr lang="en-US" sz="2200" i="1" dirty="0">
                <a:solidFill>
                  <a:srgbClr val="C00000"/>
                </a:solidFill>
              </a:rPr>
              <a:t>Bayesian statistics</a:t>
            </a:r>
            <a:r>
              <a:rPr lang="en-US" sz="22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Theorem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43000"/>
            <a:ext cx="6413609" cy="3569858"/>
          </a:xfrm>
        </p:spPr>
        <p:txBody>
          <a:bodyPr>
            <a:noAutofit/>
          </a:bodyPr>
          <a:lstStyle/>
          <a:p>
            <a:r>
              <a:rPr lang="en-US" sz="2200" u="sng" dirty="0">
                <a:solidFill>
                  <a:srgbClr val="C00000"/>
                </a:solidFill>
              </a:rPr>
              <a:t>Bayes’ Theorem</a:t>
            </a:r>
            <a:r>
              <a:rPr lang="en-US" sz="2200" dirty="0"/>
              <a:t> gives us a way </a:t>
            </a:r>
            <a:r>
              <a:rPr lang="en-US" sz="2200" i="1" dirty="0">
                <a:solidFill>
                  <a:srgbClr val="C00000"/>
                </a:solidFill>
              </a:rPr>
              <a:t>to calculate the value of P(A|B) with the knowledge of P(B|A)</a:t>
            </a:r>
            <a:r>
              <a:rPr lang="en-US" sz="2200" dirty="0"/>
              <a:t>.</a:t>
            </a:r>
          </a:p>
          <a:p>
            <a:r>
              <a:rPr lang="en-US" sz="2200" dirty="0"/>
              <a:t>It allows updating the probability prediction of an event by observing new information of the real world.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Example:</a:t>
            </a:r>
            <a:r>
              <a:rPr lang="en-US" sz="2200" dirty="0"/>
              <a:t> If cancer corresponds to one's age then by using Bayes' theorem, we can determine the probability of cancer more accurately with the help of 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Theorem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43000"/>
            <a:ext cx="6413609" cy="3569858"/>
          </a:xfrm>
        </p:spPr>
        <p:txBody>
          <a:bodyPr>
            <a:noAutofit/>
          </a:bodyPr>
          <a:lstStyle/>
          <a:p>
            <a:r>
              <a:rPr lang="en-US" sz="2200" dirty="0"/>
              <a:t>Bayes’ Theorem can be derived using </a:t>
            </a:r>
            <a:r>
              <a:rPr lang="en-US" sz="2200" i="1" dirty="0">
                <a:solidFill>
                  <a:srgbClr val="C00000"/>
                </a:solidFill>
              </a:rPr>
              <a:t>product rule</a:t>
            </a:r>
            <a:r>
              <a:rPr lang="en-US" sz="2200" dirty="0"/>
              <a:t> and </a:t>
            </a:r>
            <a:r>
              <a:rPr lang="en-US" sz="2200" i="1" dirty="0">
                <a:solidFill>
                  <a:srgbClr val="C00000"/>
                </a:solidFill>
              </a:rPr>
              <a:t>conditional probability</a:t>
            </a:r>
            <a:r>
              <a:rPr lang="en-US" sz="2200" dirty="0"/>
              <a:t> of event A with known event B:</a:t>
            </a:r>
          </a:p>
          <a:p>
            <a:r>
              <a:rPr lang="en-US" sz="2200" dirty="0"/>
              <a:t>As from product rule we can write:</a:t>
            </a:r>
          </a:p>
          <a:p>
            <a:pPr marL="914400" indent="0">
              <a:buNone/>
              <a:tabLst>
                <a:tab pos="3657600" algn="l"/>
              </a:tabLst>
            </a:pPr>
            <a:r>
              <a:rPr lang="en-US" sz="2200" dirty="0">
                <a:solidFill>
                  <a:srgbClr val="C00000"/>
                </a:solidFill>
              </a:rPr>
              <a:t>P(A ⋀ B) = P(A|B) P(B)</a:t>
            </a:r>
            <a:r>
              <a:rPr lang="en-US" sz="2200" dirty="0"/>
              <a:t>	</a:t>
            </a:r>
            <a:r>
              <a:rPr lang="en-US" sz="2200" i="1" dirty="0"/>
              <a:t>or</a:t>
            </a:r>
            <a:r>
              <a:rPr lang="en-US" sz="2200" dirty="0"/>
              <a:t>  </a:t>
            </a:r>
          </a:p>
          <a:p>
            <a:r>
              <a:rPr lang="en-US" sz="2200" dirty="0"/>
              <a:t>Similarly, the probability of event B with known event A:</a:t>
            </a:r>
          </a:p>
          <a:p>
            <a:pPr marL="91440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P(A ⋀ B) = P(B|A) P(A)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9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Theorem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28720" y="1143000"/>
                <a:ext cx="6413609" cy="356985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Equating right hand side of both the equations, we will get:</a:t>
                </a:r>
              </a:p>
              <a:p>
                <a:pPr marL="914400" indent="0">
                  <a:buNone/>
                  <a:tabLst>
                    <a:tab pos="365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tabLst>
                    <a:tab pos="3657600" algn="l"/>
                  </a:tabLst>
                </a:pPr>
                <a:r>
                  <a:rPr lang="en-US" sz="2200" dirty="0"/>
                  <a:t>The above equation (a) is called as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Bayes' rule</a:t>
                </a:r>
                <a:r>
                  <a:rPr lang="en-US" sz="2200" dirty="0"/>
                  <a:t> or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Bayes' theorem</a:t>
                </a:r>
                <a:r>
                  <a:rPr lang="en-US" sz="2200" dirty="0"/>
                  <a:t>.</a:t>
                </a:r>
              </a:p>
              <a:p>
                <a:pPr>
                  <a:tabLst>
                    <a:tab pos="3657600" algn="l"/>
                  </a:tabLst>
                </a:pPr>
                <a:r>
                  <a:rPr lang="en-US" sz="2200" dirty="0"/>
                  <a:t>This equation is basic of most modern AI systems for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probabilistic inference</a:t>
                </a:r>
                <a:r>
                  <a:rPr lang="en-US" sz="2200" dirty="0"/>
                  <a:t>.</a:t>
                </a:r>
              </a:p>
              <a:p>
                <a:pPr marL="914400" indent="0">
                  <a:buNone/>
                  <a:tabLst>
                    <a:tab pos="3657600" algn="l"/>
                  </a:tabLst>
                </a:pP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8720" y="1143000"/>
                <a:ext cx="6413609" cy="3569858"/>
              </a:xfrm>
              <a:blipFill>
                <a:blip r:embed="rId3"/>
                <a:stretch>
                  <a:fillRect l="-1046" t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D1FC-0301-472E-9432-32CF99E424A2}"/>
              </a:ext>
            </a:extLst>
          </p:cNvPr>
          <p:cNvSpPr txBox="1"/>
          <p:nvPr/>
        </p:nvSpPr>
        <p:spPr>
          <a:xfrm>
            <a:off x="6862575" y="1960930"/>
            <a:ext cx="1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sym typeface="Symbol" panose="05050102010706020507" pitchFamily="18" charset="2"/>
              </a:rPr>
              <a:t></a:t>
            </a:r>
            <a:r>
              <a:rPr lang="en-US" i="1" dirty="0">
                <a:solidFill>
                  <a:srgbClr val="0070C0"/>
                </a:solidFill>
              </a:rPr>
              <a:t> Equation (1)</a:t>
            </a:r>
          </a:p>
        </p:txBody>
      </p:sp>
    </p:spTree>
    <p:extLst>
      <p:ext uri="{BB962C8B-B14F-4D97-AF65-F5344CB8AC3E}">
        <p14:creationId xmlns:p14="http://schemas.microsoft.com/office/powerpoint/2010/main" val="193480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Theorem (5)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43000"/>
            <a:ext cx="6413609" cy="3569858"/>
          </a:xfrm>
        </p:spPr>
        <p:txBody>
          <a:bodyPr>
            <a:noAutofit/>
          </a:bodyPr>
          <a:lstStyle/>
          <a:p>
            <a:pPr>
              <a:tabLst>
                <a:tab pos="3657600" algn="l"/>
              </a:tabLst>
            </a:pPr>
            <a:r>
              <a:rPr lang="en-US" sz="2200" u="sng" dirty="0">
                <a:solidFill>
                  <a:srgbClr val="C00000"/>
                </a:solidFill>
              </a:rPr>
              <a:t>Bayes’ Theorem</a:t>
            </a:r>
            <a:r>
              <a:rPr lang="en-US" sz="2200" dirty="0"/>
              <a:t> shows the simple relationship between joint and conditional probabilities.</a:t>
            </a:r>
          </a:p>
          <a:p>
            <a:pPr>
              <a:tabLst>
                <a:tab pos="3657600" algn="l"/>
              </a:tabLst>
            </a:pPr>
            <a:r>
              <a:rPr lang="en-US" sz="2200" dirty="0"/>
              <a:t>Here, </a:t>
            </a:r>
            <a:r>
              <a:rPr lang="en-US" sz="2200" dirty="0">
                <a:solidFill>
                  <a:srgbClr val="C00000"/>
                </a:solidFill>
              </a:rPr>
              <a:t>P(A|B)</a:t>
            </a:r>
            <a:r>
              <a:rPr lang="en-US" sz="2200" dirty="0"/>
              <a:t> is known as </a:t>
            </a:r>
            <a:r>
              <a:rPr lang="en-US" sz="2200" i="1" dirty="0">
                <a:solidFill>
                  <a:srgbClr val="C00000"/>
                </a:solidFill>
              </a:rPr>
              <a:t>posterior</a:t>
            </a:r>
            <a:r>
              <a:rPr lang="en-US" sz="2200" dirty="0"/>
              <a:t>, which we need to calculate, and it will be read as </a:t>
            </a:r>
            <a:r>
              <a:rPr lang="en-US" sz="2200" i="1" dirty="0">
                <a:solidFill>
                  <a:srgbClr val="C00000"/>
                </a:solidFill>
              </a:rPr>
              <a:t>Probability of hypothesis</a:t>
            </a:r>
            <a:r>
              <a:rPr lang="en-US" sz="2200" dirty="0"/>
              <a:t> A when we have occurred an </a:t>
            </a:r>
            <a:r>
              <a:rPr lang="en-US" sz="2200" i="1" dirty="0">
                <a:solidFill>
                  <a:srgbClr val="C00000"/>
                </a:solidFill>
              </a:rPr>
              <a:t>evidence</a:t>
            </a:r>
            <a:r>
              <a:rPr lang="en-US" sz="2200" dirty="0"/>
              <a:t> B.</a:t>
            </a:r>
          </a:p>
          <a:p>
            <a:pPr>
              <a:tabLst>
                <a:tab pos="3657600" algn="l"/>
              </a:tabLst>
            </a:pPr>
            <a:r>
              <a:rPr lang="en-US" sz="2200" dirty="0">
                <a:solidFill>
                  <a:srgbClr val="C00000"/>
                </a:solidFill>
              </a:rPr>
              <a:t>P(B|A)</a:t>
            </a:r>
            <a:r>
              <a:rPr lang="en-US" sz="2200" dirty="0"/>
              <a:t> is called the </a:t>
            </a:r>
            <a:r>
              <a:rPr lang="en-US" sz="2200" i="1" dirty="0">
                <a:solidFill>
                  <a:srgbClr val="C00000"/>
                </a:solidFill>
              </a:rPr>
              <a:t>likelihood</a:t>
            </a:r>
            <a:r>
              <a:rPr lang="en-US" sz="2200" dirty="0"/>
              <a:t>, in which we consider that hypothesis is true, then we calculate the probability of evidence.</a:t>
            </a:r>
          </a:p>
          <a:p>
            <a:pPr>
              <a:tabLst>
                <a:tab pos="3657600" algn="l"/>
              </a:tabLst>
            </a:pPr>
            <a:r>
              <a:rPr lang="en-US" sz="2200" dirty="0">
                <a:solidFill>
                  <a:srgbClr val="C00000"/>
                </a:solidFill>
              </a:rPr>
              <a:t>P(A)</a:t>
            </a:r>
            <a:r>
              <a:rPr lang="en-US" sz="2200" dirty="0"/>
              <a:t> is called the </a:t>
            </a:r>
            <a:r>
              <a:rPr lang="en-US" sz="2200" i="1" dirty="0">
                <a:solidFill>
                  <a:srgbClr val="C00000"/>
                </a:solidFill>
              </a:rPr>
              <a:t>prior probability</a:t>
            </a:r>
            <a:r>
              <a:rPr lang="en-US" sz="2200" dirty="0"/>
              <a:t>, probability of hypothesis before considering the evidence.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b="1" i="1" dirty="0">
                <a:solidFill>
                  <a:srgbClr val="FFFF00"/>
                </a:solidFill>
              </a:rPr>
              <a:t>Uncertainty</a:t>
            </a:r>
            <a:endParaRPr lang="en-US" b="1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Causes</a:t>
            </a:r>
          </a:p>
          <a:p>
            <a:r>
              <a:rPr lang="en-US" dirty="0"/>
              <a:t>Methodology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0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Theorem 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28720" y="1143000"/>
                <a:ext cx="6413609" cy="3569858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3657600" algn="l"/>
                  </a:tabLst>
                </a:pPr>
                <a:r>
                  <a:rPr lang="en-US" sz="2200" dirty="0">
                    <a:solidFill>
                      <a:srgbClr val="C00000"/>
                    </a:solidFill>
                  </a:rPr>
                  <a:t>P(B)</a:t>
                </a:r>
                <a:r>
                  <a:rPr lang="en-US" sz="2200" dirty="0"/>
                  <a:t> is called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marginal probability</a:t>
                </a:r>
                <a:r>
                  <a:rPr lang="en-US" sz="2200" dirty="0"/>
                  <a:t>, pure probability of an evidence.</a:t>
                </a:r>
              </a:p>
              <a:p>
                <a:pPr>
                  <a:tabLst>
                    <a:tab pos="3657600" algn="l"/>
                  </a:tabLst>
                </a:pPr>
                <a:r>
                  <a:rPr lang="en-US" sz="2200" dirty="0"/>
                  <a:t>In </a:t>
                </a:r>
                <a:r>
                  <a:rPr lang="en-US" sz="2200" i="1" dirty="0">
                    <a:solidFill>
                      <a:srgbClr val="0070C0"/>
                    </a:solidFill>
                  </a:rPr>
                  <a:t>Equation (1)</a:t>
                </a:r>
                <a:r>
                  <a:rPr lang="en-US" sz="2200" dirty="0"/>
                  <a:t>, in general, we can write </a:t>
                </a:r>
                <a:r>
                  <a:rPr lang="en-US" sz="2200" dirty="0">
                    <a:solidFill>
                      <a:srgbClr val="C00000"/>
                    </a:solidFill>
                  </a:rPr>
                  <a:t>P (B) = P(A) </a:t>
                </a:r>
                <a:r>
                  <a:rPr lang="en-US" sz="2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 </a:t>
                </a:r>
                <a:r>
                  <a:rPr lang="en-US" sz="2200" dirty="0">
                    <a:solidFill>
                      <a:srgbClr val="C00000"/>
                    </a:solidFill>
                  </a:rPr>
                  <a:t>P(</a:t>
                </a:r>
                <a:r>
                  <a:rPr lang="en-US" sz="2200" dirty="0" err="1">
                    <a:solidFill>
                      <a:srgbClr val="C00000"/>
                    </a:solidFill>
                  </a:rPr>
                  <a:t>B|Ai</a:t>
                </a:r>
                <a:r>
                  <a:rPr lang="en-US" sz="2200" dirty="0">
                    <a:solidFill>
                      <a:srgbClr val="C00000"/>
                    </a:solidFill>
                  </a:rPr>
                  <a:t>)</a:t>
                </a:r>
                <a:r>
                  <a:rPr lang="en-US" sz="2200" dirty="0"/>
                  <a:t>, hence the </a:t>
                </a:r>
                <a:r>
                  <a:rPr lang="en-US" sz="2200" u="sng" dirty="0">
                    <a:solidFill>
                      <a:srgbClr val="C00000"/>
                    </a:solidFill>
                  </a:rPr>
                  <a:t>Bayes' rule</a:t>
                </a:r>
                <a:r>
                  <a:rPr lang="en-US" sz="2200" dirty="0"/>
                  <a:t> can be written as: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65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344488" indent="0">
                  <a:buNone/>
                  <a:tabLst>
                    <a:tab pos="3657600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US" sz="1800" dirty="0"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US" sz="1800" baseline="-25000" dirty="0"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US" sz="1800" baseline="-25000" dirty="0"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800" dirty="0"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,........, A</a:t>
                </a:r>
                <a:r>
                  <a:rPr lang="en-US" sz="1800" baseline="-25000" dirty="0"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is a set of </a:t>
                </a:r>
                <a:r>
                  <a:rPr lang="en-US" sz="1800" i="1" dirty="0">
                    <a:solidFill>
                      <a:srgbClr val="0070C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mutually exclusive and exhaustive events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6075" indent="-346075">
                  <a:tabLst>
                    <a:tab pos="3657600" algn="l"/>
                  </a:tabLst>
                </a:pPr>
                <a:r>
                  <a:rPr lang="en-US" sz="2200" dirty="0"/>
                  <a:t>See the next slide for further explanation.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8720" y="1143000"/>
                <a:ext cx="6413609" cy="3569858"/>
              </a:xfrm>
              <a:blipFill>
                <a:blip r:embed="rId3"/>
                <a:stretch>
                  <a:fillRect l="-1046" t="-1197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Theorem (7)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43000"/>
            <a:ext cx="6413609" cy="356985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  <a:tabLst>
                <a:tab pos="3657600" algn="l"/>
              </a:tabLst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  <a:tabLst>
                <a:tab pos="3657600" algn="l"/>
              </a:tabLst>
            </a:pPr>
            <a:endParaRPr lang="en-US" sz="2200" dirty="0"/>
          </a:p>
          <a:p>
            <a:pPr marL="0" indent="0">
              <a:spcBef>
                <a:spcPts val="400"/>
              </a:spcBef>
              <a:buNone/>
              <a:tabLst>
                <a:tab pos="3657600" algn="l"/>
              </a:tabLst>
            </a:pPr>
            <a:endParaRPr lang="en-US" sz="2200" dirty="0"/>
          </a:p>
          <a:p>
            <a:pPr marL="0" indent="0">
              <a:spcBef>
                <a:spcPts val="400"/>
              </a:spcBef>
              <a:buNone/>
              <a:tabLst>
                <a:tab pos="3657600" algn="l"/>
              </a:tabLst>
            </a:pPr>
            <a:endParaRPr lang="en-US" sz="2200" dirty="0"/>
          </a:p>
          <a:p>
            <a:pPr marL="0" indent="0">
              <a:spcBef>
                <a:spcPts val="400"/>
              </a:spcBef>
              <a:buNone/>
              <a:tabLst>
                <a:tab pos="3657600" algn="l"/>
              </a:tabLst>
            </a:pPr>
            <a:endParaRPr lang="en-US" sz="2200" dirty="0"/>
          </a:p>
          <a:p>
            <a:pPr marL="0" indent="0">
              <a:spcBef>
                <a:spcPts val="400"/>
              </a:spcBef>
              <a:buNone/>
              <a:tabLst>
                <a:tab pos="3657600" algn="l"/>
              </a:tabLst>
            </a:pPr>
            <a:endParaRPr lang="en-US" sz="2200" dirty="0"/>
          </a:p>
          <a:p>
            <a:pPr marL="0" indent="0">
              <a:buNone/>
              <a:tabLst>
                <a:tab pos="568325" algn="l"/>
                <a:tab pos="3657600" algn="l"/>
              </a:tabLst>
            </a:pPr>
            <a:r>
              <a:rPr lang="en-US" sz="2200" dirty="0"/>
              <a:t>P(B)	= P(B∩A</a:t>
            </a:r>
            <a:r>
              <a:rPr lang="en-US" sz="2200" baseline="-25000" dirty="0"/>
              <a:t>1</a:t>
            </a:r>
            <a:r>
              <a:rPr lang="en-US" sz="2200" dirty="0"/>
              <a:t>) + P(B∩A</a:t>
            </a:r>
            <a:r>
              <a:rPr lang="en-US" sz="2200" baseline="-25000" dirty="0"/>
              <a:t>2</a:t>
            </a:r>
            <a:r>
              <a:rPr lang="en-US" sz="2200" dirty="0"/>
              <a:t>) + P(B∩A</a:t>
            </a:r>
            <a:r>
              <a:rPr lang="en-US" sz="2200" baseline="-25000" dirty="0"/>
              <a:t>3</a:t>
            </a:r>
            <a:r>
              <a:rPr lang="en-US" sz="2200" dirty="0"/>
              <a:t>) + · · · + P(</a:t>
            </a:r>
            <a:r>
              <a:rPr lang="en-US" sz="2200" dirty="0" err="1"/>
              <a:t>B∩A</a:t>
            </a:r>
            <a:r>
              <a:rPr lang="en-US" sz="2200" baseline="-25000" dirty="0" err="1"/>
              <a:t>n</a:t>
            </a:r>
            <a:r>
              <a:rPr lang="en-US" sz="2200" dirty="0"/>
              <a:t>)</a:t>
            </a:r>
          </a:p>
          <a:p>
            <a:pPr marL="0" indent="0">
              <a:buNone/>
              <a:tabLst>
                <a:tab pos="568325" algn="l"/>
                <a:tab pos="3657600" algn="l"/>
              </a:tabLst>
            </a:pPr>
            <a:r>
              <a:rPr lang="en-US" sz="2200" dirty="0"/>
              <a:t>	= P(A</a:t>
            </a:r>
            <a:r>
              <a:rPr lang="en-US" sz="2200" baseline="-25000" dirty="0"/>
              <a:t>1</a:t>
            </a:r>
            <a:r>
              <a:rPr lang="en-US" sz="2200" dirty="0"/>
              <a:t>)·P(B|A</a:t>
            </a:r>
            <a:r>
              <a:rPr lang="en-US" sz="2200" baseline="-25000" dirty="0"/>
              <a:t>1</a:t>
            </a:r>
            <a:r>
              <a:rPr lang="en-US" sz="2200" dirty="0"/>
              <a:t>) + P(A</a:t>
            </a:r>
            <a:r>
              <a:rPr lang="en-US" sz="2200" baseline="-25000" dirty="0"/>
              <a:t>2</a:t>
            </a:r>
            <a:r>
              <a:rPr lang="en-US" sz="2200" dirty="0"/>
              <a:t>)·P(B|A</a:t>
            </a:r>
            <a:r>
              <a:rPr lang="en-US" sz="2200" baseline="-25000" dirty="0"/>
              <a:t>2</a:t>
            </a:r>
            <a:r>
              <a:rPr lang="en-US" sz="2200" dirty="0"/>
              <a:t>) + P(A</a:t>
            </a:r>
            <a:r>
              <a:rPr lang="en-US" sz="2200" baseline="-25000" dirty="0"/>
              <a:t>3</a:t>
            </a:r>
            <a:r>
              <a:rPr lang="en-US" sz="2200" dirty="0"/>
              <a:t>)·P(B|A</a:t>
            </a:r>
            <a:r>
              <a:rPr lang="en-US" sz="2200" baseline="-25000" dirty="0"/>
              <a:t>3</a:t>
            </a:r>
            <a:r>
              <a:rPr lang="en-US" sz="2200" dirty="0"/>
              <a:t>) +</a:t>
            </a:r>
          </a:p>
          <a:p>
            <a:pPr marL="0" indent="0">
              <a:buNone/>
              <a:tabLst>
                <a:tab pos="803275" algn="l"/>
                <a:tab pos="3657600" algn="l"/>
              </a:tabLst>
            </a:pPr>
            <a:r>
              <a:rPr lang="en-US" sz="2200" dirty="0"/>
              <a:t>	· · · + P(A</a:t>
            </a:r>
            <a:r>
              <a:rPr lang="en-US" sz="2200" baseline="-25000" dirty="0"/>
              <a:t>n</a:t>
            </a:r>
            <a:r>
              <a:rPr lang="en-US" sz="2200" dirty="0"/>
              <a:t>)·P(</a:t>
            </a:r>
            <a:r>
              <a:rPr lang="en-US" sz="2200" dirty="0" err="1"/>
              <a:t>B|A</a:t>
            </a:r>
            <a:r>
              <a:rPr lang="en-US" sz="2200" baseline="-25000" dirty="0" err="1"/>
              <a:t>n</a:t>
            </a:r>
            <a:r>
              <a:rPr lang="en-US" sz="22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A19C95-556F-429A-8430-966F3A88956E}"/>
              </a:ext>
            </a:extLst>
          </p:cNvPr>
          <p:cNvGrpSpPr/>
          <p:nvPr/>
        </p:nvGrpSpPr>
        <p:grpSpPr>
          <a:xfrm>
            <a:off x="2892245" y="1171088"/>
            <a:ext cx="4581151" cy="2137870"/>
            <a:chOff x="2892245" y="1350110"/>
            <a:chExt cx="4581151" cy="21378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877C0D-4739-474D-B7B0-58C0A592F4E3}"/>
                </a:ext>
              </a:extLst>
            </p:cNvPr>
            <p:cNvSpPr/>
            <p:nvPr/>
          </p:nvSpPr>
          <p:spPr>
            <a:xfrm>
              <a:off x="2892245" y="1350110"/>
              <a:ext cx="4581150" cy="213787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5D622F-360B-47BF-88FA-AE4927AB2C11}"/>
                </a:ext>
              </a:extLst>
            </p:cNvPr>
            <p:cNvSpPr/>
            <p:nvPr/>
          </p:nvSpPr>
          <p:spPr>
            <a:xfrm>
              <a:off x="3197655" y="1803091"/>
              <a:ext cx="3970330" cy="149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370406-38FD-4EF8-96E8-9AB3C8AE8A22}"/>
                </a:ext>
              </a:extLst>
            </p:cNvPr>
            <p:cNvCxnSpPr/>
            <p:nvPr/>
          </p:nvCxnSpPr>
          <p:spPr>
            <a:xfrm>
              <a:off x="3503065" y="1350110"/>
              <a:ext cx="0" cy="21378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28C4C8-6775-419A-8334-63D4E67020DE}"/>
                </a:ext>
              </a:extLst>
            </p:cNvPr>
            <p:cNvCxnSpPr/>
            <p:nvPr/>
          </p:nvCxnSpPr>
          <p:spPr>
            <a:xfrm>
              <a:off x="4113885" y="1350110"/>
              <a:ext cx="0" cy="21378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30DF05-FBB4-4027-92E6-0E9BB2D764A4}"/>
                </a:ext>
              </a:extLst>
            </p:cNvPr>
            <p:cNvCxnSpPr/>
            <p:nvPr/>
          </p:nvCxnSpPr>
          <p:spPr>
            <a:xfrm>
              <a:off x="4724705" y="1350110"/>
              <a:ext cx="0" cy="21378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76439C-A287-4E2D-8C05-6470757B4B9A}"/>
                </a:ext>
              </a:extLst>
            </p:cNvPr>
            <p:cNvCxnSpPr/>
            <p:nvPr/>
          </p:nvCxnSpPr>
          <p:spPr>
            <a:xfrm>
              <a:off x="6251755" y="1350110"/>
              <a:ext cx="0" cy="21378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DB3031-8080-43D2-96CF-F41184B61438}"/>
                </a:ext>
              </a:extLst>
            </p:cNvPr>
            <p:cNvCxnSpPr/>
            <p:nvPr/>
          </p:nvCxnSpPr>
          <p:spPr>
            <a:xfrm>
              <a:off x="6862575" y="1350110"/>
              <a:ext cx="0" cy="21378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5B2496-3A66-414D-B601-6BCC482A4B77}"/>
                </a:ext>
              </a:extLst>
            </p:cNvPr>
            <p:cNvSpPr txBox="1"/>
            <p:nvPr/>
          </p:nvSpPr>
          <p:spPr>
            <a:xfrm>
              <a:off x="2892245" y="1361157"/>
              <a:ext cx="4581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  A</a:t>
              </a:r>
              <a:r>
                <a:rPr lang="en-US" sz="2200" baseline="-25000" dirty="0"/>
                <a:t>1        </a:t>
              </a:r>
              <a:r>
                <a:rPr lang="en-US" sz="2200" dirty="0"/>
                <a:t>A</a:t>
              </a:r>
              <a:r>
                <a:rPr lang="en-US" sz="2200" baseline="-25000" dirty="0"/>
                <a:t>2       </a:t>
              </a:r>
              <a:r>
                <a:rPr lang="en-US" sz="2200" dirty="0"/>
                <a:t>A</a:t>
              </a:r>
              <a:r>
                <a:rPr lang="en-US" sz="2200" baseline="-25000" dirty="0"/>
                <a:t>3                   · · ·                                   </a:t>
              </a:r>
              <a:r>
                <a:rPr lang="en-US" sz="2200" dirty="0"/>
                <a:t>A</a:t>
              </a:r>
              <a:r>
                <a:rPr lang="en-US" sz="2200" baseline="-25000" dirty="0"/>
                <a:t>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517EFB-CDC2-4F03-91F8-D37981025F83}"/>
              </a:ext>
            </a:extLst>
          </p:cNvPr>
          <p:cNvSpPr txBox="1"/>
          <p:nvPr/>
        </p:nvSpPr>
        <p:spPr>
          <a:xfrm>
            <a:off x="5106466" y="2203601"/>
            <a:ext cx="45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96084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28720" y="1143000"/>
                <a:ext cx="6413609" cy="3569858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3657600" algn="l"/>
                  </a:tabLst>
                </a:pPr>
                <a:r>
                  <a:rPr lang="en-US" sz="2200" dirty="0"/>
                  <a:t>Bayes’ Rule can be written in terms of cause and effect:</a:t>
                </a:r>
              </a:p>
              <a:p>
                <a:pPr marL="0" indent="0">
                  <a:buNone/>
                  <a:tabLst>
                    <a:tab pos="365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𝑐𝑎𝑢𝑠𝑒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𝑐𝑢𝑎𝑠𝑒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tabLst>
                    <a:tab pos="3657600" algn="l"/>
                  </a:tabLst>
                </a:pPr>
                <a:r>
                  <a:rPr lang="en-US" sz="2200" dirty="0"/>
                  <a:t>For example, from a standard deck of playing cards, a single card is drawn.</a:t>
                </a:r>
              </a:p>
              <a:p>
                <a:pPr>
                  <a:tabLst>
                    <a:tab pos="3657600" algn="l"/>
                  </a:tabLst>
                </a:pPr>
                <a:r>
                  <a:rPr lang="en-US" sz="2200" dirty="0"/>
                  <a:t>The probability that the card is king is 4/52, then calculate </a:t>
                </a:r>
                <a:r>
                  <a:rPr lang="en-US" sz="2200" i="1" dirty="0">
                    <a:solidFill>
                      <a:srgbClr val="0070C0"/>
                    </a:solidFill>
                  </a:rPr>
                  <a:t>posterior probability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P(</a:t>
                </a:r>
                <a:r>
                  <a:rPr lang="en-US" sz="2200" dirty="0" err="1">
                    <a:solidFill>
                      <a:srgbClr val="C00000"/>
                    </a:solidFill>
                  </a:rPr>
                  <a:t>king|face</a:t>
                </a:r>
                <a:r>
                  <a:rPr lang="en-US" sz="2200" dirty="0">
                    <a:solidFill>
                      <a:srgbClr val="C00000"/>
                    </a:solidFill>
                  </a:rPr>
                  <a:t>)</a:t>
                </a:r>
                <a:r>
                  <a:rPr lang="en-US" sz="2200" dirty="0"/>
                  <a:t>, which means the drawn face card is a king card.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8720" y="1143000"/>
                <a:ext cx="6413609" cy="3569858"/>
              </a:xfrm>
              <a:blipFill>
                <a:blip r:embed="rId3"/>
                <a:stretch>
                  <a:fillRect l="-1046" t="-1197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6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Bayes’ Rule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43000"/>
            <a:ext cx="6413609" cy="356985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657600" algn="l"/>
              </a:tabLst>
            </a:pPr>
            <a:r>
              <a:rPr lang="en-US" sz="2200" u="sng" dirty="0">
                <a:solidFill>
                  <a:srgbClr val="C00000"/>
                </a:solidFill>
              </a:rPr>
              <a:t>Solution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</a:p>
          <a:p>
            <a:pPr>
              <a:tabLst>
                <a:tab pos="3657600" algn="l"/>
              </a:tabLst>
            </a:pPr>
            <a:endParaRPr lang="en-US" sz="2200" dirty="0"/>
          </a:p>
          <a:p>
            <a:pPr>
              <a:tabLst>
                <a:tab pos="3657600" algn="l"/>
              </a:tabLst>
            </a:pPr>
            <a:endParaRPr lang="en-US" sz="2200" dirty="0"/>
          </a:p>
          <a:p>
            <a:pPr>
              <a:tabLst>
                <a:tab pos="3657600" algn="l"/>
              </a:tabLst>
            </a:pPr>
            <a:r>
              <a:rPr lang="en-US" sz="2200" dirty="0">
                <a:solidFill>
                  <a:srgbClr val="C00000"/>
                </a:solidFill>
              </a:rPr>
              <a:t>P(king)</a:t>
            </a:r>
            <a:r>
              <a:rPr lang="en-US" sz="2200" dirty="0"/>
              <a:t>: probability that the card is king = 4/52 = 1/13</a:t>
            </a:r>
          </a:p>
          <a:p>
            <a:pPr>
              <a:tabLst>
                <a:tab pos="3657600" algn="l"/>
              </a:tabLst>
            </a:pPr>
            <a:r>
              <a:rPr lang="en-US" sz="2200" dirty="0">
                <a:solidFill>
                  <a:srgbClr val="C00000"/>
                </a:solidFill>
              </a:rPr>
              <a:t>P(face)</a:t>
            </a:r>
            <a:r>
              <a:rPr lang="en-US" sz="2200" dirty="0"/>
              <a:t>: probability that a card is a face card = 3/13</a:t>
            </a:r>
          </a:p>
          <a:p>
            <a:pPr>
              <a:tabLst>
                <a:tab pos="3657600" algn="l"/>
              </a:tabLst>
            </a:pPr>
            <a:r>
              <a:rPr lang="en-US" sz="2200" dirty="0">
                <a:solidFill>
                  <a:srgbClr val="C00000"/>
                </a:solidFill>
              </a:rPr>
              <a:t>P(</a:t>
            </a:r>
            <a:r>
              <a:rPr lang="en-US" sz="2200" dirty="0" err="1">
                <a:solidFill>
                  <a:srgbClr val="C00000"/>
                </a:solidFill>
              </a:rPr>
              <a:t>face|king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: probability of face card when we assume it is a king =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D38A7E-C726-4769-B189-16EA739E7544}"/>
                  </a:ext>
                </a:extLst>
              </p:cNvPr>
              <p:cNvSpPr txBox="1"/>
              <p:nvPr/>
            </p:nvSpPr>
            <p:spPr>
              <a:xfrm>
                <a:off x="2586835" y="1655520"/>
                <a:ext cx="4275740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𝑓𝑎𝑐𝑒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𝑓𝑎𝑐𝑒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𝑘𝑖𝑛𝑔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𝑘𝑖𝑛𝑔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𝑓𝑎𝑐𝑒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D38A7E-C726-4769-B189-16EA739E7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35" y="1655520"/>
                <a:ext cx="427574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E1A3D5E-9D50-4565-B2BF-E36BA6C01AED}"/>
              </a:ext>
            </a:extLst>
          </p:cNvPr>
          <p:cNvSpPr txBox="1"/>
          <p:nvPr/>
        </p:nvSpPr>
        <p:spPr>
          <a:xfrm>
            <a:off x="6862575" y="1807757"/>
            <a:ext cx="1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sym typeface="Symbol" panose="05050102010706020507" pitchFamily="18" charset="2"/>
              </a:rPr>
              <a:t></a:t>
            </a:r>
            <a:r>
              <a:rPr lang="en-US" i="1" dirty="0">
                <a:solidFill>
                  <a:srgbClr val="0070C0"/>
                </a:solidFill>
              </a:rPr>
              <a:t> Equation (2)</a:t>
            </a:r>
          </a:p>
        </p:txBody>
      </p:sp>
    </p:spTree>
    <p:extLst>
      <p:ext uri="{BB962C8B-B14F-4D97-AF65-F5344CB8AC3E}">
        <p14:creationId xmlns:p14="http://schemas.microsoft.com/office/powerpoint/2010/main" val="259108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Bayes’ Rule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28720" y="1143000"/>
                <a:ext cx="6413609" cy="3569858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3657600" algn="l"/>
                  </a:tabLst>
                </a:pPr>
                <a:r>
                  <a:rPr lang="en-US" sz="2200" dirty="0"/>
                  <a:t>Putting all values in Equation (2) we will get:</a:t>
                </a:r>
              </a:p>
              <a:p>
                <a:pPr marL="0" indent="0" algn="ctr">
                  <a:buNone/>
                  <a:tabLst>
                    <a:tab pos="3657600" algn="l"/>
                  </a:tabLst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𝑘𝑖𝑛𝑔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𝑓𝑎𝑐𝑒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  <a:p>
                <a:pPr marL="344488" indent="0">
                  <a:buNone/>
                  <a:tabLst>
                    <a:tab pos="3657600" algn="l"/>
                  </a:tabLst>
                </a:pPr>
                <a:r>
                  <a:rPr lang="en-US" sz="2200" dirty="0"/>
                  <a:t>It is a probability that a face card is a king card.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8720" y="1143000"/>
                <a:ext cx="6413609" cy="3569858"/>
              </a:xfrm>
              <a:blipFill>
                <a:blip r:embed="rId3"/>
                <a:stretch>
                  <a:fillRect l="-1046" t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9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AFD5-0914-4047-A9B0-A0D8FC49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/>
              <a:t>Example: Bayes’ formula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491CF-B857-4B34-886E-C112710E7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HK" dirty="0"/>
                  <a:t>What is the probability of a positive test diagnose the disease?</a:t>
                </a:r>
              </a:p>
              <a:p>
                <a:pPr lvl="1"/>
                <a:r>
                  <a:rPr lang="en-US" altLang="zh-HK" dirty="0"/>
                  <a:t>D = {Diseased persons}</a:t>
                </a:r>
              </a:p>
              <a:p>
                <a:pPr lvl="1"/>
                <a:r>
                  <a:rPr lang="en-US" altLang="zh-HK" dirty="0"/>
                  <a:t>H = {Healthy persons}</a:t>
                </a:r>
              </a:p>
              <a:p>
                <a:pPr lvl="1"/>
                <a:r>
                  <a:rPr lang="en-US" altLang="zh-HK" dirty="0"/>
                  <a:t>+ = {Persons with positive test results}</a:t>
                </a:r>
              </a:p>
              <a:p>
                <a:r>
                  <a:rPr lang="en-US" altLang="zh-HK" dirty="0"/>
                  <a:t>By the given statistics, we have</a:t>
                </a:r>
              </a:p>
              <a:p>
                <a:pPr lvl="1"/>
                <a:r>
                  <a:rPr lang="en-US" altLang="zh-HK" dirty="0"/>
                  <a:t>P(D) = 0.001, P(+|D) = 0.99, P(+|H) = 0.05</a:t>
                </a:r>
              </a:p>
              <a:p>
                <a:r>
                  <a:rPr lang="en-US" altLang="zh-HK" dirty="0"/>
                  <a:t>With Bayes’ formula:</a:t>
                </a:r>
              </a:p>
              <a:p>
                <a:pPr lvl="1"/>
                <a:r>
                  <a:rPr lang="en-US" altLang="zh-HK" dirty="0"/>
                  <a:t>P(D|+)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HK" dirty="0"/>
                  <a:t> </a:t>
                </a:r>
              </a:p>
              <a:p>
                <a:pPr lvl="1"/>
                <a:r>
                  <a:rPr lang="en-US" altLang="zh-HK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0.99 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×0.001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0.99 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×0.001+0.05 ×0.999</m:t>
                        </m:r>
                      </m:den>
                    </m:f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dirty="0"/>
                  <a:t>≅ 0.0194</a:t>
                </a:r>
              </a:p>
              <a:p>
                <a:pPr lvl="1"/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491CF-B857-4B34-886E-C112710E7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6" t="-243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E0E4-3B90-4F55-879C-D2AB2F82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5C59-AEF3-4AAB-9BE7-EFA4DF62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FE45-6F32-47F9-94B8-D2194022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55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of Bayes’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43000"/>
            <a:ext cx="6413609" cy="3569858"/>
          </a:xfrm>
        </p:spPr>
        <p:txBody>
          <a:bodyPr>
            <a:noAutofit/>
          </a:bodyPr>
          <a:lstStyle/>
          <a:p>
            <a:pPr>
              <a:tabLst>
                <a:tab pos="3657600" algn="l"/>
              </a:tabLst>
            </a:pPr>
            <a:r>
              <a:rPr lang="en-US" sz="2200" dirty="0"/>
              <a:t>Bayes' theorem allows scientists to combine a </a:t>
            </a:r>
            <a:r>
              <a:rPr lang="en-US" sz="2200" i="1" dirty="0">
                <a:solidFill>
                  <a:srgbClr val="C00000"/>
                </a:solidFill>
              </a:rPr>
              <a:t>priori beliefs</a:t>
            </a:r>
            <a:r>
              <a:rPr lang="en-US" sz="2200" dirty="0"/>
              <a:t> about the probability of an event (or an environmental condition, or another metric) with </a:t>
            </a:r>
            <a:r>
              <a:rPr lang="en-US" sz="2200" i="1" dirty="0">
                <a:solidFill>
                  <a:srgbClr val="C00000"/>
                </a:solidFill>
              </a:rPr>
              <a:t>empirical</a:t>
            </a:r>
            <a:r>
              <a:rPr lang="en-US" sz="2200" dirty="0"/>
              <a:t> (that is, observation-based) </a:t>
            </a:r>
            <a:r>
              <a:rPr lang="en-US" sz="2200" i="1" dirty="0">
                <a:solidFill>
                  <a:srgbClr val="C00000"/>
                </a:solidFill>
              </a:rPr>
              <a:t>evidence</a:t>
            </a:r>
            <a:r>
              <a:rPr lang="en-US" sz="2200" dirty="0"/>
              <a:t>, resulting in a new and more robust posterior probability distribution.</a:t>
            </a:r>
          </a:p>
          <a:p>
            <a:pPr>
              <a:tabLst>
                <a:tab pos="3657600" algn="l"/>
              </a:tabLst>
            </a:pPr>
            <a:r>
              <a:rPr lang="en-US" sz="2200" dirty="0"/>
              <a:t>There are plenty of applications of the Bayes’ Rule in the real world.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of Bayes’ Rule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43000"/>
            <a:ext cx="6413609" cy="356985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657600" algn="l"/>
              </a:tabLst>
            </a:pPr>
            <a:r>
              <a:rPr lang="en-US" sz="2200" dirty="0"/>
              <a:t>Here</a:t>
            </a:r>
            <a:r>
              <a:rPr lang="zh-TW" altLang="en-US" sz="2200" dirty="0"/>
              <a:t> </a:t>
            </a:r>
            <a:r>
              <a:rPr lang="en-US" altLang="zh-TW" sz="2200" dirty="0"/>
              <a:t>are</a:t>
            </a:r>
            <a:r>
              <a:rPr lang="zh-TW" altLang="en-US" sz="2200" dirty="0"/>
              <a:t> </a:t>
            </a:r>
            <a:r>
              <a:rPr lang="en-US" altLang="zh-TW" sz="2200" dirty="0"/>
              <a:t>some common use cases of Bayes’ Rule:</a:t>
            </a:r>
            <a:endParaRPr lang="en-US" sz="2200" dirty="0"/>
          </a:p>
          <a:p>
            <a:pPr marL="457200" indent="-457200">
              <a:buFont typeface="+mj-lt"/>
              <a:buAutoNum type="arabicPeriod"/>
              <a:tabLst>
                <a:tab pos="3657600" algn="l"/>
              </a:tabLst>
            </a:pPr>
            <a:r>
              <a:rPr lang="en-US" sz="2200" dirty="0"/>
              <a:t>Valuating depression tests performance;</a:t>
            </a:r>
          </a:p>
          <a:p>
            <a:pPr marL="457200" indent="-457200">
              <a:buFont typeface="+mj-lt"/>
              <a:buAutoNum type="arabicPeriod"/>
              <a:tabLst>
                <a:tab pos="3657600" algn="l"/>
              </a:tabLst>
            </a:pPr>
            <a:r>
              <a:rPr lang="en-US" sz="2200" dirty="0"/>
              <a:t>Predicting water quality conditions;</a:t>
            </a:r>
          </a:p>
          <a:p>
            <a:pPr marL="457200" indent="-457200">
              <a:buFont typeface="+mj-lt"/>
              <a:buAutoNum type="arabicPeriod"/>
              <a:tabLst>
                <a:tab pos="3657600" algn="l"/>
              </a:tabLst>
            </a:pPr>
            <a:r>
              <a:rPr lang="en-US" sz="2200" dirty="0"/>
              <a:t>Assisting in COVID tests;</a:t>
            </a:r>
          </a:p>
          <a:p>
            <a:pPr marL="457200" indent="-457200">
              <a:buFont typeface="+mj-lt"/>
              <a:buAutoNum type="arabicPeriod"/>
              <a:tabLst>
                <a:tab pos="3657600" algn="l"/>
              </a:tabLst>
            </a:pPr>
            <a:r>
              <a:rPr lang="en-US" sz="2200" dirty="0"/>
              <a:t>Weather forecasting;</a:t>
            </a:r>
            <a:endParaRPr lang="en-US" sz="2200" i="1" dirty="0"/>
          </a:p>
          <a:p>
            <a:pPr marL="457200" indent="-457200">
              <a:buFont typeface="+mj-lt"/>
              <a:buAutoNum type="arabicPeriod"/>
              <a:tabLst>
                <a:tab pos="3657600" algn="l"/>
              </a:tabLst>
            </a:pPr>
            <a:r>
              <a:rPr lang="en-US" sz="2200" dirty="0"/>
              <a:t>Calculating the moving steps of robots; </a:t>
            </a:r>
            <a:r>
              <a:rPr lang="en-US" sz="2200" i="1" dirty="0"/>
              <a:t>and</a:t>
            </a:r>
            <a:endParaRPr lang="en-US" sz="2200" dirty="0"/>
          </a:p>
          <a:p>
            <a:pPr marL="457200" indent="-457200">
              <a:buFont typeface="+mj-lt"/>
              <a:buAutoNum type="arabicPeriod"/>
              <a:tabLst>
                <a:tab pos="3657600" algn="l"/>
              </a:tabLst>
            </a:pPr>
            <a:r>
              <a:rPr lang="en-US" sz="2200" dirty="0"/>
              <a:t>Solving the Monty Hall problem.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998"/>
            <a:ext cx="9144000" cy="4189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70"/>
            <a:ext cx="8246070" cy="76352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i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L5 – Uncertainty &amp; Probabilistic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950" y="1197404"/>
            <a:ext cx="5650085" cy="3477337"/>
          </a:xfrm>
          <a:solidFill>
            <a:srgbClr val="00CC99">
              <a:alpha val="50000"/>
            </a:srgbClr>
          </a:solidFill>
        </p:spPr>
        <p:txBody>
          <a:bodyPr>
            <a:normAutofit/>
          </a:bodyPr>
          <a:lstStyle/>
          <a:p>
            <a:pPr marL="539750" indent="-45085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Uncertainty and Probabilistic Reasoning</a:t>
            </a:r>
          </a:p>
          <a:p>
            <a:pPr marL="539750" indent="-45085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Bayes’ Rule</a:t>
            </a:r>
          </a:p>
          <a:p>
            <a:pPr marL="539750" indent="-450850">
              <a:buFont typeface="+mj-lt"/>
              <a:buAutoNum type="arabicPeriod"/>
            </a:pPr>
            <a:r>
              <a:rPr lang="en-US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Probabilistic Programming in Pyro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FFFF00"/>
                </a:solidFill>
              </a:rPr>
              <a:t>ITP4514 – AI &amp; ML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FFFF00"/>
                </a:solidFill>
              </a:rPr>
              <a:t>L5 – Uncertainty &amp; Probabilistic Reasoning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rgbClr val="FFFF00"/>
                </a:solidFill>
              </a:rPr>
              <a:pPr/>
              <a:t>38</a:t>
            </a:fld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83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b="1" i="1" dirty="0">
                <a:solidFill>
                  <a:srgbClr val="FFFF00"/>
                </a:solidFill>
              </a:rPr>
              <a:t>Probabilistic Programming in Pyro</a:t>
            </a:r>
            <a:endParaRPr lang="en-US" b="1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  <a:p>
            <a:r>
              <a:rPr lang="en-US" dirty="0"/>
              <a:t>Components of Probabilistic Programming</a:t>
            </a:r>
          </a:p>
          <a:p>
            <a:r>
              <a:rPr lang="en-US" dirty="0"/>
              <a:t>Stochastic Functions</a:t>
            </a:r>
          </a:p>
          <a:p>
            <a:r>
              <a:rPr lang="en-US" dirty="0"/>
              <a:t>A Simple Model in Pyro</a:t>
            </a:r>
          </a:p>
          <a:p>
            <a:r>
              <a:rPr lang="en-US" dirty="0"/>
              <a:t>Inference in Pyro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9813-F997-4E3B-9C0D-A9CC4D59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/>
              <a:t>Uncertainty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D82A-FE68-41BE-B1A8-1D0FBEE6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In AI, when an agent knows enough facts about its environment, the logical plans and cations produces a guaranteed work.</a:t>
            </a:r>
          </a:p>
          <a:p>
            <a:r>
              <a:rPr lang="en-US" altLang="zh-HK" dirty="0"/>
              <a:t>Unfortunately, agents never have access to the whole truth about their environment. Agents</a:t>
            </a:r>
            <a:r>
              <a:rPr lang="zh-TW" altLang="en-US" dirty="0"/>
              <a:t> </a:t>
            </a:r>
            <a:r>
              <a:rPr lang="en-US" altLang="zh-TW" dirty="0"/>
              <a:t>act</a:t>
            </a:r>
            <a:r>
              <a:rPr lang="zh-TW" altLang="en-US" dirty="0"/>
              <a:t> </a:t>
            </a:r>
            <a:r>
              <a:rPr lang="en-US" altLang="zh-TW" dirty="0"/>
              <a:t>under</a:t>
            </a:r>
            <a:r>
              <a:rPr lang="zh-TW" altLang="en-US" dirty="0"/>
              <a:t> </a:t>
            </a:r>
            <a:r>
              <a:rPr lang="en-US" altLang="zh-TW" dirty="0"/>
              <a:t>uncertainty.</a:t>
            </a:r>
            <a:endParaRPr lang="zh-HK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FCEA-887A-4035-853A-7985AC37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BD6D-829E-4EFE-AE39-06A3465D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8531-C1BD-4E99-A62E-61DA2C87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58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u="sng" dirty="0">
                <a:solidFill>
                  <a:srgbClr val="C00000"/>
                </a:solidFill>
              </a:rPr>
              <a:t>Probabilistic programming (PP)</a:t>
            </a:r>
            <a:r>
              <a:rPr lang="en-US" sz="2200" dirty="0"/>
              <a:t> is defined by </a:t>
            </a:r>
            <a:r>
              <a:rPr lang="en-US" sz="2200" dirty="0">
                <a:solidFill>
                  <a:srgbClr val="0070C0"/>
                </a:solidFill>
              </a:rPr>
              <a:t>wiki</a:t>
            </a:r>
            <a:r>
              <a:rPr lang="en-US" sz="2200" dirty="0"/>
              <a:t> as a programming paradigm in which </a:t>
            </a:r>
            <a:r>
              <a:rPr lang="en-US" sz="2200" i="1" dirty="0">
                <a:solidFill>
                  <a:srgbClr val="C00000"/>
                </a:solidFill>
              </a:rPr>
              <a:t>probabilistic models</a:t>
            </a:r>
            <a:r>
              <a:rPr lang="en-US" sz="2200" dirty="0"/>
              <a:t> are specified and </a:t>
            </a:r>
            <a:r>
              <a:rPr lang="en-US" sz="2200" i="1" dirty="0">
                <a:solidFill>
                  <a:srgbClr val="C00000"/>
                </a:solidFill>
              </a:rPr>
              <a:t>inference</a:t>
            </a:r>
            <a:r>
              <a:rPr lang="en-US" sz="2200" dirty="0"/>
              <a:t> for these models is performed automatically.</a:t>
            </a:r>
          </a:p>
          <a:p>
            <a:r>
              <a:rPr lang="en-US" sz="2200" dirty="0"/>
              <a:t>It can be used to create systems that help make decisions in the face of uncertainty.</a:t>
            </a:r>
          </a:p>
          <a:p>
            <a:r>
              <a:rPr lang="en-US" sz="2200" dirty="0"/>
              <a:t>One view of probabilistic programming is that it is about </a:t>
            </a:r>
            <a:r>
              <a:rPr lang="en-US" sz="2200" i="1" dirty="0">
                <a:solidFill>
                  <a:srgbClr val="C00000"/>
                </a:solidFill>
              </a:rPr>
              <a:t>automating Bayesian inference</a:t>
            </a:r>
            <a:r>
              <a:rPr lang="en-US" sz="2200" dirty="0"/>
              <a:t>.</a:t>
            </a:r>
          </a:p>
          <a:p>
            <a:r>
              <a:rPr lang="en-US" sz="2200" i="1" dirty="0">
                <a:solidFill>
                  <a:srgbClr val="C00000"/>
                </a:solidFill>
              </a:rPr>
              <a:t>Probabilistic programming languages (PPLs)</a:t>
            </a:r>
            <a:r>
              <a:rPr lang="en-US" sz="2200" dirty="0"/>
              <a:t> are a tool designed specifically for </a:t>
            </a:r>
            <a:r>
              <a:rPr lang="en-US" sz="2200" i="1" dirty="0">
                <a:solidFill>
                  <a:srgbClr val="C00000"/>
                </a:solidFill>
              </a:rPr>
              <a:t>doing inference</a:t>
            </a:r>
            <a:r>
              <a:rPr lang="en-US" sz="22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9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u="sng" dirty="0">
                <a:solidFill>
                  <a:srgbClr val="C00000"/>
                </a:solidFill>
              </a:rPr>
              <a:t>Pyro</a:t>
            </a:r>
            <a:r>
              <a:rPr lang="en-US" sz="2200" dirty="0"/>
              <a:t> is a </a:t>
            </a:r>
            <a:r>
              <a:rPr lang="en-US" sz="2200" i="1" dirty="0">
                <a:solidFill>
                  <a:srgbClr val="C00000"/>
                </a:solidFill>
              </a:rPr>
              <a:t>universal probabilistic programming language (PPL)</a:t>
            </a:r>
            <a:r>
              <a:rPr lang="en-US" sz="2200" dirty="0"/>
              <a:t> written in </a:t>
            </a:r>
            <a:r>
              <a:rPr lang="en-US" sz="2200" i="1" dirty="0">
                <a:solidFill>
                  <a:srgbClr val="C00000"/>
                </a:solidFill>
              </a:rPr>
              <a:t>Python</a:t>
            </a:r>
            <a:r>
              <a:rPr lang="en-US" sz="2200" dirty="0"/>
              <a:t> and supported by </a:t>
            </a:r>
            <a:r>
              <a:rPr lang="en-US" sz="2200" i="1" dirty="0" err="1">
                <a:solidFill>
                  <a:srgbClr val="C00000"/>
                </a:solidFill>
              </a:rPr>
              <a:t>PyTorch</a:t>
            </a:r>
            <a:r>
              <a:rPr lang="en-US" sz="2200" dirty="0"/>
              <a:t> on the backend.</a:t>
            </a:r>
          </a:p>
          <a:p>
            <a:r>
              <a:rPr lang="en-US" sz="2200" dirty="0"/>
              <a:t>Pyro enables flexible and expressive </a:t>
            </a:r>
            <a:r>
              <a:rPr lang="en-US" sz="2200" i="1" dirty="0">
                <a:solidFill>
                  <a:srgbClr val="C00000"/>
                </a:solidFill>
              </a:rPr>
              <a:t>deep probabilistic modeling</a:t>
            </a:r>
            <a:r>
              <a:rPr lang="en-US" sz="2200" dirty="0"/>
              <a:t>, unifying the best of modern </a:t>
            </a:r>
            <a:r>
              <a:rPr lang="en-US" sz="2200" i="1" dirty="0">
                <a:solidFill>
                  <a:srgbClr val="0070C0"/>
                </a:solidFill>
              </a:rPr>
              <a:t>deep learning</a:t>
            </a:r>
            <a:r>
              <a:rPr lang="en-US" sz="2200" dirty="0"/>
              <a:t> and </a:t>
            </a:r>
            <a:r>
              <a:rPr lang="en-US" sz="2200" i="1" dirty="0">
                <a:solidFill>
                  <a:srgbClr val="0070C0"/>
                </a:solidFill>
              </a:rPr>
              <a:t>Bayesian modeling</a:t>
            </a:r>
            <a:r>
              <a:rPr lang="en-US" sz="22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3656259"/>
            <a:ext cx="1143703" cy="10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9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Pyro was designed with these key principles:</a:t>
            </a:r>
          </a:p>
          <a:p>
            <a:pPr lvl="1"/>
            <a:r>
              <a:rPr lang="en-US" sz="2200" u="sng" dirty="0">
                <a:solidFill>
                  <a:srgbClr val="C00000"/>
                </a:solidFill>
              </a:rPr>
              <a:t>Universal</a:t>
            </a:r>
            <a:r>
              <a:rPr lang="en-US" sz="2200" dirty="0"/>
              <a:t>: Pyro can represent any computable probability distribution.</a:t>
            </a:r>
          </a:p>
          <a:p>
            <a:pPr lvl="1"/>
            <a:r>
              <a:rPr lang="en-US" sz="2200" u="sng" dirty="0">
                <a:solidFill>
                  <a:srgbClr val="C00000"/>
                </a:solidFill>
              </a:rPr>
              <a:t>Scalable</a:t>
            </a:r>
            <a:r>
              <a:rPr lang="en-US" sz="2200" dirty="0"/>
              <a:t>: Pyro scales to large data sets with little overhead.</a:t>
            </a:r>
          </a:p>
          <a:p>
            <a:pPr lvl="1"/>
            <a:r>
              <a:rPr lang="en-US" sz="2200" u="sng" dirty="0">
                <a:solidFill>
                  <a:srgbClr val="C00000"/>
                </a:solidFill>
              </a:rPr>
              <a:t>Minimal</a:t>
            </a:r>
            <a:r>
              <a:rPr lang="en-US" sz="2200" dirty="0"/>
              <a:t>: Pyro is implemented with a small core of powerful, composable abstractions.</a:t>
            </a:r>
          </a:p>
          <a:p>
            <a:pPr lvl="1"/>
            <a:r>
              <a:rPr lang="en-US" sz="2200" u="sng" dirty="0">
                <a:solidFill>
                  <a:srgbClr val="C00000"/>
                </a:solidFill>
              </a:rPr>
              <a:t>Flexible</a:t>
            </a:r>
            <a:r>
              <a:rPr lang="en-US" sz="2200" dirty="0"/>
              <a:t>: Pyro aims for automation when you want it, control when you need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1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"/>
            <a:ext cx="6413609" cy="1006524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Probabilistic Programming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PPLs are just ordinary programming languages, equipped with tools that </a:t>
            </a:r>
            <a:r>
              <a:rPr lang="en-US" sz="2200" i="1" dirty="0">
                <a:solidFill>
                  <a:srgbClr val="0070C0"/>
                </a:solidFill>
              </a:rPr>
              <a:t>make statistical modelling easier for the user</a:t>
            </a:r>
            <a:r>
              <a:rPr lang="en-US" sz="2200" dirty="0"/>
              <a:t>, reducing the need for hand-designing programs.</a:t>
            </a:r>
          </a:p>
          <a:p>
            <a:r>
              <a:rPr lang="en-US" sz="2200" dirty="0"/>
              <a:t>The main components of a PPL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rgbClr val="C00000"/>
                </a:solidFill>
              </a:rPr>
              <a:t>Sampling</a:t>
            </a:r>
            <a:r>
              <a:rPr lang="en-US" sz="2200" dirty="0"/>
              <a:t>: Our model is probabilistic- it requires </a:t>
            </a:r>
            <a:r>
              <a:rPr lang="en-US" sz="2200" i="1" dirty="0"/>
              <a:t>drawing values at random</a:t>
            </a:r>
            <a:r>
              <a:rPr lang="en-US" sz="2200" dirty="0"/>
              <a:t> from probability distributions.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rgbClr val="C00000"/>
                </a:solidFill>
              </a:rPr>
              <a:t>Conditioning</a:t>
            </a:r>
            <a:r>
              <a:rPr lang="en-US" sz="2200" dirty="0"/>
              <a:t>: We have some observed data that can be used </a:t>
            </a:r>
            <a:r>
              <a:rPr lang="en-US" sz="2200" i="1" dirty="0"/>
              <a:t>to update probabilities</a:t>
            </a:r>
            <a:r>
              <a:rPr lang="en-US" sz="22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1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"/>
            <a:ext cx="6413609" cy="1006524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Probabilistic Programming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main components of a PPL are (cont.):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200" u="sng" dirty="0">
                <a:solidFill>
                  <a:srgbClr val="C00000"/>
                </a:solidFill>
              </a:rPr>
              <a:t>Inference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  <a:r>
              <a:rPr lang="en-US" sz="2200" dirty="0"/>
              <a:t> We can learn something from the known data and model.</a:t>
            </a:r>
          </a:p>
          <a:p>
            <a:pPr marL="452438" indent="0">
              <a:buNone/>
            </a:pPr>
            <a:r>
              <a:rPr lang="en-US" sz="2200" dirty="0"/>
              <a:t>This could be the </a:t>
            </a:r>
            <a:r>
              <a:rPr lang="en-US" sz="2200" i="1" dirty="0">
                <a:solidFill>
                  <a:srgbClr val="0070C0"/>
                </a:solidFill>
              </a:rPr>
              <a:t>parameters</a:t>
            </a:r>
            <a:r>
              <a:rPr lang="en-US" sz="2200" dirty="0"/>
              <a:t> of the system or a “latent variable”, some underlying factor that you can’t directly observe but might influence the data.</a:t>
            </a:r>
          </a:p>
          <a:p>
            <a:pPr marL="452438" indent="0">
              <a:buNone/>
            </a:pPr>
            <a:r>
              <a:rPr lang="en-US" sz="2200" dirty="0"/>
              <a:t>This is usually the </a:t>
            </a:r>
            <a:r>
              <a:rPr lang="en-US" sz="2200" i="1" dirty="0"/>
              <a:t>hard part</a:t>
            </a:r>
            <a:r>
              <a:rPr lang="en-US" sz="22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7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Stochastic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u="none" strike="noStrike" baseline="0" dirty="0"/>
              <a:t>The basic unit of probabilistic programs is the </a:t>
            </a:r>
            <a:r>
              <a:rPr lang="en-US" sz="2200" b="0" i="1" u="none" strike="noStrike" baseline="0" dirty="0">
                <a:solidFill>
                  <a:srgbClr val="C00000"/>
                </a:solidFill>
              </a:rPr>
              <a:t>stochastic function</a:t>
            </a:r>
            <a:r>
              <a:rPr lang="en-US" sz="2200" b="0" i="0" u="none" strike="noStrike" baseline="0" dirty="0"/>
              <a:t>.</a:t>
            </a:r>
          </a:p>
          <a:p>
            <a:r>
              <a:rPr lang="en-US" sz="2200" b="0" i="0" u="sng" strike="noStrike" baseline="0" dirty="0">
                <a:solidFill>
                  <a:srgbClr val="C00000"/>
                </a:solidFill>
              </a:rPr>
              <a:t>Primitive stochastic functions</a:t>
            </a:r>
            <a:r>
              <a:rPr lang="en-US" sz="2200" b="0" i="0" u="none" strike="noStrike" baseline="0" dirty="0"/>
              <a:t>, or distributions, are an important class of stochastic functions for which we can explicitly </a:t>
            </a:r>
            <a:r>
              <a:rPr lang="en-US" sz="2200" b="0" i="1" u="none" strike="noStrike" baseline="0" dirty="0"/>
              <a:t>compute the probability of the outputs</a:t>
            </a:r>
            <a:r>
              <a:rPr lang="en-US" sz="2200" b="0" i="0" u="none" strike="noStrike" baseline="0" dirty="0"/>
              <a:t> given the inputs.</a:t>
            </a:r>
          </a:p>
          <a:p>
            <a:r>
              <a:rPr lang="en-US" sz="2200" dirty="0"/>
              <a:t>For example, we draw a sample </a:t>
            </a:r>
            <a:r>
              <a:rPr lang="en-US" sz="2200" i="1" dirty="0">
                <a:solidFill>
                  <a:srgbClr val="0070C0"/>
                </a:solidFill>
              </a:rPr>
              <a:t>x</a:t>
            </a:r>
            <a:r>
              <a:rPr lang="en-US" sz="2200" dirty="0"/>
              <a:t> from the unit normal distribution </a:t>
            </a:r>
            <a:r>
              <a:rPr lang="en-US" sz="2200" i="1" dirty="0">
                <a:solidFill>
                  <a:srgbClr val="0070C0"/>
                </a:solidFill>
              </a:rPr>
              <a:t>N</a:t>
            </a:r>
            <a:r>
              <a:rPr lang="en-US" sz="2200" dirty="0">
                <a:solidFill>
                  <a:srgbClr val="0070C0"/>
                </a:solidFill>
              </a:rPr>
              <a:t>(0,1)</a:t>
            </a:r>
            <a:r>
              <a:rPr lang="en-US" sz="2200" dirty="0"/>
              <a:t> as follows.</a:t>
            </a:r>
            <a:endParaRPr lang="en-US" sz="2200" b="0" i="0" u="none" strike="noStrike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9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Stochastic Functions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68B81-AF42-4DE5-83B3-F7CF4C37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30" y="1197405"/>
            <a:ext cx="6877050" cy="2981325"/>
          </a:xfrm>
          <a:prstGeom prst="rect">
            <a:avLst/>
          </a:prstGeom>
        </p:spPr>
      </p:pic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F82AC4B0-CDF1-4022-BF17-7E316D0370C7}"/>
              </a:ext>
            </a:extLst>
          </p:cNvPr>
          <p:cNvSpPr/>
          <p:nvPr/>
        </p:nvSpPr>
        <p:spPr>
          <a:xfrm>
            <a:off x="7243379" y="1183577"/>
            <a:ext cx="1671521" cy="4114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Models.ipynb</a:t>
            </a:r>
          </a:p>
        </p:txBody>
      </p:sp>
    </p:spTree>
    <p:extLst>
      <p:ext uri="{BB962C8B-B14F-4D97-AF65-F5344CB8AC3E}">
        <p14:creationId xmlns:p14="http://schemas.microsoft.com/office/powerpoint/2010/main" val="2572766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A Simple Model in Pyro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u="none" strike="noStrike" baseline="0" dirty="0"/>
              <a:t>All probabilistic programs are built up by composing </a:t>
            </a:r>
            <a:r>
              <a:rPr lang="en-US" sz="2200" b="0" i="1" u="none" strike="noStrike" baseline="0" dirty="0">
                <a:solidFill>
                  <a:srgbClr val="C00000"/>
                </a:solidFill>
              </a:rPr>
              <a:t>primitive stochastic functions</a:t>
            </a:r>
            <a:r>
              <a:rPr lang="en-US" sz="2200" b="0" i="0" u="none" strike="noStrike" baseline="0" dirty="0"/>
              <a:t> and </a:t>
            </a:r>
            <a:r>
              <a:rPr lang="en-US" sz="2200" i="1" dirty="0">
                <a:solidFill>
                  <a:srgbClr val="C00000"/>
                </a:solidFill>
              </a:rPr>
              <a:t>deterministic computation</a:t>
            </a:r>
            <a:r>
              <a:rPr lang="en-US" sz="2200" b="0" i="0" u="none" strike="noStrike" baseline="0" dirty="0"/>
              <a:t>.</a:t>
            </a:r>
          </a:p>
          <a:p>
            <a:r>
              <a:rPr lang="en-US" sz="2200" b="0" i="0" u="none" strike="noStrike" baseline="0" dirty="0"/>
              <a:t>Suppose we want to reason about how temperature interacts with whether it was sunny or cloudy.</a:t>
            </a:r>
          </a:p>
          <a:p>
            <a:r>
              <a:rPr lang="en-US" sz="2200" b="0" i="0" u="none" strike="noStrike" baseline="0" dirty="0"/>
              <a:t>A simple stochastic function that describes how that data might have been generated is given by </a:t>
            </a:r>
            <a:r>
              <a:rPr lang="en-US" sz="2200" dirty="0"/>
              <a:t>the following code.</a:t>
            </a:r>
            <a:endParaRPr lang="en-US" sz="2200" b="0" i="0" u="none" strike="noStrike" baseline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5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A Simple Model in Pyro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162BB-F18A-4F4E-8D86-43B9DB78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5" y="1380191"/>
            <a:ext cx="7966145" cy="2871314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E46BBDB2-1D13-4718-B2F5-F4B64A969812}"/>
              </a:ext>
            </a:extLst>
          </p:cNvPr>
          <p:cNvSpPr/>
          <p:nvPr/>
        </p:nvSpPr>
        <p:spPr>
          <a:xfrm>
            <a:off x="7167213" y="1316542"/>
            <a:ext cx="1671521" cy="4114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Models.ipynb</a:t>
            </a:r>
          </a:p>
        </p:txBody>
      </p:sp>
    </p:spTree>
    <p:extLst>
      <p:ext uri="{BB962C8B-B14F-4D97-AF65-F5344CB8AC3E}">
        <p14:creationId xmlns:p14="http://schemas.microsoft.com/office/powerpoint/2010/main" val="3861247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800"/>
            <a:ext cx="9140400" cy="4200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424" y="2093506"/>
            <a:ext cx="4134376" cy="763526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dirty="0"/>
              <a:t>ITP4514 – AI &amp; 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L5 – Uncertainty &amp; Probabilistic Reasoning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5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F219-964A-48BF-8625-19C4063E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/>
              <a:t>Examples of Uncertainty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4C5C-A84D-40CD-AC16-8DA075D1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Some common examples of uncertainty:</a:t>
            </a:r>
          </a:p>
          <a:p>
            <a:pPr lvl="1"/>
            <a:r>
              <a:rPr lang="en-US" altLang="zh-HK" dirty="0"/>
              <a:t>Weather Forecast</a:t>
            </a:r>
          </a:p>
          <a:p>
            <a:pPr lvl="1"/>
            <a:r>
              <a:rPr lang="en-US" altLang="zh-HK" dirty="0"/>
              <a:t>Financial Market</a:t>
            </a:r>
          </a:p>
          <a:p>
            <a:pPr lvl="1"/>
            <a:r>
              <a:rPr lang="en-US" altLang="zh-HK" dirty="0"/>
              <a:t>Health Diagnosis</a:t>
            </a:r>
          </a:p>
          <a:p>
            <a:pPr lvl="1"/>
            <a:r>
              <a:rPr lang="en-US" altLang="zh-HK" dirty="0"/>
              <a:t>Sports Outcome</a:t>
            </a:r>
            <a:endParaRPr lang="zh-HK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688A-8703-4AFC-B541-D89FE96C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6E80-33E0-4C59-9E11-016DE0FD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C412-38A1-4C81-B247-D9B16528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8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7451" y="171247"/>
            <a:ext cx="6413609" cy="828000"/>
          </a:xfrm>
        </p:spPr>
        <p:txBody>
          <a:bodyPr>
            <a:normAutofit/>
          </a:bodyPr>
          <a:lstStyle/>
          <a:p>
            <a:r>
              <a:rPr lang="en-US" dirty="0"/>
              <a:t>Self Study Guide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4704" y="1197406"/>
            <a:ext cx="6413609" cy="3563614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H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HK" sz="2000" dirty="0"/>
              <a:t>Russell, S. and </a:t>
            </a:r>
            <a:r>
              <a:rPr lang="en-US" altLang="zh-HK" sz="2000" dirty="0" err="1"/>
              <a:t>Norvig</a:t>
            </a:r>
            <a:r>
              <a:rPr lang="en-US" altLang="zh-HK" sz="2000" dirty="0"/>
              <a:t>, P. (2020). </a:t>
            </a:r>
            <a:r>
              <a:rPr lang="en-US" altLang="zh-HK" sz="2000" i="1" dirty="0">
                <a:solidFill>
                  <a:srgbClr val="7030A0"/>
                </a:solidFill>
              </a:rPr>
              <a:t>Artificial Intelligence: A Modern Approach</a:t>
            </a:r>
            <a:r>
              <a:rPr lang="en-US" altLang="zh-HK" sz="2000" dirty="0"/>
              <a:t> (4th ed.). Upper Saddle River, NJ: Pearson.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HK" sz="2000" dirty="0" err="1"/>
              <a:t>Joshir</a:t>
            </a:r>
            <a:r>
              <a:rPr lang="en-US" altLang="zh-HK" sz="2000" dirty="0"/>
              <a:t>, P. (2017). </a:t>
            </a:r>
            <a:r>
              <a:rPr lang="en-US" altLang="zh-HK" sz="2000" i="1" dirty="0">
                <a:solidFill>
                  <a:srgbClr val="7030A0"/>
                </a:solidFill>
              </a:rPr>
              <a:t>Artificial Intelligence with Python</a:t>
            </a:r>
            <a:r>
              <a:rPr lang="en-US" altLang="zh-HK" sz="2000" dirty="0"/>
              <a:t> (1st ed.). Birmingham: </a:t>
            </a:r>
            <a:r>
              <a:rPr lang="en-US" altLang="zh-HK" sz="2000" dirty="0" err="1"/>
              <a:t>Packt</a:t>
            </a:r>
            <a:r>
              <a:rPr lang="en-US" altLang="zh-HK" sz="2000" dirty="0"/>
              <a:t> Publishing.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12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7451" y="171247"/>
            <a:ext cx="6413609" cy="828000"/>
          </a:xfrm>
        </p:spPr>
        <p:txBody>
          <a:bodyPr>
            <a:normAutofit/>
          </a:bodyPr>
          <a:lstStyle/>
          <a:p>
            <a:r>
              <a:rPr lang="en-US" dirty="0"/>
              <a:t>Self Study Guide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4704" y="1197406"/>
            <a:ext cx="6413609" cy="356361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H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Sites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zh-HK" sz="2000" dirty="0">
                <a:hlinkClick r:id="rId3"/>
              </a:rPr>
              <a:t>https://www.javatpoint.com/artificial-intelligence-tutorial</a:t>
            </a:r>
            <a:endParaRPr lang="en-US" altLang="zh-HK" sz="20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zh-HK" sz="2000" dirty="0">
                <a:hlinkClick r:id="rId4"/>
              </a:rPr>
              <a:t>https://medium.com/informatics-lab/probabilistic-programming-1535d7882dbe</a:t>
            </a:r>
            <a:endParaRPr lang="en-US" altLang="zh-HK" sz="20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zh-HK" sz="2000" dirty="0">
                <a:hlinkClick r:id="rId5"/>
              </a:rPr>
              <a:t>https://mltrain.cc/wp-content/uploads/2017/10/intro-to-pyro.pdf</a:t>
            </a:r>
            <a:endParaRPr lang="en-US" altLang="zh-HK" sz="20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zh-HK" sz="2000" dirty="0">
                <a:hlinkClick r:id="rId6"/>
              </a:rPr>
              <a:t>https://pyro.ai/</a:t>
            </a:r>
            <a:endParaRPr lang="en-US" altLang="zh-HK" sz="20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zh-HK" sz="2000" dirty="0">
                <a:hlinkClick r:id="rId7"/>
              </a:rPr>
              <a:t>https://docs.pyro.ai/en/stable/</a:t>
            </a:r>
            <a:endParaRPr lang="en-US" altLang="zh-HK" sz="20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zh-HK" sz="2000" dirty="0">
                <a:hlinkClick r:id="rId8"/>
              </a:rPr>
              <a:t>https://buildmedia.readthedocs.org/media/pdf/pyro-ppl/dev/pyro-ppl.pdf</a:t>
            </a:r>
            <a:endParaRPr lang="en-US" altLang="zh-HK" sz="20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zh-HK" sz="2000" dirty="0">
                <a:hlinkClick r:id="rId9"/>
              </a:rPr>
              <a:t>https://pyro.ai/examples/intro_part_i.html</a:t>
            </a:r>
            <a:endParaRPr lang="en-US" altLang="zh-HK" sz="20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zh-HK" sz="2000" dirty="0">
                <a:hlinkClick r:id="rId10"/>
              </a:rPr>
              <a:t>http://docs.pyro.ai/en/0.2.1-release/inference.html</a:t>
            </a:r>
            <a:endParaRPr lang="en-US" altLang="zh-HK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Causes of Uncertainty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Here are some major causes of uncertainty to occur in the real world: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Information occurred from unreliable sources;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Experimental errors;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Equipment fault;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Temperature variation; </a:t>
            </a:r>
            <a:r>
              <a:rPr lang="en-US" sz="2000" i="1" dirty="0"/>
              <a:t>and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Climate change.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A698-71D7-4E3B-B2A7-95B75ECD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/>
              <a:t>Dealing with Uncertainties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A8BF-F688-4371-A851-D4AEECE9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/>
              <a:t>In AI, agents deal with uncertainty by the following methods:</a:t>
            </a:r>
          </a:p>
          <a:p>
            <a:r>
              <a:rPr lang="en-US" altLang="zh-HK" u="sng" dirty="0"/>
              <a:t>Probabilistic Reasoning</a:t>
            </a:r>
            <a:r>
              <a:rPr lang="en-US" altLang="zh-HK" dirty="0"/>
              <a:t>: Agents can use probabilistic models, such as Bayesian networks or Markov decision processes, to reason under uncertainty.</a:t>
            </a:r>
          </a:p>
          <a:p>
            <a:r>
              <a:rPr lang="en-US" altLang="zh-HK" u="sng" dirty="0"/>
              <a:t>Monte Carlo Methods</a:t>
            </a:r>
            <a:r>
              <a:rPr lang="en-US" altLang="zh-HK" dirty="0"/>
              <a:t>: such as Monte Carlo simulation or Monte Carlo tree search</a:t>
            </a:r>
          </a:p>
          <a:p>
            <a:r>
              <a:rPr lang="en-US" altLang="zh-HK" u="sng" dirty="0"/>
              <a:t>Ensemble Learning</a:t>
            </a:r>
            <a:r>
              <a:rPr lang="en-US" altLang="zh-HK" dirty="0"/>
              <a:t>: combine multiple models or predictions such as bagging or boosting</a:t>
            </a:r>
            <a:endParaRPr lang="zh-HK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1A48-ECE7-4928-ADF2-2F6F5E7E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601B-A103-4BA4-AAA8-5179512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927-B78A-4B45-9DB1-CA40D776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6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Basics</a:t>
            </a:r>
          </a:p>
          <a:p>
            <a:r>
              <a:rPr lang="en-US" dirty="0"/>
              <a:t>Bayes’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/>
              <a:t>ITP4514 – AI &amp; 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/>
              <a:t>Probability VS. Artificial Intelligence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Data is important to gather AI ability</a:t>
            </a:r>
          </a:p>
          <a:p>
            <a:r>
              <a:rPr lang="en-US" sz="2200" dirty="0"/>
              <a:t>In analytics process, we usually use random variables to describe the data. Why?</a:t>
            </a:r>
          </a:p>
          <a:p>
            <a:pPr lvl="1"/>
            <a:r>
              <a:rPr lang="en-US" sz="2200" dirty="0"/>
              <a:t>Mathematical process to solve AI problems</a:t>
            </a:r>
          </a:p>
          <a:p>
            <a:pPr lvl="1"/>
            <a:r>
              <a:rPr lang="en-US" sz="2200" dirty="0"/>
              <a:t>To make the data (input) computable</a:t>
            </a:r>
          </a:p>
          <a:p>
            <a:pPr lvl="1"/>
            <a:r>
              <a:rPr lang="en-US" sz="2200" dirty="0"/>
              <a:t>To find the patterns behind data (for decision making)</a:t>
            </a:r>
          </a:p>
          <a:p>
            <a:pPr lvl="1"/>
            <a:r>
              <a:rPr lang="en-US" sz="2200" dirty="0"/>
              <a:t>Allows the analysis of statistics (practical)</a:t>
            </a:r>
          </a:p>
          <a:p>
            <a:r>
              <a:rPr lang="en-US" sz="2200" dirty="0"/>
              <a:t>Probability helps predict likely that an event will happen</a:t>
            </a:r>
          </a:p>
          <a:p>
            <a:pPr lvl="1"/>
            <a:r>
              <a:rPr lang="en-US" sz="2200" dirty="0"/>
              <a:t>E.g., weather prediction, product recommendation.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ITP4514 – AI &amp; 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L5 – Uncertainty &amp; Probabilistic Reasoning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3555</Words>
  <Application>Microsoft Office PowerPoint</Application>
  <PresentationFormat>On-screen Show (16:9)</PresentationFormat>
  <Paragraphs>452</Paragraphs>
  <Slides>51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</vt:lpstr>
      <vt:lpstr>Cambria Math</vt:lpstr>
      <vt:lpstr>Symbol</vt:lpstr>
      <vt:lpstr>Times New Roman</vt:lpstr>
      <vt:lpstr>Verdana</vt:lpstr>
      <vt:lpstr>Wingdings</vt:lpstr>
      <vt:lpstr>Office Theme</vt:lpstr>
      <vt:lpstr>Lecture 5 Uncertainty and Probabilistic Reasoning</vt:lpstr>
      <vt:lpstr>L5 – Uncertainty &amp; Probabilistic Reasoning</vt:lpstr>
      <vt:lpstr>1. Uncertainty</vt:lpstr>
      <vt:lpstr>Uncertainty</vt:lpstr>
      <vt:lpstr>Examples of Uncertainty</vt:lpstr>
      <vt:lpstr>Causes of Uncertainty</vt:lpstr>
      <vt:lpstr>Dealing with Uncertainties</vt:lpstr>
      <vt:lpstr>2. Probability</vt:lpstr>
      <vt:lpstr>Probability VS. Artificial Intelligence</vt:lpstr>
      <vt:lpstr>Probabilistic Reasoning</vt:lpstr>
      <vt:lpstr>Probabilistic Reasoning (2)</vt:lpstr>
      <vt:lpstr>Solving Problem with Uncertainty </vt:lpstr>
      <vt:lpstr>What is Probability?</vt:lpstr>
      <vt:lpstr>Sample Space</vt:lpstr>
      <vt:lpstr>Event</vt:lpstr>
      <vt:lpstr>The Algebra of Events</vt:lpstr>
      <vt:lpstr>Basic Probability</vt:lpstr>
      <vt:lpstr>Basic Probability (2)</vt:lpstr>
      <vt:lpstr>Basic Probability (3)</vt:lpstr>
      <vt:lpstr>Basic Probability (4)</vt:lpstr>
      <vt:lpstr>Conditional Probability</vt:lpstr>
      <vt:lpstr>Conditional Probability (2)</vt:lpstr>
      <vt:lpstr>Conditional Probability (3)</vt:lpstr>
      <vt:lpstr>Conditional Probability (4)</vt:lpstr>
      <vt:lpstr>Bayes’ Theorem</vt:lpstr>
      <vt:lpstr>Bayes’ Theorem (2)</vt:lpstr>
      <vt:lpstr>Bayes’ Theorem (3)</vt:lpstr>
      <vt:lpstr>Bayes’ Theorem (4)</vt:lpstr>
      <vt:lpstr>Bayes’ Theorem (5)</vt:lpstr>
      <vt:lpstr>Bayes’ Theorem (6)</vt:lpstr>
      <vt:lpstr>Bayes’ Theorem (7)</vt:lpstr>
      <vt:lpstr>Applying Bayes’ Rule</vt:lpstr>
      <vt:lpstr>Applying Bayes’ Rule (2)</vt:lpstr>
      <vt:lpstr>Applying Bayes’ Rule (3)</vt:lpstr>
      <vt:lpstr>Example: Bayes’ formula</vt:lpstr>
      <vt:lpstr>Use Cases of Bayes’ Rule</vt:lpstr>
      <vt:lpstr>Use Cases of Bayes’ Rule (2)</vt:lpstr>
      <vt:lpstr>L5 – Uncertainty &amp; Probabilistic Reasoning</vt:lpstr>
      <vt:lpstr>4. Probabilistic Programming in Pyro</vt:lpstr>
      <vt:lpstr>An Introduction</vt:lpstr>
      <vt:lpstr>An Introduction (2)</vt:lpstr>
      <vt:lpstr>An Introduction (3)</vt:lpstr>
      <vt:lpstr>Components of Probabilistic Programming</vt:lpstr>
      <vt:lpstr>Components of Probabilistic Programming (2)</vt:lpstr>
      <vt:lpstr>Stochastic Functions</vt:lpstr>
      <vt:lpstr>Stochastic Functions (2)</vt:lpstr>
      <vt:lpstr>A Simple Model in Pyro</vt:lpstr>
      <vt:lpstr>A Simple Model in Pyro (2)</vt:lpstr>
      <vt:lpstr>Self Study Guide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ITP4514 - L5 - Uncertainty &amp; Probabilistic Reasoning</dc:title>
  <dc:creator>Dr. Johnny Cheng</dc:creator>
  <cp:lastModifiedBy>David HO</cp:lastModifiedBy>
  <cp:revision>203</cp:revision>
  <dcterms:created xsi:type="dcterms:W3CDTF">2017-08-01T15:40:51Z</dcterms:created>
  <dcterms:modified xsi:type="dcterms:W3CDTF">2024-10-09T09:26:50Z</dcterms:modified>
</cp:coreProperties>
</file>