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3"/>
  </p:notesMasterIdLst>
  <p:sldIdLst>
    <p:sldId id="261" r:id="rId2"/>
    <p:sldId id="263" r:id="rId3"/>
    <p:sldId id="276" r:id="rId4"/>
    <p:sldId id="264" r:id="rId5"/>
    <p:sldId id="277" r:id="rId6"/>
    <p:sldId id="259" r:id="rId7"/>
    <p:sldId id="273" r:id="rId8"/>
    <p:sldId id="274" r:id="rId9"/>
    <p:sldId id="287" r:id="rId10"/>
    <p:sldId id="278" r:id="rId11"/>
    <p:sldId id="279" r:id="rId12"/>
    <p:sldId id="335" r:id="rId13"/>
    <p:sldId id="271" r:id="rId14"/>
    <p:sldId id="272" r:id="rId15"/>
    <p:sldId id="281" r:id="rId16"/>
    <p:sldId id="282" r:id="rId17"/>
    <p:sldId id="283" r:id="rId18"/>
    <p:sldId id="285" r:id="rId19"/>
    <p:sldId id="286" r:id="rId20"/>
    <p:sldId id="275" r:id="rId21"/>
    <p:sldId id="327" r:id="rId22"/>
    <p:sldId id="328" r:id="rId23"/>
    <p:sldId id="268" r:id="rId24"/>
    <p:sldId id="269" r:id="rId25"/>
    <p:sldId id="280" r:id="rId26"/>
    <p:sldId id="288" r:id="rId27"/>
    <p:sldId id="290" r:id="rId28"/>
    <p:sldId id="291" r:id="rId29"/>
    <p:sldId id="292" r:id="rId30"/>
    <p:sldId id="293" r:id="rId31"/>
    <p:sldId id="294" r:id="rId32"/>
    <p:sldId id="295" r:id="rId33"/>
    <p:sldId id="296" r:id="rId34"/>
    <p:sldId id="297" r:id="rId35"/>
    <p:sldId id="298" r:id="rId36"/>
    <p:sldId id="300" r:id="rId37"/>
    <p:sldId id="336" r:id="rId38"/>
    <p:sldId id="337" r:id="rId39"/>
    <p:sldId id="301" r:id="rId40"/>
    <p:sldId id="299" r:id="rId41"/>
    <p:sldId id="302" r:id="rId42"/>
    <p:sldId id="303" r:id="rId43"/>
    <p:sldId id="338" r:id="rId44"/>
    <p:sldId id="345" r:id="rId45"/>
    <p:sldId id="339" r:id="rId46"/>
    <p:sldId id="340" r:id="rId47"/>
    <p:sldId id="341" r:id="rId48"/>
    <p:sldId id="342" r:id="rId49"/>
    <p:sldId id="343" r:id="rId50"/>
    <p:sldId id="344" r:id="rId51"/>
    <p:sldId id="304" r:id="rId52"/>
    <p:sldId id="305" r:id="rId53"/>
    <p:sldId id="312" r:id="rId54"/>
    <p:sldId id="329" r:id="rId55"/>
    <p:sldId id="330" r:id="rId56"/>
    <p:sldId id="331" r:id="rId57"/>
    <p:sldId id="332" r:id="rId58"/>
    <p:sldId id="313" r:id="rId59"/>
    <p:sldId id="314" r:id="rId60"/>
    <p:sldId id="318" r:id="rId61"/>
    <p:sldId id="319" r:id="rId62"/>
    <p:sldId id="320" r:id="rId63"/>
    <p:sldId id="334" r:id="rId64"/>
    <p:sldId id="321" r:id="rId65"/>
    <p:sldId id="322" r:id="rId66"/>
    <p:sldId id="324" r:id="rId67"/>
    <p:sldId id="325" r:id="rId68"/>
    <p:sldId id="326" r:id="rId69"/>
    <p:sldId id="333" r:id="rId70"/>
    <p:sldId id="270" r:id="rId71"/>
    <p:sldId id="266" r:id="rId7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EC3C"/>
    <a:srgbClr val="E701FF"/>
    <a:srgbClr val="6C1A00"/>
    <a:srgbClr val="C79E37"/>
    <a:srgbClr val="202E54"/>
    <a:srgbClr val="FF2549"/>
    <a:srgbClr val="1D3A00"/>
    <a:srgbClr val="007033"/>
    <a:srgbClr val="990099"/>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07" autoAdjust="0"/>
    <p:restoredTop sz="89110" autoAdjust="0"/>
  </p:normalViewPr>
  <p:slideViewPr>
    <p:cSldViewPr>
      <p:cViewPr>
        <p:scale>
          <a:sx n="100" d="100"/>
          <a:sy n="100" d="100"/>
        </p:scale>
        <p:origin x="1722" y="77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HO" userId="4f9b9414-db4c-428a-a76a-046e7c2b65fb" providerId="ADAL" clId="{56A4D7FB-91BD-45DC-A9E0-DFE371CDB40A}"/>
    <pc:docChg chg="modSld">
      <pc:chgData name="David HO" userId="4f9b9414-db4c-428a-a76a-046e7c2b65fb" providerId="ADAL" clId="{56A4D7FB-91BD-45DC-A9E0-DFE371CDB40A}" dt="2024-10-21T06:51:02.053" v="5" actId="14100"/>
      <pc:docMkLst>
        <pc:docMk/>
      </pc:docMkLst>
      <pc:sldChg chg="modSp mod">
        <pc:chgData name="David HO" userId="4f9b9414-db4c-428a-a76a-046e7c2b65fb" providerId="ADAL" clId="{56A4D7FB-91BD-45DC-A9E0-DFE371CDB40A}" dt="2024-10-20T16:56:01.742" v="3" actId="20577"/>
        <pc:sldMkLst>
          <pc:docMk/>
          <pc:sldMk cId="2819291526" sldId="261"/>
        </pc:sldMkLst>
        <pc:spChg chg="mod">
          <ac:chgData name="David HO" userId="4f9b9414-db4c-428a-a76a-046e7c2b65fb" providerId="ADAL" clId="{56A4D7FB-91BD-45DC-A9E0-DFE371CDB40A}" dt="2024-10-20T16:56:01.742" v="3" actId="20577"/>
          <ac:spMkLst>
            <pc:docMk/>
            <pc:sldMk cId="2819291526" sldId="261"/>
            <ac:spMk id="3" creationId="{00000000-0000-0000-0000-000000000000}"/>
          </ac:spMkLst>
        </pc:spChg>
      </pc:sldChg>
      <pc:sldChg chg="modSp mod">
        <pc:chgData name="David HO" userId="4f9b9414-db4c-428a-a76a-046e7c2b65fb" providerId="ADAL" clId="{56A4D7FB-91BD-45DC-A9E0-DFE371CDB40A}" dt="2024-10-21T06:51:02.053" v="5" actId="14100"/>
        <pc:sldMkLst>
          <pc:docMk/>
          <pc:sldMk cId="1673043552" sldId="272"/>
        </pc:sldMkLst>
        <pc:picChg chg="mod">
          <ac:chgData name="David HO" userId="4f9b9414-db4c-428a-a76a-046e7c2b65fb" providerId="ADAL" clId="{56A4D7FB-91BD-45DC-A9E0-DFE371CDB40A}" dt="2024-10-21T06:51:02.053" v="5" actId="14100"/>
          <ac:picMkLst>
            <pc:docMk/>
            <pc:sldMk cId="1673043552" sldId="272"/>
            <ac:picMk id="8" creationId="{1CB78C8F-74AB-4DC2-A256-D007F08D33D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AFFB06-2812-4017-A56A-E957A58902D8}" type="doc">
      <dgm:prSet loTypeId="urn:microsoft.com/office/officeart/2005/8/layout/hierarchy1" loCatId="hierarchy" qsTypeId="urn:microsoft.com/office/officeart/2005/8/quickstyle/simple1" qsCatId="simple" csTypeId="urn:microsoft.com/office/officeart/2005/8/colors/colorful1" csCatId="colorful" phldr="1"/>
      <dgm:spPr/>
      <dgm:t>
        <a:bodyPr/>
        <a:lstStyle/>
        <a:p>
          <a:endParaRPr lang="en-US"/>
        </a:p>
      </dgm:t>
    </dgm:pt>
    <dgm:pt modelId="{1E169E36-89AC-4BD4-9A3C-342D9CAFBBD5}">
      <dgm:prSet phldrT="[Text]"/>
      <dgm:spPr/>
      <dgm:t>
        <a:bodyPr/>
        <a:lstStyle/>
        <a:p>
          <a:r>
            <a:rPr lang="en-US" dirty="0"/>
            <a:t>Regression Models</a:t>
          </a:r>
        </a:p>
      </dgm:t>
    </dgm:pt>
    <dgm:pt modelId="{17F1E00D-808B-42B3-BD24-0DB8EF5527DB}" type="parTrans" cxnId="{7C8B3934-DED0-4DFD-A74E-5649E63316E0}">
      <dgm:prSet/>
      <dgm:spPr/>
      <dgm:t>
        <a:bodyPr/>
        <a:lstStyle/>
        <a:p>
          <a:endParaRPr lang="en-US"/>
        </a:p>
      </dgm:t>
    </dgm:pt>
    <dgm:pt modelId="{B6239EF0-B93C-45BD-B373-7B55A30D574D}" type="sibTrans" cxnId="{7C8B3934-DED0-4DFD-A74E-5649E63316E0}">
      <dgm:prSet/>
      <dgm:spPr/>
      <dgm:t>
        <a:bodyPr/>
        <a:lstStyle/>
        <a:p>
          <a:endParaRPr lang="en-US"/>
        </a:p>
      </dgm:t>
    </dgm:pt>
    <dgm:pt modelId="{E87830AA-54C1-427B-A335-A2BCEB1AE8FF}">
      <dgm:prSet phldrT="[Text]"/>
      <dgm:spPr/>
      <dgm:t>
        <a:bodyPr/>
        <a:lstStyle/>
        <a:p>
          <a:r>
            <a:rPr lang="en-US" dirty="0"/>
            <a:t>Simple</a:t>
          </a:r>
        </a:p>
      </dgm:t>
    </dgm:pt>
    <dgm:pt modelId="{FF31F45A-A205-49E9-B8CA-6C8B9D44DBF0}" type="parTrans" cxnId="{7F685C8D-F589-4B9D-91DE-748D47514676}">
      <dgm:prSet/>
      <dgm:spPr/>
      <dgm:t>
        <a:bodyPr/>
        <a:lstStyle/>
        <a:p>
          <a:endParaRPr lang="en-US"/>
        </a:p>
      </dgm:t>
    </dgm:pt>
    <dgm:pt modelId="{F1E83946-D83C-4E1C-8493-AA1F6AE3DBF8}" type="sibTrans" cxnId="{7F685C8D-F589-4B9D-91DE-748D47514676}">
      <dgm:prSet/>
      <dgm:spPr/>
      <dgm:t>
        <a:bodyPr/>
        <a:lstStyle/>
        <a:p>
          <a:endParaRPr lang="en-US"/>
        </a:p>
      </dgm:t>
    </dgm:pt>
    <dgm:pt modelId="{CFF9BBF6-72B1-4786-95CE-D2D701D13ECA}">
      <dgm:prSet phldrT="[Text]"/>
      <dgm:spPr/>
      <dgm:t>
        <a:bodyPr/>
        <a:lstStyle/>
        <a:p>
          <a:r>
            <a:rPr lang="en-US" dirty="0"/>
            <a:t>Linear</a:t>
          </a:r>
        </a:p>
      </dgm:t>
    </dgm:pt>
    <dgm:pt modelId="{9317ED02-0C9A-4ADF-999D-C073FF2AE3D8}" type="parTrans" cxnId="{932014BC-C2A0-4230-A3E5-F4C25E0463D1}">
      <dgm:prSet/>
      <dgm:spPr/>
      <dgm:t>
        <a:bodyPr/>
        <a:lstStyle/>
        <a:p>
          <a:endParaRPr lang="en-US"/>
        </a:p>
      </dgm:t>
    </dgm:pt>
    <dgm:pt modelId="{7A4C6EDB-A248-4131-AE4E-247795A6574C}" type="sibTrans" cxnId="{932014BC-C2A0-4230-A3E5-F4C25E0463D1}">
      <dgm:prSet/>
      <dgm:spPr/>
      <dgm:t>
        <a:bodyPr/>
        <a:lstStyle/>
        <a:p>
          <a:endParaRPr lang="en-US"/>
        </a:p>
      </dgm:t>
    </dgm:pt>
    <dgm:pt modelId="{66E37DE9-24D4-4544-98DB-4EC059EA37E8}">
      <dgm:prSet phldrT="[Text]"/>
      <dgm:spPr/>
      <dgm:t>
        <a:bodyPr/>
        <a:lstStyle/>
        <a:p>
          <a:r>
            <a:rPr lang="en-US" dirty="0"/>
            <a:t>Non-Linear</a:t>
          </a:r>
        </a:p>
      </dgm:t>
    </dgm:pt>
    <dgm:pt modelId="{25309A27-9349-4438-B113-4D6C3B9F0E36}" type="parTrans" cxnId="{EA7F55DF-C485-4A5D-BF65-CE8E9B275290}">
      <dgm:prSet/>
      <dgm:spPr/>
      <dgm:t>
        <a:bodyPr/>
        <a:lstStyle/>
        <a:p>
          <a:endParaRPr lang="en-US"/>
        </a:p>
      </dgm:t>
    </dgm:pt>
    <dgm:pt modelId="{84763F94-B020-46B3-B2C7-06CBCCBD9B94}" type="sibTrans" cxnId="{EA7F55DF-C485-4A5D-BF65-CE8E9B275290}">
      <dgm:prSet/>
      <dgm:spPr/>
      <dgm:t>
        <a:bodyPr/>
        <a:lstStyle/>
        <a:p>
          <a:endParaRPr lang="en-US"/>
        </a:p>
      </dgm:t>
    </dgm:pt>
    <dgm:pt modelId="{426CA339-B561-419D-BA69-366F2E6E40C1}">
      <dgm:prSet phldrT="[Text]"/>
      <dgm:spPr/>
      <dgm:t>
        <a:bodyPr/>
        <a:lstStyle/>
        <a:p>
          <a:r>
            <a:rPr lang="en-US" dirty="0"/>
            <a:t>Multiple</a:t>
          </a:r>
        </a:p>
      </dgm:t>
    </dgm:pt>
    <dgm:pt modelId="{EAA59DA1-35BC-407E-85CD-8CDB72EFC4AD}" type="parTrans" cxnId="{7542C398-6D3A-4851-9CE2-99C32EC75066}">
      <dgm:prSet/>
      <dgm:spPr/>
      <dgm:t>
        <a:bodyPr/>
        <a:lstStyle/>
        <a:p>
          <a:endParaRPr lang="en-US"/>
        </a:p>
      </dgm:t>
    </dgm:pt>
    <dgm:pt modelId="{6EC9700E-62E9-4D70-862D-B2FFDE38662B}" type="sibTrans" cxnId="{7542C398-6D3A-4851-9CE2-99C32EC75066}">
      <dgm:prSet/>
      <dgm:spPr/>
      <dgm:t>
        <a:bodyPr/>
        <a:lstStyle/>
        <a:p>
          <a:endParaRPr lang="en-US"/>
        </a:p>
      </dgm:t>
    </dgm:pt>
    <dgm:pt modelId="{C8828703-5CDA-4055-9443-1BBDA13C2156}">
      <dgm:prSet phldrT="[Text]"/>
      <dgm:spPr/>
      <dgm:t>
        <a:bodyPr/>
        <a:lstStyle/>
        <a:p>
          <a:r>
            <a:rPr lang="en-US" dirty="0"/>
            <a:t>Linear</a:t>
          </a:r>
        </a:p>
      </dgm:t>
    </dgm:pt>
    <dgm:pt modelId="{9B791D02-FA10-492F-96A1-894AD3496AD9}" type="parTrans" cxnId="{1E5B1623-5284-4A0F-8D07-F27A53634B54}">
      <dgm:prSet/>
      <dgm:spPr/>
      <dgm:t>
        <a:bodyPr/>
        <a:lstStyle/>
        <a:p>
          <a:endParaRPr lang="en-US"/>
        </a:p>
      </dgm:t>
    </dgm:pt>
    <dgm:pt modelId="{81375791-ACF3-4D0E-AEC5-E4880735B32F}" type="sibTrans" cxnId="{1E5B1623-5284-4A0F-8D07-F27A53634B54}">
      <dgm:prSet/>
      <dgm:spPr/>
      <dgm:t>
        <a:bodyPr/>
        <a:lstStyle/>
        <a:p>
          <a:endParaRPr lang="en-US"/>
        </a:p>
      </dgm:t>
    </dgm:pt>
    <dgm:pt modelId="{57E3A28F-3A83-4207-A66F-36146AE8996C}">
      <dgm:prSet/>
      <dgm:spPr/>
      <dgm:t>
        <a:bodyPr/>
        <a:lstStyle/>
        <a:p>
          <a:r>
            <a:rPr lang="en-US" dirty="0"/>
            <a:t>Non-Linear</a:t>
          </a:r>
        </a:p>
      </dgm:t>
    </dgm:pt>
    <dgm:pt modelId="{AFBE429D-2EA1-44EB-9E71-CBB88BCF8F23}" type="parTrans" cxnId="{EE6B8C02-0E2F-4F4D-950F-7BDC981298B1}">
      <dgm:prSet/>
      <dgm:spPr/>
      <dgm:t>
        <a:bodyPr/>
        <a:lstStyle/>
        <a:p>
          <a:endParaRPr lang="en-US"/>
        </a:p>
      </dgm:t>
    </dgm:pt>
    <dgm:pt modelId="{74E06815-AB50-4354-AA15-13954045EF65}" type="sibTrans" cxnId="{EE6B8C02-0E2F-4F4D-950F-7BDC981298B1}">
      <dgm:prSet/>
      <dgm:spPr/>
      <dgm:t>
        <a:bodyPr/>
        <a:lstStyle/>
        <a:p>
          <a:endParaRPr lang="en-US"/>
        </a:p>
      </dgm:t>
    </dgm:pt>
    <dgm:pt modelId="{3DAA3F7A-21A2-4176-995F-2D76BBEC409F}" type="pres">
      <dgm:prSet presAssocID="{B7AFFB06-2812-4017-A56A-E957A58902D8}" presName="hierChild1" presStyleCnt="0">
        <dgm:presLayoutVars>
          <dgm:chPref val="1"/>
          <dgm:dir/>
          <dgm:animOne val="branch"/>
          <dgm:animLvl val="lvl"/>
          <dgm:resizeHandles/>
        </dgm:presLayoutVars>
      </dgm:prSet>
      <dgm:spPr/>
    </dgm:pt>
    <dgm:pt modelId="{92281D08-F22F-4161-8388-B5AB6CA00AA9}" type="pres">
      <dgm:prSet presAssocID="{1E169E36-89AC-4BD4-9A3C-342D9CAFBBD5}" presName="hierRoot1" presStyleCnt="0"/>
      <dgm:spPr/>
    </dgm:pt>
    <dgm:pt modelId="{E4883173-0CC8-47AD-BD69-98A04B220EA1}" type="pres">
      <dgm:prSet presAssocID="{1E169E36-89AC-4BD4-9A3C-342D9CAFBBD5}" presName="composite" presStyleCnt="0"/>
      <dgm:spPr/>
    </dgm:pt>
    <dgm:pt modelId="{4D269F8D-A509-4441-B59F-D6A039AC91FA}" type="pres">
      <dgm:prSet presAssocID="{1E169E36-89AC-4BD4-9A3C-342D9CAFBBD5}" presName="background" presStyleLbl="node0" presStyleIdx="0" presStyleCnt="1"/>
      <dgm:spPr/>
    </dgm:pt>
    <dgm:pt modelId="{FBC2EDEF-79C6-410C-88E5-8472A7F9CB54}" type="pres">
      <dgm:prSet presAssocID="{1E169E36-89AC-4BD4-9A3C-342D9CAFBBD5}" presName="text" presStyleLbl="fgAcc0" presStyleIdx="0" presStyleCnt="1">
        <dgm:presLayoutVars>
          <dgm:chPref val="3"/>
        </dgm:presLayoutVars>
      </dgm:prSet>
      <dgm:spPr/>
    </dgm:pt>
    <dgm:pt modelId="{4BD24861-B5DC-4BDC-94CF-4632D2FA5581}" type="pres">
      <dgm:prSet presAssocID="{1E169E36-89AC-4BD4-9A3C-342D9CAFBBD5}" presName="hierChild2" presStyleCnt="0"/>
      <dgm:spPr/>
    </dgm:pt>
    <dgm:pt modelId="{ED1664BA-3497-40DC-8F4C-7521FE877A9D}" type="pres">
      <dgm:prSet presAssocID="{FF31F45A-A205-49E9-B8CA-6C8B9D44DBF0}" presName="Name10" presStyleLbl="parChTrans1D2" presStyleIdx="0" presStyleCnt="2"/>
      <dgm:spPr/>
    </dgm:pt>
    <dgm:pt modelId="{952C1281-D969-436E-BA8E-91918C30A8D9}" type="pres">
      <dgm:prSet presAssocID="{E87830AA-54C1-427B-A335-A2BCEB1AE8FF}" presName="hierRoot2" presStyleCnt="0"/>
      <dgm:spPr/>
    </dgm:pt>
    <dgm:pt modelId="{E9D9B8DA-57B1-46EF-8A60-F742B0A7D3D3}" type="pres">
      <dgm:prSet presAssocID="{E87830AA-54C1-427B-A335-A2BCEB1AE8FF}" presName="composite2" presStyleCnt="0"/>
      <dgm:spPr/>
    </dgm:pt>
    <dgm:pt modelId="{5AC717E8-71DD-4A9D-A78F-2A873C4E08FB}" type="pres">
      <dgm:prSet presAssocID="{E87830AA-54C1-427B-A335-A2BCEB1AE8FF}" presName="background2" presStyleLbl="node2" presStyleIdx="0" presStyleCnt="2"/>
      <dgm:spPr/>
    </dgm:pt>
    <dgm:pt modelId="{F207F64F-95FF-4C60-81D7-CD6839869001}" type="pres">
      <dgm:prSet presAssocID="{E87830AA-54C1-427B-A335-A2BCEB1AE8FF}" presName="text2" presStyleLbl="fgAcc2" presStyleIdx="0" presStyleCnt="2">
        <dgm:presLayoutVars>
          <dgm:chPref val="3"/>
        </dgm:presLayoutVars>
      </dgm:prSet>
      <dgm:spPr/>
    </dgm:pt>
    <dgm:pt modelId="{821E78B0-8003-45FC-B332-94ACB1FB142A}" type="pres">
      <dgm:prSet presAssocID="{E87830AA-54C1-427B-A335-A2BCEB1AE8FF}" presName="hierChild3" presStyleCnt="0"/>
      <dgm:spPr/>
    </dgm:pt>
    <dgm:pt modelId="{DF2ACA5F-A9FC-4E70-BEA3-12D0D1A0F978}" type="pres">
      <dgm:prSet presAssocID="{9317ED02-0C9A-4ADF-999D-C073FF2AE3D8}" presName="Name17" presStyleLbl="parChTrans1D3" presStyleIdx="0" presStyleCnt="4"/>
      <dgm:spPr/>
    </dgm:pt>
    <dgm:pt modelId="{9A53310D-9562-4680-9EA2-9888E24898F6}" type="pres">
      <dgm:prSet presAssocID="{CFF9BBF6-72B1-4786-95CE-D2D701D13ECA}" presName="hierRoot3" presStyleCnt="0"/>
      <dgm:spPr/>
    </dgm:pt>
    <dgm:pt modelId="{566A358E-B3EF-41DA-81ED-49E4F46F34A6}" type="pres">
      <dgm:prSet presAssocID="{CFF9BBF6-72B1-4786-95CE-D2D701D13ECA}" presName="composite3" presStyleCnt="0"/>
      <dgm:spPr/>
    </dgm:pt>
    <dgm:pt modelId="{0D872574-74A0-4566-AB19-ECAD4B58D6B3}" type="pres">
      <dgm:prSet presAssocID="{CFF9BBF6-72B1-4786-95CE-D2D701D13ECA}" presName="background3" presStyleLbl="node3" presStyleIdx="0" presStyleCnt="4"/>
      <dgm:spPr/>
    </dgm:pt>
    <dgm:pt modelId="{2149A82D-0DA5-4C4A-99DB-756C82FB3270}" type="pres">
      <dgm:prSet presAssocID="{CFF9BBF6-72B1-4786-95CE-D2D701D13ECA}" presName="text3" presStyleLbl="fgAcc3" presStyleIdx="0" presStyleCnt="4">
        <dgm:presLayoutVars>
          <dgm:chPref val="3"/>
        </dgm:presLayoutVars>
      </dgm:prSet>
      <dgm:spPr/>
    </dgm:pt>
    <dgm:pt modelId="{1B22C4B8-88A3-4BB7-9194-9AA7D607CD81}" type="pres">
      <dgm:prSet presAssocID="{CFF9BBF6-72B1-4786-95CE-D2D701D13ECA}" presName="hierChild4" presStyleCnt="0"/>
      <dgm:spPr/>
    </dgm:pt>
    <dgm:pt modelId="{EB57A60D-3B08-40C8-98B4-D3F4F45F496D}" type="pres">
      <dgm:prSet presAssocID="{25309A27-9349-4438-B113-4D6C3B9F0E36}" presName="Name17" presStyleLbl="parChTrans1D3" presStyleIdx="1" presStyleCnt="4"/>
      <dgm:spPr/>
    </dgm:pt>
    <dgm:pt modelId="{EF92F2B1-E335-4201-AA45-B6137FE614B3}" type="pres">
      <dgm:prSet presAssocID="{66E37DE9-24D4-4544-98DB-4EC059EA37E8}" presName="hierRoot3" presStyleCnt="0"/>
      <dgm:spPr/>
    </dgm:pt>
    <dgm:pt modelId="{402AAF4F-0EEE-44F1-A2C0-F95242F2268D}" type="pres">
      <dgm:prSet presAssocID="{66E37DE9-24D4-4544-98DB-4EC059EA37E8}" presName="composite3" presStyleCnt="0"/>
      <dgm:spPr/>
    </dgm:pt>
    <dgm:pt modelId="{FF3D0F81-99BB-48EF-97D2-886B1575690D}" type="pres">
      <dgm:prSet presAssocID="{66E37DE9-24D4-4544-98DB-4EC059EA37E8}" presName="background3" presStyleLbl="node3" presStyleIdx="1" presStyleCnt="4"/>
      <dgm:spPr/>
    </dgm:pt>
    <dgm:pt modelId="{14CF29AF-E938-45F8-9F34-9E82FF3C6DFE}" type="pres">
      <dgm:prSet presAssocID="{66E37DE9-24D4-4544-98DB-4EC059EA37E8}" presName="text3" presStyleLbl="fgAcc3" presStyleIdx="1" presStyleCnt="4">
        <dgm:presLayoutVars>
          <dgm:chPref val="3"/>
        </dgm:presLayoutVars>
      </dgm:prSet>
      <dgm:spPr/>
    </dgm:pt>
    <dgm:pt modelId="{F8B97804-9FE0-4AE1-9FAF-45C1344BE4B0}" type="pres">
      <dgm:prSet presAssocID="{66E37DE9-24D4-4544-98DB-4EC059EA37E8}" presName="hierChild4" presStyleCnt="0"/>
      <dgm:spPr/>
    </dgm:pt>
    <dgm:pt modelId="{5F98C214-0D4F-4791-92D4-6C0CA9158130}" type="pres">
      <dgm:prSet presAssocID="{EAA59DA1-35BC-407E-85CD-8CDB72EFC4AD}" presName="Name10" presStyleLbl="parChTrans1D2" presStyleIdx="1" presStyleCnt="2"/>
      <dgm:spPr/>
    </dgm:pt>
    <dgm:pt modelId="{C538EFD5-CAFB-4C98-937D-387074BBDB6C}" type="pres">
      <dgm:prSet presAssocID="{426CA339-B561-419D-BA69-366F2E6E40C1}" presName="hierRoot2" presStyleCnt="0"/>
      <dgm:spPr/>
    </dgm:pt>
    <dgm:pt modelId="{1C3BC531-230C-4EFD-9714-146984418251}" type="pres">
      <dgm:prSet presAssocID="{426CA339-B561-419D-BA69-366F2E6E40C1}" presName="composite2" presStyleCnt="0"/>
      <dgm:spPr/>
    </dgm:pt>
    <dgm:pt modelId="{159FA557-0677-4109-AB1A-3DF3E28B7418}" type="pres">
      <dgm:prSet presAssocID="{426CA339-B561-419D-BA69-366F2E6E40C1}" presName="background2" presStyleLbl="node2" presStyleIdx="1" presStyleCnt="2"/>
      <dgm:spPr/>
    </dgm:pt>
    <dgm:pt modelId="{D28F422A-5C8F-4958-9750-020CFF50BC24}" type="pres">
      <dgm:prSet presAssocID="{426CA339-B561-419D-BA69-366F2E6E40C1}" presName="text2" presStyleLbl="fgAcc2" presStyleIdx="1" presStyleCnt="2">
        <dgm:presLayoutVars>
          <dgm:chPref val="3"/>
        </dgm:presLayoutVars>
      </dgm:prSet>
      <dgm:spPr/>
    </dgm:pt>
    <dgm:pt modelId="{0462D6FF-94B6-4E40-83BC-214F67721A72}" type="pres">
      <dgm:prSet presAssocID="{426CA339-B561-419D-BA69-366F2E6E40C1}" presName="hierChild3" presStyleCnt="0"/>
      <dgm:spPr/>
    </dgm:pt>
    <dgm:pt modelId="{4A5DEA2C-3E36-49D5-88FA-0FF666D5D84F}" type="pres">
      <dgm:prSet presAssocID="{9B791D02-FA10-492F-96A1-894AD3496AD9}" presName="Name17" presStyleLbl="parChTrans1D3" presStyleIdx="2" presStyleCnt="4"/>
      <dgm:spPr/>
    </dgm:pt>
    <dgm:pt modelId="{9D06DD68-4983-4384-A23E-FBAE39909177}" type="pres">
      <dgm:prSet presAssocID="{C8828703-5CDA-4055-9443-1BBDA13C2156}" presName="hierRoot3" presStyleCnt="0"/>
      <dgm:spPr/>
    </dgm:pt>
    <dgm:pt modelId="{D36B8E47-2918-414D-A2F8-F07376EB8CB7}" type="pres">
      <dgm:prSet presAssocID="{C8828703-5CDA-4055-9443-1BBDA13C2156}" presName="composite3" presStyleCnt="0"/>
      <dgm:spPr/>
    </dgm:pt>
    <dgm:pt modelId="{FD541060-3E05-4C72-8F9B-27750660F57C}" type="pres">
      <dgm:prSet presAssocID="{C8828703-5CDA-4055-9443-1BBDA13C2156}" presName="background3" presStyleLbl="node3" presStyleIdx="2" presStyleCnt="4"/>
      <dgm:spPr/>
    </dgm:pt>
    <dgm:pt modelId="{062ED36F-7FC1-421A-809C-9AE85D7AA113}" type="pres">
      <dgm:prSet presAssocID="{C8828703-5CDA-4055-9443-1BBDA13C2156}" presName="text3" presStyleLbl="fgAcc3" presStyleIdx="2" presStyleCnt="4">
        <dgm:presLayoutVars>
          <dgm:chPref val="3"/>
        </dgm:presLayoutVars>
      </dgm:prSet>
      <dgm:spPr/>
    </dgm:pt>
    <dgm:pt modelId="{84B7B240-3552-437D-BA59-EF3EABFF6C11}" type="pres">
      <dgm:prSet presAssocID="{C8828703-5CDA-4055-9443-1BBDA13C2156}" presName="hierChild4" presStyleCnt="0"/>
      <dgm:spPr/>
    </dgm:pt>
    <dgm:pt modelId="{14C0C5B9-3D25-48B2-9E47-C6A1110BFEA7}" type="pres">
      <dgm:prSet presAssocID="{AFBE429D-2EA1-44EB-9E71-CBB88BCF8F23}" presName="Name17" presStyleLbl="parChTrans1D3" presStyleIdx="3" presStyleCnt="4"/>
      <dgm:spPr/>
    </dgm:pt>
    <dgm:pt modelId="{0FD14267-4489-47C6-965C-C0FC5128CD72}" type="pres">
      <dgm:prSet presAssocID="{57E3A28F-3A83-4207-A66F-36146AE8996C}" presName="hierRoot3" presStyleCnt="0"/>
      <dgm:spPr/>
    </dgm:pt>
    <dgm:pt modelId="{BD334710-2688-4ABF-9730-944775B89377}" type="pres">
      <dgm:prSet presAssocID="{57E3A28F-3A83-4207-A66F-36146AE8996C}" presName="composite3" presStyleCnt="0"/>
      <dgm:spPr/>
    </dgm:pt>
    <dgm:pt modelId="{3CED45CE-C715-45B0-8BEF-B36F8493DA2E}" type="pres">
      <dgm:prSet presAssocID="{57E3A28F-3A83-4207-A66F-36146AE8996C}" presName="background3" presStyleLbl="node3" presStyleIdx="3" presStyleCnt="4"/>
      <dgm:spPr/>
    </dgm:pt>
    <dgm:pt modelId="{52EE13E3-BCAD-491A-81EE-048828F6794C}" type="pres">
      <dgm:prSet presAssocID="{57E3A28F-3A83-4207-A66F-36146AE8996C}" presName="text3" presStyleLbl="fgAcc3" presStyleIdx="3" presStyleCnt="4">
        <dgm:presLayoutVars>
          <dgm:chPref val="3"/>
        </dgm:presLayoutVars>
      </dgm:prSet>
      <dgm:spPr/>
    </dgm:pt>
    <dgm:pt modelId="{537DC42B-0893-4894-9A9B-69892CCDC4EB}" type="pres">
      <dgm:prSet presAssocID="{57E3A28F-3A83-4207-A66F-36146AE8996C}" presName="hierChild4" presStyleCnt="0"/>
      <dgm:spPr/>
    </dgm:pt>
  </dgm:ptLst>
  <dgm:cxnLst>
    <dgm:cxn modelId="{EE6B8C02-0E2F-4F4D-950F-7BDC981298B1}" srcId="{426CA339-B561-419D-BA69-366F2E6E40C1}" destId="{57E3A28F-3A83-4207-A66F-36146AE8996C}" srcOrd="1" destOrd="0" parTransId="{AFBE429D-2EA1-44EB-9E71-CBB88BCF8F23}" sibTransId="{74E06815-AB50-4354-AA15-13954045EF65}"/>
    <dgm:cxn modelId="{155B1E22-8AC8-4FD3-A8B2-AB6BABD8DEB5}" type="presOf" srcId="{AFBE429D-2EA1-44EB-9E71-CBB88BCF8F23}" destId="{14C0C5B9-3D25-48B2-9E47-C6A1110BFEA7}" srcOrd="0" destOrd="0" presId="urn:microsoft.com/office/officeart/2005/8/layout/hierarchy1"/>
    <dgm:cxn modelId="{1E5B1623-5284-4A0F-8D07-F27A53634B54}" srcId="{426CA339-B561-419D-BA69-366F2E6E40C1}" destId="{C8828703-5CDA-4055-9443-1BBDA13C2156}" srcOrd="0" destOrd="0" parTransId="{9B791D02-FA10-492F-96A1-894AD3496AD9}" sibTransId="{81375791-ACF3-4D0E-AEC5-E4880735B32F}"/>
    <dgm:cxn modelId="{7C8B3934-DED0-4DFD-A74E-5649E63316E0}" srcId="{B7AFFB06-2812-4017-A56A-E957A58902D8}" destId="{1E169E36-89AC-4BD4-9A3C-342D9CAFBBD5}" srcOrd="0" destOrd="0" parTransId="{17F1E00D-808B-42B3-BD24-0DB8EF5527DB}" sibTransId="{B6239EF0-B93C-45BD-B373-7B55A30D574D}"/>
    <dgm:cxn modelId="{B06FA83B-AD4F-4FF2-96AE-9F34E3FFD27F}" type="presOf" srcId="{66E37DE9-24D4-4544-98DB-4EC059EA37E8}" destId="{14CF29AF-E938-45F8-9F34-9E82FF3C6DFE}" srcOrd="0" destOrd="0" presId="urn:microsoft.com/office/officeart/2005/8/layout/hierarchy1"/>
    <dgm:cxn modelId="{54834B40-1C01-41FA-9311-388F8FF42AFF}" type="presOf" srcId="{E87830AA-54C1-427B-A335-A2BCEB1AE8FF}" destId="{F207F64F-95FF-4C60-81D7-CD6839869001}" srcOrd="0" destOrd="0" presId="urn:microsoft.com/office/officeart/2005/8/layout/hierarchy1"/>
    <dgm:cxn modelId="{DECBAE44-8AEE-4896-8FE0-B4721B3CD4B6}" type="presOf" srcId="{1E169E36-89AC-4BD4-9A3C-342D9CAFBBD5}" destId="{FBC2EDEF-79C6-410C-88E5-8472A7F9CB54}" srcOrd="0" destOrd="0" presId="urn:microsoft.com/office/officeart/2005/8/layout/hierarchy1"/>
    <dgm:cxn modelId="{772B614B-7ACD-47D3-817E-3A321EF84CB5}" type="presOf" srcId="{9B791D02-FA10-492F-96A1-894AD3496AD9}" destId="{4A5DEA2C-3E36-49D5-88FA-0FF666D5D84F}" srcOrd="0" destOrd="0" presId="urn:microsoft.com/office/officeart/2005/8/layout/hierarchy1"/>
    <dgm:cxn modelId="{B7ACC54E-D2ED-4AA7-811C-C81A3B25D114}" type="presOf" srcId="{9317ED02-0C9A-4ADF-999D-C073FF2AE3D8}" destId="{DF2ACA5F-A9FC-4E70-BEA3-12D0D1A0F978}" srcOrd="0" destOrd="0" presId="urn:microsoft.com/office/officeart/2005/8/layout/hierarchy1"/>
    <dgm:cxn modelId="{64CBF07D-AE13-44E6-B1C0-DE96A1F26E1E}" type="presOf" srcId="{426CA339-B561-419D-BA69-366F2E6E40C1}" destId="{D28F422A-5C8F-4958-9750-020CFF50BC24}" srcOrd="0" destOrd="0" presId="urn:microsoft.com/office/officeart/2005/8/layout/hierarchy1"/>
    <dgm:cxn modelId="{8D45E482-A3B7-4559-BF51-C557408986AC}" type="presOf" srcId="{25309A27-9349-4438-B113-4D6C3B9F0E36}" destId="{EB57A60D-3B08-40C8-98B4-D3F4F45F496D}" srcOrd="0" destOrd="0" presId="urn:microsoft.com/office/officeart/2005/8/layout/hierarchy1"/>
    <dgm:cxn modelId="{76E8FB86-18B6-40DB-90C0-6A46F73CBB0A}" type="presOf" srcId="{C8828703-5CDA-4055-9443-1BBDA13C2156}" destId="{062ED36F-7FC1-421A-809C-9AE85D7AA113}" srcOrd="0" destOrd="0" presId="urn:microsoft.com/office/officeart/2005/8/layout/hierarchy1"/>
    <dgm:cxn modelId="{7F685C8D-F589-4B9D-91DE-748D47514676}" srcId="{1E169E36-89AC-4BD4-9A3C-342D9CAFBBD5}" destId="{E87830AA-54C1-427B-A335-A2BCEB1AE8FF}" srcOrd="0" destOrd="0" parTransId="{FF31F45A-A205-49E9-B8CA-6C8B9D44DBF0}" sibTransId="{F1E83946-D83C-4E1C-8493-AA1F6AE3DBF8}"/>
    <dgm:cxn modelId="{91D4A697-4C12-4B97-8A8F-B51A538E99CE}" type="presOf" srcId="{FF31F45A-A205-49E9-B8CA-6C8B9D44DBF0}" destId="{ED1664BA-3497-40DC-8F4C-7521FE877A9D}" srcOrd="0" destOrd="0" presId="urn:microsoft.com/office/officeart/2005/8/layout/hierarchy1"/>
    <dgm:cxn modelId="{7542C398-6D3A-4851-9CE2-99C32EC75066}" srcId="{1E169E36-89AC-4BD4-9A3C-342D9CAFBBD5}" destId="{426CA339-B561-419D-BA69-366F2E6E40C1}" srcOrd="1" destOrd="0" parTransId="{EAA59DA1-35BC-407E-85CD-8CDB72EFC4AD}" sibTransId="{6EC9700E-62E9-4D70-862D-B2FFDE38662B}"/>
    <dgm:cxn modelId="{1BB45B9A-0F10-4E83-A765-03D453D87272}" type="presOf" srcId="{CFF9BBF6-72B1-4786-95CE-D2D701D13ECA}" destId="{2149A82D-0DA5-4C4A-99DB-756C82FB3270}" srcOrd="0" destOrd="0" presId="urn:microsoft.com/office/officeart/2005/8/layout/hierarchy1"/>
    <dgm:cxn modelId="{DD6AA69A-789E-4FCC-89B2-680260A5C039}" type="presOf" srcId="{B7AFFB06-2812-4017-A56A-E957A58902D8}" destId="{3DAA3F7A-21A2-4176-995F-2D76BBEC409F}" srcOrd="0" destOrd="0" presId="urn:microsoft.com/office/officeart/2005/8/layout/hierarchy1"/>
    <dgm:cxn modelId="{932014BC-C2A0-4230-A3E5-F4C25E0463D1}" srcId="{E87830AA-54C1-427B-A335-A2BCEB1AE8FF}" destId="{CFF9BBF6-72B1-4786-95CE-D2D701D13ECA}" srcOrd="0" destOrd="0" parTransId="{9317ED02-0C9A-4ADF-999D-C073FF2AE3D8}" sibTransId="{7A4C6EDB-A248-4131-AE4E-247795A6574C}"/>
    <dgm:cxn modelId="{1B17EDD8-96B8-4FFF-BFB6-B876A50D19C7}" type="presOf" srcId="{EAA59DA1-35BC-407E-85CD-8CDB72EFC4AD}" destId="{5F98C214-0D4F-4791-92D4-6C0CA9158130}" srcOrd="0" destOrd="0" presId="urn:microsoft.com/office/officeart/2005/8/layout/hierarchy1"/>
    <dgm:cxn modelId="{8CA086DD-F84E-4F3F-9DCF-9343C8521818}" type="presOf" srcId="{57E3A28F-3A83-4207-A66F-36146AE8996C}" destId="{52EE13E3-BCAD-491A-81EE-048828F6794C}" srcOrd="0" destOrd="0" presId="urn:microsoft.com/office/officeart/2005/8/layout/hierarchy1"/>
    <dgm:cxn modelId="{EA7F55DF-C485-4A5D-BF65-CE8E9B275290}" srcId="{E87830AA-54C1-427B-A335-A2BCEB1AE8FF}" destId="{66E37DE9-24D4-4544-98DB-4EC059EA37E8}" srcOrd="1" destOrd="0" parTransId="{25309A27-9349-4438-B113-4D6C3B9F0E36}" sibTransId="{84763F94-B020-46B3-B2C7-06CBCCBD9B94}"/>
    <dgm:cxn modelId="{F5DFDD24-3962-4EDD-BAA7-C71CA4D590B1}" type="presParOf" srcId="{3DAA3F7A-21A2-4176-995F-2D76BBEC409F}" destId="{92281D08-F22F-4161-8388-B5AB6CA00AA9}" srcOrd="0" destOrd="0" presId="urn:microsoft.com/office/officeart/2005/8/layout/hierarchy1"/>
    <dgm:cxn modelId="{24CB0726-2222-4E9E-BFE0-F5D4CF4C5200}" type="presParOf" srcId="{92281D08-F22F-4161-8388-B5AB6CA00AA9}" destId="{E4883173-0CC8-47AD-BD69-98A04B220EA1}" srcOrd="0" destOrd="0" presId="urn:microsoft.com/office/officeart/2005/8/layout/hierarchy1"/>
    <dgm:cxn modelId="{B8B72D3D-ED61-464A-822D-E82046BD1F3F}" type="presParOf" srcId="{E4883173-0CC8-47AD-BD69-98A04B220EA1}" destId="{4D269F8D-A509-4441-B59F-D6A039AC91FA}" srcOrd="0" destOrd="0" presId="urn:microsoft.com/office/officeart/2005/8/layout/hierarchy1"/>
    <dgm:cxn modelId="{9A22F957-73E6-4766-A154-E083670E659F}" type="presParOf" srcId="{E4883173-0CC8-47AD-BD69-98A04B220EA1}" destId="{FBC2EDEF-79C6-410C-88E5-8472A7F9CB54}" srcOrd="1" destOrd="0" presId="urn:microsoft.com/office/officeart/2005/8/layout/hierarchy1"/>
    <dgm:cxn modelId="{6340FE37-CA8F-4BF9-917B-2D297F840F2B}" type="presParOf" srcId="{92281D08-F22F-4161-8388-B5AB6CA00AA9}" destId="{4BD24861-B5DC-4BDC-94CF-4632D2FA5581}" srcOrd="1" destOrd="0" presId="urn:microsoft.com/office/officeart/2005/8/layout/hierarchy1"/>
    <dgm:cxn modelId="{061663B6-BBDB-4E65-9824-7D7B16D06580}" type="presParOf" srcId="{4BD24861-B5DC-4BDC-94CF-4632D2FA5581}" destId="{ED1664BA-3497-40DC-8F4C-7521FE877A9D}" srcOrd="0" destOrd="0" presId="urn:microsoft.com/office/officeart/2005/8/layout/hierarchy1"/>
    <dgm:cxn modelId="{380C8AAA-E903-412A-8A78-2E87C7D113BB}" type="presParOf" srcId="{4BD24861-B5DC-4BDC-94CF-4632D2FA5581}" destId="{952C1281-D969-436E-BA8E-91918C30A8D9}" srcOrd="1" destOrd="0" presId="urn:microsoft.com/office/officeart/2005/8/layout/hierarchy1"/>
    <dgm:cxn modelId="{6E2E13B5-A9E6-4434-AD96-F2F93776266B}" type="presParOf" srcId="{952C1281-D969-436E-BA8E-91918C30A8D9}" destId="{E9D9B8DA-57B1-46EF-8A60-F742B0A7D3D3}" srcOrd="0" destOrd="0" presId="urn:microsoft.com/office/officeart/2005/8/layout/hierarchy1"/>
    <dgm:cxn modelId="{652EA63B-DF86-4498-AE17-DCC867D1A7F7}" type="presParOf" srcId="{E9D9B8DA-57B1-46EF-8A60-F742B0A7D3D3}" destId="{5AC717E8-71DD-4A9D-A78F-2A873C4E08FB}" srcOrd="0" destOrd="0" presId="urn:microsoft.com/office/officeart/2005/8/layout/hierarchy1"/>
    <dgm:cxn modelId="{F37FA3CA-593B-4BCB-8B9E-6D5BBFAE18F0}" type="presParOf" srcId="{E9D9B8DA-57B1-46EF-8A60-F742B0A7D3D3}" destId="{F207F64F-95FF-4C60-81D7-CD6839869001}" srcOrd="1" destOrd="0" presId="urn:microsoft.com/office/officeart/2005/8/layout/hierarchy1"/>
    <dgm:cxn modelId="{6682F156-1CC7-4D4A-A474-920657EE5BE4}" type="presParOf" srcId="{952C1281-D969-436E-BA8E-91918C30A8D9}" destId="{821E78B0-8003-45FC-B332-94ACB1FB142A}" srcOrd="1" destOrd="0" presId="urn:microsoft.com/office/officeart/2005/8/layout/hierarchy1"/>
    <dgm:cxn modelId="{38C7A777-362D-4A28-80AE-16579CBC9F9A}" type="presParOf" srcId="{821E78B0-8003-45FC-B332-94ACB1FB142A}" destId="{DF2ACA5F-A9FC-4E70-BEA3-12D0D1A0F978}" srcOrd="0" destOrd="0" presId="urn:microsoft.com/office/officeart/2005/8/layout/hierarchy1"/>
    <dgm:cxn modelId="{33038D27-8633-4531-BAD4-527C2A83A4DD}" type="presParOf" srcId="{821E78B0-8003-45FC-B332-94ACB1FB142A}" destId="{9A53310D-9562-4680-9EA2-9888E24898F6}" srcOrd="1" destOrd="0" presId="urn:microsoft.com/office/officeart/2005/8/layout/hierarchy1"/>
    <dgm:cxn modelId="{5D41134A-84AB-4286-9252-1AB0599140E5}" type="presParOf" srcId="{9A53310D-9562-4680-9EA2-9888E24898F6}" destId="{566A358E-B3EF-41DA-81ED-49E4F46F34A6}" srcOrd="0" destOrd="0" presId="urn:microsoft.com/office/officeart/2005/8/layout/hierarchy1"/>
    <dgm:cxn modelId="{63AF3787-2AC5-4779-9557-05F8D3D51092}" type="presParOf" srcId="{566A358E-B3EF-41DA-81ED-49E4F46F34A6}" destId="{0D872574-74A0-4566-AB19-ECAD4B58D6B3}" srcOrd="0" destOrd="0" presId="urn:microsoft.com/office/officeart/2005/8/layout/hierarchy1"/>
    <dgm:cxn modelId="{1F8C7A49-CF1C-46EE-B727-A176F64D513F}" type="presParOf" srcId="{566A358E-B3EF-41DA-81ED-49E4F46F34A6}" destId="{2149A82D-0DA5-4C4A-99DB-756C82FB3270}" srcOrd="1" destOrd="0" presId="urn:microsoft.com/office/officeart/2005/8/layout/hierarchy1"/>
    <dgm:cxn modelId="{19F09282-97D1-4536-B0FA-BC27228909FD}" type="presParOf" srcId="{9A53310D-9562-4680-9EA2-9888E24898F6}" destId="{1B22C4B8-88A3-4BB7-9194-9AA7D607CD81}" srcOrd="1" destOrd="0" presId="urn:microsoft.com/office/officeart/2005/8/layout/hierarchy1"/>
    <dgm:cxn modelId="{1119B714-7D45-4493-B07C-DA59163E1535}" type="presParOf" srcId="{821E78B0-8003-45FC-B332-94ACB1FB142A}" destId="{EB57A60D-3B08-40C8-98B4-D3F4F45F496D}" srcOrd="2" destOrd="0" presId="urn:microsoft.com/office/officeart/2005/8/layout/hierarchy1"/>
    <dgm:cxn modelId="{3C5E412B-A1BD-4038-A2D6-97F91CD958D0}" type="presParOf" srcId="{821E78B0-8003-45FC-B332-94ACB1FB142A}" destId="{EF92F2B1-E335-4201-AA45-B6137FE614B3}" srcOrd="3" destOrd="0" presId="urn:microsoft.com/office/officeart/2005/8/layout/hierarchy1"/>
    <dgm:cxn modelId="{9831373C-6D51-463A-8286-17EA5BBAE2FD}" type="presParOf" srcId="{EF92F2B1-E335-4201-AA45-B6137FE614B3}" destId="{402AAF4F-0EEE-44F1-A2C0-F95242F2268D}" srcOrd="0" destOrd="0" presId="urn:microsoft.com/office/officeart/2005/8/layout/hierarchy1"/>
    <dgm:cxn modelId="{6E7AA078-0D41-4C6C-8E73-40943B75C3AB}" type="presParOf" srcId="{402AAF4F-0EEE-44F1-A2C0-F95242F2268D}" destId="{FF3D0F81-99BB-48EF-97D2-886B1575690D}" srcOrd="0" destOrd="0" presId="urn:microsoft.com/office/officeart/2005/8/layout/hierarchy1"/>
    <dgm:cxn modelId="{A19259C1-9E4C-43B4-8FA3-E3DEBC754DC9}" type="presParOf" srcId="{402AAF4F-0EEE-44F1-A2C0-F95242F2268D}" destId="{14CF29AF-E938-45F8-9F34-9E82FF3C6DFE}" srcOrd="1" destOrd="0" presId="urn:microsoft.com/office/officeart/2005/8/layout/hierarchy1"/>
    <dgm:cxn modelId="{29E55CCA-88BF-4777-8594-6A9DB190A0F3}" type="presParOf" srcId="{EF92F2B1-E335-4201-AA45-B6137FE614B3}" destId="{F8B97804-9FE0-4AE1-9FAF-45C1344BE4B0}" srcOrd="1" destOrd="0" presId="urn:microsoft.com/office/officeart/2005/8/layout/hierarchy1"/>
    <dgm:cxn modelId="{73C05A12-5B79-4339-8F55-85C6F504550E}" type="presParOf" srcId="{4BD24861-B5DC-4BDC-94CF-4632D2FA5581}" destId="{5F98C214-0D4F-4791-92D4-6C0CA9158130}" srcOrd="2" destOrd="0" presId="urn:microsoft.com/office/officeart/2005/8/layout/hierarchy1"/>
    <dgm:cxn modelId="{91A7F327-016C-471B-9FCD-49FEAB95EE37}" type="presParOf" srcId="{4BD24861-B5DC-4BDC-94CF-4632D2FA5581}" destId="{C538EFD5-CAFB-4C98-937D-387074BBDB6C}" srcOrd="3" destOrd="0" presId="urn:microsoft.com/office/officeart/2005/8/layout/hierarchy1"/>
    <dgm:cxn modelId="{97B3EEB2-6DD6-4DEA-A36A-7360D42C62A1}" type="presParOf" srcId="{C538EFD5-CAFB-4C98-937D-387074BBDB6C}" destId="{1C3BC531-230C-4EFD-9714-146984418251}" srcOrd="0" destOrd="0" presId="urn:microsoft.com/office/officeart/2005/8/layout/hierarchy1"/>
    <dgm:cxn modelId="{E9EE4B92-05AD-4407-A9EF-457CD5F06870}" type="presParOf" srcId="{1C3BC531-230C-4EFD-9714-146984418251}" destId="{159FA557-0677-4109-AB1A-3DF3E28B7418}" srcOrd="0" destOrd="0" presId="urn:microsoft.com/office/officeart/2005/8/layout/hierarchy1"/>
    <dgm:cxn modelId="{E36509CD-58E1-44E2-9717-17C1F332389C}" type="presParOf" srcId="{1C3BC531-230C-4EFD-9714-146984418251}" destId="{D28F422A-5C8F-4958-9750-020CFF50BC24}" srcOrd="1" destOrd="0" presId="urn:microsoft.com/office/officeart/2005/8/layout/hierarchy1"/>
    <dgm:cxn modelId="{7087F4A6-EC10-48A5-8805-791FFC4E95B0}" type="presParOf" srcId="{C538EFD5-CAFB-4C98-937D-387074BBDB6C}" destId="{0462D6FF-94B6-4E40-83BC-214F67721A72}" srcOrd="1" destOrd="0" presId="urn:microsoft.com/office/officeart/2005/8/layout/hierarchy1"/>
    <dgm:cxn modelId="{C2DF5E1C-8B1A-46E2-9A3A-F273248D681E}" type="presParOf" srcId="{0462D6FF-94B6-4E40-83BC-214F67721A72}" destId="{4A5DEA2C-3E36-49D5-88FA-0FF666D5D84F}" srcOrd="0" destOrd="0" presId="urn:microsoft.com/office/officeart/2005/8/layout/hierarchy1"/>
    <dgm:cxn modelId="{CDD9944A-1620-491B-ACE2-674A05867277}" type="presParOf" srcId="{0462D6FF-94B6-4E40-83BC-214F67721A72}" destId="{9D06DD68-4983-4384-A23E-FBAE39909177}" srcOrd="1" destOrd="0" presId="urn:microsoft.com/office/officeart/2005/8/layout/hierarchy1"/>
    <dgm:cxn modelId="{08BE93A8-6B94-4644-A4E7-D84311DEF805}" type="presParOf" srcId="{9D06DD68-4983-4384-A23E-FBAE39909177}" destId="{D36B8E47-2918-414D-A2F8-F07376EB8CB7}" srcOrd="0" destOrd="0" presId="urn:microsoft.com/office/officeart/2005/8/layout/hierarchy1"/>
    <dgm:cxn modelId="{6D1ED139-BA6A-4739-A528-E46F666DF1D3}" type="presParOf" srcId="{D36B8E47-2918-414D-A2F8-F07376EB8CB7}" destId="{FD541060-3E05-4C72-8F9B-27750660F57C}" srcOrd="0" destOrd="0" presId="urn:microsoft.com/office/officeart/2005/8/layout/hierarchy1"/>
    <dgm:cxn modelId="{19639159-3927-40BF-9740-DBF7B4AD9046}" type="presParOf" srcId="{D36B8E47-2918-414D-A2F8-F07376EB8CB7}" destId="{062ED36F-7FC1-421A-809C-9AE85D7AA113}" srcOrd="1" destOrd="0" presId="urn:microsoft.com/office/officeart/2005/8/layout/hierarchy1"/>
    <dgm:cxn modelId="{62E5943F-C73A-4F43-9458-82941CA36C78}" type="presParOf" srcId="{9D06DD68-4983-4384-A23E-FBAE39909177}" destId="{84B7B240-3552-437D-BA59-EF3EABFF6C11}" srcOrd="1" destOrd="0" presId="urn:microsoft.com/office/officeart/2005/8/layout/hierarchy1"/>
    <dgm:cxn modelId="{FDA62D8C-29CD-4326-8880-57163E026DA4}" type="presParOf" srcId="{0462D6FF-94B6-4E40-83BC-214F67721A72}" destId="{14C0C5B9-3D25-48B2-9E47-C6A1110BFEA7}" srcOrd="2" destOrd="0" presId="urn:microsoft.com/office/officeart/2005/8/layout/hierarchy1"/>
    <dgm:cxn modelId="{C6ED177F-DABA-4C3E-93C3-BEB052591804}" type="presParOf" srcId="{0462D6FF-94B6-4E40-83BC-214F67721A72}" destId="{0FD14267-4489-47C6-965C-C0FC5128CD72}" srcOrd="3" destOrd="0" presId="urn:microsoft.com/office/officeart/2005/8/layout/hierarchy1"/>
    <dgm:cxn modelId="{50A842E0-0C61-4EE8-B9B3-DE2E2A4035CA}" type="presParOf" srcId="{0FD14267-4489-47C6-965C-C0FC5128CD72}" destId="{BD334710-2688-4ABF-9730-944775B89377}" srcOrd="0" destOrd="0" presId="urn:microsoft.com/office/officeart/2005/8/layout/hierarchy1"/>
    <dgm:cxn modelId="{08C354D0-2CF2-4BA1-BE14-BD22A416F54B}" type="presParOf" srcId="{BD334710-2688-4ABF-9730-944775B89377}" destId="{3CED45CE-C715-45B0-8BEF-B36F8493DA2E}" srcOrd="0" destOrd="0" presId="urn:microsoft.com/office/officeart/2005/8/layout/hierarchy1"/>
    <dgm:cxn modelId="{5E066E14-DBA8-4FC7-B141-05A41D5AFD1B}" type="presParOf" srcId="{BD334710-2688-4ABF-9730-944775B89377}" destId="{52EE13E3-BCAD-491A-81EE-048828F6794C}" srcOrd="1" destOrd="0" presId="urn:microsoft.com/office/officeart/2005/8/layout/hierarchy1"/>
    <dgm:cxn modelId="{23174A0D-9B20-41F5-B497-A77623609FEE}" type="presParOf" srcId="{0FD14267-4489-47C6-965C-C0FC5128CD72}" destId="{537DC42B-0893-4894-9A9B-69892CCDC4E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C0C5B9-3D25-48B2-9E47-C6A1110BFEA7}">
      <dsp:nvSpPr>
        <dsp:cNvPr id="0" name=""/>
        <dsp:cNvSpPr/>
      </dsp:nvSpPr>
      <dsp:spPr>
        <a:xfrm>
          <a:off x="4771919" y="2110919"/>
          <a:ext cx="819850" cy="390174"/>
        </a:xfrm>
        <a:custGeom>
          <a:avLst/>
          <a:gdLst/>
          <a:ahLst/>
          <a:cxnLst/>
          <a:rect l="0" t="0" r="0" b="0"/>
          <a:pathLst>
            <a:path>
              <a:moveTo>
                <a:pt x="0" y="0"/>
              </a:moveTo>
              <a:lnTo>
                <a:pt x="0" y="265892"/>
              </a:lnTo>
              <a:lnTo>
                <a:pt x="819850" y="265892"/>
              </a:lnTo>
              <a:lnTo>
                <a:pt x="819850" y="39017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5DEA2C-3E36-49D5-88FA-0FF666D5D84F}">
      <dsp:nvSpPr>
        <dsp:cNvPr id="0" name=""/>
        <dsp:cNvSpPr/>
      </dsp:nvSpPr>
      <dsp:spPr>
        <a:xfrm>
          <a:off x="3952068" y="2110919"/>
          <a:ext cx="819850" cy="390174"/>
        </a:xfrm>
        <a:custGeom>
          <a:avLst/>
          <a:gdLst/>
          <a:ahLst/>
          <a:cxnLst/>
          <a:rect l="0" t="0" r="0" b="0"/>
          <a:pathLst>
            <a:path>
              <a:moveTo>
                <a:pt x="819850" y="0"/>
              </a:moveTo>
              <a:lnTo>
                <a:pt x="819850" y="265892"/>
              </a:lnTo>
              <a:lnTo>
                <a:pt x="0" y="265892"/>
              </a:lnTo>
              <a:lnTo>
                <a:pt x="0" y="39017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98C214-0D4F-4791-92D4-6C0CA9158130}">
      <dsp:nvSpPr>
        <dsp:cNvPr id="0" name=""/>
        <dsp:cNvSpPr/>
      </dsp:nvSpPr>
      <dsp:spPr>
        <a:xfrm>
          <a:off x="3132218" y="868845"/>
          <a:ext cx="1639701" cy="390174"/>
        </a:xfrm>
        <a:custGeom>
          <a:avLst/>
          <a:gdLst/>
          <a:ahLst/>
          <a:cxnLst/>
          <a:rect l="0" t="0" r="0" b="0"/>
          <a:pathLst>
            <a:path>
              <a:moveTo>
                <a:pt x="0" y="0"/>
              </a:moveTo>
              <a:lnTo>
                <a:pt x="0" y="265892"/>
              </a:lnTo>
              <a:lnTo>
                <a:pt x="1639701" y="265892"/>
              </a:lnTo>
              <a:lnTo>
                <a:pt x="1639701" y="39017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57A60D-3B08-40C8-98B4-D3F4F45F496D}">
      <dsp:nvSpPr>
        <dsp:cNvPr id="0" name=""/>
        <dsp:cNvSpPr/>
      </dsp:nvSpPr>
      <dsp:spPr>
        <a:xfrm>
          <a:off x="1492516" y="2110919"/>
          <a:ext cx="819850" cy="390174"/>
        </a:xfrm>
        <a:custGeom>
          <a:avLst/>
          <a:gdLst/>
          <a:ahLst/>
          <a:cxnLst/>
          <a:rect l="0" t="0" r="0" b="0"/>
          <a:pathLst>
            <a:path>
              <a:moveTo>
                <a:pt x="0" y="0"/>
              </a:moveTo>
              <a:lnTo>
                <a:pt x="0" y="265892"/>
              </a:lnTo>
              <a:lnTo>
                <a:pt x="819850" y="265892"/>
              </a:lnTo>
              <a:lnTo>
                <a:pt x="819850" y="39017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2ACA5F-A9FC-4E70-BEA3-12D0D1A0F978}">
      <dsp:nvSpPr>
        <dsp:cNvPr id="0" name=""/>
        <dsp:cNvSpPr/>
      </dsp:nvSpPr>
      <dsp:spPr>
        <a:xfrm>
          <a:off x="672665" y="2110919"/>
          <a:ext cx="819850" cy="390174"/>
        </a:xfrm>
        <a:custGeom>
          <a:avLst/>
          <a:gdLst/>
          <a:ahLst/>
          <a:cxnLst/>
          <a:rect l="0" t="0" r="0" b="0"/>
          <a:pathLst>
            <a:path>
              <a:moveTo>
                <a:pt x="819850" y="0"/>
              </a:moveTo>
              <a:lnTo>
                <a:pt x="819850" y="265892"/>
              </a:lnTo>
              <a:lnTo>
                <a:pt x="0" y="265892"/>
              </a:lnTo>
              <a:lnTo>
                <a:pt x="0" y="39017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1664BA-3497-40DC-8F4C-7521FE877A9D}">
      <dsp:nvSpPr>
        <dsp:cNvPr id="0" name=""/>
        <dsp:cNvSpPr/>
      </dsp:nvSpPr>
      <dsp:spPr>
        <a:xfrm>
          <a:off x="1492516" y="868845"/>
          <a:ext cx="1639701" cy="390174"/>
        </a:xfrm>
        <a:custGeom>
          <a:avLst/>
          <a:gdLst/>
          <a:ahLst/>
          <a:cxnLst/>
          <a:rect l="0" t="0" r="0" b="0"/>
          <a:pathLst>
            <a:path>
              <a:moveTo>
                <a:pt x="1639701" y="0"/>
              </a:moveTo>
              <a:lnTo>
                <a:pt x="1639701" y="265892"/>
              </a:lnTo>
              <a:lnTo>
                <a:pt x="0" y="265892"/>
              </a:lnTo>
              <a:lnTo>
                <a:pt x="0" y="39017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269F8D-A509-4441-B59F-D6A039AC91FA}">
      <dsp:nvSpPr>
        <dsp:cNvPr id="0" name=""/>
        <dsp:cNvSpPr/>
      </dsp:nvSpPr>
      <dsp:spPr>
        <a:xfrm>
          <a:off x="2461431" y="16946"/>
          <a:ext cx="1341573" cy="8518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C2EDEF-79C6-410C-88E5-8472A7F9CB54}">
      <dsp:nvSpPr>
        <dsp:cNvPr id="0" name=""/>
        <dsp:cNvSpPr/>
      </dsp:nvSpPr>
      <dsp:spPr>
        <a:xfrm>
          <a:off x="2610494" y="158556"/>
          <a:ext cx="1341573" cy="85189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Regression Models</a:t>
          </a:r>
        </a:p>
      </dsp:txBody>
      <dsp:txXfrm>
        <a:off x="2635445" y="183507"/>
        <a:ext cx="1291671" cy="801997"/>
      </dsp:txXfrm>
    </dsp:sp>
    <dsp:sp modelId="{5AC717E8-71DD-4A9D-A78F-2A873C4E08FB}">
      <dsp:nvSpPr>
        <dsp:cNvPr id="0" name=""/>
        <dsp:cNvSpPr/>
      </dsp:nvSpPr>
      <dsp:spPr>
        <a:xfrm>
          <a:off x="821729" y="1259019"/>
          <a:ext cx="1341573" cy="85189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07F64F-95FF-4C60-81D7-CD6839869001}">
      <dsp:nvSpPr>
        <dsp:cNvPr id="0" name=""/>
        <dsp:cNvSpPr/>
      </dsp:nvSpPr>
      <dsp:spPr>
        <a:xfrm>
          <a:off x="970793" y="1400630"/>
          <a:ext cx="1341573" cy="85189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Simple</a:t>
          </a:r>
        </a:p>
      </dsp:txBody>
      <dsp:txXfrm>
        <a:off x="995744" y="1425581"/>
        <a:ext cx="1291671" cy="801997"/>
      </dsp:txXfrm>
    </dsp:sp>
    <dsp:sp modelId="{0D872574-74A0-4566-AB19-ECAD4B58D6B3}">
      <dsp:nvSpPr>
        <dsp:cNvPr id="0" name=""/>
        <dsp:cNvSpPr/>
      </dsp:nvSpPr>
      <dsp:spPr>
        <a:xfrm>
          <a:off x="1878" y="2501093"/>
          <a:ext cx="1341573" cy="85189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49A82D-0DA5-4C4A-99DB-756C82FB3270}">
      <dsp:nvSpPr>
        <dsp:cNvPr id="0" name=""/>
        <dsp:cNvSpPr/>
      </dsp:nvSpPr>
      <dsp:spPr>
        <a:xfrm>
          <a:off x="150942" y="2642704"/>
          <a:ext cx="1341573" cy="85189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Linear</a:t>
          </a:r>
        </a:p>
      </dsp:txBody>
      <dsp:txXfrm>
        <a:off x="175893" y="2667655"/>
        <a:ext cx="1291671" cy="801997"/>
      </dsp:txXfrm>
    </dsp:sp>
    <dsp:sp modelId="{FF3D0F81-99BB-48EF-97D2-886B1575690D}">
      <dsp:nvSpPr>
        <dsp:cNvPr id="0" name=""/>
        <dsp:cNvSpPr/>
      </dsp:nvSpPr>
      <dsp:spPr>
        <a:xfrm>
          <a:off x="1641580" y="2501093"/>
          <a:ext cx="1341573" cy="85189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CF29AF-E938-45F8-9F34-9E82FF3C6DFE}">
      <dsp:nvSpPr>
        <dsp:cNvPr id="0" name=""/>
        <dsp:cNvSpPr/>
      </dsp:nvSpPr>
      <dsp:spPr>
        <a:xfrm>
          <a:off x="1790644" y="2642704"/>
          <a:ext cx="1341573" cy="85189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Non-Linear</a:t>
          </a:r>
        </a:p>
      </dsp:txBody>
      <dsp:txXfrm>
        <a:off x="1815595" y="2667655"/>
        <a:ext cx="1291671" cy="801997"/>
      </dsp:txXfrm>
    </dsp:sp>
    <dsp:sp modelId="{159FA557-0677-4109-AB1A-3DF3E28B7418}">
      <dsp:nvSpPr>
        <dsp:cNvPr id="0" name=""/>
        <dsp:cNvSpPr/>
      </dsp:nvSpPr>
      <dsp:spPr>
        <a:xfrm>
          <a:off x="4101132" y="1259019"/>
          <a:ext cx="1341573" cy="85189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8F422A-5C8F-4958-9750-020CFF50BC24}">
      <dsp:nvSpPr>
        <dsp:cNvPr id="0" name=""/>
        <dsp:cNvSpPr/>
      </dsp:nvSpPr>
      <dsp:spPr>
        <a:xfrm>
          <a:off x="4250196" y="1400630"/>
          <a:ext cx="1341573" cy="85189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Multiple</a:t>
          </a:r>
        </a:p>
      </dsp:txBody>
      <dsp:txXfrm>
        <a:off x="4275147" y="1425581"/>
        <a:ext cx="1291671" cy="801997"/>
      </dsp:txXfrm>
    </dsp:sp>
    <dsp:sp modelId="{FD541060-3E05-4C72-8F9B-27750660F57C}">
      <dsp:nvSpPr>
        <dsp:cNvPr id="0" name=""/>
        <dsp:cNvSpPr/>
      </dsp:nvSpPr>
      <dsp:spPr>
        <a:xfrm>
          <a:off x="3281281" y="2501093"/>
          <a:ext cx="1341573" cy="85189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2ED36F-7FC1-421A-809C-9AE85D7AA113}">
      <dsp:nvSpPr>
        <dsp:cNvPr id="0" name=""/>
        <dsp:cNvSpPr/>
      </dsp:nvSpPr>
      <dsp:spPr>
        <a:xfrm>
          <a:off x="3430345" y="2642704"/>
          <a:ext cx="1341573" cy="85189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Linear</a:t>
          </a:r>
        </a:p>
      </dsp:txBody>
      <dsp:txXfrm>
        <a:off x="3455296" y="2667655"/>
        <a:ext cx="1291671" cy="801997"/>
      </dsp:txXfrm>
    </dsp:sp>
    <dsp:sp modelId="{3CED45CE-C715-45B0-8BEF-B36F8493DA2E}">
      <dsp:nvSpPr>
        <dsp:cNvPr id="0" name=""/>
        <dsp:cNvSpPr/>
      </dsp:nvSpPr>
      <dsp:spPr>
        <a:xfrm>
          <a:off x="4920983" y="2501093"/>
          <a:ext cx="1341573" cy="85189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EE13E3-BCAD-491A-81EE-048828F6794C}">
      <dsp:nvSpPr>
        <dsp:cNvPr id="0" name=""/>
        <dsp:cNvSpPr/>
      </dsp:nvSpPr>
      <dsp:spPr>
        <a:xfrm>
          <a:off x="5070047" y="2642704"/>
          <a:ext cx="1341573" cy="85189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Non-Linear</a:t>
          </a:r>
        </a:p>
      </dsp:txBody>
      <dsp:txXfrm>
        <a:off x="5094998" y="2667655"/>
        <a:ext cx="1291671" cy="80199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2024-10-21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199109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35</a:t>
            </a:fld>
            <a:endParaRPr lang="en-US"/>
          </a:p>
        </p:txBody>
      </p:sp>
    </p:spTree>
    <p:extLst>
      <p:ext uri="{BB962C8B-B14F-4D97-AF65-F5344CB8AC3E}">
        <p14:creationId xmlns:p14="http://schemas.microsoft.com/office/powerpoint/2010/main" val="478771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36</a:t>
            </a:fld>
            <a:endParaRPr lang="en-US"/>
          </a:p>
        </p:txBody>
      </p:sp>
    </p:spTree>
    <p:extLst>
      <p:ext uri="{BB962C8B-B14F-4D97-AF65-F5344CB8AC3E}">
        <p14:creationId xmlns:p14="http://schemas.microsoft.com/office/powerpoint/2010/main" val="194015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39</a:t>
            </a:fld>
            <a:endParaRPr lang="en-US"/>
          </a:p>
        </p:txBody>
      </p:sp>
    </p:spTree>
    <p:extLst>
      <p:ext uri="{BB962C8B-B14F-4D97-AF65-F5344CB8AC3E}">
        <p14:creationId xmlns:p14="http://schemas.microsoft.com/office/powerpoint/2010/main" val="1592859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40</a:t>
            </a:fld>
            <a:endParaRPr lang="en-US"/>
          </a:p>
        </p:txBody>
      </p:sp>
    </p:spTree>
    <p:extLst>
      <p:ext uri="{BB962C8B-B14F-4D97-AF65-F5344CB8AC3E}">
        <p14:creationId xmlns:p14="http://schemas.microsoft.com/office/powerpoint/2010/main" val="2068544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41</a:t>
            </a:fld>
            <a:endParaRPr lang="en-US"/>
          </a:p>
        </p:txBody>
      </p:sp>
    </p:spTree>
    <p:extLst>
      <p:ext uri="{BB962C8B-B14F-4D97-AF65-F5344CB8AC3E}">
        <p14:creationId xmlns:p14="http://schemas.microsoft.com/office/powerpoint/2010/main" val="3092472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42</a:t>
            </a:fld>
            <a:endParaRPr lang="en-US"/>
          </a:p>
        </p:txBody>
      </p:sp>
    </p:spTree>
    <p:extLst>
      <p:ext uri="{BB962C8B-B14F-4D97-AF65-F5344CB8AC3E}">
        <p14:creationId xmlns:p14="http://schemas.microsoft.com/office/powerpoint/2010/main" val="355428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52</a:t>
            </a:fld>
            <a:endParaRPr lang="en-US"/>
          </a:p>
        </p:txBody>
      </p:sp>
    </p:spTree>
    <p:extLst>
      <p:ext uri="{BB962C8B-B14F-4D97-AF65-F5344CB8AC3E}">
        <p14:creationId xmlns:p14="http://schemas.microsoft.com/office/powerpoint/2010/main" val="27800109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53</a:t>
            </a:fld>
            <a:endParaRPr lang="en-US"/>
          </a:p>
        </p:txBody>
      </p:sp>
    </p:spTree>
    <p:extLst>
      <p:ext uri="{BB962C8B-B14F-4D97-AF65-F5344CB8AC3E}">
        <p14:creationId xmlns:p14="http://schemas.microsoft.com/office/powerpoint/2010/main" val="516735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58</a:t>
            </a:fld>
            <a:endParaRPr lang="en-US"/>
          </a:p>
        </p:txBody>
      </p:sp>
    </p:spTree>
    <p:extLst>
      <p:ext uri="{BB962C8B-B14F-4D97-AF65-F5344CB8AC3E}">
        <p14:creationId xmlns:p14="http://schemas.microsoft.com/office/powerpoint/2010/main" val="33022766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59</a:t>
            </a:fld>
            <a:endParaRPr lang="en-US"/>
          </a:p>
        </p:txBody>
      </p:sp>
    </p:spTree>
    <p:extLst>
      <p:ext uri="{BB962C8B-B14F-4D97-AF65-F5344CB8AC3E}">
        <p14:creationId xmlns:p14="http://schemas.microsoft.com/office/powerpoint/2010/main" val="4074330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https://youtu.be/iEDClBCOnnM</a:t>
            </a:r>
          </a:p>
        </p:txBody>
      </p:sp>
      <p:sp>
        <p:nvSpPr>
          <p:cNvPr id="4" name="Slide Number Placeholder 3"/>
          <p:cNvSpPr>
            <a:spLocks noGrp="1"/>
          </p:cNvSpPr>
          <p:nvPr>
            <p:ph type="sldNum" sz="quarter" idx="5"/>
          </p:nvPr>
        </p:nvSpPr>
        <p:spPr/>
        <p:txBody>
          <a:bodyPr/>
          <a:lstStyle/>
          <a:p>
            <a:fld id="{AF533E96-F078-4B3D-A8F4-F1AF21EBC357}" type="slidenum">
              <a:rPr lang="en-US" smtClean="0"/>
              <a:t>14</a:t>
            </a:fld>
            <a:endParaRPr lang="en-US"/>
          </a:p>
        </p:txBody>
      </p:sp>
    </p:spTree>
    <p:extLst>
      <p:ext uri="{BB962C8B-B14F-4D97-AF65-F5344CB8AC3E}">
        <p14:creationId xmlns:p14="http://schemas.microsoft.com/office/powerpoint/2010/main" val="2106259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60</a:t>
            </a:fld>
            <a:endParaRPr lang="en-US"/>
          </a:p>
        </p:txBody>
      </p:sp>
    </p:spTree>
    <p:extLst>
      <p:ext uri="{BB962C8B-B14F-4D97-AF65-F5344CB8AC3E}">
        <p14:creationId xmlns:p14="http://schemas.microsoft.com/office/powerpoint/2010/main" val="11940349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61</a:t>
            </a:fld>
            <a:endParaRPr lang="en-US"/>
          </a:p>
        </p:txBody>
      </p:sp>
    </p:spTree>
    <p:extLst>
      <p:ext uri="{BB962C8B-B14F-4D97-AF65-F5344CB8AC3E}">
        <p14:creationId xmlns:p14="http://schemas.microsoft.com/office/powerpoint/2010/main" val="22824331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62</a:t>
            </a:fld>
            <a:endParaRPr lang="en-US"/>
          </a:p>
        </p:txBody>
      </p:sp>
    </p:spTree>
    <p:extLst>
      <p:ext uri="{BB962C8B-B14F-4D97-AF65-F5344CB8AC3E}">
        <p14:creationId xmlns:p14="http://schemas.microsoft.com/office/powerpoint/2010/main" val="35933454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64</a:t>
            </a:fld>
            <a:endParaRPr lang="en-US"/>
          </a:p>
        </p:txBody>
      </p:sp>
    </p:spTree>
    <p:extLst>
      <p:ext uri="{BB962C8B-B14F-4D97-AF65-F5344CB8AC3E}">
        <p14:creationId xmlns:p14="http://schemas.microsoft.com/office/powerpoint/2010/main" val="20377835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65</a:t>
            </a:fld>
            <a:endParaRPr lang="en-US"/>
          </a:p>
        </p:txBody>
      </p:sp>
    </p:spTree>
    <p:extLst>
      <p:ext uri="{BB962C8B-B14F-4D97-AF65-F5344CB8AC3E}">
        <p14:creationId xmlns:p14="http://schemas.microsoft.com/office/powerpoint/2010/main" val="23767542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66</a:t>
            </a:fld>
            <a:endParaRPr lang="en-US"/>
          </a:p>
        </p:txBody>
      </p:sp>
    </p:spTree>
    <p:extLst>
      <p:ext uri="{BB962C8B-B14F-4D97-AF65-F5344CB8AC3E}">
        <p14:creationId xmlns:p14="http://schemas.microsoft.com/office/powerpoint/2010/main" val="6543350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67</a:t>
            </a:fld>
            <a:endParaRPr lang="en-US"/>
          </a:p>
        </p:txBody>
      </p:sp>
    </p:spTree>
    <p:extLst>
      <p:ext uri="{BB962C8B-B14F-4D97-AF65-F5344CB8AC3E}">
        <p14:creationId xmlns:p14="http://schemas.microsoft.com/office/powerpoint/2010/main" val="20253045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68</a:t>
            </a:fld>
            <a:endParaRPr lang="en-US"/>
          </a:p>
        </p:txBody>
      </p:sp>
    </p:spTree>
    <p:extLst>
      <p:ext uri="{BB962C8B-B14F-4D97-AF65-F5344CB8AC3E}">
        <p14:creationId xmlns:p14="http://schemas.microsoft.com/office/powerpoint/2010/main" val="4909737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70</a:t>
            </a:fld>
            <a:endParaRPr lang="en-US"/>
          </a:p>
        </p:txBody>
      </p:sp>
    </p:spTree>
    <p:extLst>
      <p:ext uri="{BB962C8B-B14F-4D97-AF65-F5344CB8AC3E}">
        <p14:creationId xmlns:p14="http://schemas.microsoft.com/office/powerpoint/2010/main" val="6149091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71</a:t>
            </a:fld>
            <a:endParaRPr lang="en-US"/>
          </a:p>
        </p:txBody>
      </p:sp>
    </p:spTree>
    <p:extLst>
      <p:ext uri="{BB962C8B-B14F-4D97-AF65-F5344CB8AC3E}">
        <p14:creationId xmlns:p14="http://schemas.microsoft.com/office/powerpoint/2010/main" val="2248117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27</a:t>
            </a:fld>
            <a:endParaRPr lang="en-US"/>
          </a:p>
        </p:txBody>
      </p:sp>
    </p:spTree>
    <p:extLst>
      <p:ext uri="{BB962C8B-B14F-4D97-AF65-F5344CB8AC3E}">
        <p14:creationId xmlns:p14="http://schemas.microsoft.com/office/powerpoint/2010/main" val="967912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28</a:t>
            </a:fld>
            <a:endParaRPr lang="en-US"/>
          </a:p>
        </p:txBody>
      </p:sp>
    </p:spTree>
    <p:extLst>
      <p:ext uri="{BB962C8B-B14F-4D97-AF65-F5344CB8AC3E}">
        <p14:creationId xmlns:p14="http://schemas.microsoft.com/office/powerpoint/2010/main" val="3200902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29</a:t>
            </a:fld>
            <a:endParaRPr lang="en-US"/>
          </a:p>
        </p:txBody>
      </p:sp>
    </p:spTree>
    <p:extLst>
      <p:ext uri="{BB962C8B-B14F-4D97-AF65-F5344CB8AC3E}">
        <p14:creationId xmlns:p14="http://schemas.microsoft.com/office/powerpoint/2010/main" val="1116929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30</a:t>
            </a:fld>
            <a:endParaRPr lang="en-US"/>
          </a:p>
        </p:txBody>
      </p:sp>
    </p:spTree>
    <p:extLst>
      <p:ext uri="{BB962C8B-B14F-4D97-AF65-F5344CB8AC3E}">
        <p14:creationId xmlns:p14="http://schemas.microsoft.com/office/powerpoint/2010/main" val="1624192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32</a:t>
            </a:fld>
            <a:endParaRPr lang="en-US"/>
          </a:p>
        </p:txBody>
      </p:sp>
    </p:spTree>
    <p:extLst>
      <p:ext uri="{BB962C8B-B14F-4D97-AF65-F5344CB8AC3E}">
        <p14:creationId xmlns:p14="http://schemas.microsoft.com/office/powerpoint/2010/main" val="675106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33</a:t>
            </a:fld>
            <a:endParaRPr lang="en-US"/>
          </a:p>
        </p:txBody>
      </p:sp>
    </p:spTree>
    <p:extLst>
      <p:ext uri="{BB962C8B-B14F-4D97-AF65-F5344CB8AC3E}">
        <p14:creationId xmlns:p14="http://schemas.microsoft.com/office/powerpoint/2010/main" val="1433720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34</a:t>
            </a:fld>
            <a:endParaRPr lang="en-US"/>
          </a:p>
        </p:txBody>
      </p:sp>
    </p:spTree>
    <p:extLst>
      <p:ext uri="{BB962C8B-B14F-4D97-AF65-F5344CB8AC3E}">
        <p14:creationId xmlns:p14="http://schemas.microsoft.com/office/powerpoint/2010/main" val="32319391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113635"/>
            <a:ext cx="8246070" cy="1374345"/>
          </a:xfrm>
          <a:noFill/>
          <a:effectLst>
            <a:outerShdw blurRad="50800" dist="38100" dir="2700000" algn="tl" rotWithShape="0">
              <a:prstClr val="black">
                <a:alpha val="40000"/>
              </a:prstClr>
            </a:outerShdw>
          </a:effectLst>
        </p:spPr>
        <p:txBody>
          <a:bodyPr>
            <a:normAutofit/>
          </a:bodyPr>
          <a:lstStyle>
            <a:lvl1pPr algn="r">
              <a:defRPr lang="en-US" sz="3600" b="1" i="1" kern="1200" dirty="0">
                <a:solidFill>
                  <a:srgbClr val="66FF33"/>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j-cs"/>
              </a:defRPr>
            </a:lvl1pPr>
          </a:lstStyle>
          <a:p>
            <a:r>
              <a:rPr lang="en-US" dirty="0"/>
              <a:t>Click to edit </a:t>
            </a:r>
            <a:br>
              <a:rPr lang="en-US" dirty="0"/>
            </a:br>
            <a:r>
              <a:rPr lang="en-US" dirty="0"/>
              <a:t>Master title style</a:t>
            </a:r>
          </a:p>
        </p:txBody>
      </p:sp>
      <p:sp>
        <p:nvSpPr>
          <p:cNvPr id="4" name="Date Placeholder 3"/>
          <p:cNvSpPr>
            <a:spLocks noGrp="1"/>
          </p:cNvSpPr>
          <p:nvPr>
            <p:ph type="dt" sz="half" idx="10"/>
          </p:nvPr>
        </p:nvSpPr>
        <p:spPr/>
        <p:txBody>
          <a:bodyPr/>
          <a:lstStyle/>
          <a:p>
            <a:r>
              <a:rPr lang="en-US"/>
              <a:t>ITP4514 – AI &amp; ML</a:t>
            </a:r>
          </a:p>
        </p:txBody>
      </p:sp>
      <p:sp>
        <p:nvSpPr>
          <p:cNvPr id="5" name="Footer Placeholder 4"/>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C:\Users\johnnyc\AppData\Local\Microsoft\Windows\INetCache\Content.Word\vtc.jpg">
            <a:extLst>
              <a:ext uri="{FF2B5EF4-FFF2-40B4-BE49-F238E27FC236}">
                <a16:creationId xmlns:a16="http://schemas.microsoft.com/office/drawing/2014/main" id="{39BB3CF6-6063-4B98-966B-D61F1A1EBF6E}"/>
              </a:ext>
            </a:extLst>
          </p:cNvPr>
          <p:cNvPicPr/>
          <p:nvPr userDrawn="1"/>
        </p:nvPicPr>
        <p:blipFill>
          <a:blip r:embed="rId3" cstate="print">
            <a:extLst>
              <a:ext uri="{BEBA8EAE-BF5A-486C-A8C5-ECC9F3942E4B}">
                <a14:imgProps xmlns:a14="http://schemas.microsoft.com/office/drawing/2010/main">
                  <a14:imgLayer r:embed="rId4">
                    <a14:imgEffect>
                      <a14:backgroundRemoval t="10000" b="90000" l="10000" r="90000">
                        <a14:foregroundMark x1="22742" y1="55182" x2="24516" y2="73109"/>
                        <a14:foregroundMark x1="46935" y1="52661" x2="60645" y2="52661"/>
                        <a14:foregroundMark x1="53710" y1="53221" x2="51452" y2="82913"/>
                        <a14:foregroundMark x1="24355" y1="61905" x2="26613" y2="78151"/>
                        <a14:foregroundMark x1="67742" y1="57703" x2="80806" y2="50140"/>
                        <a14:foregroundMark x1="67258" y1="62185" x2="68226" y2="82633"/>
                        <a14:foregroundMark x1="71290" y1="82353" x2="78548" y2="83193"/>
                        <a14:foregroundMark x1="43871" y1="25490" x2="46935" y2="13725"/>
                        <a14:foregroundMark x1="37258" y1="49020" x2="42258" y2="31092"/>
                        <a14:foregroundMark x1="37903" y1="56863" x2="42581" y2="44818"/>
                        <a14:foregroundMark x1="34516" y1="54622" x2="37258" y2="32493"/>
                      </a14:backgroundRemoval>
                    </a14:imgEffect>
                  </a14:imgLayer>
                </a14:imgProps>
              </a:ext>
              <a:ext uri="{28A0092B-C50C-407E-A947-70E740481C1C}">
                <a14:useLocalDpi xmlns:a14="http://schemas.microsoft.com/office/drawing/2010/main" val="0"/>
              </a:ext>
            </a:extLst>
          </a:blip>
          <a:srcRect/>
          <a:stretch>
            <a:fillRect/>
          </a:stretch>
        </p:blipFill>
        <p:spPr bwMode="auto">
          <a:xfrm>
            <a:off x="4419295" y="-1"/>
            <a:ext cx="2290575" cy="1213797"/>
          </a:xfrm>
          <a:prstGeom prst="rect">
            <a:avLst/>
          </a:prstGeom>
          <a:noFill/>
          <a:ln>
            <a:noFill/>
          </a:ln>
        </p:spPr>
      </p:pic>
      <p:sp>
        <p:nvSpPr>
          <p:cNvPr id="9" name="Rectangle 8"/>
          <p:cNvSpPr/>
          <p:nvPr userDrawn="1"/>
        </p:nvSpPr>
        <p:spPr>
          <a:xfrm>
            <a:off x="1517900" y="1282638"/>
            <a:ext cx="7626100" cy="830997"/>
          </a:xfrm>
          <a:prstGeom prst="rect">
            <a:avLst/>
          </a:prstGeom>
          <a:gradFill flip="none" rotWithShape="1">
            <a:gsLst>
              <a:gs pos="0">
                <a:schemeClr val="accent4">
                  <a:lumMod val="0"/>
                  <a:lumOff val="100000"/>
                  <a:alpha val="0"/>
                </a:schemeClr>
              </a:gs>
              <a:gs pos="35000">
                <a:schemeClr val="accent4">
                  <a:lumMod val="0"/>
                  <a:lumOff val="100000"/>
                </a:schemeClr>
              </a:gs>
              <a:gs pos="100000">
                <a:schemeClr val="accent4">
                  <a:lumMod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400" b="1" i="1" dirty="0">
              <a:solidFill>
                <a:srgbClr val="FFFF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10" name="TextBox 9"/>
          <p:cNvSpPr txBox="1"/>
          <p:nvPr userDrawn="1"/>
        </p:nvSpPr>
        <p:spPr>
          <a:xfrm>
            <a:off x="1623009" y="1282637"/>
            <a:ext cx="7072026" cy="830997"/>
          </a:xfrm>
          <a:prstGeom prst="rect">
            <a:avLst/>
          </a:prstGeom>
          <a:noFill/>
        </p:spPr>
        <p:txBody>
          <a:bodyPr wrap="square" rtlCol="0">
            <a:spAutoFit/>
          </a:bodyPr>
          <a:lstStyle/>
          <a:p>
            <a:pPr algn="r"/>
            <a:r>
              <a:rPr lang="en-US" sz="2400" b="1" i="1" dirty="0">
                <a:solidFill>
                  <a:srgbClr val="FFFF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ITP4514 </a:t>
            </a:r>
          </a:p>
          <a:p>
            <a:pPr algn="r"/>
            <a:r>
              <a:rPr lang="en-US" sz="2400" b="1" i="1" dirty="0">
                <a:solidFill>
                  <a:srgbClr val="FFFF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Artificial Intelligence &amp; Machine Learning </a:t>
            </a:r>
          </a:p>
        </p:txBody>
      </p:sp>
      <p:sp>
        <p:nvSpPr>
          <p:cNvPr id="11" name="Subtitle 2"/>
          <p:cNvSpPr>
            <a:spLocks noGrp="1"/>
          </p:cNvSpPr>
          <p:nvPr>
            <p:ph type="subTitle" idx="1"/>
          </p:nvPr>
        </p:nvSpPr>
        <p:spPr>
          <a:xfrm>
            <a:off x="448965" y="3487979"/>
            <a:ext cx="8246070" cy="763525"/>
          </a:xfrm>
        </p:spPr>
        <p:txBody>
          <a:bodyPr>
            <a:normAutofit/>
          </a:bodyPr>
          <a:lstStyle>
            <a:lvl1pPr marL="0" indent="0" algn="r">
              <a:buNone/>
              <a:defRPr sz="2800" b="0" i="0">
                <a:solidFill>
                  <a:srgbClr val="E701FF"/>
                </a:solidFill>
                <a:effectLst/>
              </a:defRPr>
            </a:lvl1pPr>
          </a:lstStyle>
          <a:p>
            <a:r>
              <a:rPr lang="en-US" b="1" i="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AY 2021-22</a:t>
            </a:r>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ITP4514 – AI &amp; ML</a:t>
            </a:r>
          </a:p>
        </p:txBody>
      </p:sp>
      <p:sp>
        <p:nvSpPr>
          <p:cNvPr id="6" name="Footer Placeholder 5"/>
          <p:cNvSpPr>
            <a:spLocks noGrp="1"/>
          </p:cNvSpPr>
          <p:nvPr>
            <p:ph type="ftr" sz="quarter" idx="11"/>
          </p:nvPr>
        </p:nvSpPr>
        <p:spPr/>
        <p:txBody>
          <a:bodyPr/>
          <a:lstStyle/>
          <a:p>
            <a:r>
              <a:rPr lang="en-US"/>
              <a:t>L7 - Machine Learning - Regression and Clustering</a:t>
            </a:r>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ITP4514 – AI &amp; ML</a:t>
            </a:r>
          </a:p>
        </p:txBody>
      </p:sp>
      <p:sp>
        <p:nvSpPr>
          <p:cNvPr id="5" name="Footer Placeholder 4"/>
          <p:cNvSpPr>
            <a:spLocks noGrp="1"/>
          </p:cNvSpPr>
          <p:nvPr>
            <p:ph type="ftr" sz="quarter" idx="11"/>
          </p:nvPr>
        </p:nvSpPr>
        <p:spPr/>
        <p:txBody>
          <a:bodyPr/>
          <a:lstStyle/>
          <a:p>
            <a:r>
              <a:rPr lang="en-US"/>
              <a:t>L7 - Machine Learning - Regression and Clustering</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ITP4514 – AI &amp; ML</a:t>
            </a:r>
          </a:p>
        </p:txBody>
      </p:sp>
      <p:sp>
        <p:nvSpPr>
          <p:cNvPr id="5" name="Footer Placeholder 4"/>
          <p:cNvSpPr>
            <a:spLocks noGrp="1"/>
          </p:cNvSpPr>
          <p:nvPr>
            <p:ph type="ftr" sz="quarter" idx="11"/>
          </p:nvPr>
        </p:nvSpPr>
        <p:spPr/>
        <p:txBody>
          <a:bodyPr/>
          <a:lstStyle/>
          <a:p>
            <a:r>
              <a:rPr lang="en-US"/>
              <a:t>L7 - Machine Learning - Regression and Clustering</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891995"/>
            <a:ext cx="8246070"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655520"/>
            <a:ext cx="8246070" cy="3206803"/>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solidFill>
                  <a:schemeClr val="bg1">
                    <a:lumMod val="95000"/>
                  </a:schemeClr>
                </a:solidFill>
              </a:defRPr>
            </a:lvl1pPr>
          </a:lstStyle>
          <a:p>
            <a:r>
              <a:rPr lang="en-US"/>
              <a:t>ITP4514 – AI &amp; ML</a:t>
            </a:r>
            <a:endParaRPr lang="en-US" dirty="0"/>
          </a:p>
        </p:txBody>
      </p:sp>
      <p:sp>
        <p:nvSpPr>
          <p:cNvPr id="5" name="Footer Placeholder 4"/>
          <p:cNvSpPr>
            <a:spLocks noGrp="1"/>
          </p:cNvSpPr>
          <p:nvPr>
            <p:ph type="ftr" sz="quarter" idx="11"/>
          </p:nvPr>
        </p:nvSpPr>
        <p:spPr/>
        <p:txBody>
          <a:bodyPr/>
          <a:lstStyle>
            <a:lvl1pPr>
              <a:defRPr>
                <a:solidFill>
                  <a:schemeClr val="bg1">
                    <a:lumMod val="95000"/>
                  </a:schemeClr>
                </a:solidFill>
              </a:defRPr>
            </a:lvl1pPr>
          </a:lstStyle>
          <a:p>
            <a:r>
              <a:rPr lang="en-US"/>
              <a:t>L7 - Machine Learning - Regression and Clustering</a:t>
            </a:r>
            <a:endParaRPr lang="en-US" dirty="0"/>
          </a:p>
        </p:txBody>
      </p:sp>
      <p:sp>
        <p:nvSpPr>
          <p:cNvPr id="6" name="Slide Number Placeholder 5"/>
          <p:cNvSpPr>
            <a:spLocks noGrp="1"/>
          </p:cNvSpPr>
          <p:nvPr>
            <p:ph type="sldNum" sz="quarter" idx="12"/>
          </p:nvPr>
        </p:nvSpPr>
        <p:spPr/>
        <p:txBody>
          <a:bodyPr/>
          <a:lstStyle>
            <a:lvl1pPr>
              <a:defRPr>
                <a:solidFill>
                  <a:schemeClr val="bg1">
                    <a:lumMod val="95000"/>
                  </a:schemeClr>
                </a:solidFill>
              </a:defRPr>
            </a:lvl1p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8720" y="281175"/>
            <a:ext cx="6413609" cy="725349"/>
          </a:xfrm>
        </p:spPr>
        <p:txBody>
          <a:bodyPr>
            <a:normAutofit/>
          </a:bodyPr>
          <a:lstStyle>
            <a:lvl1pPr algn="l">
              <a:defRPr sz="3600" b="1">
                <a:solidFill>
                  <a:schemeClr val="bg1"/>
                </a:solidFill>
                <a:effectLst>
                  <a:outerShdw blurRad="50800" dist="38100" dir="2700000" algn="tl" rotWithShape="0">
                    <a:prstClr val="black">
                      <a:alpha val="40000"/>
                    </a:prstClr>
                  </a:outerShdw>
                </a:effectLst>
                <a:latin typeface="Cambria" panose="02040503050406030204" pitchFamily="18" charset="0"/>
                <a:ea typeface="Cambria" panose="02040503050406030204" pitchFamily="18" charset="0"/>
              </a:defRPr>
            </a:lvl1pPr>
          </a:lstStyle>
          <a:p>
            <a:r>
              <a:rPr lang="en-US" dirty="0"/>
              <a:t>Click to edit Master title style</a:t>
            </a:r>
          </a:p>
        </p:txBody>
      </p:sp>
      <p:sp>
        <p:nvSpPr>
          <p:cNvPr id="3" name="Content Placeholder 2"/>
          <p:cNvSpPr>
            <a:spLocks noGrp="1"/>
          </p:cNvSpPr>
          <p:nvPr>
            <p:ph idx="1"/>
          </p:nvPr>
        </p:nvSpPr>
        <p:spPr>
          <a:xfrm>
            <a:off x="2128720" y="1197405"/>
            <a:ext cx="6413609" cy="3511061"/>
          </a:xfrm>
        </p:spPr>
        <p:txBody>
          <a:bodyPr>
            <a:normAutofit/>
          </a:bodyPr>
          <a:lstStyle>
            <a:lvl1pPr>
              <a:defRPr sz="24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ITP4514 – AI &amp; ML</a:t>
            </a:r>
          </a:p>
        </p:txBody>
      </p:sp>
      <p:sp>
        <p:nvSpPr>
          <p:cNvPr id="5" name="Footer Placeholder 4"/>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ITP4514 – AI &amp; ML</a:t>
            </a:r>
          </a:p>
        </p:txBody>
      </p:sp>
      <p:sp>
        <p:nvSpPr>
          <p:cNvPr id="5" name="Footer Placeholder 4"/>
          <p:cNvSpPr>
            <a:spLocks noGrp="1"/>
          </p:cNvSpPr>
          <p:nvPr>
            <p:ph type="ftr" sz="quarter" idx="11"/>
          </p:nvPr>
        </p:nvSpPr>
        <p:spPr/>
        <p:txBody>
          <a:bodyPr/>
          <a:lstStyle/>
          <a:p>
            <a:r>
              <a:rPr lang="en-US"/>
              <a:t>L7 - Machine Learning - Regression and Clustering</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ITP4514 – AI &amp; ML</a:t>
            </a:r>
          </a:p>
        </p:txBody>
      </p:sp>
      <p:sp>
        <p:nvSpPr>
          <p:cNvPr id="6" name="Footer Placeholder 5"/>
          <p:cNvSpPr>
            <a:spLocks noGrp="1"/>
          </p:cNvSpPr>
          <p:nvPr>
            <p:ph type="ftr" sz="quarter" idx="11"/>
          </p:nvPr>
        </p:nvSpPr>
        <p:spPr/>
        <p:txBody>
          <a:bodyPr/>
          <a:lstStyle/>
          <a:p>
            <a:r>
              <a:rPr lang="en-US"/>
              <a:t>L7 - Machine Learning - Regression and Clustering</a:t>
            </a:r>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891995"/>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r>
              <a:rPr lang="en-US"/>
              <a:t>ITP4514 – AI &amp; ML</a:t>
            </a:r>
          </a:p>
        </p:txBody>
      </p:sp>
      <p:sp>
        <p:nvSpPr>
          <p:cNvPr id="8" name="Footer Placeholder 7"/>
          <p:cNvSpPr>
            <a:spLocks noGrp="1"/>
          </p:cNvSpPr>
          <p:nvPr>
            <p:ph type="ftr" sz="quarter" idx="11"/>
          </p:nvPr>
        </p:nvSpPr>
        <p:spPr/>
        <p:txBody>
          <a:bodyPr/>
          <a:lstStyle/>
          <a:p>
            <a:r>
              <a:rPr lang="en-US"/>
              <a:t>L7 - Machine Learning - Regression and Clustering</a:t>
            </a:r>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ITP4514 – AI &amp; ML</a:t>
            </a:r>
          </a:p>
        </p:txBody>
      </p:sp>
      <p:sp>
        <p:nvSpPr>
          <p:cNvPr id="4" name="Footer Placeholder 3"/>
          <p:cNvSpPr>
            <a:spLocks noGrp="1"/>
          </p:cNvSpPr>
          <p:nvPr>
            <p:ph type="ftr" sz="quarter" idx="11"/>
          </p:nvPr>
        </p:nvSpPr>
        <p:spPr/>
        <p:txBody>
          <a:bodyPr/>
          <a:lstStyle/>
          <a:p>
            <a:r>
              <a:rPr lang="en-US"/>
              <a:t>L7 - Machine Learning - Regression and Clustering</a:t>
            </a:r>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ITP4514 – AI &amp; ML</a:t>
            </a:r>
          </a:p>
        </p:txBody>
      </p:sp>
      <p:sp>
        <p:nvSpPr>
          <p:cNvPr id="3" name="Footer Placeholder 2"/>
          <p:cNvSpPr>
            <a:spLocks noGrp="1"/>
          </p:cNvSpPr>
          <p:nvPr>
            <p:ph type="ftr" sz="quarter" idx="11"/>
          </p:nvPr>
        </p:nvSpPr>
        <p:spPr/>
        <p:txBody>
          <a:bodyPr/>
          <a:lstStyle/>
          <a:p>
            <a:r>
              <a:rPr lang="en-US"/>
              <a:t>L7 - Machine Learning - Regression and Clustering</a:t>
            </a:r>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ITP4514 – AI &amp; ML</a:t>
            </a:r>
          </a:p>
        </p:txBody>
      </p:sp>
      <p:sp>
        <p:nvSpPr>
          <p:cNvPr id="6" name="Footer Placeholder 5"/>
          <p:cNvSpPr>
            <a:spLocks noGrp="1"/>
          </p:cNvSpPr>
          <p:nvPr>
            <p:ph type="ftr" sz="quarter" idx="11"/>
          </p:nvPr>
        </p:nvSpPr>
        <p:spPr/>
        <p:txBody>
          <a:bodyPr/>
          <a:lstStyle/>
          <a:p>
            <a:r>
              <a:rPr lang="en-US"/>
              <a:t>L7 - Machine Learning - Regression and Clustering</a:t>
            </a:r>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199" y="4767263"/>
            <a:ext cx="1518815" cy="273844"/>
          </a:xfrm>
          <a:prstGeom prst="rect">
            <a:avLst/>
          </a:prstGeom>
        </p:spPr>
        <p:txBody>
          <a:bodyPr vert="horz" lIns="91440" tIns="45720" rIns="91440" bIns="45720" rtlCol="0" anchor="ctr"/>
          <a:lstStyle>
            <a:lvl1pPr algn="l">
              <a:defRPr sz="1400">
                <a:solidFill>
                  <a:schemeClr val="tx1">
                    <a:tint val="75000"/>
                  </a:schemeClr>
                </a:solidFill>
              </a:defRPr>
            </a:lvl1pPr>
          </a:lstStyle>
          <a:p>
            <a:r>
              <a:rPr lang="en-US"/>
              <a:t>ITP4514 – AI &amp; ML</a:t>
            </a:r>
            <a:endParaRPr lang="en-US" dirty="0"/>
          </a:p>
        </p:txBody>
      </p:sp>
      <p:sp>
        <p:nvSpPr>
          <p:cNvPr id="5" name="Footer Placeholder 4"/>
          <p:cNvSpPr>
            <a:spLocks noGrp="1"/>
          </p:cNvSpPr>
          <p:nvPr>
            <p:ph type="ftr" sz="quarter" idx="3"/>
          </p:nvPr>
        </p:nvSpPr>
        <p:spPr>
          <a:xfrm>
            <a:off x="2586834" y="4767263"/>
            <a:ext cx="4123035" cy="273844"/>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a:t>L7 - Machine Learning - Regression and Clustering</a:t>
            </a:r>
            <a:endParaRPr lang="en-US" dirty="0"/>
          </a:p>
        </p:txBody>
      </p:sp>
      <p:sp>
        <p:nvSpPr>
          <p:cNvPr id="6" name="Slide Number Placeholder 5"/>
          <p:cNvSpPr>
            <a:spLocks noGrp="1"/>
          </p:cNvSpPr>
          <p:nvPr>
            <p:ph type="sldNum" sz="quarter" idx="4"/>
          </p:nvPr>
        </p:nvSpPr>
        <p:spPr>
          <a:xfrm>
            <a:off x="7320690" y="4767263"/>
            <a:ext cx="1366110" cy="273844"/>
          </a:xfrm>
          <a:prstGeom prst="rect">
            <a:avLst/>
          </a:prstGeom>
        </p:spPr>
        <p:txBody>
          <a:bodyPr vert="horz" lIns="91440" tIns="45720" rIns="91440" bIns="45720" rtlCol="0" anchor="ctr"/>
          <a:lstStyle>
            <a:lvl1pPr algn="r">
              <a:defRPr sz="1400" b="1">
                <a:solidFill>
                  <a:schemeClr val="tx1">
                    <a:tint val="75000"/>
                  </a:schemeClr>
                </a:solidFill>
              </a:defRPr>
            </a:lvl1pPr>
          </a:lstStyle>
          <a:p>
            <a:fld id="{B82CCC60-E8CD-4174-8B1A-7DF615B22EEF}" type="slidenum">
              <a:rPr lang="en-US" smtClean="0"/>
              <a:pPr/>
              <a:t>‹#›</a:t>
            </a:fld>
            <a:endParaRPr lang="en-US" dirty="0"/>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307777"/>
          </a:xfrm>
          <a:prstGeom prst="rect">
            <a:avLst/>
          </a:prstGeom>
          <a:noFill/>
        </p:spPr>
        <p:txBody>
          <a:bodyPr wrap="square" rtlCol="0">
            <a:spAutoFit/>
          </a:bodyPr>
          <a:lstStyle/>
          <a:p>
            <a:r>
              <a:rPr lang="en-US" sz="1400" dirty="0">
                <a:solidFill>
                  <a:schemeClr val="bg1">
                    <a:lumMod val="65000"/>
                  </a:schemeClr>
                </a:solidFill>
              </a:rPr>
              <a:t>ITP4514</a:t>
            </a:r>
            <a:r>
              <a:rPr lang="en-US" sz="1400" baseline="0" dirty="0">
                <a:solidFill>
                  <a:schemeClr val="bg1">
                    <a:lumMod val="65000"/>
                  </a:schemeClr>
                </a:solidFill>
              </a:rPr>
              <a:t> – Artificial Intelligence and Machine Learning</a:t>
            </a:r>
            <a:endParaRPr lang="en-US" sz="1400" dirty="0">
              <a:solidFill>
                <a:schemeClr val="bg1">
                  <a:lumMod val="65000"/>
                </a:schemeClr>
              </a:solidFill>
            </a:endParaRP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p:txStyles>
    <p:titleStyle>
      <a:lvl1pPr algn="ctr" defTabSz="914400" rtl="0" eaLnBrk="1" latinLnBrk="0" hangingPunct="1">
        <a:spcBef>
          <a:spcPct val="0"/>
        </a:spcBef>
        <a:buNone/>
        <a:defRPr sz="4400" kern="1200">
          <a:solidFill>
            <a:schemeClr val="tx1"/>
          </a:solidFill>
          <a:latin typeface="Cambria" panose="02040503050406030204" pitchFamily="18" charset="0"/>
          <a:ea typeface="Cambria" panose="02040503050406030204" pitchFamily="18" charset="0"/>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scikit-learn.org/"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7 – Machine Learning – Regression &amp; Clustering</a:t>
            </a:r>
          </a:p>
        </p:txBody>
      </p:sp>
      <p:sp>
        <p:nvSpPr>
          <p:cNvPr id="3" name="Subtitle 2"/>
          <p:cNvSpPr>
            <a:spLocks noGrp="1"/>
          </p:cNvSpPr>
          <p:nvPr>
            <p:ph type="subTitle" idx="1"/>
          </p:nvPr>
        </p:nvSpPr>
        <p:spPr/>
        <p:txBody>
          <a:bodyPr/>
          <a:lstStyle/>
          <a:p>
            <a:r>
              <a:rPr lang="en-US" b="1" i="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AY 2024-25</a:t>
            </a:r>
          </a:p>
        </p:txBody>
      </p:sp>
    </p:spTree>
    <p:extLst>
      <p:ext uri="{BB962C8B-B14F-4D97-AF65-F5344CB8AC3E}">
        <p14:creationId xmlns:p14="http://schemas.microsoft.com/office/powerpoint/2010/main" val="2819291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7905F-FFCE-1447-A210-7C4D5BEBC01C}"/>
              </a:ext>
            </a:extLst>
          </p:cNvPr>
          <p:cNvSpPr>
            <a:spLocks noGrp="1"/>
          </p:cNvSpPr>
          <p:nvPr>
            <p:ph type="title"/>
          </p:nvPr>
        </p:nvSpPr>
        <p:spPr/>
        <p:txBody>
          <a:bodyPr/>
          <a:lstStyle/>
          <a:p>
            <a:r>
              <a:rPr lang="en-HK" dirty="0"/>
              <a:t>Linear Regression</a:t>
            </a:r>
          </a:p>
        </p:txBody>
      </p:sp>
      <p:sp>
        <p:nvSpPr>
          <p:cNvPr id="3" name="Content Placeholder 2">
            <a:extLst>
              <a:ext uri="{FF2B5EF4-FFF2-40B4-BE49-F238E27FC236}">
                <a16:creationId xmlns:a16="http://schemas.microsoft.com/office/drawing/2014/main" id="{2AA12C40-1362-014D-AA0E-64C941DEF5CF}"/>
              </a:ext>
            </a:extLst>
          </p:cNvPr>
          <p:cNvSpPr>
            <a:spLocks noGrp="1"/>
          </p:cNvSpPr>
          <p:nvPr>
            <p:ph idx="1"/>
          </p:nvPr>
        </p:nvSpPr>
        <p:spPr/>
        <p:txBody>
          <a:bodyPr>
            <a:normAutofit fontScale="92500" lnSpcReduction="10000"/>
          </a:bodyPr>
          <a:lstStyle/>
          <a:p>
            <a:r>
              <a:rPr lang="en-US" dirty="0"/>
              <a:t>Linear regression is called </a:t>
            </a:r>
            <a:r>
              <a:rPr lang="en-US" b="1" i="1" dirty="0">
                <a:solidFill>
                  <a:srgbClr val="FF0000"/>
                </a:solidFill>
              </a:rPr>
              <a:t>simple</a:t>
            </a:r>
            <a:r>
              <a:rPr lang="en-US" dirty="0"/>
              <a:t> if you are only working with one </a:t>
            </a:r>
            <a:r>
              <a:rPr lang="en-US" i="1" dirty="0">
                <a:solidFill>
                  <a:srgbClr val="FF0000"/>
                </a:solidFill>
              </a:rPr>
              <a:t>independent variable (x)</a:t>
            </a:r>
            <a:r>
              <a:rPr lang="en-US" dirty="0"/>
              <a:t>.</a:t>
            </a:r>
          </a:p>
          <a:p>
            <a:r>
              <a:rPr lang="en-US" dirty="0"/>
              <a:t>Formula: </a:t>
            </a:r>
            <a:r>
              <a:rPr lang="en-US" i="1" dirty="0">
                <a:solidFill>
                  <a:srgbClr val="00B0F0"/>
                </a:solidFill>
              </a:rPr>
              <a:t>f(x)=</a:t>
            </a:r>
            <a:r>
              <a:rPr lang="en-US" i="1" dirty="0" err="1">
                <a:solidFill>
                  <a:srgbClr val="00B0F0"/>
                </a:solidFill>
              </a:rPr>
              <a:t>mx+b</a:t>
            </a:r>
            <a:endParaRPr lang="en-US" i="1" dirty="0">
              <a:solidFill>
                <a:srgbClr val="00B0F0"/>
              </a:solidFill>
            </a:endParaRPr>
          </a:p>
          <a:p>
            <a:pPr marL="0" indent="0">
              <a:spcBef>
                <a:spcPts val="1200"/>
              </a:spcBef>
              <a:buNone/>
            </a:pPr>
            <a:r>
              <a:rPr lang="en-US" sz="2600" b="1" i="1" dirty="0">
                <a:solidFill>
                  <a:srgbClr val="7030A0"/>
                </a:solidFill>
              </a:rPr>
              <a:t>Cost Function</a:t>
            </a:r>
          </a:p>
          <a:p>
            <a:r>
              <a:rPr lang="en-US" dirty="0"/>
              <a:t>We can measure the </a:t>
            </a:r>
            <a:r>
              <a:rPr lang="en-US" i="1" dirty="0">
                <a:solidFill>
                  <a:srgbClr val="FF0000"/>
                </a:solidFill>
              </a:rPr>
              <a:t>accuracy</a:t>
            </a:r>
            <a:r>
              <a:rPr lang="en-US" dirty="0"/>
              <a:t> of our linear regression algorithm using the </a:t>
            </a:r>
            <a:r>
              <a:rPr lang="en-US" i="1" dirty="0">
                <a:solidFill>
                  <a:srgbClr val="FF0000"/>
                </a:solidFill>
              </a:rPr>
              <a:t>mean squared error (MSE) </a:t>
            </a:r>
            <a:r>
              <a:rPr lang="en-US" dirty="0"/>
              <a:t>cost function.</a:t>
            </a:r>
          </a:p>
          <a:p>
            <a:r>
              <a:rPr lang="en-US" dirty="0"/>
              <a:t>MSE measures the average squared distance between the predicted output and the actual output (</a:t>
            </a:r>
            <a:r>
              <a:rPr lang="en-US" i="1" dirty="0">
                <a:solidFill>
                  <a:srgbClr val="FF0000"/>
                </a:solidFill>
              </a:rPr>
              <a:t>label</a:t>
            </a:r>
            <a:r>
              <a:rPr lang="en-US" dirty="0"/>
              <a:t>).</a:t>
            </a:r>
            <a:endParaRPr lang="en-US" sz="2000" dirty="0"/>
          </a:p>
          <a:p>
            <a:endParaRPr lang="en-US" dirty="0"/>
          </a:p>
        </p:txBody>
      </p:sp>
      <p:sp>
        <p:nvSpPr>
          <p:cNvPr id="4" name="Date Placeholder 3">
            <a:extLst>
              <a:ext uri="{FF2B5EF4-FFF2-40B4-BE49-F238E27FC236}">
                <a16:creationId xmlns:a16="http://schemas.microsoft.com/office/drawing/2014/main" id="{FACEDB82-A4BD-104D-9B02-C1008C6E1942}"/>
              </a:ext>
            </a:extLst>
          </p:cNvPr>
          <p:cNvSpPr>
            <a:spLocks noGrp="1"/>
          </p:cNvSpPr>
          <p:nvPr>
            <p:ph type="dt" sz="half" idx="10"/>
          </p:nvPr>
        </p:nvSpPr>
        <p:spPr/>
        <p:txBody>
          <a:bodyPr/>
          <a:lstStyle/>
          <a:p>
            <a:r>
              <a:rPr lang="en-US"/>
              <a:t>ITP4514 – AI &amp; ML</a:t>
            </a:r>
          </a:p>
        </p:txBody>
      </p:sp>
      <p:sp>
        <p:nvSpPr>
          <p:cNvPr id="5" name="Footer Placeholder 4">
            <a:extLst>
              <a:ext uri="{FF2B5EF4-FFF2-40B4-BE49-F238E27FC236}">
                <a16:creationId xmlns:a16="http://schemas.microsoft.com/office/drawing/2014/main" id="{E2E36177-365B-224A-BB3D-50FA999468D1}"/>
              </a:ext>
            </a:extLst>
          </p:cNvPr>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a:extLst>
              <a:ext uri="{FF2B5EF4-FFF2-40B4-BE49-F238E27FC236}">
                <a16:creationId xmlns:a16="http://schemas.microsoft.com/office/drawing/2014/main" id="{89404BE5-973B-2F4E-9026-A418B4777AE8}"/>
              </a:ext>
            </a:extLst>
          </p:cNvPr>
          <p:cNvSpPr>
            <a:spLocks noGrp="1"/>
          </p:cNvSpPr>
          <p:nvPr>
            <p:ph type="sldNum" sz="quarter" idx="12"/>
          </p:nvPr>
        </p:nvSpPr>
        <p:spPr/>
        <p:txBody>
          <a:bodyPr/>
          <a:lstStyle/>
          <a:p>
            <a:fld id="{B82CCC60-E8CD-4174-8B1A-7DF615B22EEF}" type="slidenum">
              <a:rPr lang="en-US" smtClean="0"/>
              <a:pPr/>
              <a:t>10</a:t>
            </a:fld>
            <a:endParaRPr lang="en-US"/>
          </a:p>
        </p:txBody>
      </p:sp>
    </p:spTree>
    <p:extLst>
      <p:ext uri="{BB962C8B-B14F-4D97-AF65-F5344CB8AC3E}">
        <p14:creationId xmlns:p14="http://schemas.microsoft.com/office/powerpoint/2010/main" val="2227136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3D0B-14F4-0E4C-9C3D-78A98C2184C2}"/>
              </a:ext>
            </a:extLst>
          </p:cNvPr>
          <p:cNvSpPr>
            <a:spLocks noGrp="1"/>
          </p:cNvSpPr>
          <p:nvPr>
            <p:ph type="title"/>
          </p:nvPr>
        </p:nvSpPr>
        <p:spPr/>
        <p:txBody>
          <a:bodyPr/>
          <a:lstStyle/>
          <a:p>
            <a:r>
              <a:rPr lang="en-HK" dirty="0"/>
              <a:t>Linear Regression</a:t>
            </a:r>
            <a:endParaRPr lang="en-US" dirty="0"/>
          </a:p>
        </p:txBody>
      </p:sp>
      <p:sp>
        <p:nvSpPr>
          <p:cNvPr id="4" name="Date Placeholder 3">
            <a:extLst>
              <a:ext uri="{FF2B5EF4-FFF2-40B4-BE49-F238E27FC236}">
                <a16:creationId xmlns:a16="http://schemas.microsoft.com/office/drawing/2014/main" id="{42CC8733-35B1-C445-9365-16E22574E1A1}"/>
              </a:ext>
            </a:extLst>
          </p:cNvPr>
          <p:cNvSpPr>
            <a:spLocks noGrp="1"/>
          </p:cNvSpPr>
          <p:nvPr>
            <p:ph type="dt" sz="half" idx="10"/>
          </p:nvPr>
        </p:nvSpPr>
        <p:spPr/>
        <p:txBody>
          <a:bodyPr/>
          <a:lstStyle/>
          <a:p>
            <a:r>
              <a:rPr lang="en-US"/>
              <a:t>ITP4514 – AI &amp; ML</a:t>
            </a:r>
          </a:p>
        </p:txBody>
      </p:sp>
      <p:sp>
        <p:nvSpPr>
          <p:cNvPr id="5" name="Footer Placeholder 4">
            <a:extLst>
              <a:ext uri="{FF2B5EF4-FFF2-40B4-BE49-F238E27FC236}">
                <a16:creationId xmlns:a16="http://schemas.microsoft.com/office/drawing/2014/main" id="{83B80CA5-2338-ED49-B080-5B0B25E64D55}"/>
              </a:ext>
            </a:extLst>
          </p:cNvPr>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a:extLst>
              <a:ext uri="{FF2B5EF4-FFF2-40B4-BE49-F238E27FC236}">
                <a16:creationId xmlns:a16="http://schemas.microsoft.com/office/drawing/2014/main" id="{20FD7E9F-14AC-AF41-93AA-484944201924}"/>
              </a:ext>
            </a:extLst>
          </p:cNvPr>
          <p:cNvSpPr>
            <a:spLocks noGrp="1"/>
          </p:cNvSpPr>
          <p:nvPr>
            <p:ph type="sldNum" sz="quarter" idx="12"/>
          </p:nvPr>
        </p:nvSpPr>
        <p:spPr/>
        <p:txBody>
          <a:bodyPr/>
          <a:lstStyle/>
          <a:p>
            <a:fld id="{B82CCC60-E8CD-4174-8B1A-7DF615B22EEF}" type="slidenum">
              <a:rPr lang="en-US" smtClean="0"/>
              <a:pPr/>
              <a:t>11</a:t>
            </a:fld>
            <a:endParaRPr lang="en-US"/>
          </a:p>
        </p:txBody>
      </p:sp>
      <p:grpSp>
        <p:nvGrpSpPr>
          <p:cNvPr id="12" name="Group 11">
            <a:extLst>
              <a:ext uri="{FF2B5EF4-FFF2-40B4-BE49-F238E27FC236}">
                <a16:creationId xmlns:a16="http://schemas.microsoft.com/office/drawing/2014/main" id="{D891BA1D-BC91-5746-B438-ACE7D62EBC5D}"/>
              </a:ext>
            </a:extLst>
          </p:cNvPr>
          <p:cNvGrpSpPr/>
          <p:nvPr/>
        </p:nvGrpSpPr>
        <p:grpSpPr>
          <a:xfrm>
            <a:off x="2434130" y="1187738"/>
            <a:ext cx="4600181" cy="3495249"/>
            <a:chOff x="2854181" y="848913"/>
            <a:chExt cx="4924624" cy="3831692"/>
          </a:xfrm>
        </p:grpSpPr>
        <p:pic>
          <p:nvPicPr>
            <p:cNvPr id="7" name="Picture 6">
              <a:extLst>
                <a:ext uri="{FF2B5EF4-FFF2-40B4-BE49-F238E27FC236}">
                  <a16:creationId xmlns:a16="http://schemas.microsoft.com/office/drawing/2014/main" id="{8DE36976-DE2C-CB48-A198-1A3640882259}"/>
                </a:ext>
              </a:extLst>
            </p:cNvPr>
            <p:cNvPicPr>
              <a:picLocks noChangeAspect="1"/>
            </p:cNvPicPr>
            <p:nvPr/>
          </p:nvPicPr>
          <p:blipFill>
            <a:blip r:embed="rId2"/>
            <a:stretch>
              <a:fillRect/>
            </a:stretch>
          </p:blipFill>
          <p:spPr>
            <a:xfrm>
              <a:off x="2854181" y="848913"/>
              <a:ext cx="4924624" cy="3831692"/>
            </a:xfrm>
            <a:prstGeom prst="rect">
              <a:avLst/>
            </a:prstGeom>
          </p:spPr>
        </p:pic>
        <p:cxnSp>
          <p:nvCxnSpPr>
            <p:cNvPr id="9" name="Straight Arrow Connector 8">
              <a:extLst>
                <a:ext uri="{FF2B5EF4-FFF2-40B4-BE49-F238E27FC236}">
                  <a16:creationId xmlns:a16="http://schemas.microsoft.com/office/drawing/2014/main" id="{2E0D9C0C-DD23-974B-9546-3047094EB5E9}"/>
                </a:ext>
              </a:extLst>
            </p:cNvPr>
            <p:cNvCxnSpPr>
              <a:cxnSpLocks/>
            </p:cNvCxnSpPr>
            <p:nvPr/>
          </p:nvCxnSpPr>
          <p:spPr>
            <a:xfrm>
              <a:off x="5946345" y="1960930"/>
              <a:ext cx="0" cy="45811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93B2D6E5-28DF-5045-9545-A62A06A8AE09}"/>
                </a:ext>
              </a:extLst>
            </p:cNvPr>
            <p:cNvSpPr txBox="1"/>
            <p:nvPr/>
          </p:nvSpPr>
          <p:spPr>
            <a:xfrm>
              <a:off x="5946345" y="1933069"/>
              <a:ext cx="499560" cy="276999"/>
            </a:xfrm>
            <a:prstGeom prst="rect">
              <a:avLst/>
            </a:prstGeom>
            <a:noFill/>
          </p:spPr>
          <p:txBody>
            <a:bodyPr wrap="none" rtlCol="0">
              <a:spAutoFit/>
            </a:bodyPr>
            <a:lstStyle/>
            <a:p>
              <a:r>
                <a:rPr lang="en-US" sz="1200" dirty="0"/>
                <a:t>error</a:t>
              </a:r>
            </a:p>
          </p:txBody>
        </p:sp>
      </p:grpSp>
    </p:spTree>
    <p:extLst>
      <p:ext uri="{BB962C8B-B14F-4D97-AF65-F5344CB8AC3E}">
        <p14:creationId xmlns:p14="http://schemas.microsoft.com/office/powerpoint/2010/main" val="250974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2E7D04-63B9-45EC-8B8A-89ECDDBDDEA3}"/>
              </a:ext>
            </a:extLst>
          </p:cNvPr>
          <p:cNvSpPr>
            <a:spLocks noGrp="1"/>
          </p:cNvSpPr>
          <p:nvPr>
            <p:ph type="title"/>
          </p:nvPr>
        </p:nvSpPr>
        <p:spPr/>
        <p:txBody>
          <a:bodyPr/>
          <a:lstStyle/>
          <a:p>
            <a:endParaRPr lang="en-US" dirty="0"/>
          </a:p>
        </p:txBody>
      </p:sp>
      <p:sp>
        <p:nvSpPr>
          <p:cNvPr id="4" name="日期版面配置區 3">
            <a:extLst>
              <a:ext uri="{FF2B5EF4-FFF2-40B4-BE49-F238E27FC236}">
                <a16:creationId xmlns:a16="http://schemas.microsoft.com/office/drawing/2014/main" id="{CA228198-4DB8-4937-8A91-4F7AEDF9BF98}"/>
              </a:ext>
            </a:extLst>
          </p:cNvPr>
          <p:cNvSpPr>
            <a:spLocks noGrp="1"/>
          </p:cNvSpPr>
          <p:nvPr>
            <p:ph type="dt" sz="half" idx="10"/>
          </p:nvPr>
        </p:nvSpPr>
        <p:spPr/>
        <p:txBody>
          <a:bodyPr/>
          <a:lstStyle/>
          <a:p>
            <a:r>
              <a:rPr lang="en-US"/>
              <a:t>ITP4514 – AI &amp; ML</a:t>
            </a:r>
          </a:p>
        </p:txBody>
      </p:sp>
      <p:sp>
        <p:nvSpPr>
          <p:cNvPr id="5" name="頁尾版面配置區 4">
            <a:extLst>
              <a:ext uri="{FF2B5EF4-FFF2-40B4-BE49-F238E27FC236}">
                <a16:creationId xmlns:a16="http://schemas.microsoft.com/office/drawing/2014/main" id="{CC694D04-A7B0-41FB-AE55-EB8568F49629}"/>
              </a:ext>
            </a:extLst>
          </p:cNvPr>
          <p:cNvSpPr>
            <a:spLocks noGrp="1"/>
          </p:cNvSpPr>
          <p:nvPr>
            <p:ph type="ftr" sz="quarter" idx="11"/>
          </p:nvPr>
        </p:nvSpPr>
        <p:spPr/>
        <p:txBody>
          <a:bodyPr/>
          <a:lstStyle/>
          <a:p>
            <a:r>
              <a:rPr lang="en-US"/>
              <a:t>L7 - Machine Learning - Regression and Clustering</a:t>
            </a:r>
            <a:endParaRPr lang="en-US" dirty="0"/>
          </a:p>
        </p:txBody>
      </p:sp>
      <p:sp>
        <p:nvSpPr>
          <p:cNvPr id="6" name="投影片編號版面配置區 5">
            <a:extLst>
              <a:ext uri="{FF2B5EF4-FFF2-40B4-BE49-F238E27FC236}">
                <a16:creationId xmlns:a16="http://schemas.microsoft.com/office/drawing/2014/main" id="{21E86222-AAF7-4A5E-BEFB-A9CF01D0631E}"/>
              </a:ext>
            </a:extLst>
          </p:cNvPr>
          <p:cNvSpPr>
            <a:spLocks noGrp="1"/>
          </p:cNvSpPr>
          <p:nvPr>
            <p:ph type="sldNum" sz="quarter" idx="12"/>
          </p:nvPr>
        </p:nvSpPr>
        <p:spPr/>
        <p:txBody>
          <a:bodyPr/>
          <a:lstStyle/>
          <a:p>
            <a:fld id="{B82CCC60-E8CD-4174-8B1A-7DF615B22EEF}" type="slidenum">
              <a:rPr lang="en-US" smtClean="0"/>
              <a:pPr/>
              <a:t>12</a:t>
            </a:fld>
            <a:endParaRPr lang="en-US"/>
          </a:p>
        </p:txBody>
      </p:sp>
      <p:pic>
        <p:nvPicPr>
          <p:cNvPr id="1026" name="Picture 2" descr="https://i2.wp.com/statisticsbyjim.com/wp-content/uploads/2017/04/residuals-300x186.png?resize=300%2C186&amp;is-pending-load=1">
            <a:extLst>
              <a:ext uri="{FF2B5EF4-FFF2-40B4-BE49-F238E27FC236}">
                <a16:creationId xmlns:a16="http://schemas.microsoft.com/office/drawing/2014/main" id="{C097496F-2420-4FAE-94B3-0F9BAE40CC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52245" y="1781261"/>
            <a:ext cx="3566557" cy="2211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024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EFB1-738C-482B-83F2-B3C7CAF8F9AE}"/>
              </a:ext>
            </a:extLst>
          </p:cNvPr>
          <p:cNvSpPr>
            <a:spLocks noGrp="1"/>
          </p:cNvSpPr>
          <p:nvPr>
            <p:ph type="title"/>
          </p:nvPr>
        </p:nvSpPr>
        <p:spPr/>
        <p:txBody>
          <a:bodyPr/>
          <a:lstStyle/>
          <a:p>
            <a:r>
              <a:rPr lang="en-HK" dirty="0"/>
              <a:t>Mean Absolute Error (MAE)</a:t>
            </a:r>
          </a:p>
        </p:txBody>
      </p:sp>
      <p:sp>
        <p:nvSpPr>
          <p:cNvPr id="3" name="Content Placeholder 2">
            <a:extLst>
              <a:ext uri="{FF2B5EF4-FFF2-40B4-BE49-F238E27FC236}">
                <a16:creationId xmlns:a16="http://schemas.microsoft.com/office/drawing/2014/main" id="{CDBD9900-3938-41E4-A980-DB23717D3E16}"/>
              </a:ext>
            </a:extLst>
          </p:cNvPr>
          <p:cNvSpPr>
            <a:spLocks noGrp="1"/>
          </p:cNvSpPr>
          <p:nvPr>
            <p:ph idx="1"/>
          </p:nvPr>
        </p:nvSpPr>
        <p:spPr/>
        <p:txBody>
          <a:bodyPr/>
          <a:lstStyle/>
          <a:p>
            <a:r>
              <a:rPr lang="en-HK" dirty="0"/>
              <a:t>A measure of errors between paired observations expressing the same phenomenon</a:t>
            </a:r>
          </a:p>
          <a:p>
            <a:r>
              <a:rPr lang="en-HK" dirty="0"/>
              <a:t>Less sensitive to outliers</a:t>
            </a:r>
          </a:p>
          <a:p>
            <a:r>
              <a:rPr lang="en-HK" dirty="0"/>
              <a:t>Many small errors = one large error</a:t>
            </a:r>
          </a:p>
          <a:p>
            <a:r>
              <a:rPr lang="en-HK" dirty="0"/>
              <a:t>Best 0</a:t>
            </a:r>
            <a:r>
              <a:rPr lang="en-HK" baseline="30000" dirty="0"/>
              <a:t>th</a:t>
            </a:r>
            <a:r>
              <a:rPr lang="en-HK" dirty="0"/>
              <a:t> order baseline</a:t>
            </a:r>
          </a:p>
          <a:p>
            <a:pPr lvl="1"/>
            <a:endParaRPr lang="en-HK" dirty="0"/>
          </a:p>
        </p:txBody>
      </p:sp>
      <p:sp>
        <p:nvSpPr>
          <p:cNvPr id="4" name="Date Placeholder 3">
            <a:extLst>
              <a:ext uri="{FF2B5EF4-FFF2-40B4-BE49-F238E27FC236}">
                <a16:creationId xmlns:a16="http://schemas.microsoft.com/office/drawing/2014/main" id="{FDE222A8-6A78-401E-B2DF-5B1DD39B9953}"/>
              </a:ext>
            </a:extLst>
          </p:cNvPr>
          <p:cNvSpPr>
            <a:spLocks noGrp="1"/>
          </p:cNvSpPr>
          <p:nvPr>
            <p:ph type="dt" sz="half" idx="10"/>
          </p:nvPr>
        </p:nvSpPr>
        <p:spPr/>
        <p:txBody>
          <a:bodyPr/>
          <a:lstStyle/>
          <a:p>
            <a:r>
              <a:rPr lang="en-US"/>
              <a:t>ITP4514 – AI &amp; ML</a:t>
            </a:r>
          </a:p>
        </p:txBody>
      </p:sp>
      <p:sp>
        <p:nvSpPr>
          <p:cNvPr id="5" name="Footer Placeholder 4">
            <a:extLst>
              <a:ext uri="{FF2B5EF4-FFF2-40B4-BE49-F238E27FC236}">
                <a16:creationId xmlns:a16="http://schemas.microsoft.com/office/drawing/2014/main" id="{0E33B90B-2884-4973-A82F-4084D804D2E1}"/>
              </a:ext>
            </a:extLst>
          </p:cNvPr>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a:extLst>
              <a:ext uri="{FF2B5EF4-FFF2-40B4-BE49-F238E27FC236}">
                <a16:creationId xmlns:a16="http://schemas.microsoft.com/office/drawing/2014/main" id="{4DDD2138-CA16-42DA-AAC5-7C657FD5FD7E}"/>
              </a:ext>
            </a:extLst>
          </p:cNvPr>
          <p:cNvSpPr>
            <a:spLocks noGrp="1"/>
          </p:cNvSpPr>
          <p:nvPr>
            <p:ph type="sldNum" sz="quarter" idx="12"/>
          </p:nvPr>
        </p:nvSpPr>
        <p:spPr/>
        <p:txBody>
          <a:bodyPr/>
          <a:lstStyle/>
          <a:p>
            <a:fld id="{B82CCC60-E8CD-4174-8B1A-7DF615B22EEF}" type="slidenum">
              <a:rPr lang="en-US" smtClean="0"/>
              <a:pPr/>
              <a:t>13</a:t>
            </a:fld>
            <a:endParaRPr lang="en-US"/>
          </a:p>
        </p:txBody>
      </p:sp>
      <p:pic>
        <p:nvPicPr>
          <p:cNvPr id="8" name="Picture 7">
            <a:extLst>
              <a:ext uri="{FF2B5EF4-FFF2-40B4-BE49-F238E27FC236}">
                <a16:creationId xmlns:a16="http://schemas.microsoft.com/office/drawing/2014/main" id="{9C7864B5-3BF0-42CE-8556-45466940A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4" y="2724455"/>
            <a:ext cx="1981810" cy="720658"/>
          </a:xfrm>
          <a:prstGeom prst="rect">
            <a:avLst/>
          </a:prstGeom>
        </p:spPr>
      </p:pic>
    </p:spTree>
    <p:extLst>
      <p:ext uri="{BB962C8B-B14F-4D97-AF65-F5344CB8AC3E}">
        <p14:creationId xmlns:p14="http://schemas.microsoft.com/office/powerpoint/2010/main" val="2077525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EA310-6116-4617-90EE-B18F5415C98D}"/>
              </a:ext>
            </a:extLst>
          </p:cNvPr>
          <p:cNvSpPr>
            <a:spLocks noGrp="1"/>
          </p:cNvSpPr>
          <p:nvPr>
            <p:ph type="title"/>
          </p:nvPr>
        </p:nvSpPr>
        <p:spPr/>
        <p:txBody>
          <a:bodyPr/>
          <a:lstStyle/>
          <a:p>
            <a:r>
              <a:rPr lang="en-HK" dirty="0"/>
              <a:t>Mean Square Error (MSE)</a:t>
            </a:r>
          </a:p>
        </p:txBody>
      </p:sp>
      <p:sp>
        <p:nvSpPr>
          <p:cNvPr id="3" name="Content Placeholder 2">
            <a:extLst>
              <a:ext uri="{FF2B5EF4-FFF2-40B4-BE49-F238E27FC236}">
                <a16:creationId xmlns:a16="http://schemas.microsoft.com/office/drawing/2014/main" id="{817CE21E-A41B-43EA-8E39-F5FEE7FDCA5E}"/>
              </a:ext>
            </a:extLst>
          </p:cNvPr>
          <p:cNvSpPr>
            <a:spLocks noGrp="1"/>
          </p:cNvSpPr>
          <p:nvPr>
            <p:ph idx="1"/>
          </p:nvPr>
        </p:nvSpPr>
        <p:spPr/>
        <p:txBody>
          <a:bodyPr/>
          <a:lstStyle/>
          <a:p>
            <a:r>
              <a:rPr lang="en-HK" dirty="0"/>
              <a:t>How close a regression line is to a set of points</a:t>
            </a:r>
          </a:p>
          <a:p>
            <a:r>
              <a:rPr lang="en-HK" dirty="0"/>
              <a:t>Square value aims to remove any negative signs</a:t>
            </a:r>
          </a:p>
          <a:p>
            <a:r>
              <a:rPr lang="en-HK" dirty="0"/>
              <a:t>Give more weight to larger differences.</a:t>
            </a:r>
          </a:p>
        </p:txBody>
      </p:sp>
      <p:sp>
        <p:nvSpPr>
          <p:cNvPr id="4" name="Date Placeholder 3">
            <a:extLst>
              <a:ext uri="{FF2B5EF4-FFF2-40B4-BE49-F238E27FC236}">
                <a16:creationId xmlns:a16="http://schemas.microsoft.com/office/drawing/2014/main" id="{5EBB402E-F20F-4D82-B017-35ECEB3BD904}"/>
              </a:ext>
            </a:extLst>
          </p:cNvPr>
          <p:cNvSpPr>
            <a:spLocks noGrp="1"/>
          </p:cNvSpPr>
          <p:nvPr>
            <p:ph type="dt" sz="half" idx="10"/>
          </p:nvPr>
        </p:nvSpPr>
        <p:spPr/>
        <p:txBody>
          <a:bodyPr/>
          <a:lstStyle/>
          <a:p>
            <a:r>
              <a:rPr lang="en-US"/>
              <a:t>ITP4514 – AI &amp; ML</a:t>
            </a:r>
          </a:p>
        </p:txBody>
      </p:sp>
      <p:sp>
        <p:nvSpPr>
          <p:cNvPr id="5" name="Footer Placeholder 4">
            <a:extLst>
              <a:ext uri="{FF2B5EF4-FFF2-40B4-BE49-F238E27FC236}">
                <a16:creationId xmlns:a16="http://schemas.microsoft.com/office/drawing/2014/main" id="{A431982F-45C7-4CFD-AAD1-534208727686}"/>
              </a:ext>
            </a:extLst>
          </p:cNvPr>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a:extLst>
              <a:ext uri="{FF2B5EF4-FFF2-40B4-BE49-F238E27FC236}">
                <a16:creationId xmlns:a16="http://schemas.microsoft.com/office/drawing/2014/main" id="{B6B93412-3C4B-4B55-BE00-4D940E767E68}"/>
              </a:ext>
            </a:extLst>
          </p:cNvPr>
          <p:cNvSpPr>
            <a:spLocks noGrp="1"/>
          </p:cNvSpPr>
          <p:nvPr>
            <p:ph type="sldNum" sz="quarter" idx="12"/>
          </p:nvPr>
        </p:nvSpPr>
        <p:spPr/>
        <p:txBody>
          <a:bodyPr/>
          <a:lstStyle/>
          <a:p>
            <a:fld id="{B82CCC60-E8CD-4174-8B1A-7DF615B22EEF}" type="slidenum">
              <a:rPr lang="en-US" smtClean="0"/>
              <a:pPr/>
              <a:t>14</a:t>
            </a:fld>
            <a:endParaRPr lang="en-US"/>
          </a:p>
        </p:txBody>
      </p:sp>
      <p:pic>
        <p:nvPicPr>
          <p:cNvPr id="8" name="Picture 7">
            <a:extLst>
              <a:ext uri="{FF2B5EF4-FFF2-40B4-BE49-F238E27FC236}">
                <a16:creationId xmlns:a16="http://schemas.microsoft.com/office/drawing/2014/main" id="{1CB78C8F-74AB-4DC2-A256-D007F08D33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50360" y="2877160"/>
            <a:ext cx="3321333" cy="916230"/>
          </a:xfrm>
          <a:prstGeom prst="rect">
            <a:avLst/>
          </a:prstGeom>
        </p:spPr>
      </p:pic>
    </p:spTree>
    <p:extLst>
      <p:ext uri="{BB962C8B-B14F-4D97-AF65-F5344CB8AC3E}">
        <p14:creationId xmlns:p14="http://schemas.microsoft.com/office/powerpoint/2010/main" val="1673043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8912-E87F-BD49-ABF7-44A897E7FA0E}"/>
              </a:ext>
            </a:extLst>
          </p:cNvPr>
          <p:cNvSpPr>
            <a:spLocks noGrp="1"/>
          </p:cNvSpPr>
          <p:nvPr>
            <p:ph type="title"/>
          </p:nvPr>
        </p:nvSpPr>
        <p:spPr>
          <a:xfrm>
            <a:off x="2241105" y="393492"/>
            <a:ext cx="6413609" cy="725349"/>
          </a:xfrm>
        </p:spPr>
        <p:txBody>
          <a:bodyPr vert="horz" lIns="91440" tIns="45720" rIns="91440" bIns="45720" rtlCol="0" anchor="ctr">
            <a:normAutofit fontScale="90000"/>
          </a:bodyPr>
          <a:lstStyle/>
          <a:p>
            <a:r>
              <a:rPr lang="en-US" sz="4000" dirty="0"/>
              <a:t>Gradient descent</a:t>
            </a:r>
            <a:br>
              <a:rPr lang="en-US" dirty="0"/>
            </a:br>
            <a:endParaRPr lang="en-US" dirty="0"/>
          </a:p>
        </p:txBody>
      </p:sp>
      <p:sp>
        <p:nvSpPr>
          <p:cNvPr id="3" name="Content Placeholder 2">
            <a:extLst>
              <a:ext uri="{FF2B5EF4-FFF2-40B4-BE49-F238E27FC236}">
                <a16:creationId xmlns:a16="http://schemas.microsoft.com/office/drawing/2014/main" id="{D433CF87-FA0A-3844-85DF-482DBF94C8A3}"/>
              </a:ext>
            </a:extLst>
          </p:cNvPr>
          <p:cNvSpPr>
            <a:spLocks noGrp="1"/>
          </p:cNvSpPr>
          <p:nvPr>
            <p:ph idx="1"/>
          </p:nvPr>
        </p:nvSpPr>
        <p:spPr/>
        <p:txBody>
          <a:bodyPr>
            <a:normAutofit lnSpcReduction="10000"/>
          </a:bodyPr>
          <a:lstStyle/>
          <a:p>
            <a:r>
              <a:rPr lang="en-US" dirty="0"/>
              <a:t>To find the coefficients that minimize our error function we will use </a:t>
            </a:r>
            <a:r>
              <a:rPr lang="en-US" i="1" dirty="0">
                <a:solidFill>
                  <a:srgbClr val="FF0000"/>
                </a:solidFill>
              </a:rPr>
              <a:t>gradient descent</a:t>
            </a:r>
            <a:r>
              <a:rPr lang="en-US" dirty="0"/>
              <a:t>.</a:t>
            </a:r>
          </a:p>
          <a:p>
            <a:r>
              <a:rPr lang="en-US" dirty="0"/>
              <a:t>Gradient descent is an optimization algorithm which iteratively takes steps to the local minimum of the cost function, i.e., to reduce the cost function.</a:t>
            </a:r>
          </a:p>
          <a:p>
            <a:r>
              <a:rPr lang="en-US" i="1" dirty="0">
                <a:solidFill>
                  <a:srgbClr val="FF0000"/>
                </a:solidFill>
              </a:rPr>
              <a:t>Learning rate</a:t>
            </a:r>
            <a:r>
              <a:rPr lang="en-US" dirty="0"/>
              <a:t> controls how much we should adjust the weights with respect to the loss gradient.</a:t>
            </a:r>
          </a:p>
          <a:p>
            <a:endParaRPr lang="en-US" dirty="0"/>
          </a:p>
        </p:txBody>
      </p:sp>
      <p:sp>
        <p:nvSpPr>
          <p:cNvPr id="4" name="Date Placeholder 3">
            <a:extLst>
              <a:ext uri="{FF2B5EF4-FFF2-40B4-BE49-F238E27FC236}">
                <a16:creationId xmlns:a16="http://schemas.microsoft.com/office/drawing/2014/main" id="{1E47C659-880C-3A41-8C3A-1A0033DBA5BC}"/>
              </a:ext>
            </a:extLst>
          </p:cNvPr>
          <p:cNvSpPr>
            <a:spLocks noGrp="1"/>
          </p:cNvSpPr>
          <p:nvPr>
            <p:ph type="dt" sz="half" idx="10"/>
          </p:nvPr>
        </p:nvSpPr>
        <p:spPr/>
        <p:txBody>
          <a:bodyPr/>
          <a:lstStyle/>
          <a:p>
            <a:r>
              <a:rPr lang="en-US"/>
              <a:t>ITP4514 – AI &amp; ML</a:t>
            </a:r>
          </a:p>
        </p:txBody>
      </p:sp>
      <p:sp>
        <p:nvSpPr>
          <p:cNvPr id="5" name="Footer Placeholder 4">
            <a:extLst>
              <a:ext uri="{FF2B5EF4-FFF2-40B4-BE49-F238E27FC236}">
                <a16:creationId xmlns:a16="http://schemas.microsoft.com/office/drawing/2014/main" id="{BC4AE5B5-34C1-F045-BD73-C75685CF24D6}"/>
              </a:ext>
            </a:extLst>
          </p:cNvPr>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a:extLst>
              <a:ext uri="{FF2B5EF4-FFF2-40B4-BE49-F238E27FC236}">
                <a16:creationId xmlns:a16="http://schemas.microsoft.com/office/drawing/2014/main" id="{0B290BD3-592F-1C46-A2F2-899394B056A0}"/>
              </a:ext>
            </a:extLst>
          </p:cNvPr>
          <p:cNvSpPr>
            <a:spLocks noGrp="1"/>
          </p:cNvSpPr>
          <p:nvPr>
            <p:ph type="sldNum" sz="quarter" idx="12"/>
          </p:nvPr>
        </p:nvSpPr>
        <p:spPr/>
        <p:txBody>
          <a:bodyPr/>
          <a:lstStyle/>
          <a:p>
            <a:fld id="{B82CCC60-E8CD-4174-8B1A-7DF615B22EEF}" type="slidenum">
              <a:rPr lang="en-US" smtClean="0"/>
              <a:pPr/>
              <a:t>15</a:t>
            </a:fld>
            <a:endParaRPr lang="en-US"/>
          </a:p>
        </p:txBody>
      </p:sp>
    </p:spTree>
    <p:extLst>
      <p:ext uri="{BB962C8B-B14F-4D97-AF65-F5344CB8AC3E}">
        <p14:creationId xmlns:p14="http://schemas.microsoft.com/office/powerpoint/2010/main" val="629356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B0D9D-83C3-6A45-90E1-B2789C2D3F86}"/>
              </a:ext>
            </a:extLst>
          </p:cNvPr>
          <p:cNvSpPr>
            <a:spLocks noGrp="1"/>
          </p:cNvSpPr>
          <p:nvPr>
            <p:ph type="title"/>
          </p:nvPr>
        </p:nvSpPr>
        <p:spPr/>
        <p:txBody>
          <a:bodyPr/>
          <a:lstStyle/>
          <a:p>
            <a:r>
              <a:rPr lang="en-US" dirty="0"/>
              <a:t>Gradient descent</a:t>
            </a:r>
          </a:p>
        </p:txBody>
      </p:sp>
      <p:sp>
        <p:nvSpPr>
          <p:cNvPr id="3" name="Content Placeholder 2">
            <a:extLst>
              <a:ext uri="{FF2B5EF4-FFF2-40B4-BE49-F238E27FC236}">
                <a16:creationId xmlns:a16="http://schemas.microsoft.com/office/drawing/2014/main" id="{FA90E84B-255A-9845-88B5-EF09F603C27A}"/>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3DA66817-5589-9A4E-8440-BFEBE2E34A23}"/>
              </a:ext>
            </a:extLst>
          </p:cNvPr>
          <p:cNvSpPr>
            <a:spLocks noGrp="1"/>
          </p:cNvSpPr>
          <p:nvPr>
            <p:ph type="dt" sz="half" idx="10"/>
          </p:nvPr>
        </p:nvSpPr>
        <p:spPr/>
        <p:txBody>
          <a:bodyPr/>
          <a:lstStyle/>
          <a:p>
            <a:r>
              <a:rPr lang="en-US"/>
              <a:t>ITP4514 – AI &amp; ML</a:t>
            </a:r>
          </a:p>
        </p:txBody>
      </p:sp>
      <p:sp>
        <p:nvSpPr>
          <p:cNvPr id="5" name="Footer Placeholder 4">
            <a:extLst>
              <a:ext uri="{FF2B5EF4-FFF2-40B4-BE49-F238E27FC236}">
                <a16:creationId xmlns:a16="http://schemas.microsoft.com/office/drawing/2014/main" id="{CA4C928D-CB54-764F-8435-62378289A2A4}"/>
              </a:ext>
            </a:extLst>
          </p:cNvPr>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a:extLst>
              <a:ext uri="{FF2B5EF4-FFF2-40B4-BE49-F238E27FC236}">
                <a16:creationId xmlns:a16="http://schemas.microsoft.com/office/drawing/2014/main" id="{44FE22AA-3A02-014A-A937-9B1572D5A5C7}"/>
              </a:ext>
            </a:extLst>
          </p:cNvPr>
          <p:cNvSpPr>
            <a:spLocks noGrp="1"/>
          </p:cNvSpPr>
          <p:nvPr>
            <p:ph type="sldNum" sz="quarter" idx="12"/>
          </p:nvPr>
        </p:nvSpPr>
        <p:spPr/>
        <p:txBody>
          <a:bodyPr/>
          <a:lstStyle/>
          <a:p>
            <a:fld id="{B82CCC60-E8CD-4174-8B1A-7DF615B22EEF}" type="slidenum">
              <a:rPr lang="en-US" smtClean="0"/>
              <a:pPr/>
              <a:t>16</a:t>
            </a:fld>
            <a:endParaRPr lang="en-US"/>
          </a:p>
        </p:txBody>
      </p:sp>
      <p:pic>
        <p:nvPicPr>
          <p:cNvPr id="7" name="Picture 6">
            <a:extLst>
              <a:ext uri="{FF2B5EF4-FFF2-40B4-BE49-F238E27FC236}">
                <a16:creationId xmlns:a16="http://schemas.microsoft.com/office/drawing/2014/main" id="{BDAEB34E-8F46-3348-84E2-3F80957A9E46}"/>
              </a:ext>
            </a:extLst>
          </p:cNvPr>
          <p:cNvPicPr>
            <a:picLocks noChangeAspect="1"/>
          </p:cNvPicPr>
          <p:nvPr/>
        </p:nvPicPr>
        <p:blipFill>
          <a:blip r:embed="rId2"/>
          <a:stretch>
            <a:fillRect/>
          </a:stretch>
        </p:blipFill>
        <p:spPr>
          <a:xfrm>
            <a:off x="2128720" y="1197405"/>
            <a:ext cx="6354394" cy="3534396"/>
          </a:xfrm>
          <a:prstGeom prst="rect">
            <a:avLst/>
          </a:prstGeom>
        </p:spPr>
      </p:pic>
    </p:spTree>
    <p:extLst>
      <p:ext uri="{BB962C8B-B14F-4D97-AF65-F5344CB8AC3E}">
        <p14:creationId xmlns:p14="http://schemas.microsoft.com/office/powerpoint/2010/main" val="3230789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650A-98BF-9B48-A1AD-0508CDF009D7}"/>
              </a:ext>
            </a:extLst>
          </p:cNvPr>
          <p:cNvSpPr>
            <a:spLocks noGrp="1"/>
          </p:cNvSpPr>
          <p:nvPr>
            <p:ph type="title"/>
          </p:nvPr>
        </p:nvSpPr>
        <p:spPr/>
        <p:txBody>
          <a:bodyPr>
            <a:noAutofit/>
          </a:bodyPr>
          <a:lstStyle/>
          <a:p>
            <a:r>
              <a:rPr lang="en-US" dirty="0"/>
              <a:t>Multiple Linear Regression</a:t>
            </a:r>
          </a:p>
        </p:txBody>
      </p:sp>
      <p:sp>
        <p:nvSpPr>
          <p:cNvPr id="3" name="Content Placeholder 2">
            <a:extLst>
              <a:ext uri="{FF2B5EF4-FFF2-40B4-BE49-F238E27FC236}">
                <a16:creationId xmlns:a16="http://schemas.microsoft.com/office/drawing/2014/main" id="{F5C90F31-21CB-AF43-BA0B-EC34BB75F9D1}"/>
              </a:ext>
            </a:extLst>
          </p:cNvPr>
          <p:cNvSpPr>
            <a:spLocks noGrp="1"/>
          </p:cNvSpPr>
          <p:nvPr>
            <p:ph idx="1"/>
          </p:nvPr>
        </p:nvSpPr>
        <p:spPr/>
        <p:txBody>
          <a:bodyPr/>
          <a:lstStyle/>
          <a:p>
            <a:r>
              <a:rPr lang="en-US" dirty="0"/>
              <a:t>Linear regression is called </a:t>
            </a:r>
            <a:r>
              <a:rPr lang="en-US" b="1" i="1" dirty="0">
                <a:solidFill>
                  <a:srgbClr val="FF0000"/>
                </a:solidFill>
              </a:rPr>
              <a:t>multivariate</a:t>
            </a:r>
            <a:r>
              <a:rPr lang="en-US" dirty="0"/>
              <a:t> if you are working with </a:t>
            </a:r>
            <a:r>
              <a:rPr lang="en-US" i="1" dirty="0">
                <a:solidFill>
                  <a:srgbClr val="FF0000"/>
                </a:solidFill>
              </a:rPr>
              <a:t>at least two independent variables</a:t>
            </a:r>
            <a:r>
              <a:rPr lang="en-US" dirty="0"/>
              <a:t>.</a:t>
            </a:r>
          </a:p>
          <a:p>
            <a:r>
              <a:rPr lang="en-US" dirty="0"/>
              <a:t>Each of the independent variables also called </a:t>
            </a:r>
            <a:r>
              <a:rPr lang="en-US" i="1" dirty="0">
                <a:solidFill>
                  <a:srgbClr val="FF0000"/>
                </a:solidFill>
              </a:rPr>
              <a:t>features</a:t>
            </a:r>
            <a:r>
              <a:rPr lang="en-US" dirty="0"/>
              <a:t> gets multiplied with a weight which is learned by our linear regression algorithm.</a:t>
            </a:r>
          </a:p>
          <a:p>
            <a:endParaRPr lang="en-US" dirty="0"/>
          </a:p>
        </p:txBody>
      </p:sp>
      <p:sp>
        <p:nvSpPr>
          <p:cNvPr id="4" name="Date Placeholder 3">
            <a:extLst>
              <a:ext uri="{FF2B5EF4-FFF2-40B4-BE49-F238E27FC236}">
                <a16:creationId xmlns:a16="http://schemas.microsoft.com/office/drawing/2014/main" id="{47CFFDC3-3C54-5C4E-945E-3B3A1B717EA5}"/>
              </a:ext>
            </a:extLst>
          </p:cNvPr>
          <p:cNvSpPr>
            <a:spLocks noGrp="1"/>
          </p:cNvSpPr>
          <p:nvPr>
            <p:ph type="dt" sz="half" idx="10"/>
          </p:nvPr>
        </p:nvSpPr>
        <p:spPr/>
        <p:txBody>
          <a:bodyPr/>
          <a:lstStyle/>
          <a:p>
            <a:r>
              <a:rPr lang="en-US"/>
              <a:t>ITP4514 – AI &amp; ML</a:t>
            </a:r>
          </a:p>
        </p:txBody>
      </p:sp>
      <p:sp>
        <p:nvSpPr>
          <p:cNvPr id="5" name="Footer Placeholder 4">
            <a:extLst>
              <a:ext uri="{FF2B5EF4-FFF2-40B4-BE49-F238E27FC236}">
                <a16:creationId xmlns:a16="http://schemas.microsoft.com/office/drawing/2014/main" id="{BE9DCC9A-48EF-8041-B25A-DAA23EB5F99E}"/>
              </a:ext>
            </a:extLst>
          </p:cNvPr>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a:extLst>
              <a:ext uri="{FF2B5EF4-FFF2-40B4-BE49-F238E27FC236}">
                <a16:creationId xmlns:a16="http://schemas.microsoft.com/office/drawing/2014/main" id="{1492D20F-85AC-6842-BD2A-7825E6B11B04}"/>
              </a:ext>
            </a:extLst>
          </p:cNvPr>
          <p:cNvSpPr>
            <a:spLocks noGrp="1"/>
          </p:cNvSpPr>
          <p:nvPr>
            <p:ph type="sldNum" sz="quarter" idx="12"/>
          </p:nvPr>
        </p:nvSpPr>
        <p:spPr/>
        <p:txBody>
          <a:bodyPr/>
          <a:lstStyle/>
          <a:p>
            <a:fld id="{B82CCC60-E8CD-4174-8B1A-7DF615B22EEF}" type="slidenum">
              <a:rPr lang="en-US" smtClean="0"/>
              <a:pPr/>
              <a:t>17</a:t>
            </a:fld>
            <a:endParaRPr lang="en-US"/>
          </a:p>
        </p:txBody>
      </p:sp>
      <p:pic>
        <p:nvPicPr>
          <p:cNvPr id="7" name="Picture 6">
            <a:extLst>
              <a:ext uri="{FF2B5EF4-FFF2-40B4-BE49-F238E27FC236}">
                <a16:creationId xmlns:a16="http://schemas.microsoft.com/office/drawing/2014/main" id="{42646B33-EA01-634E-84DD-44EAC8B6A9D1}"/>
              </a:ext>
            </a:extLst>
          </p:cNvPr>
          <p:cNvPicPr>
            <a:picLocks noChangeAspect="1"/>
          </p:cNvPicPr>
          <p:nvPr/>
        </p:nvPicPr>
        <p:blipFill>
          <a:blip r:embed="rId2"/>
          <a:stretch>
            <a:fillRect/>
          </a:stretch>
        </p:blipFill>
        <p:spPr>
          <a:xfrm>
            <a:off x="2296886" y="3809332"/>
            <a:ext cx="6379002" cy="453105"/>
          </a:xfrm>
          <a:prstGeom prst="rect">
            <a:avLst/>
          </a:prstGeom>
        </p:spPr>
      </p:pic>
    </p:spTree>
    <p:extLst>
      <p:ext uri="{BB962C8B-B14F-4D97-AF65-F5344CB8AC3E}">
        <p14:creationId xmlns:p14="http://schemas.microsoft.com/office/powerpoint/2010/main" val="1145831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650A-98BF-9B48-A1AD-0508CDF009D7}"/>
              </a:ext>
            </a:extLst>
          </p:cNvPr>
          <p:cNvSpPr>
            <a:spLocks noGrp="1"/>
          </p:cNvSpPr>
          <p:nvPr>
            <p:ph type="title"/>
          </p:nvPr>
        </p:nvSpPr>
        <p:spPr/>
        <p:txBody>
          <a:bodyPr/>
          <a:lstStyle/>
          <a:p>
            <a:r>
              <a:rPr lang="en-US" altLang="zh-TW" dirty="0"/>
              <a:t>Logistic Regression</a:t>
            </a:r>
            <a:endParaRPr lang="en-US" dirty="0"/>
          </a:p>
        </p:txBody>
      </p:sp>
      <p:sp>
        <p:nvSpPr>
          <p:cNvPr id="3" name="Content Placeholder 2">
            <a:extLst>
              <a:ext uri="{FF2B5EF4-FFF2-40B4-BE49-F238E27FC236}">
                <a16:creationId xmlns:a16="http://schemas.microsoft.com/office/drawing/2014/main" id="{F5C90F31-21CB-AF43-BA0B-EC34BB75F9D1}"/>
              </a:ext>
            </a:extLst>
          </p:cNvPr>
          <p:cNvSpPr>
            <a:spLocks noGrp="1"/>
          </p:cNvSpPr>
          <p:nvPr>
            <p:ph idx="1"/>
          </p:nvPr>
        </p:nvSpPr>
        <p:spPr/>
        <p:txBody>
          <a:bodyPr>
            <a:normAutofit lnSpcReduction="10000"/>
          </a:bodyPr>
          <a:lstStyle/>
          <a:p>
            <a:r>
              <a:rPr lang="en-US" b="1" dirty="0">
                <a:solidFill>
                  <a:srgbClr val="C00000"/>
                </a:solidFill>
              </a:rPr>
              <a:t>Logistic regression</a:t>
            </a:r>
            <a:r>
              <a:rPr lang="en-US" dirty="0"/>
              <a:t> is a model that uses a </a:t>
            </a:r>
            <a:r>
              <a:rPr lang="en-US" i="1" dirty="0">
                <a:solidFill>
                  <a:srgbClr val="FF0000"/>
                </a:solidFill>
              </a:rPr>
              <a:t>logistic function </a:t>
            </a:r>
            <a:r>
              <a:rPr lang="en-US" dirty="0"/>
              <a:t>to model a dependent variable.</a:t>
            </a:r>
          </a:p>
          <a:p>
            <a:r>
              <a:rPr lang="en-US" dirty="0"/>
              <a:t>Like all regression analyses, the logistic regression is a </a:t>
            </a:r>
            <a:r>
              <a:rPr lang="en-US" i="1" dirty="0">
                <a:solidFill>
                  <a:srgbClr val="FF0000"/>
                </a:solidFill>
              </a:rPr>
              <a:t>predictive analysis</a:t>
            </a:r>
            <a:r>
              <a:rPr lang="en-US" dirty="0"/>
              <a:t>.</a:t>
            </a:r>
          </a:p>
          <a:p>
            <a:r>
              <a:rPr lang="en-US" dirty="0"/>
              <a:t>Logistic regression is used to describe data and to explain the relationship between one dependent variable and one or more independent variables.</a:t>
            </a:r>
          </a:p>
          <a:p>
            <a:endParaRPr lang="en-US" dirty="0"/>
          </a:p>
        </p:txBody>
      </p:sp>
      <p:sp>
        <p:nvSpPr>
          <p:cNvPr id="4" name="Date Placeholder 3">
            <a:extLst>
              <a:ext uri="{FF2B5EF4-FFF2-40B4-BE49-F238E27FC236}">
                <a16:creationId xmlns:a16="http://schemas.microsoft.com/office/drawing/2014/main" id="{47CFFDC3-3C54-5C4E-945E-3B3A1B717EA5}"/>
              </a:ext>
            </a:extLst>
          </p:cNvPr>
          <p:cNvSpPr>
            <a:spLocks noGrp="1"/>
          </p:cNvSpPr>
          <p:nvPr>
            <p:ph type="dt" sz="half" idx="10"/>
          </p:nvPr>
        </p:nvSpPr>
        <p:spPr/>
        <p:txBody>
          <a:bodyPr/>
          <a:lstStyle/>
          <a:p>
            <a:r>
              <a:rPr lang="en-US"/>
              <a:t>ITP4514 – AI &amp; ML</a:t>
            </a:r>
          </a:p>
        </p:txBody>
      </p:sp>
      <p:sp>
        <p:nvSpPr>
          <p:cNvPr id="5" name="Footer Placeholder 4">
            <a:extLst>
              <a:ext uri="{FF2B5EF4-FFF2-40B4-BE49-F238E27FC236}">
                <a16:creationId xmlns:a16="http://schemas.microsoft.com/office/drawing/2014/main" id="{BE9DCC9A-48EF-8041-B25A-DAA23EB5F99E}"/>
              </a:ext>
            </a:extLst>
          </p:cNvPr>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a:extLst>
              <a:ext uri="{FF2B5EF4-FFF2-40B4-BE49-F238E27FC236}">
                <a16:creationId xmlns:a16="http://schemas.microsoft.com/office/drawing/2014/main" id="{1492D20F-85AC-6842-BD2A-7825E6B11B04}"/>
              </a:ext>
            </a:extLst>
          </p:cNvPr>
          <p:cNvSpPr>
            <a:spLocks noGrp="1"/>
          </p:cNvSpPr>
          <p:nvPr>
            <p:ph type="sldNum" sz="quarter" idx="12"/>
          </p:nvPr>
        </p:nvSpPr>
        <p:spPr/>
        <p:txBody>
          <a:bodyPr/>
          <a:lstStyle/>
          <a:p>
            <a:fld id="{B82CCC60-E8CD-4174-8B1A-7DF615B22EEF}" type="slidenum">
              <a:rPr lang="en-US" smtClean="0"/>
              <a:pPr/>
              <a:t>18</a:t>
            </a:fld>
            <a:endParaRPr lang="en-US"/>
          </a:p>
        </p:txBody>
      </p:sp>
    </p:spTree>
    <p:extLst>
      <p:ext uri="{BB962C8B-B14F-4D97-AF65-F5344CB8AC3E}">
        <p14:creationId xmlns:p14="http://schemas.microsoft.com/office/powerpoint/2010/main" val="3609969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073D2-1AB1-8E47-AB3A-2D772A733899}"/>
              </a:ext>
            </a:extLst>
          </p:cNvPr>
          <p:cNvSpPr>
            <a:spLocks noGrp="1"/>
          </p:cNvSpPr>
          <p:nvPr>
            <p:ph type="title"/>
          </p:nvPr>
        </p:nvSpPr>
        <p:spPr/>
        <p:txBody>
          <a:bodyPr/>
          <a:lstStyle/>
          <a:p>
            <a:r>
              <a:rPr lang="en-US" altLang="zh-TW" dirty="0"/>
              <a:t>Logistic Function</a:t>
            </a:r>
            <a:endParaRPr lang="en-US" dirty="0"/>
          </a:p>
        </p:txBody>
      </p:sp>
      <p:sp>
        <p:nvSpPr>
          <p:cNvPr id="4" name="Date Placeholder 3">
            <a:extLst>
              <a:ext uri="{FF2B5EF4-FFF2-40B4-BE49-F238E27FC236}">
                <a16:creationId xmlns:a16="http://schemas.microsoft.com/office/drawing/2014/main" id="{27E25103-7FD8-1748-902C-56ECCF13633B}"/>
              </a:ext>
            </a:extLst>
          </p:cNvPr>
          <p:cNvSpPr>
            <a:spLocks noGrp="1"/>
          </p:cNvSpPr>
          <p:nvPr>
            <p:ph type="dt" sz="half" idx="10"/>
          </p:nvPr>
        </p:nvSpPr>
        <p:spPr/>
        <p:txBody>
          <a:bodyPr/>
          <a:lstStyle/>
          <a:p>
            <a:r>
              <a:rPr lang="en-US"/>
              <a:t>ITP4514 – AI &amp; ML</a:t>
            </a:r>
          </a:p>
        </p:txBody>
      </p:sp>
      <p:sp>
        <p:nvSpPr>
          <p:cNvPr id="5" name="Footer Placeholder 4">
            <a:extLst>
              <a:ext uri="{FF2B5EF4-FFF2-40B4-BE49-F238E27FC236}">
                <a16:creationId xmlns:a16="http://schemas.microsoft.com/office/drawing/2014/main" id="{66EFE657-FBF0-2145-8ED3-D8DF22EF356D}"/>
              </a:ext>
            </a:extLst>
          </p:cNvPr>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a:extLst>
              <a:ext uri="{FF2B5EF4-FFF2-40B4-BE49-F238E27FC236}">
                <a16:creationId xmlns:a16="http://schemas.microsoft.com/office/drawing/2014/main" id="{8AD93016-217C-B340-B768-ED45F88B6459}"/>
              </a:ext>
            </a:extLst>
          </p:cNvPr>
          <p:cNvSpPr>
            <a:spLocks noGrp="1"/>
          </p:cNvSpPr>
          <p:nvPr>
            <p:ph type="sldNum" sz="quarter" idx="12"/>
          </p:nvPr>
        </p:nvSpPr>
        <p:spPr/>
        <p:txBody>
          <a:bodyPr/>
          <a:lstStyle/>
          <a:p>
            <a:fld id="{B82CCC60-E8CD-4174-8B1A-7DF615B22EEF}" type="slidenum">
              <a:rPr lang="en-US" smtClean="0"/>
              <a:pPr/>
              <a:t>19</a:t>
            </a:fld>
            <a:endParaRPr lang="en-US"/>
          </a:p>
        </p:txBody>
      </p:sp>
      <p:pic>
        <p:nvPicPr>
          <p:cNvPr id="7" name="Content Placeholder 6">
            <a:extLst>
              <a:ext uri="{FF2B5EF4-FFF2-40B4-BE49-F238E27FC236}">
                <a16:creationId xmlns:a16="http://schemas.microsoft.com/office/drawing/2014/main" id="{DD139E2B-401E-814B-8090-A7C99B79918F}"/>
              </a:ext>
            </a:extLst>
          </p:cNvPr>
          <p:cNvPicPr>
            <a:picLocks noGrp="1" noChangeAspect="1"/>
          </p:cNvPicPr>
          <p:nvPr>
            <p:ph idx="1"/>
          </p:nvPr>
        </p:nvPicPr>
        <p:blipFill>
          <a:blip r:embed="rId2"/>
          <a:stretch>
            <a:fillRect/>
          </a:stretch>
        </p:blipFill>
        <p:spPr>
          <a:xfrm>
            <a:off x="3195638" y="1428750"/>
            <a:ext cx="4279900" cy="3048000"/>
          </a:xfrm>
          <a:prstGeom prst="rect">
            <a:avLst/>
          </a:prstGeom>
        </p:spPr>
      </p:pic>
    </p:spTree>
    <p:extLst>
      <p:ext uri="{BB962C8B-B14F-4D97-AF65-F5344CB8AC3E}">
        <p14:creationId xmlns:p14="http://schemas.microsoft.com/office/powerpoint/2010/main" val="3548565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Cambria" panose="02040503050406030204" pitchFamily="18" charset="0"/>
                <a:ea typeface="Cambria" panose="02040503050406030204" pitchFamily="18" charset="0"/>
              </a:rPr>
              <a:t>Lesson Outline</a:t>
            </a:r>
          </a:p>
        </p:txBody>
      </p:sp>
      <p:sp>
        <p:nvSpPr>
          <p:cNvPr id="3" name="Content Placeholder 2"/>
          <p:cNvSpPr>
            <a:spLocks noGrp="1"/>
          </p:cNvSpPr>
          <p:nvPr>
            <p:ph idx="1"/>
          </p:nvPr>
        </p:nvSpPr>
        <p:spPr/>
        <p:txBody>
          <a:bodyPr/>
          <a:lstStyle/>
          <a:p>
            <a:pPr marL="461963" indent="-461963">
              <a:buFont typeface="+mj-lt"/>
              <a:buAutoNum type="arabicPeriod"/>
            </a:pPr>
            <a:r>
              <a:rPr lang="en-US" dirty="0"/>
              <a:t>Regression</a:t>
            </a:r>
          </a:p>
          <a:p>
            <a:pPr marL="461963" indent="-461963">
              <a:buFont typeface="+mj-lt"/>
              <a:buAutoNum type="arabicPeriod"/>
            </a:pPr>
            <a:r>
              <a:rPr lang="en-US" dirty="0"/>
              <a:t>Clustering</a:t>
            </a:r>
          </a:p>
        </p:txBody>
      </p:sp>
      <p:sp>
        <p:nvSpPr>
          <p:cNvPr id="4" name="Date Placeholder 3">
            <a:extLst>
              <a:ext uri="{FF2B5EF4-FFF2-40B4-BE49-F238E27FC236}">
                <a16:creationId xmlns:a16="http://schemas.microsoft.com/office/drawing/2014/main" id="{F8DA9674-1263-42EB-84ED-70EA5A68DF4D}"/>
              </a:ext>
            </a:extLst>
          </p:cNvPr>
          <p:cNvSpPr>
            <a:spLocks noGrp="1"/>
          </p:cNvSpPr>
          <p:nvPr>
            <p:ph type="dt" sz="half" idx="10"/>
          </p:nvPr>
        </p:nvSpPr>
        <p:spPr/>
        <p:txBody>
          <a:bodyPr/>
          <a:lstStyle/>
          <a:p>
            <a:r>
              <a:rPr lang="en-US"/>
              <a:t>ITP4514 – AI &amp; ML</a:t>
            </a:r>
            <a:endParaRPr lang="en-US" dirty="0"/>
          </a:p>
        </p:txBody>
      </p:sp>
      <p:sp>
        <p:nvSpPr>
          <p:cNvPr id="5" name="Footer Placeholder 4">
            <a:extLst>
              <a:ext uri="{FF2B5EF4-FFF2-40B4-BE49-F238E27FC236}">
                <a16:creationId xmlns:a16="http://schemas.microsoft.com/office/drawing/2014/main" id="{513195EE-2F38-49EB-B0F2-39DC44268ABA}"/>
              </a:ext>
            </a:extLst>
          </p:cNvPr>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a:extLst>
              <a:ext uri="{FF2B5EF4-FFF2-40B4-BE49-F238E27FC236}">
                <a16:creationId xmlns:a16="http://schemas.microsoft.com/office/drawing/2014/main" id="{EA10EEC0-5178-49B9-93B1-B2219E8C4BAB}"/>
              </a:ext>
            </a:extLst>
          </p:cNvPr>
          <p:cNvSpPr>
            <a:spLocks noGrp="1"/>
          </p:cNvSpPr>
          <p:nvPr>
            <p:ph type="sldNum" sz="quarter" idx="12"/>
          </p:nvPr>
        </p:nvSpPr>
        <p:spPr/>
        <p:txBody>
          <a:bodyPr/>
          <a:lstStyle/>
          <a:p>
            <a:fld id="{B82CCC60-E8CD-4174-8B1A-7DF615B22EEF}" type="slidenum">
              <a:rPr lang="en-US" smtClean="0"/>
              <a:pPr/>
              <a:t>2</a:t>
            </a:fld>
            <a:endParaRPr lang="en-US"/>
          </a:p>
        </p:txBody>
      </p:sp>
      <p:sp>
        <p:nvSpPr>
          <p:cNvPr id="8" name="Title 1">
            <a:extLst>
              <a:ext uri="{FF2B5EF4-FFF2-40B4-BE49-F238E27FC236}">
                <a16:creationId xmlns:a16="http://schemas.microsoft.com/office/drawing/2014/main" id="{6F3D2FB3-B22E-4D74-B537-2C330579D3E0}"/>
              </a:ext>
            </a:extLst>
          </p:cNvPr>
          <p:cNvSpPr txBox="1">
            <a:spLocks/>
          </p:cNvSpPr>
          <p:nvPr/>
        </p:nvSpPr>
        <p:spPr>
          <a:xfrm>
            <a:off x="457200" y="119315"/>
            <a:ext cx="8543245" cy="77268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baseline="0">
                <a:solidFill>
                  <a:schemeClr val="bg1"/>
                </a:solidFill>
                <a:effectLst>
                  <a:outerShdw blurRad="50800" dist="38100" dir="2700000" algn="tl" rotWithShape="0">
                    <a:prstClr val="black">
                      <a:alpha val="40000"/>
                    </a:prstClr>
                  </a:outerShdw>
                </a:effectLst>
                <a:latin typeface="+mj-lt"/>
                <a:ea typeface="+mj-ea"/>
                <a:cs typeface="+mj-cs"/>
              </a:defRPr>
            </a:lvl1pPr>
          </a:lstStyle>
          <a:p>
            <a:pPr algn="r" defTabSz="1219170"/>
            <a:r>
              <a:rPr lang="en-US" b="1" i="1" dirty="0">
                <a:solidFill>
                  <a:srgbClr val="66FF33"/>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L7 – ML – Regression &amp; Clustering</a:t>
            </a:r>
          </a:p>
        </p:txBody>
      </p:sp>
    </p:spTree>
    <p:extLst>
      <p:ext uri="{BB962C8B-B14F-4D97-AF65-F5344CB8AC3E}">
        <p14:creationId xmlns:p14="http://schemas.microsoft.com/office/powerpoint/2010/main" val="1444272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82B16-3948-4916-8806-23B02F2CCF97}"/>
              </a:ext>
            </a:extLst>
          </p:cNvPr>
          <p:cNvSpPr>
            <a:spLocks noGrp="1"/>
          </p:cNvSpPr>
          <p:nvPr>
            <p:ph type="title"/>
          </p:nvPr>
        </p:nvSpPr>
        <p:spPr/>
        <p:txBody>
          <a:bodyPr/>
          <a:lstStyle/>
          <a:p>
            <a:r>
              <a:rPr lang="en-HK" dirty="0"/>
              <a:t>Applications</a:t>
            </a:r>
          </a:p>
        </p:txBody>
      </p:sp>
      <p:sp>
        <p:nvSpPr>
          <p:cNvPr id="3" name="Content Placeholder 2">
            <a:extLst>
              <a:ext uri="{FF2B5EF4-FFF2-40B4-BE49-F238E27FC236}">
                <a16:creationId xmlns:a16="http://schemas.microsoft.com/office/drawing/2014/main" id="{58066DCA-08BB-4C25-A118-C8940B9806E2}"/>
              </a:ext>
            </a:extLst>
          </p:cNvPr>
          <p:cNvSpPr>
            <a:spLocks noGrp="1"/>
          </p:cNvSpPr>
          <p:nvPr>
            <p:ph idx="1"/>
          </p:nvPr>
        </p:nvSpPr>
        <p:spPr/>
        <p:txBody>
          <a:bodyPr>
            <a:normAutofit fontScale="62500" lnSpcReduction="20000"/>
          </a:bodyPr>
          <a:lstStyle/>
          <a:p>
            <a:pPr>
              <a:lnSpc>
                <a:spcPct val="110000"/>
              </a:lnSpc>
            </a:pPr>
            <a:r>
              <a:rPr lang="en-US" b="1" dirty="0">
                <a:solidFill>
                  <a:srgbClr val="7030A0"/>
                </a:solidFill>
              </a:rPr>
              <a:t>Forecasting or Predictive analysis</a:t>
            </a:r>
            <a:r>
              <a:rPr lang="en-US" dirty="0"/>
              <a:t> − One of the important uses of regression is forecasting or predictive analysis. For example, we can forecast GDP, oil prices or in simple words the quantitative data that changes with the passage of time.</a:t>
            </a:r>
          </a:p>
          <a:p>
            <a:pPr>
              <a:lnSpc>
                <a:spcPct val="110000"/>
              </a:lnSpc>
            </a:pPr>
            <a:r>
              <a:rPr lang="en-US" b="1" dirty="0">
                <a:solidFill>
                  <a:srgbClr val="7030A0"/>
                </a:solidFill>
              </a:rPr>
              <a:t>Optimization</a:t>
            </a:r>
            <a:r>
              <a:rPr lang="en-US" dirty="0"/>
              <a:t> − We can optimize business processes with the help of regression. For example, a store manager can create a statistical model to understand the peek time of coming of customers.</a:t>
            </a:r>
          </a:p>
          <a:p>
            <a:pPr>
              <a:lnSpc>
                <a:spcPct val="110000"/>
              </a:lnSpc>
            </a:pPr>
            <a:r>
              <a:rPr lang="en-US" b="1" dirty="0">
                <a:solidFill>
                  <a:srgbClr val="7030A0"/>
                </a:solidFill>
              </a:rPr>
              <a:t>Error correction</a:t>
            </a:r>
            <a:r>
              <a:rPr lang="en-US" dirty="0"/>
              <a:t> − In business, taking correct decision is equally important as optimizing the business process. Regression can help us to take correct decision as well in correcting the already implemented decision.</a:t>
            </a:r>
          </a:p>
          <a:p>
            <a:pPr>
              <a:lnSpc>
                <a:spcPct val="110000"/>
              </a:lnSpc>
            </a:pPr>
            <a:r>
              <a:rPr lang="en-US" b="1" dirty="0">
                <a:solidFill>
                  <a:srgbClr val="7030A0"/>
                </a:solidFill>
              </a:rPr>
              <a:t>Economics</a:t>
            </a:r>
            <a:r>
              <a:rPr lang="en-US" dirty="0"/>
              <a:t> − It is the most used tool in economics. We can use regression to predict supply, demand, consumption, inventory investment etc.</a:t>
            </a:r>
          </a:p>
          <a:p>
            <a:pPr>
              <a:lnSpc>
                <a:spcPct val="110000"/>
              </a:lnSpc>
            </a:pPr>
            <a:r>
              <a:rPr lang="en-US" b="1" dirty="0">
                <a:solidFill>
                  <a:srgbClr val="7030A0"/>
                </a:solidFill>
              </a:rPr>
              <a:t>Finance</a:t>
            </a:r>
            <a:r>
              <a:rPr lang="en-US" dirty="0"/>
              <a:t> − A financial company is always interested in minimizing the risk portfolio and want to know the factors that affects the customers. All these can be predicted with the help of regression model.</a:t>
            </a:r>
            <a:endParaRPr lang="en-HK" dirty="0"/>
          </a:p>
        </p:txBody>
      </p:sp>
      <p:sp>
        <p:nvSpPr>
          <p:cNvPr id="4" name="Date Placeholder 3">
            <a:extLst>
              <a:ext uri="{FF2B5EF4-FFF2-40B4-BE49-F238E27FC236}">
                <a16:creationId xmlns:a16="http://schemas.microsoft.com/office/drawing/2014/main" id="{F48C1E80-54D1-46AC-820C-85BAB221C798}"/>
              </a:ext>
            </a:extLst>
          </p:cNvPr>
          <p:cNvSpPr>
            <a:spLocks noGrp="1"/>
          </p:cNvSpPr>
          <p:nvPr>
            <p:ph type="dt" sz="half" idx="10"/>
          </p:nvPr>
        </p:nvSpPr>
        <p:spPr/>
        <p:txBody>
          <a:bodyPr/>
          <a:lstStyle/>
          <a:p>
            <a:r>
              <a:rPr lang="en-US"/>
              <a:t>ITP4514 – AI &amp; ML</a:t>
            </a:r>
          </a:p>
        </p:txBody>
      </p:sp>
      <p:sp>
        <p:nvSpPr>
          <p:cNvPr id="5" name="Footer Placeholder 4">
            <a:extLst>
              <a:ext uri="{FF2B5EF4-FFF2-40B4-BE49-F238E27FC236}">
                <a16:creationId xmlns:a16="http://schemas.microsoft.com/office/drawing/2014/main" id="{BC9713E7-9573-4B8F-B454-1A310E46C38A}"/>
              </a:ext>
            </a:extLst>
          </p:cNvPr>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a:extLst>
              <a:ext uri="{FF2B5EF4-FFF2-40B4-BE49-F238E27FC236}">
                <a16:creationId xmlns:a16="http://schemas.microsoft.com/office/drawing/2014/main" id="{F8BDA484-C0BB-4E53-BFD4-31219E21F762}"/>
              </a:ext>
            </a:extLst>
          </p:cNvPr>
          <p:cNvSpPr>
            <a:spLocks noGrp="1"/>
          </p:cNvSpPr>
          <p:nvPr>
            <p:ph type="sldNum" sz="quarter" idx="12"/>
          </p:nvPr>
        </p:nvSpPr>
        <p:spPr/>
        <p:txBody>
          <a:bodyPr/>
          <a:lstStyle/>
          <a:p>
            <a:fld id="{B82CCC60-E8CD-4174-8B1A-7DF615B22EEF}" type="slidenum">
              <a:rPr lang="en-US" smtClean="0"/>
              <a:pPr/>
              <a:t>20</a:t>
            </a:fld>
            <a:endParaRPr lang="en-US"/>
          </a:p>
        </p:txBody>
      </p:sp>
    </p:spTree>
    <p:extLst>
      <p:ext uri="{BB962C8B-B14F-4D97-AF65-F5344CB8AC3E}">
        <p14:creationId xmlns:p14="http://schemas.microsoft.com/office/powerpoint/2010/main" val="248579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2734-6302-4CD7-991B-70C35B145385}"/>
              </a:ext>
            </a:extLst>
          </p:cNvPr>
          <p:cNvSpPr>
            <a:spLocks noGrp="1"/>
          </p:cNvSpPr>
          <p:nvPr>
            <p:ph type="title"/>
          </p:nvPr>
        </p:nvSpPr>
        <p:spPr/>
        <p:txBody>
          <a:bodyPr/>
          <a:lstStyle/>
          <a:p>
            <a:r>
              <a:rPr lang="en-US" altLang="zh-HK" dirty="0"/>
              <a:t>Linear regression in </a:t>
            </a:r>
            <a:r>
              <a:rPr lang="en-US" altLang="zh-HK" dirty="0" err="1"/>
              <a:t>sklearn</a:t>
            </a:r>
            <a:endParaRPr lang="zh-HK" altLang="en-US" dirty="0"/>
          </a:p>
        </p:txBody>
      </p:sp>
      <p:pic>
        <p:nvPicPr>
          <p:cNvPr id="7" name="Content Placeholder 6">
            <a:extLst>
              <a:ext uri="{FF2B5EF4-FFF2-40B4-BE49-F238E27FC236}">
                <a16:creationId xmlns:a16="http://schemas.microsoft.com/office/drawing/2014/main" id="{D09D247D-F88D-4B3F-840A-26A2EEA36784}"/>
              </a:ext>
            </a:extLst>
          </p:cNvPr>
          <p:cNvPicPr>
            <a:picLocks noGrp="1" noChangeAspect="1"/>
          </p:cNvPicPr>
          <p:nvPr>
            <p:ph idx="1"/>
          </p:nvPr>
        </p:nvPicPr>
        <p:blipFill>
          <a:blip r:embed="rId2"/>
          <a:stretch>
            <a:fillRect/>
          </a:stretch>
        </p:blipFill>
        <p:spPr>
          <a:xfrm>
            <a:off x="2471888" y="1197405"/>
            <a:ext cx="4352925" cy="1552575"/>
          </a:xfrm>
          <a:prstGeom prst="rect">
            <a:avLst/>
          </a:prstGeom>
        </p:spPr>
      </p:pic>
      <p:sp>
        <p:nvSpPr>
          <p:cNvPr id="4" name="Date Placeholder 3">
            <a:extLst>
              <a:ext uri="{FF2B5EF4-FFF2-40B4-BE49-F238E27FC236}">
                <a16:creationId xmlns:a16="http://schemas.microsoft.com/office/drawing/2014/main" id="{B19D3234-D613-4116-ADEA-B467FE23F9DF}"/>
              </a:ext>
            </a:extLst>
          </p:cNvPr>
          <p:cNvSpPr>
            <a:spLocks noGrp="1"/>
          </p:cNvSpPr>
          <p:nvPr>
            <p:ph type="dt" sz="half" idx="10"/>
          </p:nvPr>
        </p:nvSpPr>
        <p:spPr/>
        <p:txBody>
          <a:bodyPr/>
          <a:lstStyle/>
          <a:p>
            <a:r>
              <a:rPr lang="en-US"/>
              <a:t>ITP4514 – AI &amp; ML</a:t>
            </a:r>
          </a:p>
        </p:txBody>
      </p:sp>
      <p:sp>
        <p:nvSpPr>
          <p:cNvPr id="5" name="Footer Placeholder 4">
            <a:extLst>
              <a:ext uri="{FF2B5EF4-FFF2-40B4-BE49-F238E27FC236}">
                <a16:creationId xmlns:a16="http://schemas.microsoft.com/office/drawing/2014/main" id="{ABE7C5A3-ACE4-423B-9799-BBD53496A233}"/>
              </a:ext>
            </a:extLst>
          </p:cNvPr>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a:extLst>
              <a:ext uri="{FF2B5EF4-FFF2-40B4-BE49-F238E27FC236}">
                <a16:creationId xmlns:a16="http://schemas.microsoft.com/office/drawing/2014/main" id="{C8D5C8C2-0085-4EAD-8B09-F2D24D5E2745}"/>
              </a:ext>
            </a:extLst>
          </p:cNvPr>
          <p:cNvSpPr>
            <a:spLocks noGrp="1"/>
          </p:cNvSpPr>
          <p:nvPr>
            <p:ph type="sldNum" sz="quarter" idx="12"/>
          </p:nvPr>
        </p:nvSpPr>
        <p:spPr/>
        <p:txBody>
          <a:bodyPr/>
          <a:lstStyle/>
          <a:p>
            <a:fld id="{B82CCC60-E8CD-4174-8B1A-7DF615B22EEF}" type="slidenum">
              <a:rPr lang="en-US" smtClean="0"/>
              <a:pPr/>
              <a:t>21</a:t>
            </a:fld>
            <a:endParaRPr lang="en-US"/>
          </a:p>
        </p:txBody>
      </p:sp>
      <p:pic>
        <p:nvPicPr>
          <p:cNvPr id="8" name="Picture 7">
            <a:extLst>
              <a:ext uri="{FF2B5EF4-FFF2-40B4-BE49-F238E27FC236}">
                <a16:creationId xmlns:a16="http://schemas.microsoft.com/office/drawing/2014/main" id="{E36A4106-BD42-479D-9270-A3D487CC6959}"/>
              </a:ext>
            </a:extLst>
          </p:cNvPr>
          <p:cNvPicPr>
            <a:picLocks noChangeAspect="1"/>
          </p:cNvPicPr>
          <p:nvPr/>
        </p:nvPicPr>
        <p:blipFill>
          <a:blip r:embed="rId3"/>
          <a:stretch>
            <a:fillRect/>
          </a:stretch>
        </p:blipFill>
        <p:spPr>
          <a:xfrm>
            <a:off x="2471888" y="3348305"/>
            <a:ext cx="4343400" cy="695325"/>
          </a:xfrm>
          <a:prstGeom prst="rect">
            <a:avLst/>
          </a:prstGeom>
        </p:spPr>
      </p:pic>
    </p:spTree>
    <p:extLst>
      <p:ext uri="{BB962C8B-B14F-4D97-AF65-F5344CB8AC3E}">
        <p14:creationId xmlns:p14="http://schemas.microsoft.com/office/powerpoint/2010/main" val="474679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AEC4-E79E-4E15-826B-3D9E8BB9C9CC}"/>
              </a:ext>
            </a:extLst>
          </p:cNvPr>
          <p:cNvSpPr>
            <a:spLocks noGrp="1"/>
          </p:cNvSpPr>
          <p:nvPr>
            <p:ph type="title"/>
          </p:nvPr>
        </p:nvSpPr>
        <p:spPr/>
        <p:txBody>
          <a:bodyPr/>
          <a:lstStyle/>
          <a:p>
            <a:r>
              <a:rPr lang="en-US" altLang="zh-HK" dirty="0"/>
              <a:t>Linear regression in </a:t>
            </a:r>
            <a:r>
              <a:rPr lang="en-US" altLang="zh-HK" dirty="0" err="1"/>
              <a:t>sklearn</a:t>
            </a:r>
            <a:endParaRPr lang="zh-HK" altLang="en-US" dirty="0"/>
          </a:p>
        </p:txBody>
      </p:sp>
      <p:sp>
        <p:nvSpPr>
          <p:cNvPr id="4" name="Date Placeholder 3">
            <a:extLst>
              <a:ext uri="{FF2B5EF4-FFF2-40B4-BE49-F238E27FC236}">
                <a16:creationId xmlns:a16="http://schemas.microsoft.com/office/drawing/2014/main" id="{773329E3-9AD6-4D17-A452-70CDE8948E72}"/>
              </a:ext>
            </a:extLst>
          </p:cNvPr>
          <p:cNvSpPr>
            <a:spLocks noGrp="1"/>
          </p:cNvSpPr>
          <p:nvPr>
            <p:ph type="dt" sz="half" idx="10"/>
          </p:nvPr>
        </p:nvSpPr>
        <p:spPr/>
        <p:txBody>
          <a:bodyPr/>
          <a:lstStyle/>
          <a:p>
            <a:r>
              <a:rPr lang="en-US"/>
              <a:t>ITP4514 – AI &amp; ML</a:t>
            </a:r>
          </a:p>
        </p:txBody>
      </p:sp>
      <p:sp>
        <p:nvSpPr>
          <p:cNvPr id="5" name="Footer Placeholder 4">
            <a:extLst>
              <a:ext uri="{FF2B5EF4-FFF2-40B4-BE49-F238E27FC236}">
                <a16:creationId xmlns:a16="http://schemas.microsoft.com/office/drawing/2014/main" id="{CE643A31-34BE-4855-805C-FE4E1406CD7E}"/>
              </a:ext>
            </a:extLst>
          </p:cNvPr>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a:extLst>
              <a:ext uri="{FF2B5EF4-FFF2-40B4-BE49-F238E27FC236}">
                <a16:creationId xmlns:a16="http://schemas.microsoft.com/office/drawing/2014/main" id="{390CA7EE-6661-435E-B80A-D87158111CD4}"/>
              </a:ext>
            </a:extLst>
          </p:cNvPr>
          <p:cNvSpPr>
            <a:spLocks noGrp="1"/>
          </p:cNvSpPr>
          <p:nvPr>
            <p:ph type="sldNum" sz="quarter" idx="12"/>
          </p:nvPr>
        </p:nvSpPr>
        <p:spPr/>
        <p:txBody>
          <a:bodyPr/>
          <a:lstStyle/>
          <a:p>
            <a:fld id="{B82CCC60-E8CD-4174-8B1A-7DF615B22EEF}" type="slidenum">
              <a:rPr lang="en-US" smtClean="0"/>
              <a:pPr/>
              <a:t>22</a:t>
            </a:fld>
            <a:endParaRPr lang="en-US"/>
          </a:p>
        </p:txBody>
      </p:sp>
      <p:pic>
        <p:nvPicPr>
          <p:cNvPr id="7" name="Picture 6">
            <a:extLst>
              <a:ext uri="{FF2B5EF4-FFF2-40B4-BE49-F238E27FC236}">
                <a16:creationId xmlns:a16="http://schemas.microsoft.com/office/drawing/2014/main" id="{A74DF7E7-04BA-448A-B8D0-B24F2CFE3E87}"/>
              </a:ext>
            </a:extLst>
          </p:cNvPr>
          <p:cNvPicPr>
            <a:picLocks noChangeAspect="1"/>
          </p:cNvPicPr>
          <p:nvPr/>
        </p:nvPicPr>
        <p:blipFill>
          <a:blip r:embed="rId2"/>
          <a:stretch>
            <a:fillRect/>
          </a:stretch>
        </p:blipFill>
        <p:spPr>
          <a:xfrm>
            <a:off x="2366962" y="1395664"/>
            <a:ext cx="4410075" cy="857250"/>
          </a:xfrm>
          <a:prstGeom prst="rect">
            <a:avLst/>
          </a:prstGeom>
        </p:spPr>
      </p:pic>
      <p:pic>
        <p:nvPicPr>
          <p:cNvPr id="8" name="Picture 7">
            <a:extLst>
              <a:ext uri="{FF2B5EF4-FFF2-40B4-BE49-F238E27FC236}">
                <a16:creationId xmlns:a16="http://schemas.microsoft.com/office/drawing/2014/main" id="{6B6677B0-6F74-4E9F-80C0-A2C7F5BBA76C}"/>
              </a:ext>
            </a:extLst>
          </p:cNvPr>
          <p:cNvPicPr>
            <a:picLocks noChangeAspect="1"/>
          </p:cNvPicPr>
          <p:nvPr/>
        </p:nvPicPr>
        <p:blipFill>
          <a:blip r:embed="rId3"/>
          <a:stretch>
            <a:fillRect/>
          </a:stretch>
        </p:blipFill>
        <p:spPr>
          <a:xfrm>
            <a:off x="2366962" y="2571849"/>
            <a:ext cx="3305175" cy="771525"/>
          </a:xfrm>
          <a:prstGeom prst="rect">
            <a:avLst/>
          </a:prstGeom>
        </p:spPr>
      </p:pic>
      <p:pic>
        <p:nvPicPr>
          <p:cNvPr id="9" name="Picture 8">
            <a:extLst>
              <a:ext uri="{FF2B5EF4-FFF2-40B4-BE49-F238E27FC236}">
                <a16:creationId xmlns:a16="http://schemas.microsoft.com/office/drawing/2014/main" id="{94CBE2A0-A941-4237-8FD3-D898DA04D7A7}"/>
              </a:ext>
            </a:extLst>
          </p:cNvPr>
          <p:cNvPicPr>
            <a:picLocks noChangeAspect="1"/>
          </p:cNvPicPr>
          <p:nvPr/>
        </p:nvPicPr>
        <p:blipFill>
          <a:blip r:embed="rId4"/>
          <a:stretch>
            <a:fillRect/>
          </a:stretch>
        </p:blipFill>
        <p:spPr>
          <a:xfrm>
            <a:off x="2366962" y="3621930"/>
            <a:ext cx="3924300" cy="828675"/>
          </a:xfrm>
          <a:prstGeom prst="rect">
            <a:avLst/>
          </a:prstGeom>
        </p:spPr>
      </p:pic>
    </p:spTree>
    <p:extLst>
      <p:ext uri="{BB962C8B-B14F-4D97-AF65-F5344CB8AC3E}">
        <p14:creationId xmlns:p14="http://schemas.microsoft.com/office/powerpoint/2010/main" val="3634553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solidFill>
                  <a:srgbClr val="FFFF00"/>
                </a:solidFill>
              </a:rPr>
              <a:t>Unsupervised Learning</a:t>
            </a:r>
            <a:endParaRPr lang="en-US" b="1" i="1" dirty="0">
              <a:solidFill>
                <a:srgbClr val="FFFF00"/>
              </a:solidFill>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normAutofit lnSpcReduction="10000"/>
          </a:bodyPr>
          <a:lstStyle/>
          <a:p>
            <a:r>
              <a:rPr lang="en-US" dirty="0"/>
              <a:t>Unsupervised learning is a machine learning technique, where you do </a:t>
            </a:r>
            <a:r>
              <a:rPr lang="en-US" i="1" dirty="0">
                <a:solidFill>
                  <a:srgbClr val="FF0000"/>
                </a:solidFill>
              </a:rPr>
              <a:t>not need to supervise the model</a:t>
            </a:r>
            <a:r>
              <a:rPr lang="en-US" dirty="0"/>
              <a:t>.</a:t>
            </a:r>
          </a:p>
          <a:p>
            <a:r>
              <a:rPr lang="en-US" dirty="0"/>
              <a:t>The data is </a:t>
            </a:r>
            <a:r>
              <a:rPr lang="en-US" i="1" dirty="0">
                <a:solidFill>
                  <a:srgbClr val="FF0000"/>
                </a:solidFill>
              </a:rPr>
              <a:t>unlabeled</a:t>
            </a:r>
            <a:r>
              <a:rPr lang="en-US" dirty="0"/>
              <a:t>: we have the input features </a:t>
            </a:r>
            <a:r>
              <a:rPr lang="en-US" dirty="0">
                <a:solidFill>
                  <a:srgbClr val="FF0000"/>
                </a:solidFill>
                <a:latin typeface="Consolas" panose="020B0609020204030204" pitchFamily="49" charset="0"/>
              </a:rPr>
              <a:t>X</a:t>
            </a:r>
            <a:r>
              <a:rPr lang="en-US" dirty="0"/>
              <a:t>, but we do not have the labels </a:t>
            </a:r>
            <a:r>
              <a:rPr lang="en-US" dirty="0">
                <a:solidFill>
                  <a:srgbClr val="FF0000"/>
                </a:solidFill>
                <a:latin typeface="Consolas" panose="020B0609020204030204" pitchFamily="49" charset="0"/>
              </a:rPr>
              <a:t>y</a:t>
            </a:r>
            <a:r>
              <a:rPr lang="en-US" dirty="0"/>
              <a:t>.</a:t>
            </a:r>
          </a:p>
          <a:p>
            <a:r>
              <a:rPr lang="en-US" dirty="0"/>
              <a:t>Allow the model </a:t>
            </a:r>
            <a:r>
              <a:rPr lang="en-US" i="1" dirty="0">
                <a:solidFill>
                  <a:srgbClr val="FF0000"/>
                </a:solidFill>
              </a:rPr>
              <a:t>to work on its own to discover information</a:t>
            </a:r>
            <a:r>
              <a:rPr lang="en-US" dirty="0"/>
              <a:t>.</a:t>
            </a:r>
          </a:p>
        </p:txBody>
      </p:sp>
      <p:sp>
        <p:nvSpPr>
          <p:cNvPr id="4" name="Date Placeholder 3"/>
          <p:cNvSpPr>
            <a:spLocks noGrp="1"/>
          </p:cNvSpPr>
          <p:nvPr>
            <p:ph type="dt" sz="half" idx="10"/>
          </p:nvPr>
        </p:nvSpPr>
        <p:spPr/>
        <p:txBody>
          <a:bodyPr/>
          <a:lstStyle/>
          <a:p>
            <a:pPr algn="l"/>
            <a:r>
              <a:rPr lang="en-US"/>
              <a:t>ITP4514 – AI &amp; ML</a:t>
            </a:r>
            <a:endParaRPr lang="en-US" dirty="0"/>
          </a:p>
        </p:txBody>
      </p:sp>
      <p:sp>
        <p:nvSpPr>
          <p:cNvPr id="5" name="Footer Placeholder 4"/>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23</a:t>
            </a:fld>
            <a:endParaRPr lang="en-US"/>
          </a:p>
        </p:txBody>
      </p:sp>
    </p:spTree>
    <p:extLst>
      <p:ext uri="{BB962C8B-B14F-4D97-AF65-F5344CB8AC3E}">
        <p14:creationId xmlns:p14="http://schemas.microsoft.com/office/powerpoint/2010/main" val="2076093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Unsupervised Learning</a:t>
            </a:r>
          </a:p>
        </p:txBody>
      </p:sp>
      <p:sp>
        <p:nvSpPr>
          <p:cNvPr id="5" name="Content Placeholder 4"/>
          <p:cNvSpPr>
            <a:spLocks noGrp="1"/>
          </p:cNvSpPr>
          <p:nvPr>
            <p:ph idx="1"/>
          </p:nvPr>
        </p:nvSpPr>
        <p:spPr/>
        <p:txBody>
          <a:bodyPr/>
          <a:lstStyle/>
          <a:p>
            <a:r>
              <a:rPr lang="en-US" dirty="0"/>
              <a:t>Unsupervised learning algorithms allows you </a:t>
            </a:r>
            <a:r>
              <a:rPr lang="en-US" i="1" dirty="0">
                <a:solidFill>
                  <a:srgbClr val="FF0000"/>
                </a:solidFill>
              </a:rPr>
              <a:t>to perform more complex processing tasks </a:t>
            </a:r>
            <a:r>
              <a:rPr lang="en-US" dirty="0"/>
              <a:t>compared to supervised learning.</a:t>
            </a:r>
          </a:p>
          <a:p>
            <a:r>
              <a:rPr lang="en-US" dirty="0"/>
              <a:t>Although, unsupervised learning can be </a:t>
            </a:r>
            <a:r>
              <a:rPr lang="en-US" i="1" dirty="0">
                <a:solidFill>
                  <a:srgbClr val="FF0000"/>
                </a:solidFill>
              </a:rPr>
              <a:t>more unpredictable</a:t>
            </a:r>
            <a:r>
              <a:rPr lang="en-US" dirty="0"/>
              <a:t> compared with other natural learning methods.</a:t>
            </a:r>
          </a:p>
        </p:txBody>
      </p:sp>
      <p:sp>
        <p:nvSpPr>
          <p:cNvPr id="2" name="Date Placeholder 1"/>
          <p:cNvSpPr>
            <a:spLocks noGrp="1"/>
          </p:cNvSpPr>
          <p:nvPr>
            <p:ph type="dt" sz="half" idx="10"/>
          </p:nvPr>
        </p:nvSpPr>
        <p:spPr/>
        <p:txBody>
          <a:bodyPr/>
          <a:lstStyle/>
          <a:p>
            <a:r>
              <a:rPr lang="en-US"/>
              <a:t>ITP4514 – AI &amp; ML</a:t>
            </a:r>
          </a:p>
        </p:txBody>
      </p:sp>
      <p:sp>
        <p:nvSpPr>
          <p:cNvPr id="3" name="Footer Placeholder 2"/>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24</a:t>
            </a:fld>
            <a:endParaRPr lang="en-US"/>
          </a:p>
        </p:txBody>
      </p:sp>
    </p:spTree>
    <p:extLst>
      <p:ext uri="{BB962C8B-B14F-4D97-AF65-F5344CB8AC3E}">
        <p14:creationId xmlns:p14="http://schemas.microsoft.com/office/powerpoint/2010/main" val="134813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C3D4B-14B2-2844-874F-ED21555917EF}"/>
              </a:ext>
            </a:extLst>
          </p:cNvPr>
          <p:cNvSpPr>
            <a:spLocks noGrp="1"/>
          </p:cNvSpPr>
          <p:nvPr>
            <p:ph type="title"/>
          </p:nvPr>
        </p:nvSpPr>
        <p:spPr/>
        <p:txBody>
          <a:bodyPr/>
          <a:lstStyle/>
          <a:p>
            <a:r>
              <a:rPr lang="en-US" altLang="zh-TW" dirty="0"/>
              <a:t>Why Unsupervised Learning?</a:t>
            </a:r>
            <a:endParaRPr lang="en-US" dirty="0"/>
          </a:p>
        </p:txBody>
      </p:sp>
      <p:sp>
        <p:nvSpPr>
          <p:cNvPr id="3" name="Content Placeholder 2">
            <a:extLst>
              <a:ext uri="{FF2B5EF4-FFF2-40B4-BE49-F238E27FC236}">
                <a16:creationId xmlns:a16="http://schemas.microsoft.com/office/drawing/2014/main" id="{DED1A656-FA68-3046-A6AF-2813402EBBF7}"/>
              </a:ext>
            </a:extLst>
          </p:cNvPr>
          <p:cNvSpPr>
            <a:spLocks noGrp="1"/>
          </p:cNvSpPr>
          <p:nvPr>
            <p:ph idx="1"/>
          </p:nvPr>
        </p:nvSpPr>
        <p:spPr/>
        <p:txBody>
          <a:bodyPr>
            <a:normAutofit fontScale="92500" lnSpcReduction="10000"/>
          </a:bodyPr>
          <a:lstStyle/>
          <a:p>
            <a:r>
              <a:rPr lang="en-US" dirty="0"/>
              <a:t>Unsupervised machine learning </a:t>
            </a:r>
            <a:r>
              <a:rPr lang="en-US" i="1" dirty="0">
                <a:solidFill>
                  <a:srgbClr val="FF0000"/>
                </a:solidFill>
              </a:rPr>
              <a:t>finds all kind of unknown patterns</a:t>
            </a:r>
            <a:r>
              <a:rPr lang="en-US" dirty="0"/>
              <a:t> in data.</a:t>
            </a:r>
          </a:p>
          <a:p>
            <a:r>
              <a:rPr lang="en-US" dirty="0"/>
              <a:t>Unsupervised methods help you </a:t>
            </a:r>
            <a:r>
              <a:rPr lang="en-US" i="1" dirty="0">
                <a:solidFill>
                  <a:srgbClr val="FF0000"/>
                </a:solidFill>
              </a:rPr>
              <a:t>find features which can be useful for categorization</a:t>
            </a:r>
            <a:r>
              <a:rPr lang="en-US" dirty="0"/>
              <a:t>.</a:t>
            </a:r>
          </a:p>
          <a:p>
            <a:r>
              <a:rPr lang="en-US" dirty="0"/>
              <a:t>It is taken place in real time, so all the input data to be analyzed and labeled in the presence of learners.</a:t>
            </a:r>
          </a:p>
          <a:p>
            <a:r>
              <a:rPr lang="en-US" dirty="0"/>
              <a:t>It is </a:t>
            </a:r>
            <a:r>
              <a:rPr lang="en-US" i="1" dirty="0">
                <a:solidFill>
                  <a:srgbClr val="FF0000"/>
                </a:solidFill>
              </a:rPr>
              <a:t>easier to get unlabeled data from a computer </a:t>
            </a:r>
            <a:r>
              <a:rPr lang="en-US" dirty="0"/>
              <a:t>than labeled data, which needs manual intervention.</a:t>
            </a:r>
          </a:p>
          <a:p>
            <a:endParaRPr lang="en-US" dirty="0"/>
          </a:p>
        </p:txBody>
      </p:sp>
      <p:sp>
        <p:nvSpPr>
          <p:cNvPr id="4" name="Date Placeholder 3">
            <a:extLst>
              <a:ext uri="{FF2B5EF4-FFF2-40B4-BE49-F238E27FC236}">
                <a16:creationId xmlns:a16="http://schemas.microsoft.com/office/drawing/2014/main" id="{C2651F87-E64F-F94E-AD9C-C9ED47331177}"/>
              </a:ext>
            </a:extLst>
          </p:cNvPr>
          <p:cNvSpPr>
            <a:spLocks noGrp="1"/>
          </p:cNvSpPr>
          <p:nvPr>
            <p:ph type="dt" sz="half" idx="10"/>
          </p:nvPr>
        </p:nvSpPr>
        <p:spPr/>
        <p:txBody>
          <a:bodyPr/>
          <a:lstStyle/>
          <a:p>
            <a:r>
              <a:rPr lang="en-US"/>
              <a:t>ITP4514 – AI &amp; ML</a:t>
            </a:r>
          </a:p>
        </p:txBody>
      </p:sp>
      <p:sp>
        <p:nvSpPr>
          <p:cNvPr id="5" name="Footer Placeholder 4">
            <a:extLst>
              <a:ext uri="{FF2B5EF4-FFF2-40B4-BE49-F238E27FC236}">
                <a16:creationId xmlns:a16="http://schemas.microsoft.com/office/drawing/2014/main" id="{DFB8FF3E-D534-7F4F-A9B4-BA4A17FF1B19}"/>
              </a:ext>
            </a:extLst>
          </p:cNvPr>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a:extLst>
              <a:ext uri="{FF2B5EF4-FFF2-40B4-BE49-F238E27FC236}">
                <a16:creationId xmlns:a16="http://schemas.microsoft.com/office/drawing/2014/main" id="{425DC3C2-50E1-284E-AA08-C24B0AFBB9E2}"/>
              </a:ext>
            </a:extLst>
          </p:cNvPr>
          <p:cNvSpPr>
            <a:spLocks noGrp="1"/>
          </p:cNvSpPr>
          <p:nvPr>
            <p:ph type="sldNum" sz="quarter" idx="12"/>
          </p:nvPr>
        </p:nvSpPr>
        <p:spPr/>
        <p:txBody>
          <a:bodyPr/>
          <a:lstStyle/>
          <a:p>
            <a:fld id="{B82CCC60-E8CD-4174-8B1A-7DF615B22EEF}" type="slidenum">
              <a:rPr lang="en-US" smtClean="0"/>
              <a:pPr/>
              <a:t>25</a:t>
            </a:fld>
            <a:endParaRPr lang="en-US"/>
          </a:p>
        </p:txBody>
      </p:sp>
    </p:spTree>
    <p:extLst>
      <p:ext uri="{BB962C8B-B14F-4D97-AF65-F5344CB8AC3E}">
        <p14:creationId xmlns:p14="http://schemas.microsoft.com/office/powerpoint/2010/main" val="2498899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F0B54-41B3-8442-851F-C7FD449F3981}"/>
              </a:ext>
            </a:extLst>
          </p:cNvPr>
          <p:cNvSpPr>
            <a:spLocks noGrp="1"/>
          </p:cNvSpPr>
          <p:nvPr>
            <p:ph type="title"/>
          </p:nvPr>
        </p:nvSpPr>
        <p:spPr/>
        <p:txBody>
          <a:bodyPr/>
          <a:lstStyle/>
          <a:p>
            <a:r>
              <a:rPr lang="en-US" altLang="zh-TW" dirty="0"/>
              <a:t>Supervised vs Unsupervised</a:t>
            </a:r>
            <a:endParaRPr lang="en-US" dirty="0"/>
          </a:p>
        </p:txBody>
      </p:sp>
      <p:sp>
        <p:nvSpPr>
          <p:cNvPr id="4" name="Date Placeholder 3">
            <a:extLst>
              <a:ext uri="{FF2B5EF4-FFF2-40B4-BE49-F238E27FC236}">
                <a16:creationId xmlns:a16="http://schemas.microsoft.com/office/drawing/2014/main" id="{5313ECFD-BBF8-D648-875F-00B801B77D4E}"/>
              </a:ext>
            </a:extLst>
          </p:cNvPr>
          <p:cNvSpPr>
            <a:spLocks noGrp="1"/>
          </p:cNvSpPr>
          <p:nvPr>
            <p:ph type="dt" sz="half" idx="10"/>
          </p:nvPr>
        </p:nvSpPr>
        <p:spPr/>
        <p:txBody>
          <a:bodyPr/>
          <a:lstStyle/>
          <a:p>
            <a:r>
              <a:rPr lang="en-US"/>
              <a:t>ITP4514 – AI &amp; ML</a:t>
            </a:r>
          </a:p>
        </p:txBody>
      </p:sp>
      <p:sp>
        <p:nvSpPr>
          <p:cNvPr id="5" name="Footer Placeholder 4">
            <a:extLst>
              <a:ext uri="{FF2B5EF4-FFF2-40B4-BE49-F238E27FC236}">
                <a16:creationId xmlns:a16="http://schemas.microsoft.com/office/drawing/2014/main" id="{9EB9211A-499A-2C4B-BFC2-C04FF61227A1}"/>
              </a:ext>
            </a:extLst>
          </p:cNvPr>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a:extLst>
              <a:ext uri="{FF2B5EF4-FFF2-40B4-BE49-F238E27FC236}">
                <a16:creationId xmlns:a16="http://schemas.microsoft.com/office/drawing/2014/main" id="{05CC95CE-E2A0-6B4B-A75F-D2A21C208575}"/>
              </a:ext>
            </a:extLst>
          </p:cNvPr>
          <p:cNvSpPr>
            <a:spLocks noGrp="1"/>
          </p:cNvSpPr>
          <p:nvPr>
            <p:ph type="sldNum" sz="quarter" idx="12"/>
          </p:nvPr>
        </p:nvSpPr>
        <p:spPr/>
        <p:txBody>
          <a:bodyPr/>
          <a:lstStyle/>
          <a:p>
            <a:fld id="{B82CCC60-E8CD-4174-8B1A-7DF615B22EEF}" type="slidenum">
              <a:rPr lang="en-US" smtClean="0"/>
              <a:pPr/>
              <a:t>26</a:t>
            </a:fld>
            <a:endParaRPr lang="en-US"/>
          </a:p>
        </p:txBody>
      </p:sp>
      <p:graphicFrame>
        <p:nvGraphicFramePr>
          <p:cNvPr id="7" name="Table 6">
            <a:extLst>
              <a:ext uri="{FF2B5EF4-FFF2-40B4-BE49-F238E27FC236}">
                <a16:creationId xmlns:a16="http://schemas.microsoft.com/office/drawing/2014/main" id="{2C0C311E-3866-5F4E-89BA-B095169EBDC5}"/>
              </a:ext>
            </a:extLst>
          </p:cNvPr>
          <p:cNvGraphicFramePr>
            <a:graphicFrameLocks noGrp="1"/>
          </p:cNvGraphicFramePr>
          <p:nvPr>
            <p:extLst>
              <p:ext uri="{D42A27DB-BD31-4B8C-83A1-F6EECF244321}">
                <p14:modId xmlns:p14="http://schemas.microsoft.com/office/powerpoint/2010/main" val="4188334873"/>
              </p:ext>
            </p:extLst>
          </p:nvPr>
        </p:nvGraphicFramePr>
        <p:xfrm>
          <a:off x="2237277" y="1257132"/>
          <a:ext cx="6449523" cy="3352800"/>
        </p:xfrm>
        <a:graphic>
          <a:graphicData uri="http://schemas.openxmlformats.org/drawingml/2006/table">
            <a:tbl>
              <a:tblPr/>
              <a:tblGrid>
                <a:gridCol w="1605379">
                  <a:extLst>
                    <a:ext uri="{9D8B030D-6E8A-4147-A177-3AD203B41FA5}">
                      <a16:colId xmlns:a16="http://schemas.microsoft.com/office/drawing/2014/main" val="20000"/>
                    </a:ext>
                  </a:extLst>
                </a:gridCol>
                <a:gridCol w="2514204">
                  <a:extLst>
                    <a:ext uri="{9D8B030D-6E8A-4147-A177-3AD203B41FA5}">
                      <a16:colId xmlns:a16="http://schemas.microsoft.com/office/drawing/2014/main" val="20001"/>
                    </a:ext>
                  </a:extLst>
                </a:gridCol>
                <a:gridCol w="2329940">
                  <a:extLst>
                    <a:ext uri="{9D8B030D-6E8A-4147-A177-3AD203B41FA5}">
                      <a16:colId xmlns:a16="http://schemas.microsoft.com/office/drawing/2014/main" val="20002"/>
                    </a:ext>
                  </a:extLst>
                </a:gridCol>
              </a:tblGrid>
              <a:tr h="0">
                <a:tc>
                  <a:txBody>
                    <a:bodyPr/>
                    <a:lstStyle/>
                    <a:p>
                      <a:pPr algn="l" fontAlgn="t"/>
                      <a:r>
                        <a:rPr lang="en-US" b="1" dirty="0">
                          <a:effectLst/>
                        </a:rPr>
                        <a:t>Parameters</a:t>
                      </a:r>
                      <a:endParaRPr lang="en-US" dirty="0">
                        <a:effectLst/>
                      </a:endParaRPr>
                    </a:p>
                  </a:txBody>
                  <a:tcPr marL="76200" marR="76200" marT="76200" marB="76200">
                    <a:lnL w="12700" cap="flat" cmpd="sng" algn="ctr">
                      <a:solidFill>
                        <a:srgbClr val="D8FC39"/>
                      </a:solidFill>
                      <a:prstDash val="solid"/>
                      <a:round/>
                      <a:headEnd type="none" w="med" len="med"/>
                      <a:tailEnd type="none" w="med" len="med"/>
                    </a:lnL>
                    <a:lnR w="12700" cap="flat" cmpd="sng" algn="ctr">
                      <a:solidFill>
                        <a:srgbClr val="A8FC3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Supervised machine learning technique</a:t>
                      </a:r>
                      <a:endParaRPr lang="en-US">
                        <a:effectLst/>
                      </a:endParaRPr>
                    </a:p>
                  </a:txBody>
                  <a:tcPr marL="76200" marR="76200" marT="76200" marB="76200">
                    <a:lnL w="12700" cap="flat" cmpd="sng" algn="ctr">
                      <a:solidFill>
                        <a:srgbClr val="A8FC39"/>
                      </a:solidFill>
                      <a:prstDash val="solid"/>
                      <a:round/>
                      <a:headEnd type="none" w="med" len="med"/>
                      <a:tailEnd type="none" w="med" len="med"/>
                    </a:lnL>
                    <a:lnR w="12700" cap="flat" cmpd="sng" algn="ctr">
                      <a:solidFill>
                        <a:srgbClr val="B0FD3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dirty="0">
                          <a:effectLst/>
                        </a:rPr>
                        <a:t>Unsupervised machine learning technique</a:t>
                      </a:r>
                      <a:endParaRPr lang="en-US" dirty="0">
                        <a:effectLst/>
                      </a:endParaRPr>
                    </a:p>
                  </a:txBody>
                  <a:tcPr marL="76200" marR="76200" marT="76200" marB="76200">
                    <a:lnL w="12700" cap="flat" cmpd="sng" algn="ctr">
                      <a:solidFill>
                        <a:srgbClr val="B0FD39"/>
                      </a:solidFill>
                      <a:prstDash val="solid"/>
                      <a:round/>
                      <a:headEnd type="none" w="med" len="med"/>
                      <a:tailEnd type="none" w="med" len="med"/>
                    </a:lnL>
                    <a:lnR w="12700" cap="flat" cmpd="sng" algn="ctr">
                      <a:solidFill>
                        <a:srgbClr val="70FB3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0">
                <a:tc>
                  <a:txBody>
                    <a:bodyPr/>
                    <a:lstStyle/>
                    <a:p>
                      <a:pPr algn="l" fontAlgn="t"/>
                      <a:r>
                        <a:rPr lang="en-US" dirty="0">
                          <a:effectLst/>
                        </a:rPr>
                        <a:t>Input Data</a:t>
                      </a:r>
                    </a:p>
                  </a:txBody>
                  <a:tcPr marL="76200" marR="76200" marT="76200" marB="76200">
                    <a:lnL w="12700" cap="flat" cmpd="sng" algn="ctr">
                      <a:solidFill>
                        <a:srgbClr val="C0FC39"/>
                      </a:solidFill>
                      <a:prstDash val="solid"/>
                      <a:round/>
                      <a:headEnd type="none" w="med" len="med"/>
                      <a:tailEnd type="none" w="med" len="med"/>
                    </a:lnL>
                    <a:lnR w="12700" cap="flat" cmpd="sng" algn="ctr">
                      <a:solidFill>
                        <a:srgbClr val="E0FD3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Algorithms are trained using </a:t>
                      </a:r>
                      <a:r>
                        <a:rPr lang="en-US" sz="1800" i="1" kern="1200" dirty="0">
                          <a:solidFill>
                            <a:srgbClr val="FF0000"/>
                          </a:solidFill>
                          <a:effectLst/>
                          <a:latin typeface="+mn-lt"/>
                          <a:ea typeface="+mn-ea"/>
                          <a:cs typeface="+mn-cs"/>
                        </a:rPr>
                        <a:t>labeled data</a:t>
                      </a:r>
                      <a:r>
                        <a:rPr lang="en-US" dirty="0">
                          <a:effectLst/>
                        </a:rPr>
                        <a:t>.</a:t>
                      </a:r>
                    </a:p>
                  </a:txBody>
                  <a:tcPr marL="76200" marR="76200" marT="76200" marB="76200">
                    <a:lnL w="12700" cap="flat" cmpd="sng" algn="ctr">
                      <a:solidFill>
                        <a:srgbClr val="E0FD39"/>
                      </a:solidFill>
                      <a:prstDash val="solid"/>
                      <a:round/>
                      <a:headEnd type="none" w="med" len="med"/>
                      <a:tailEnd type="none" w="med" len="med"/>
                    </a:lnL>
                    <a:lnR w="12700" cap="flat" cmpd="sng" algn="ctr">
                      <a:solidFill>
                        <a:srgbClr val="B0FD3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Algorithms are used against data which is </a:t>
                      </a:r>
                      <a:r>
                        <a:rPr lang="en-US" i="1" dirty="0">
                          <a:solidFill>
                            <a:srgbClr val="FF0000"/>
                          </a:solidFill>
                          <a:effectLst/>
                        </a:rPr>
                        <a:t>not labelled</a:t>
                      </a:r>
                      <a:r>
                        <a:rPr lang="en-US" dirty="0">
                          <a:effectLst/>
                        </a:rPr>
                        <a:t>.</a:t>
                      </a:r>
                    </a:p>
                  </a:txBody>
                  <a:tcPr marL="76200" marR="76200" marT="76200" marB="76200">
                    <a:lnL w="12700" cap="flat" cmpd="sng" algn="ctr">
                      <a:solidFill>
                        <a:srgbClr val="B0FD39"/>
                      </a:solidFill>
                      <a:prstDash val="solid"/>
                      <a:round/>
                      <a:headEnd type="none" w="med" len="med"/>
                      <a:tailEnd type="none" w="med" len="med"/>
                    </a:lnL>
                    <a:lnR w="12700" cap="flat" cmpd="sng" algn="ctr">
                      <a:solidFill>
                        <a:srgbClr val="40FB3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fontAlgn="t"/>
                      <a:r>
                        <a:rPr lang="en-US">
                          <a:effectLst/>
                        </a:rPr>
                        <a:t>Computational Complexity</a:t>
                      </a:r>
                    </a:p>
                  </a:txBody>
                  <a:tcPr marL="76200" marR="76200" marT="76200" marB="76200">
                    <a:lnL w="12700" cap="flat" cmpd="sng" algn="ctr">
                      <a:solidFill>
                        <a:srgbClr val="C8FD39"/>
                      </a:solidFill>
                      <a:prstDash val="solid"/>
                      <a:round/>
                      <a:headEnd type="none" w="med" len="med"/>
                      <a:tailEnd type="none" w="med" len="med"/>
                    </a:lnL>
                    <a:lnR w="12700" cap="flat" cmpd="sng" algn="ctr">
                      <a:solidFill>
                        <a:srgbClr val="D0FB3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effectLst/>
                        </a:rPr>
                        <a:t>Supervised learning is a </a:t>
                      </a:r>
                      <a:r>
                        <a:rPr lang="en-US" sz="1800" i="1" kern="1200" dirty="0">
                          <a:solidFill>
                            <a:srgbClr val="FF0000"/>
                          </a:solidFill>
                          <a:effectLst/>
                          <a:latin typeface="+mn-lt"/>
                          <a:ea typeface="+mn-ea"/>
                          <a:cs typeface="+mn-cs"/>
                        </a:rPr>
                        <a:t>simpler method</a:t>
                      </a:r>
                      <a:r>
                        <a:rPr lang="en-US" dirty="0">
                          <a:effectLst/>
                        </a:rPr>
                        <a:t>.</a:t>
                      </a:r>
                    </a:p>
                  </a:txBody>
                  <a:tcPr marL="76200" marR="76200" marT="76200" marB="76200">
                    <a:lnL w="12700" cap="flat" cmpd="sng" algn="ctr">
                      <a:solidFill>
                        <a:srgbClr val="D0FB39"/>
                      </a:solidFill>
                      <a:prstDash val="solid"/>
                      <a:round/>
                      <a:headEnd type="none" w="med" len="med"/>
                      <a:tailEnd type="none" w="med" len="med"/>
                    </a:lnL>
                    <a:lnR w="12700" cap="flat" cmpd="sng" algn="ctr">
                      <a:solidFill>
                        <a:srgbClr val="10FE3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effectLst/>
                        </a:rPr>
                        <a:t>Unsupervised learning is </a:t>
                      </a:r>
                      <a:r>
                        <a:rPr lang="en-US" i="1" dirty="0">
                          <a:solidFill>
                            <a:srgbClr val="FF0000"/>
                          </a:solidFill>
                          <a:effectLst/>
                        </a:rPr>
                        <a:t>computationally complex</a:t>
                      </a:r>
                      <a:r>
                        <a:rPr lang="en-US" dirty="0">
                          <a:effectLst/>
                        </a:rPr>
                        <a:t>.</a:t>
                      </a:r>
                    </a:p>
                  </a:txBody>
                  <a:tcPr marL="76200" marR="76200" marT="76200" marB="76200">
                    <a:lnL w="12700" cap="flat" cmpd="sng" algn="ctr">
                      <a:solidFill>
                        <a:srgbClr val="10FE39"/>
                      </a:solidFill>
                      <a:prstDash val="solid"/>
                      <a:round/>
                      <a:headEnd type="none" w="med" len="med"/>
                      <a:tailEnd type="none" w="med" len="med"/>
                    </a:lnL>
                    <a:lnR w="12700" cap="flat" cmpd="sng" algn="ctr">
                      <a:solidFill>
                        <a:srgbClr val="48FC3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0">
                <a:tc>
                  <a:txBody>
                    <a:bodyPr/>
                    <a:lstStyle/>
                    <a:p>
                      <a:pPr algn="l" fontAlgn="t"/>
                      <a:r>
                        <a:rPr lang="en-US">
                          <a:effectLst/>
                        </a:rPr>
                        <a:t>Accuracy</a:t>
                      </a:r>
                    </a:p>
                  </a:txBody>
                  <a:tcPr marL="76200" marR="76200" marT="76200" marB="76200">
                    <a:lnL w="12700" cap="flat" cmpd="sng" algn="ctr">
                      <a:solidFill>
                        <a:srgbClr val="C0FC39"/>
                      </a:solidFill>
                      <a:prstDash val="solid"/>
                      <a:round/>
                      <a:headEnd type="none" w="med" len="med"/>
                      <a:tailEnd type="none" w="med" len="med"/>
                    </a:lnL>
                    <a:lnR w="12700" cap="flat" cmpd="sng" algn="ctr">
                      <a:solidFill>
                        <a:srgbClr val="B8FB39"/>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28FB39"/>
                      </a:solidFill>
                      <a:prstDash val="solid"/>
                      <a:round/>
                      <a:headEnd type="none" w="med" len="med"/>
                      <a:tailEnd type="none" w="med" len="med"/>
                    </a:lnB>
                    <a:solidFill>
                      <a:srgbClr val="FFFFFF"/>
                    </a:solidFill>
                  </a:tcPr>
                </a:tc>
                <a:tc>
                  <a:txBody>
                    <a:bodyPr/>
                    <a:lstStyle/>
                    <a:p>
                      <a:pPr algn="l" fontAlgn="t"/>
                      <a:r>
                        <a:rPr lang="en-US" i="1" dirty="0">
                          <a:solidFill>
                            <a:srgbClr val="FF0000"/>
                          </a:solidFill>
                          <a:effectLst/>
                        </a:rPr>
                        <a:t>Highly accurate </a:t>
                      </a:r>
                      <a:r>
                        <a:rPr lang="en-US" dirty="0">
                          <a:effectLst/>
                        </a:rPr>
                        <a:t>and trustworthy method.</a:t>
                      </a:r>
                    </a:p>
                  </a:txBody>
                  <a:tcPr marL="76200" marR="76200" marT="76200" marB="76200">
                    <a:lnL w="12700" cap="flat" cmpd="sng" algn="ctr">
                      <a:solidFill>
                        <a:srgbClr val="B8FB39"/>
                      </a:solidFill>
                      <a:prstDash val="solid"/>
                      <a:round/>
                      <a:headEnd type="none" w="med" len="med"/>
                      <a:tailEnd type="none" w="med" len="med"/>
                    </a:lnL>
                    <a:lnR w="12700" cap="flat" cmpd="sng" algn="ctr">
                      <a:solidFill>
                        <a:srgbClr val="A8FC39"/>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08FD39"/>
                      </a:solidFill>
                      <a:prstDash val="solid"/>
                      <a:round/>
                      <a:headEnd type="none" w="med" len="med"/>
                      <a:tailEnd type="none" w="med" len="med"/>
                    </a:lnB>
                    <a:solidFill>
                      <a:srgbClr val="FFFFFF"/>
                    </a:solidFill>
                  </a:tcPr>
                </a:tc>
                <a:tc>
                  <a:txBody>
                    <a:bodyPr/>
                    <a:lstStyle/>
                    <a:p>
                      <a:pPr algn="l" fontAlgn="t"/>
                      <a:r>
                        <a:rPr lang="en-US" sz="1800" i="1" kern="1200" dirty="0">
                          <a:solidFill>
                            <a:srgbClr val="FF0000"/>
                          </a:solidFill>
                          <a:effectLst/>
                          <a:latin typeface="+mn-lt"/>
                          <a:ea typeface="+mn-ea"/>
                          <a:cs typeface="+mn-cs"/>
                        </a:rPr>
                        <a:t>Less accurate </a:t>
                      </a:r>
                      <a:r>
                        <a:rPr lang="en-US" dirty="0">
                          <a:effectLst/>
                        </a:rPr>
                        <a:t>and trustworthy method.</a:t>
                      </a:r>
                    </a:p>
                  </a:txBody>
                  <a:tcPr marL="76200" marR="76200" marT="76200" marB="76200">
                    <a:lnL w="12700" cap="flat" cmpd="sng" algn="ctr">
                      <a:solidFill>
                        <a:srgbClr val="A8FC39"/>
                      </a:solidFill>
                      <a:prstDash val="solid"/>
                      <a:round/>
                      <a:headEnd type="none" w="med" len="med"/>
                      <a:tailEnd type="none" w="med" len="med"/>
                    </a:lnL>
                    <a:lnR w="12700" cap="flat" cmpd="sng" algn="ctr">
                      <a:solidFill>
                        <a:srgbClr val="E8FB39"/>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E0FD39"/>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49419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ltLang="zh-TW" dirty="0"/>
              <a:t>Types of Unsupervised Learning</a:t>
            </a:r>
            <a:endParaRPr lang="en-US" dirty="0"/>
          </a:p>
        </p:txBody>
      </p:sp>
      <p:sp>
        <p:nvSpPr>
          <p:cNvPr id="5" name="Content Placeholder 4"/>
          <p:cNvSpPr>
            <a:spLocks noGrp="1"/>
          </p:cNvSpPr>
          <p:nvPr>
            <p:ph idx="1"/>
          </p:nvPr>
        </p:nvSpPr>
        <p:spPr/>
        <p:txBody>
          <a:bodyPr>
            <a:normAutofit lnSpcReduction="10000"/>
          </a:bodyPr>
          <a:lstStyle/>
          <a:p>
            <a:r>
              <a:rPr lang="en-US" sz="2400" dirty="0"/>
              <a:t>Unsupervised learning problems are grouped into </a:t>
            </a:r>
            <a:r>
              <a:rPr lang="en-US" sz="2400" b="1" i="1" dirty="0">
                <a:solidFill>
                  <a:srgbClr val="FF0000"/>
                </a:solidFill>
              </a:rPr>
              <a:t>clustering</a:t>
            </a:r>
            <a:r>
              <a:rPr lang="en-US" sz="2400" dirty="0"/>
              <a:t> and </a:t>
            </a:r>
            <a:r>
              <a:rPr lang="en-US" sz="2400" b="1" i="1" dirty="0">
                <a:solidFill>
                  <a:srgbClr val="FF0000"/>
                </a:solidFill>
              </a:rPr>
              <a:t>association</a:t>
            </a:r>
            <a:r>
              <a:rPr lang="en-US" sz="2400" dirty="0"/>
              <a:t> problems.</a:t>
            </a:r>
          </a:p>
          <a:p>
            <a:r>
              <a:rPr lang="en-US" sz="2400" b="1" u="sng" dirty="0">
                <a:solidFill>
                  <a:srgbClr val="FF0000"/>
                </a:solidFill>
              </a:rPr>
              <a:t>Clustering</a:t>
            </a:r>
            <a:r>
              <a:rPr lang="en-US" sz="2400" dirty="0"/>
              <a:t> is an important concept when it comes to unsupervised learning.</a:t>
            </a:r>
          </a:p>
          <a:p>
            <a:r>
              <a:rPr lang="en-US" sz="2400" dirty="0"/>
              <a:t>It mainly deals with </a:t>
            </a:r>
            <a:r>
              <a:rPr lang="en-US" sz="2400" i="1" dirty="0">
                <a:solidFill>
                  <a:srgbClr val="FF0000"/>
                </a:solidFill>
              </a:rPr>
              <a:t>finding a structure or pattern</a:t>
            </a:r>
            <a:r>
              <a:rPr lang="en-US" sz="2400" dirty="0"/>
              <a:t> in a collection of uncategorized data.</a:t>
            </a:r>
          </a:p>
          <a:p>
            <a:r>
              <a:rPr lang="en-US" sz="2400" dirty="0"/>
              <a:t>Clustering algorithms will process your data and find </a:t>
            </a:r>
            <a:r>
              <a:rPr lang="en-US" sz="2400" i="1" dirty="0">
                <a:solidFill>
                  <a:srgbClr val="FF0000"/>
                </a:solidFill>
              </a:rPr>
              <a:t>natural clusters </a:t>
            </a:r>
            <a:r>
              <a:rPr lang="en-US" sz="2400" dirty="0"/>
              <a:t>(groups) if they exist in the data.</a:t>
            </a:r>
          </a:p>
        </p:txBody>
      </p:sp>
      <p:sp>
        <p:nvSpPr>
          <p:cNvPr id="2" name="Date Placeholder 1"/>
          <p:cNvSpPr>
            <a:spLocks noGrp="1"/>
          </p:cNvSpPr>
          <p:nvPr>
            <p:ph type="dt" sz="half" idx="10"/>
          </p:nvPr>
        </p:nvSpPr>
        <p:spPr/>
        <p:txBody>
          <a:bodyPr/>
          <a:lstStyle/>
          <a:p>
            <a:r>
              <a:rPr lang="en-US"/>
              <a:t>ITP4514 – AI &amp; ML</a:t>
            </a:r>
          </a:p>
        </p:txBody>
      </p:sp>
      <p:sp>
        <p:nvSpPr>
          <p:cNvPr id="3" name="Footer Placeholder 2"/>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27</a:t>
            </a:fld>
            <a:endParaRPr lang="en-US"/>
          </a:p>
        </p:txBody>
      </p:sp>
    </p:spTree>
    <p:extLst>
      <p:ext uri="{BB962C8B-B14F-4D97-AF65-F5344CB8AC3E}">
        <p14:creationId xmlns:p14="http://schemas.microsoft.com/office/powerpoint/2010/main" val="2739229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ltLang="zh-TW" dirty="0"/>
              <a:t>Types of Unsupervised Learning</a:t>
            </a:r>
            <a:endParaRPr lang="en-US" dirty="0"/>
          </a:p>
        </p:txBody>
      </p:sp>
      <p:sp>
        <p:nvSpPr>
          <p:cNvPr id="5" name="Content Placeholder 4"/>
          <p:cNvSpPr>
            <a:spLocks noGrp="1"/>
          </p:cNvSpPr>
          <p:nvPr>
            <p:ph idx="1"/>
          </p:nvPr>
        </p:nvSpPr>
        <p:spPr/>
        <p:txBody>
          <a:bodyPr>
            <a:normAutofit fontScale="92500" lnSpcReduction="10000"/>
          </a:bodyPr>
          <a:lstStyle/>
          <a:p>
            <a:r>
              <a:rPr lang="en-US" sz="2400" dirty="0"/>
              <a:t>You can also </a:t>
            </a:r>
            <a:r>
              <a:rPr lang="en-US" sz="2400" i="1" dirty="0">
                <a:solidFill>
                  <a:srgbClr val="FF0000"/>
                </a:solidFill>
              </a:rPr>
              <a:t>modify how many clusters </a:t>
            </a:r>
            <a:r>
              <a:rPr lang="en-US" sz="2400" dirty="0"/>
              <a:t>your algorithms should identify.</a:t>
            </a:r>
          </a:p>
          <a:p>
            <a:r>
              <a:rPr lang="en-US" sz="2400" dirty="0"/>
              <a:t>It allows you to adjust the </a:t>
            </a:r>
            <a:r>
              <a:rPr lang="en-US" sz="2400" i="1" dirty="0">
                <a:solidFill>
                  <a:srgbClr val="FF0000"/>
                </a:solidFill>
              </a:rPr>
              <a:t>granularity</a:t>
            </a:r>
            <a:r>
              <a:rPr lang="en-US" sz="2400" dirty="0"/>
              <a:t> of these groups.</a:t>
            </a:r>
          </a:p>
          <a:p>
            <a:r>
              <a:rPr lang="en-US" sz="2400" b="1" u="sng" dirty="0">
                <a:solidFill>
                  <a:srgbClr val="FF0000"/>
                </a:solidFill>
              </a:rPr>
              <a:t>Association rules</a:t>
            </a:r>
            <a:r>
              <a:rPr lang="en-US" sz="2400" dirty="0"/>
              <a:t> allow you to establish associations amongst data objects inside large databases.</a:t>
            </a:r>
          </a:p>
          <a:p>
            <a:r>
              <a:rPr lang="en-US" sz="2400" dirty="0"/>
              <a:t>This unsupervised technique is about </a:t>
            </a:r>
            <a:r>
              <a:rPr lang="en-US" sz="2400" i="1" dirty="0">
                <a:solidFill>
                  <a:srgbClr val="FF0000"/>
                </a:solidFill>
              </a:rPr>
              <a:t>discovering interesting relationships </a:t>
            </a:r>
            <a:r>
              <a:rPr lang="en-US" sz="2400" dirty="0"/>
              <a:t>between variables in large databases.</a:t>
            </a:r>
          </a:p>
        </p:txBody>
      </p:sp>
      <p:sp>
        <p:nvSpPr>
          <p:cNvPr id="2" name="Date Placeholder 1"/>
          <p:cNvSpPr>
            <a:spLocks noGrp="1"/>
          </p:cNvSpPr>
          <p:nvPr>
            <p:ph type="dt" sz="half" idx="10"/>
          </p:nvPr>
        </p:nvSpPr>
        <p:spPr/>
        <p:txBody>
          <a:bodyPr/>
          <a:lstStyle/>
          <a:p>
            <a:r>
              <a:rPr lang="en-US"/>
              <a:t>ITP4514 – AI &amp; ML</a:t>
            </a:r>
          </a:p>
        </p:txBody>
      </p:sp>
      <p:sp>
        <p:nvSpPr>
          <p:cNvPr id="3" name="Footer Placeholder 2"/>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28</a:t>
            </a:fld>
            <a:endParaRPr lang="en-US"/>
          </a:p>
        </p:txBody>
      </p:sp>
    </p:spTree>
    <p:extLst>
      <p:ext uri="{BB962C8B-B14F-4D97-AF65-F5344CB8AC3E}">
        <p14:creationId xmlns:p14="http://schemas.microsoft.com/office/powerpoint/2010/main" val="2115363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ltLang="zh-TW" dirty="0"/>
              <a:t>Types of Unsupervised Learning</a:t>
            </a:r>
            <a:endParaRPr lang="en-US" dirty="0"/>
          </a:p>
        </p:txBody>
      </p:sp>
      <p:sp>
        <p:nvSpPr>
          <p:cNvPr id="5" name="Content Placeholder 4"/>
          <p:cNvSpPr>
            <a:spLocks noGrp="1"/>
          </p:cNvSpPr>
          <p:nvPr>
            <p:ph idx="1"/>
          </p:nvPr>
        </p:nvSpPr>
        <p:spPr/>
        <p:txBody>
          <a:bodyPr>
            <a:normAutofit/>
          </a:bodyPr>
          <a:lstStyle/>
          <a:p>
            <a:r>
              <a:rPr lang="en-US" sz="2400" dirty="0"/>
              <a:t>For example, people that buy a new home most likely to buy new furniture.</a:t>
            </a:r>
          </a:p>
          <a:p>
            <a:r>
              <a:rPr lang="en-US" sz="2400" dirty="0"/>
              <a:t>Other examples include:</a:t>
            </a:r>
          </a:p>
          <a:p>
            <a:pPr marL="631825" lvl="1"/>
            <a:r>
              <a:rPr lang="en-US" sz="2200" dirty="0"/>
              <a:t>A subgroup of cancer patients grouped by their gene expression measurements</a:t>
            </a:r>
          </a:p>
          <a:p>
            <a:pPr marL="631825" lvl="1"/>
            <a:r>
              <a:rPr lang="en-US" sz="2200" dirty="0"/>
              <a:t>Groups of shopper based on their browsing and purchasing histories</a:t>
            </a:r>
          </a:p>
          <a:p>
            <a:pPr marL="631825" lvl="1"/>
            <a:r>
              <a:rPr lang="en-US" sz="2200" dirty="0"/>
              <a:t>Movie group by the rating given by movies viewers</a:t>
            </a:r>
          </a:p>
          <a:p>
            <a:endParaRPr lang="en-US" sz="2400" dirty="0"/>
          </a:p>
          <a:p>
            <a:endParaRPr lang="en-US" sz="2400" dirty="0"/>
          </a:p>
        </p:txBody>
      </p:sp>
      <p:sp>
        <p:nvSpPr>
          <p:cNvPr id="2" name="Date Placeholder 1"/>
          <p:cNvSpPr>
            <a:spLocks noGrp="1"/>
          </p:cNvSpPr>
          <p:nvPr>
            <p:ph type="dt" sz="half" idx="10"/>
          </p:nvPr>
        </p:nvSpPr>
        <p:spPr/>
        <p:txBody>
          <a:bodyPr/>
          <a:lstStyle/>
          <a:p>
            <a:r>
              <a:rPr lang="en-US"/>
              <a:t>ITP4514 – AI &amp; ML</a:t>
            </a:r>
          </a:p>
        </p:txBody>
      </p:sp>
      <p:sp>
        <p:nvSpPr>
          <p:cNvPr id="3" name="Footer Placeholder 2"/>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29</a:t>
            </a:fld>
            <a:endParaRPr lang="en-US"/>
          </a:p>
        </p:txBody>
      </p:sp>
    </p:spTree>
    <p:extLst>
      <p:ext uri="{BB962C8B-B14F-4D97-AF65-F5344CB8AC3E}">
        <p14:creationId xmlns:p14="http://schemas.microsoft.com/office/powerpoint/2010/main" val="248762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27B2F-6E01-6A4E-BB47-819960817A02}"/>
              </a:ext>
            </a:extLst>
          </p:cNvPr>
          <p:cNvSpPr>
            <a:spLocks noGrp="1"/>
          </p:cNvSpPr>
          <p:nvPr>
            <p:ph type="title"/>
          </p:nvPr>
        </p:nvSpPr>
        <p:spPr/>
        <p:txBody>
          <a:bodyPr/>
          <a:lstStyle/>
          <a:p>
            <a:r>
              <a:rPr lang="en-US" dirty="0"/>
              <a:t>Supervised learning</a:t>
            </a:r>
          </a:p>
        </p:txBody>
      </p:sp>
      <p:sp>
        <p:nvSpPr>
          <p:cNvPr id="3" name="Content Placeholder 2">
            <a:extLst>
              <a:ext uri="{FF2B5EF4-FFF2-40B4-BE49-F238E27FC236}">
                <a16:creationId xmlns:a16="http://schemas.microsoft.com/office/drawing/2014/main" id="{E131D03F-7A55-9549-AD75-C09C914785DA}"/>
              </a:ext>
            </a:extLst>
          </p:cNvPr>
          <p:cNvSpPr>
            <a:spLocks noGrp="1"/>
          </p:cNvSpPr>
          <p:nvPr>
            <p:ph idx="1"/>
          </p:nvPr>
        </p:nvSpPr>
        <p:spPr/>
        <p:txBody>
          <a:bodyPr/>
          <a:lstStyle/>
          <a:p>
            <a:r>
              <a:rPr lang="en-US" dirty="0"/>
              <a:t>Supervised learning </a:t>
            </a:r>
          </a:p>
          <a:p>
            <a:r>
              <a:rPr lang="en-US" dirty="0"/>
              <a:t>Given the “right answer” for each example in the data.</a:t>
            </a:r>
          </a:p>
          <a:p>
            <a:r>
              <a:rPr lang="en-US" dirty="0">
                <a:solidFill>
                  <a:srgbClr val="FF0000"/>
                </a:solidFill>
              </a:rPr>
              <a:t>map(x, y)</a:t>
            </a:r>
          </a:p>
          <a:p>
            <a:endParaRPr lang="en-US" dirty="0"/>
          </a:p>
        </p:txBody>
      </p:sp>
      <p:sp>
        <p:nvSpPr>
          <p:cNvPr id="4" name="Date Placeholder 3">
            <a:extLst>
              <a:ext uri="{FF2B5EF4-FFF2-40B4-BE49-F238E27FC236}">
                <a16:creationId xmlns:a16="http://schemas.microsoft.com/office/drawing/2014/main" id="{FF52CA68-9871-754B-A563-067A3F365A89}"/>
              </a:ext>
            </a:extLst>
          </p:cNvPr>
          <p:cNvSpPr>
            <a:spLocks noGrp="1"/>
          </p:cNvSpPr>
          <p:nvPr>
            <p:ph type="dt" sz="half" idx="10"/>
          </p:nvPr>
        </p:nvSpPr>
        <p:spPr/>
        <p:txBody>
          <a:bodyPr/>
          <a:lstStyle/>
          <a:p>
            <a:r>
              <a:rPr lang="en-US"/>
              <a:t>ITP4514 – AI &amp; ML</a:t>
            </a:r>
            <a:endParaRPr lang="en-US" dirty="0"/>
          </a:p>
        </p:txBody>
      </p:sp>
      <p:sp>
        <p:nvSpPr>
          <p:cNvPr id="5" name="Footer Placeholder 4">
            <a:extLst>
              <a:ext uri="{FF2B5EF4-FFF2-40B4-BE49-F238E27FC236}">
                <a16:creationId xmlns:a16="http://schemas.microsoft.com/office/drawing/2014/main" id="{F5194FCD-EB26-7042-B868-774C85DFA730}"/>
              </a:ext>
            </a:extLst>
          </p:cNvPr>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a:extLst>
              <a:ext uri="{FF2B5EF4-FFF2-40B4-BE49-F238E27FC236}">
                <a16:creationId xmlns:a16="http://schemas.microsoft.com/office/drawing/2014/main" id="{414ABBD2-6FCC-B640-822E-B703B77AB389}"/>
              </a:ext>
            </a:extLst>
          </p:cNvPr>
          <p:cNvSpPr>
            <a:spLocks noGrp="1"/>
          </p:cNvSpPr>
          <p:nvPr>
            <p:ph type="sldNum" sz="quarter" idx="12"/>
          </p:nvPr>
        </p:nvSpPr>
        <p:spPr/>
        <p:txBody>
          <a:bodyPr/>
          <a:lstStyle/>
          <a:p>
            <a:fld id="{B82CCC60-E8CD-4174-8B1A-7DF615B22EEF}" type="slidenum">
              <a:rPr lang="en-US" smtClean="0"/>
              <a:pPr/>
              <a:t>3</a:t>
            </a:fld>
            <a:endParaRPr lang="en-US" dirty="0"/>
          </a:p>
        </p:txBody>
      </p:sp>
    </p:spTree>
    <p:extLst>
      <p:ext uri="{BB962C8B-B14F-4D97-AF65-F5344CB8AC3E}">
        <p14:creationId xmlns:p14="http://schemas.microsoft.com/office/powerpoint/2010/main" val="14813947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5337" y="189881"/>
            <a:ext cx="6913749" cy="939224"/>
          </a:xfrm>
        </p:spPr>
        <p:txBody>
          <a:bodyPr>
            <a:noAutofit/>
          </a:bodyPr>
          <a:lstStyle/>
          <a:p>
            <a:r>
              <a:rPr lang="en-US" altLang="zh-TW" sz="2600" dirty="0"/>
              <a:t>Disadvantages of Unsupervised Learning</a:t>
            </a:r>
            <a:endParaRPr lang="en-US" sz="2600" dirty="0"/>
          </a:p>
        </p:txBody>
      </p:sp>
      <p:sp>
        <p:nvSpPr>
          <p:cNvPr id="5" name="Content Placeholder 4"/>
          <p:cNvSpPr>
            <a:spLocks noGrp="1"/>
          </p:cNvSpPr>
          <p:nvPr>
            <p:ph idx="1"/>
          </p:nvPr>
        </p:nvSpPr>
        <p:spPr/>
        <p:txBody>
          <a:bodyPr>
            <a:normAutofit fontScale="77500" lnSpcReduction="20000"/>
          </a:bodyPr>
          <a:lstStyle/>
          <a:p>
            <a:r>
              <a:rPr lang="en-US" sz="2400" dirty="0"/>
              <a:t>You cannot get </a:t>
            </a:r>
            <a:r>
              <a:rPr lang="en-US" sz="2400" i="1" dirty="0">
                <a:solidFill>
                  <a:srgbClr val="FF0000"/>
                </a:solidFill>
              </a:rPr>
              <a:t>precise information </a:t>
            </a:r>
            <a:r>
              <a:rPr lang="en-US" sz="2400" dirty="0"/>
              <a:t>regarding data sorting, and the output as data used in unsupervised learning is labeled and not known</a:t>
            </a:r>
          </a:p>
          <a:p>
            <a:r>
              <a:rPr lang="en-US" sz="2400" i="1" dirty="0">
                <a:solidFill>
                  <a:srgbClr val="FF0000"/>
                </a:solidFill>
              </a:rPr>
              <a:t>Less accuracy </a:t>
            </a:r>
            <a:r>
              <a:rPr lang="en-US" sz="2400" dirty="0"/>
              <a:t>of the results is because the input data is not known and not labeled by people in advance.</a:t>
            </a:r>
          </a:p>
          <a:p>
            <a:r>
              <a:rPr lang="en-US" sz="2400" dirty="0"/>
              <a:t>This means that the machine requires to do this itself.</a:t>
            </a:r>
          </a:p>
          <a:p>
            <a:r>
              <a:rPr lang="en-US" sz="2400" dirty="0"/>
              <a:t>The spectral classes do not always correspond to informational classes.</a:t>
            </a:r>
          </a:p>
          <a:p>
            <a:r>
              <a:rPr lang="en-US" sz="2400" dirty="0"/>
              <a:t>The user needs to spend </a:t>
            </a:r>
            <a:r>
              <a:rPr lang="en-US" sz="2400" i="1" dirty="0">
                <a:solidFill>
                  <a:srgbClr val="FF0000"/>
                </a:solidFill>
              </a:rPr>
              <a:t>time interpreting and label the classes</a:t>
            </a:r>
            <a:r>
              <a:rPr lang="en-US" sz="2400" dirty="0"/>
              <a:t> which follow that classification.</a:t>
            </a:r>
          </a:p>
          <a:p>
            <a:r>
              <a:rPr lang="en-US" sz="2400" dirty="0"/>
              <a:t>Spectral properties of classes can also change over time so you can't have the same class information while moving from one image to another.</a:t>
            </a:r>
          </a:p>
        </p:txBody>
      </p:sp>
      <p:sp>
        <p:nvSpPr>
          <p:cNvPr id="2" name="Date Placeholder 1"/>
          <p:cNvSpPr>
            <a:spLocks noGrp="1"/>
          </p:cNvSpPr>
          <p:nvPr>
            <p:ph type="dt" sz="half" idx="10"/>
          </p:nvPr>
        </p:nvSpPr>
        <p:spPr/>
        <p:txBody>
          <a:bodyPr/>
          <a:lstStyle/>
          <a:p>
            <a:r>
              <a:rPr lang="en-US"/>
              <a:t>ITP4514 – AI &amp; ML</a:t>
            </a:r>
          </a:p>
        </p:txBody>
      </p:sp>
      <p:sp>
        <p:nvSpPr>
          <p:cNvPr id="3" name="Footer Placeholder 2"/>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30</a:t>
            </a:fld>
            <a:endParaRPr lang="en-US"/>
          </a:p>
        </p:txBody>
      </p:sp>
    </p:spTree>
    <p:extLst>
      <p:ext uri="{BB962C8B-B14F-4D97-AF65-F5344CB8AC3E}">
        <p14:creationId xmlns:p14="http://schemas.microsoft.com/office/powerpoint/2010/main" val="1718368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784" y="929646"/>
            <a:ext cx="8246070" cy="763526"/>
          </a:xfrm>
        </p:spPr>
        <p:txBody>
          <a:bodyPr/>
          <a:lstStyle/>
          <a:p>
            <a:r>
              <a:rPr lang="en-US" b="1" i="1" dirty="0">
                <a:solidFill>
                  <a:srgbClr val="FFFF00"/>
                </a:solidFill>
              </a:rPr>
              <a:t>Introduction to Clustering</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What is Clustering?</a:t>
            </a:r>
          </a:p>
          <a:p>
            <a:pPr>
              <a:buFont typeface="Wingdings" panose="05000000000000000000" pitchFamily="2" charset="2"/>
              <a:buChar char="§"/>
            </a:pPr>
            <a:r>
              <a:rPr lang="en-US" dirty="0"/>
              <a:t>The Goal of Clustering</a:t>
            </a:r>
          </a:p>
          <a:p>
            <a:pPr>
              <a:buFont typeface="Wingdings" panose="05000000000000000000" pitchFamily="2" charset="2"/>
              <a:buChar char="§"/>
            </a:pPr>
            <a:r>
              <a:rPr lang="en-US" altLang="zh-TW" dirty="0"/>
              <a:t>Proximity Measures</a:t>
            </a:r>
            <a:endParaRPr lang="en-US" dirty="0"/>
          </a:p>
          <a:p>
            <a:pPr>
              <a:buFont typeface="Wingdings" panose="05000000000000000000" pitchFamily="2" charset="2"/>
              <a:buChar char="§"/>
            </a:pPr>
            <a:r>
              <a:rPr lang="en-US" dirty="0"/>
              <a:t>Applications of Clustering</a:t>
            </a:r>
          </a:p>
          <a:p>
            <a:pPr>
              <a:buFont typeface="Wingdings" panose="05000000000000000000" pitchFamily="2" charset="2"/>
              <a:buChar char="§"/>
            </a:pPr>
            <a:r>
              <a:rPr lang="en-US" dirty="0"/>
              <a:t>Types of Clustering</a:t>
            </a:r>
          </a:p>
        </p:txBody>
      </p:sp>
      <p:sp>
        <p:nvSpPr>
          <p:cNvPr id="4" name="Date Placeholder 3"/>
          <p:cNvSpPr>
            <a:spLocks noGrp="1"/>
          </p:cNvSpPr>
          <p:nvPr>
            <p:ph type="dt" sz="half" idx="10"/>
          </p:nvPr>
        </p:nvSpPr>
        <p:spPr/>
        <p:txBody>
          <a:bodyPr/>
          <a:lstStyle/>
          <a:p>
            <a:pPr algn="l"/>
            <a:r>
              <a:rPr lang="en-US"/>
              <a:t>ITP4514 – AI &amp; ML</a:t>
            </a:r>
            <a:endParaRPr lang="en-US" dirty="0"/>
          </a:p>
        </p:txBody>
      </p:sp>
      <p:sp>
        <p:nvSpPr>
          <p:cNvPr id="5" name="Footer Placeholder 4"/>
          <p:cNvSpPr>
            <a:spLocks noGrp="1"/>
          </p:cNvSpPr>
          <p:nvPr>
            <p:ph type="ftr" sz="quarter" idx="11"/>
          </p:nvPr>
        </p:nvSpPr>
        <p:spPr/>
        <p:txBody>
          <a:bodyPr/>
          <a:lstStyle/>
          <a:p>
            <a:r>
              <a:rPr lang="en-US"/>
              <a:t>L7 - Machine Learning - Regression and Clustering</a:t>
            </a:r>
          </a:p>
        </p:txBody>
      </p:sp>
      <p:sp>
        <p:nvSpPr>
          <p:cNvPr id="6" name="Slide Number Placeholder 5"/>
          <p:cNvSpPr>
            <a:spLocks noGrp="1"/>
          </p:cNvSpPr>
          <p:nvPr>
            <p:ph type="sldNum" sz="quarter" idx="12"/>
          </p:nvPr>
        </p:nvSpPr>
        <p:spPr/>
        <p:txBody>
          <a:bodyPr/>
          <a:lstStyle/>
          <a:p>
            <a:fld id="{B82CCC60-E8CD-4174-8B1A-7DF615B22EEF}" type="slidenum">
              <a:rPr lang="en-US" smtClean="0"/>
              <a:pPr/>
              <a:t>31</a:t>
            </a:fld>
            <a:endParaRPr lang="en-US"/>
          </a:p>
        </p:txBody>
      </p:sp>
      <p:pic>
        <p:nvPicPr>
          <p:cNvPr id="8" name="Picture 7"/>
          <p:cNvPicPr>
            <a:picLocks noChangeAspect="1"/>
          </p:cNvPicPr>
          <p:nvPr/>
        </p:nvPicPr>
        <p:blipFill>
          <a:blip r:embed="rId2"/>
          <a:stretch>
            <a:fillRect/>
          </a:stretch>
        </p:blipFill>
        <p:spPr>
          <a:xfrm>
            <a:off x="4931458" y="1311409"/>
            <a:ext cx="3799587" cy="3641271"/>
          </a:xfrm>
          <a:prstGeom prst="rect">
            <a:avLst/>
          </a:prstGeom>
        </p:spPr>
      </p:pic>
    </p:spTree>
    <p:extLst>
      <p:ext uri="{BB962C8B-B14F-4D97-AF65-F5344CB8AC3E}">
        <p14:creationId xmlns:p14="http://schemas.microsoft.com/office/powerpoint/2010/main" val="29552513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TW" dirty="0"/>
              <a:t>What is Clustering?</a:t>
            </a:r>
            <a:endParaRPr lang="en-US" dirty="0"/>
          </a:p>
        </p:txBody>
      </p:sp>
      <p:sp>
        <p:nvSpPr>
          <p:cNvPr id="5" name="Content Placeholder 4"/>
          <p:cNvSpPr>
            <a:spLocks noGrp="1"/>
          </p:cNvSpPr>
          <p:nvPr>
            <p:ph idx="1"/>
          </p:nvPr>
        </p:nvSpPr>
        <p:spPr/>
        <p:txBody>
          <a:bodyPr>
            <a:normAutofit fontScale="92500" lnSpcReduction="10000"/>
          </a:bodyPr>
          <a:lstStyle/>
          <a:p>
            <a:r>
              <a:rPr lang="en-US" sz="2400" dirty="0"/>
              <a:t>Clustering can be considered the most important unsupervised learning problem.</a:t>
            </a:r>
          </a:p>
          <a:p>
            <a:r>
              <a:rPr lang="en-US" sz="2400" dirty="0"/>
              <a:t>It deals with finding a structure in a collection of unlabeled data.</a:t>
            </a:r>
          </a:p>
          <a:p>
            <a:r>
              <a:rPr lang="en-US" sz="2400" dirty="0"/>
              <a:t>A loose definition of clustering could be “the process of organizing objects into groups whose members are similar in some way”.</a:t>
            </a:r>
          </a:p>
          <a:p>
            <a:r>
              <a:rPr lang="en-US" sz="2400" dirty="0"/>
              <a:t>A cluster is therefore a collection of objects which are “similar” between them and are “dissimilar” to the objects belonging to other clusters.</a:t>
            </a:r>
          </a:p>
        </p:txBody>
      </p:sp>
      <p:sp>
        <p:nvSpPr>
          <p:cNvPr id="2" name="Date Placeholder 1"/>
          <p:cNvSpPr>
            <a:spLocks noGrp="1"/>
          </p:cNvSpPr>
          <p:nvPr>
            <p:ph type="dt" sz="half" idx="10"/>
          </p:nvPr>
        </p:nvSpPr>
        <p:spPr/>
        <p:txBody>
          <a:bodyPr/>
          <a:lstStyle/>
          <a:p>
            <a:r>
              <a:rPr lang="en-US"/>
              <a:t>ITP4514 – AI &amp; ML</a:t>
            </a:r>
          </a:p>
        </p:txBody>
      </p:sp>
      <p:sp>
        <p:nvSpPr>
          <p:cNvPr id="3" name="Footer Placeholder 2"/>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32</a:t>
            </a:fld>
            <a:endParaRPr lang="en-US"/>
          </a:p>
        </p:txBody>
      </p:sp>
    </p:spTree>
    <p:extLst>
      <p:ext uri="{BB962C8B-B14F-4D97-AF65-F5344CB8AC3E}">
        <p14:creationId xmlns:p14="http://schemas.microsoft.com/office/powerpoint/2010/main" val="1277119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TW" dirty="0"/>
              <a:t>What is Clustering? (2)</a:t>
            </a:r>
            <a:endParaRPr lang="en-US" dirty="0"/>
          </a:p>
        </p:txBody>
      </p:sp>
      <p:sp>
        <p:nvSpPr>
          <p:cNvPr id="2" name="Date Placeholder 1"/>
          <p:cNvSpPr>
            <a:spLocks noGrp="1"/>
          </p:cNvSpPr>
          <p:nvPr>
            <p:ph type="dt" sz="half" idx="10"/>
          </p:nvPr>
        </p:nvSpPr>
        <p:spPr/>
        <p:txBody>
          <a:bodyPr/>
          <a:lstStyle/>
          <a:p>
            <a:r>
              <a:rPr lang="en-US"/>
              <a:t>ITP4514 – AI &amp; ML</a:t>
            </a:r>
          </a:p>
        </p:txBody>
      </p:sp>
      <p:sp>
        <p:nvSpPr>
          <p:cNvPr id="3" name="Footer Placeholder 2"/>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33</a:t>
            </a:fld>
            <a:endParaRPr lang="en-US"/>
          </a:p>
        </p:txBody>
      </p:sp>
      <p:pic>
        <p:nvPicPr>
          <p:cNvPr id="8" name="Picture 7"/>
          <p:cNvPicPr>
            <a:picLocks noChangeAspect="1"/>
          </p:cNvPicPr>
          <p:nvPr/>
        </p:nvPicPr>
        <p:blipFill>
          <a:blip r:embed="rId3"/>
          <a:stretch>
            <a:fillRect/>
          </a:stretch>
        </p:blipFill>
        <p:spPr>
          <a:xfrm>
            <a:off x="1317172" y="1354987"/>
            <a:ext cx="7522002" cy="3026500"/>
          </a:xfrm>
          <a:prstGeom prst="rect">
            <a:avLst/>
          </a:prstGeom>
        </p:spPr>
      </p:pic>
    </p:spTree>
    <p:extLst>
      <p:ext uri="{BB962C8B-B14F-4D97-AF65-F5344CB8AC3E}">
        <p14:creationId xmlns:p14="http://schemas.microsoft.com/office/powerpoint/2010/main" val="3996474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TW" dirty="0"/>
              <a:t>The Goal of Clustering</a:t>
            </a:r>
            <a:endParaRPr lang="en-US" dirty="0"/>
          </a:p>
        </p:txBody>
      </p:sp>
      <p:sp>
        <p:nvSpPr>
          <p:cNvPr id="5" name="Content Placeholder 4"/>
          <p:cNvSpPr>
            <a:spLocks noGrp="1"/>
          </p:cNvSpPr>
          <p:nvPr>
            <p:ph idx="1"/>
          </p:nvPr>
        </p:nvSpPr>
        <p:spPr/>
        <p:txBody>
          <a:bodyPr>
            <a:normAutofit fontScale="92500"/>
          </a:bodyPr>
          <a:lstStyle/>
          <a:p>
            <a:r>
              <a:rPr lang="en-US" sz="2400" dirty="0"/>
              <a:t>The goal of clustering is </a:t>
            </a:r>
            <a:r>
              <a:rPr lang="en-US" sz="2400" i="1" dirty="0">
                <a:solidFill>
                  <a:srgbClr val="FF0000"/>
                </a:solidFill>
              </a:rPr>
              <a:t>to determine the internal grouping in a set of unlabeled data</a:t>
            </a:r>
            <a:r>
              <a:rPr lang="en-US" sz="2400" dirty="0"/>
              <a:t>.</a:t>
            </a:r>
          </a:p>
          <a:p>
            <a:r>
              <a:rPr lang="en-US" sz="2400" dirty="0"/>
              <a:t>But how to decide what constitutes a good clustering?</a:t>
            </a:r>
          </a:p>
          <a:p>
            <a:r>
              <a:rPr lang="en-US" sz="2400" dirty="0"/>
              <a:t>It can be shown that there is no absolute “best” criterion which would be independent of the final aim of the clustering.</a:t>
            </a:r>
          </a:p>
          <a:p>
            <a:r>
              <a:rPr lang="en-US" sz="2400" dirty="0"/>
              <a:t>To find a particular clustering solution , we need to define the </a:t>
            </a:r>
            <a:r>
              <a:rPr lang="en-US" sz="2400" i="1" dirty="0">
                <a:solidFill>
                  <a:srgbClr val="FF0000"/>
                </a:solidFill>
              </a:rPr>
              <a:t>similarity measures </a:t>
            </a:r>
            <a:r>
              <a:rPr lang="en-US" sz="2400" dirty="0"/>
              <a:t>for the clusters.</a:t>
            </a:r>
          </a:p>
        </p:txBody>
      </p:sp>
      <p:sp>
        <p:nvSpPr>
          <p:cNvPr id="2" name="Date Placeholder 1"/>
          <p:cNvSpPr>
            <a:spLocks noGrp="1"/>
          </p:cNvSpPr>
          <p:nvPr>
            <p:ph type="dt" sz="half" idx="10"/>
          </p:nvPr>
        </p:nvSpPr>
        <p:spPr/>
        <p:txBody>
          <a:bodyPr/>
          <a:lstStyle/>
          <a:p>
            <a:r>
              <a:rPr lang="en-US"/>
              <a:t>ITP4514 – AI &amp; ML</a:t>
            </a:r>
          </a:p>
        </p:txBody>
      </p:sp>
      <p:sp>
        <p:nvSpPr>
          <p:cNvPr id="3" name="Footer Placeholder 2"/>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34</a:t>
            </a:fld>
            <a:endParaRPr lang="en-US"/>
          </a:p>
        </p:txBody>
      </p:sp>
    </p:spTree>
    <p:extLst>
      <p:ext uri="{BB962C8B-B14F-4D97-AF65-F5344CB8AC3E}">
        <p14:creationId xmlns:p14="http://schemas.microsoft.com/office/powerpoint/2010/main" val="20613796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TW" dirty="0"/>
              <a:t>Proximity Measures</a:t>
            </a:r>
          </a:p>
        </p:txBody>
      </p:sp>
      <p:sp>
        <p:nvSpPr>
          <p:cNvPr id="5" name="Content Placeholder 4"/>
          <p:cNvSpPr>
            <a:spLocks noGrp="1"/>
          </p:cNvSpPr>
          <p:nvPr>
            <p:ph idx="1"/>
          </p:nvPr>
        </p:nvSpPr>
        <p:spPr/>
        <p:txBody>
          <a:bodyPr>
            <a:normAutofit fontScale="92500"/>
          </a:bodyPr>
          <a:lstStyle/>
          <a:p>
            <a:r>
              <a:rPr lang="en-US" sz="2600" dirty="0"/>
              <a:t>For clustering, we need to define a proximity measure for two data points.</a:t>
            </a:r>
          </a:p>
          <a:p>
            <a:r>
              <a:rPr lang="en-US" sz="2600" dirty="0"/>
              <a:t>Proximity here means how similar/dissimilar the samples are with respect to each other.</a:t>
            </a:r>
          </a:p>
          <a:p>
            <a:r>
              <a:rPr lang="en-US" sz="2600" dirty="0">
                <a:solidFill>
                  <a:srgbClr val="FF0000"/>
                </a:solidFill>
              </a:rPr>
              <a:t>Similarity measure S(xi, </a:t>
            </a:r>
            <a:r>
              <a:rPr lang="en-US" sz="2600" dirty="0" err="1">
                <a:solidFill>
                  <a:srgbClr val="FF0000"/>
                </a:solidFill>
              </a:rPr>
              <a:t>xk</a:t>
            </a:r>
            <a:r>
              <a:rPr lang="en-US" sz="2600" dirty="0">
                <a:solidFill>
                  <a:srgbClr val="FF0000"/>
                </a:solidFill>
              </a:rPr>
              <a:t>)</a:t>
            </a:r>
            <a:r>
              <a:rPr lang="en-US" sz="2600" dirty="0"/>
              <a:t>: large if xi, </a:t>
            </a:r>
            <a:r>
              <a:rPr lang="en-US" sz="2600" dirty="0" err="1"/>
              <a:t>xk</a:t>
            </a:r>
            <a:r>
              <a:rPr lang="en-US" sz="2600" dirty="0"/>
              <a:t> are similar.</a:t>
            </a:r>
          </a:p>
          <a:p>
            <a:r>
              <a:rPr lang="en-US" sz="2600" dirty="0">
                <a:solidFill>
                  <a:srgbClr val="FF0000"/>
                </a:solidFill>
              </a:rPr>
              <a:t>Dissimilarity (or distance) measure D(xi, </a:t>
            </a:r>
            <a:r>
              <a:rPr lang="en-US" sz="2600" dirty="0" err="1">
                <a:solidFill>
                  <a:srgbClr val="FF0000"/>
                </a:solidFill>
              </a:rPr>
              <a:t>xk</a:t>
            </a:r>
            <a:r>
              <a:rPr lang="en-US" sz="2600" dirty="0">
                <a:solidFill>
                  <a:srgbClr val="FF0000"/>
                </a:solidFill>
              </a:rPr>
              <a:t>)</a:t>
            </a:r>
            <a:r>
              <a:rPr lang="en-US" sz="2600" dirty="0"/>
              <a:t>: small if xi, </a:t>
            </a:r>
            <a:r>
              <a:rPr lang="en-US" sz="2600" dirty="0" err="1"/>
              <a:t>xk</a:t>
            </a:r>
            <a:r>
              <a:rPr lang="en-US" sz="2600" dirty="0"/>
              <a:t> are similar.</a:t>
            </a:r>
          </a:p>
        </p:txBody>
      </p:sp>
      <p:sp>
        <p:nvSpPr>
          <p:cNvPr id="2" name="Date Placeholder 1"/>
          <p:cNvSpPr>
            <a:spLocks noGrp="1"/>
          </p:cNvSpPr>
          <p:nvPr>
            <p:ph type="dt" sz="half" idx="10"/>
          </p:nvPr>
        </p:nvSpPr>
        <p:spPr/>
        <p:txBody>
          <a:bodyPr/>
          <a:lstStyle/>
          <a:p>
            <a:r>
              <a:rPr lang="en-US"/>
              <a:t>ITP4514 – AI &amp; ML</a:t>
            </a:r>
          </a:p>
        </p:txBody>
      </p:sp>
      <p:sp>
        <p:nvSpPr>
          <p:cNvPr id="3" name="Footer Placeholder 2"/>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35</a:t>
            </a:fld>
            <a:endParaRPr lang="en-US"/>
          </a:p>
        </p:txBody>
      </p:sp>
    </p:spTree>
    <p:extLst>
      <p:ext uri="{BB962C8B-B14F-4D97-AF65-F5344CB8AC3E}">
        <p14:creationId xmlns:p14="http://schemas.microsoft.com/office/powerpoint/2010/main" val="2373423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2828258" y="3502658"/>
            <a:ext cx="5744241" cy="1401868"/>
          </a:xfrm>
          <a:prstGeom prst="rect">
            <a:avLst/>
          </a:prstGeom>
        </p:spPr>
      </p:pic>
      <p:sp>
        <p:nvSpPr>
          <p:cNvPr id="4" name="Title 3"/>
          <p:cNvSpPr>
            <a:spLocks noGrp="1"/>
          </p:cNvSpPr>
          <p:nvPr>
            <p:ph type="title"/>
          </p:nvPr>
        </p:nvSpPr>
        <p:spPr/>
        <p:txBody>
          <a:bodyPr>
            <a:normAutofit/>
          </a:bodyPr>
          <a:lstStyle/>
          <a:p>
            <a:r>
              <a:rPr lang="en-US" altLang="zh-TW" dirty="0"/>
              <a:t>Proximity Measures</a:t>
            </a:r>
            <a:endParaRPr lang="en-US" dirty="0"/>
          </a:p>
        </p:txBody>
      </p:sp>
      <p:sp>
        <p:nvSpPr>
          <p:cNvPr id="5" name="Content Placeholder 4"/>
          <p:cNvSpPr>
            <a:spLocks noGrp="1"/>
          </p:cNvSpPr>
          <p:nvPr>
            <p:ph idx="1"/>
          </p:nvPr>
        </p:nvSpPr>
        <p:spPr>
          <a:xfrm>
            <a:off x="2389238" y="1131886"/>
            <a:ext cx="6304935" cy="3556611"/>
          </a:xfrm>
        </p:spPr>
        <p:txBody>
          <a:bodyPr>
            <a:normAutofit/>
          </a:bodyPr>
          <a:lstStyle/>
          <a:p>
            <a:pPr marL="0" indent="0">
              <a:spcBef>
                <a:spcPts val="300"/>
              </a:spcBef>
              <a:buNone/>
            </a:pPr>
            <a:r>
              <a:rPr lang="en-US" sz="2400" dirty="0"/>
              <a:t>There are various similarity measures:</a:t>
            </a:r>
          </a:p>
          <a:p>
            <a:pPr>
              <a:spcBef>
                <a:spcPts val="300"/>
              </a:spcBef>
            </a:pPr>
            <a:r>
              <a:rPr lang="en-US" sz="2400" dirty="0"/>
              <a:t>Vectors: </a:t>
            </a:r>
            <a:r>
              <a:rPr lang="en-US" sz="2400" dirty="0">
                <a:solidFill>
                  <a:srgbClr val="FF0000"/>
                </a:solidFill>
              </a:rPr>
              <a:t>Cosine Distance</a:t>
            </a:r>
          </a:p>
          <a:p>
            <a:pPr>
              <a:spcBef>
                <a:spcPts val="300"/>
              </a:spcBef>
            </a:pPr>
            <a:endParaRPr lang="en-US" sz="2400" dirty="0"/>
          </a:p>
          <a:p>
            <a:pPr>
              <a:spcBef>
                <a:spcPts val="300"/>
              </a:spcBef>
            </a:pPr>
            <a:endParaRPr lang="en-US" sz="2400" dirty="0"/>
          </a:p>
          <a:p>
            <a:pPr marL="0" indent="0">
              <a:spcBef>
                <a:spcPts val="300"/>
              </a:spcBef>
              <a:buNone/>
            </a:pPr>
            <a:endParaRPr lang="en-US" sz="2400" dirty="0"/>
          </a:p>
          <a:p>
            <a:pPr>
              <a:spcBef>
                <a:spcPts val="300"/>
              </a:spcBef>
            </a:pPr>
            <a:r>
              <a:rPr lang="en-US" sz="2400" dirty="0"/>
              <a:t>Points: </a:t>
            </a:r>
            <a:r>
              <a:rPr lang="en-US" sz="2400" dirty="0">
                <a:solidFill>
                  <a:srgbClr val="FF0000"/>
                </a:solidFill>
              </a:rPr>
              <a:t>Euclidean Distance</a:t>
            </a:r>
          </a:p>
        </p:txBody>
      </p:sp>
      <p:sp>
        <p:nvSpPr>
          <p:cNvPr id="2" name="Date Placeholder 1"/>
          <p:cNvSpPr>
            <a:spLocks noGrp="1"/>
          </p:cNvSpPr>
          <p:nvPr>
            <p:ph type="dt" sz="half" idx="10"/>
          </p:nvPr>
        </p:nvSpPr>
        <p:spPr/>
        <p:txBody>
          <a:bodyPr/>
          <a:lstStyle/>
          <a:p>
            <a:r>
              <a:rPr lang="en-US"/>
              <a:t>ITP4514 – AI &amp; ML</a:t>
            </a:r>
          </a:p>
        </p:txBody>
      </p:sp>
      <p:sp>
        <p:nvSpPr>
          <p:cNvPr id="3" name="Footer Placeholder 2"/>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36</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8258" y="1928952"/>
            <a:ext cx="4587395" cy="1293602"/>
          </a:xfrm>
          <a:prstGeom prst="rect">
            <a:avLst/>
          </a:prstGeom>
        </p:spPr>
      </p:pic>
    </p:spTree>
    <p:extLst>
      <p:ext uri="{BB962C8B-B14F-4D97-AF65-F5344CB8AC3E}">
        <p14:creationId xmlns:p14="http://schemas.microsoft.com/office/powerpoint/2010/main" val="4390995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26576D-255D-4E92-9462-9EEAA276C341}"/>
              </a:ext>
            </a:extLst>
          </p:cNvPr>
          <p:cNvSpPr>
            <a:spLocks noGrp="1"/>
          </p:cNvSpPr>
          <p:nvPr>
            <p:ph type="title"/>
          </p:nvPr>
        </p:nvSpPr>
        <p:spPr/>
        <p:txBody>
          <a:bodyPr>
            <a:normAutofit fontScale="90000"/>
          </a:bodyPr>
          <a:lstStyle/>
          <a:p>
            <a:r>
              <a:rPr lang="en-US" dirty="0"/>
              <a:t>Manhattan Distance vs Euclidean Distance</a:t>
            </a:r>
          </a:p>
        </p:txBody>
      </p:sp>
      <p:sp>
        <p:nvSpPr>
          <p:cNvPr id="4" name="日期版面配置區 3">
            <a:extLst>
              <a:ext uri="{FF2B5EF4-FFF2-40B4-BE49-F238E27FC236}">
                <a16:creationId xmlns:a16="http://schemas.microsoft.com/office/drawing/2014/main" id="{964C7566-5089-4405-AC70-D4FF2DA25E1D}"/>
              </a:ext>
            </a:extLst>
          </p:cNvPr>
          <p:cNvSpPr>
            <a:spLocks noGrp="1"/>
          </p:cNvSpPr>
          <p:nvPr>
            <p:ph type="dt" sz="half" idx="10"/>
          </p:nvPr>
        </p:nvSpPr>
        <p:spPr/>
        <p:txBody>
          <a:bodyPr/>
          <a:lstStyle/>
          <a:p>
            <a:r>
              <a:rPr lang="en-US"/>
              <a:t>ITP4514 – AI &amp; ML</a:t>
            </a:r>
          </a:p>
        </p:txBody>
      </p:sp>
      <p:sp>
        <p:nvSpPr>
          <p:cNvPr id="5" name="頁尾版面配置區 4">
            <a:extLst>
              <a:ext uri="{FF2B5EF4-FFF2-40B4-BE49-F238E27FC236}">
                <a16:creationId xmlns:a16="http://schemas.microsoft.com/office/drawing/2014/main" id="{4C1337F8-F490-4594-AF70-ADAC3C759870}"/>
              </a:ext>
            </a:extLst>
          </p:cNvPr>
          <p:cNvSpPr>
            <a:spLocks noGrp="1"/>
          </p:cNvSpPr>
          <p:nvPr>
            <p:ph type="ftr" sz="quarter" idx="11"/>
          </p:nvPr>
        </p:nvSpPr>
        <p:spPr/>
        <p:txBody>
          <a:bodyPr/>
          <a:lstStyle/>
          <a:p>
            <a:r>
              <a:rPr lang="en-US"/>
              <a:t>L7 - Machine Learning - Regression and Clustering</a:t>
            </a:r>
            <a:endParaRPr lang="en-US" dirty="0"/>
          </a:p>
        </p:txBody>
      </p:sp>
      <p:sp>
        <p:nvSpPr>
          <p:cNvPr id="6" name="投影片編號版面配置區 5">
            <a:extLst>
              <a:ext uri="{FF2B5EF4-FFF2-40B4-BE49-F238E27FC236}">
                <a16:creationId xmlns:a16="http://schemas.microsoft.com/office/drawing/2014/main" id="{A254449A-190B-4668-86EB-D5497CA43DE5}"/>
              </a:ext>
            </a:extLst>
          </p:cNvPr>
          <p:cNvSpPr>
            <a:spLocks noGrp="1"/>
          </p:cNvSpPr>
          <p:nvPr>
            <p:ph type="sldNum" sz="quarter" idx="12"/>
          </p:nvPr>
        </p:nvSpPr>
        <p:spPr/>
        <p:txBody>
          <a:bodyPr/>
          <a:lstStyle/>
          <a:p>
            <a:fld id="{B82CCC60-E8CD-4174-8B1A-7DF615B22EEF}" type="slidenum">
              <a:rPr lang="en-US" smtClean="0"/>
              <a:pPr/>
              <a:t>37</a:t>
            </a:fld>
            <a:endParaRPr lang="en-US"/>
          </a:p>
        </p:txBody>
      </p:sp>
      <p:pic>
        <p:nvPicPr>
          <p:cNvPr id="2050" name="Picture 2" descr="A visual comparison of the Manhattan distance with the Manhattan distance.">
            <a:extLst>
              <a:ext uri="{FF2B5EF4-FFF2-40B4-BE49-F238E27FC236}">
                <a16:creationId xmlns:a16="http://schemas.microsoft.com/office/drawing/2014/main" id="{5BD82D8C-5102-43E8-AC01-84D268720D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11525" y="1657350"/>
            <a:ext cx="4048125"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908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251903-6131-4F1D-8F2C-E3A8A8B909E1}"/>
              </a:ext>
            </a:extLst>
          </p:cNvPr>
          <p:cNvSpPr>
            <a:spLocks noGrp="1"/>
          </p:cNvSpPr>
          <p:nvPr>
            <p:ph type="title"/>
          </p:nvPr>
        </p:nvSpPr>
        <p:spPr/>
        <p:txBody>
          <a:bodyPr/>
          <a:lstStyle/>
          <a:p>
            <a:r>
              <a:rPr lang="en-US" dirty="0"/>
              <a:t>Cosine Similarity </a:t>
            </a:r>
            <a:r>
              <a:rPr lang="en-US"/>
              <a:t>&amp; Distance</a:t>
            </a:r>
            <a:endParaRPr lang="en-US" dirty="0"/>
          </a:p>
        </p:txBody>
      </p:sp>
      <p:sp>
        <p:nvSpPr>
          <p:cNvPr id="4" name="日期版面配置區 3">
            <a:extLst>
              <a:ext uri="{FF2B5EF4-FFF2-40B4-BE49-F238E27FC236}">
                <a16:creationId xmlns:a16="http://schemas.microsoft.com/office/drawing/2014/main" id="{270201AB-872B-4B36-B95E-1E54E3080E0B}"/>
              </a:ext>
            </a:extLst>
          </p:cNvPr>
          <p:cNvSpPr>
            <a:spLocks noGrp="1"/>
          </p:cNvSpPr>
          <p:nvPr>
            <p:ph type="dt" sz="half" idx="10"/>
          </p:nvPr>
        </p:nvSpPr>
        <p:spPr/>
        <p:txBody>
          <a:bodyPr/>
          <a:lstStyle/>
          <a:p>
            <a:r>
              <a:rPr lang="en-US"/>
              <a:t>ITP4514 – AI &amp; ML</a:t>
            </a:r>
          </a:p>
        </p:txBody>
      </p:sp>
      <p:sp>
        <p:nvSpPr>
          <p:cNvPr id="5" name="頁尾版面配置區 4">
            <a:extLst>
              <a:ext uri="{FF2B5EF4-FFF2-40B4-BE49-F238E27FC236}">
                <a16:creationId xmlns:a16="http://schemas.microsoft.com/office/drawing/2014/main" id="{C56FFDA5-3D5C-4D55-86E0-4A9C89D615E1}"/>
              </a:ext>
            </a:extLst>
          </p:cNvPr>
          <p:cNvSpPr>
            <a:spLocks noGrp="1"/>
          </p:cNvSpPr>
          <p:nvPr>
            <p:ph type="ftr" sz="quarter" idx="11"/>
          </p:nvPr>
        </p:nvSpPr>
        <p:spPr/>
        <p:txBody>
          <a:bodyPr/>
          <a:lstStyle/>
          <a:p>
            <a:r>
              <a:rPr lang="en-US"/>
              <a:t>L7 - Machine Learning - Regression and Clustering</a:t>
            </a:r>
            <a:endParaRPr lang="en-US" dirty="0"/>
          </a:p>
        </p:txBody>
      </p:sp>
      <p:sp>
        <p:nvSpPr>
          <p:cNvPr id="6" name="投影片編號版面配置區 5">
            <a:extLst>
              <a:ext uri="{FF2B5EF4-FFF2-40B4-BE49-F238E27FC236}">
                <a16:creationId xmlns:a16="http://schemas.microsoft.com/office/drawing/2014/main" id="{16DE2E64-7B13-499D-9E1E-95732618B82F}"/>
              </a:ext>
            </a:extLst>
          </p:cNvPr>
          <p:cNvSpPr>
            <a:spLocks noGrp="1"/>
          </p:cNvSpPr>
          <p:nvPr>
            <p:ph type="sldNum" sz="quarter" idx="12"/>
          </p:nvPr>
        </p:nvSpPr>
        <p:spPr/>
        <p:txBody>
          <a:bodyPr/>
          <a:lstStyle/>
          <a:p>
            <a:fld id="{B82CCC60-E8CD-4174-8B1A-7DF615B22EEF}" type="slidenum">
              <a:rPr lang="en-US" smtClean="0"/>
              <a:pPr/>
              <a:t>38</a:t>
            </a:fld>
            <a:endParaRPr lang="en-US"/>
          </a:p>
        </p:txBody>
      </p:sp>
      <p:pic>
        <p:nvPicPr>
          <p:cNvPr id="1026" name="Picture 2" descr="https://www.oreilly.com/library/view/statistics-for-machine/9781788295758/assets/2b4a7a82-ad4c-4b2a-b808-e423a334de6f.png">
            <a:extLst>
              <a:ext uri="{FF2B5EF4-FFF2-40B4-BE49-F238E27FC236}">
                <a16:creationId xmlns:a16="http://schemas.microsoft.com/office/drawing/2014/main" id="{C0B388BD-A440-44DF-9277-5644D68F0E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56816" y="1196975"/>
            <a:ext cx="4557544" cy="351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5904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TW" dirty="0"/>
              <a:t>Applications of Clustering</a:t>
            </a:r>
            <a:endParaRPr lang="en-US" dirty="0"/>
          </a:p>
        </p:txBody>
      </p:sp>
      <p:sp>
        <p:nvSpPr>
          <p:cNvPr id="5" name="Content Placeholder 4"/>
          <p:cNvSpPr>
            <a:spLocks noGrp="1"/>
          </p:cNvSpPr>
          <p:nvPr>
            <p:ph idx="1"/>
          </p:nvPr>
        </p:nvSpPr>
        <p:spPr/>
        <p:txBody>
          <a:bodyPr>
            <a:normAutofit fontScale="92500"/>
          </a:bodyPr>
          <a:lstStyle/>
          <a:p>
            <a:r>
              <a:rPr lang="en-US" sz="2400" b="1" dirty="0">
                <a:solidFill>
                  <a:srgbClr val="FF0000"/>
                </a:solidFill>
              </a:rPr>
              <a:t>Marketing</a:t>
            </a:r>
            <a:r>
              <a:rPr lang="en-US" sz="2400" b="1" dirty="0"/>
              <a:t> : </a:t>
            </a:r>
            <a:r>
              <a:rPr lang="en-US" sz="2400" dirty="0"/>
              <a:t>It can be used to characterize &amp; discover customer segments for marketing purposes.</a:t>
            </a:r>
          </a:p>
          <a:p>
            <a:r>
              <a:rPr lang="en-US" sz="2400" b="1" dirty="0">
                <a:solidFill>
                  <a:srgbClr val="FF0000"/>
                </a:solidFill>
              </a:rPr>
              <a:t>Biology</a:t>
            </a:r>
            <a:r>
              <a:rPr lang="en-US" sz="2400" b="1" dirty="0"/>
              <a:t> : </a:t>
            </a:r>
            <a:r>
              <a:rPr lang="en-US" sz="2400" dirty="0"/>
              <a:t>It can be used for classification among different species of plants and animals.</a:t>
            </a:r>
          </a:p>
          <a:p>
            <a:r>
              <a:rPr lang="en-US" sz="2400" b="1" dirty="0">
                <a:solidFill>
                  <a:srgbClr val="FF0000"/>
                </a:solidFill>
              </a:rPr>
              <a:t>Libraries</a:t>
            </a:r>
            <a:r>
              <a:rPr lang="en-US" sz="2400" b="1" dirty="0"/>
              <a:t> : </a:t>
            </a:r>
            <a:r>
              <a:rPr lang="en-US" sz="2400" dirty="0"/>
              <a:t>It is used in clustering different books on the basis of topics and information.</a:t>
            </a:r>
          </a:p>
          <a:p>
            <a:r>
              <a:rPr lang="en-US" sz="2400" b="1" dirty="0">
                <a:solidFill>
                  <a:srgbClr val="FF0000"/>
                </a:solidFill>
              </a:rPr>
              <a:t>Insurance</a:t>
            </a:r>
            <a:r>
              <a:rPr lang="en-US" sz="2400" b="1" dirty="0"/>
              <a:t> : </a:t>
            </a:r>
            <a:r>
              <a:rPr lang="en-US" sz="2400" dirty="0"/>
              <a:t>It is used to acknowledge the customers, their policies and identifying the frauds.</a:t>
            </a:r>
          </a:p>
        </p:txBody>
      </p:sp>
      <p:sp>
        <p:nvSpPr>
          <p:cNvPr id="2" name="Date Placeholder 1"/>
          <p:cNvSpPr>
            <a:spLocks noGrp="1"/>
          </p:cNvSpPr>
          <p:nvPr>
            <p:ph type="dt" sz="half" idx="10"/>
          </p:nvPr>
        </p:nvSpPr>
        <p:spPr/>
        <p:txBody>
          <a:bodyPr/>
          <a:lstStyle/>
          <a:p>
            <a:r>
              <a:rPr lang="en-US"/>
              <a:t>ITP4514 – AI &amp; ML</a:t>
            </a:r>
          </a:p>
        </p:txBody>
      </p:sp>
      <p:sp>
        <p:nvSpPr>
          <p:cNvPr id="3" name="Footer Placeholder 2"/>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39</a:t>
            </a:fld>
            <a:endParaRPr lang="en-US"/>
          </a:p>
        </p:txBody>
      </p:sp>
    </p:spTree>
    <p:extLst>
      <p:ext uri="{BB962C8B-B14F-4D97-AF65-F5344CB8AC3E}">
        <p14:creationId xmlns:p14="http://schemas.microsoft.com/office/powerpoint/2010/main" val="3592441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solidFill>
                  <a:srgbClr val="FFFF00"/>
                </a:solidFill>
                <a:latin typeface="Cambria" panose="02040503050406030204" pitchFamily="18" charset="0"/>
                <a:ea typeface="Cambria" panose="02040503050406030204" pitchFamily="18" charset="0"/>
              </a:rPr>
              <a:t>1. Regression</a:t>
            </a:r>
          </a:p>
        </p:txBody>
      </p:sp>
      <p:sp>
        <p:nvSpPr>
          <p:cNvPr id="3" name="Content Placeholder 2"/>
          <p:cNvSpPr>
            <a:spLocks noGrp="1"/>
          </p:cNvSpPr>
          <p:nvPr>
            <p:ph idx="1"/>
          </p:nvPr>
        </p:nvSpPr>
        <p:spPr/>
        <p:txBody>
          <a:bodyPr>
            <a:normAutofit/>
          </a:bodyPr>
          <a:lstStyle/>
          <a:p>
            <a:r>
              <a:rPr lang="en-US" sz="2400" dirty="0"/>
              <a:t>A type of supervised learning</a:t>
            </a:r>
          </a:p>
          <a:p>
            <a:r>
              <a:rPr lang="en-US" sz="2400" dirty="0"/>
              <a:t>A computer program predict the output for the given input</a:t>
            </a:r>
          </a:p>
          <a:p>
            <a:r>
              <a:rPr lang="en-US" sz="2400" dirty="0"/>
              <a:t>Learning algorithms typically output a function.   </a:t>
            </a:r>
            <a:r>
              <a:rPr lang="en-US" sz="2400" i="1" dirty="0"/>
              <a:t>f(x)=</a:t>
            </a:r>
            <a:r>
              <a:rPr lang="en-US" sz="2400" i="1" dirty="0" err="1"/>
              <a:t>mx+b</a:t>
            </a:r>
            <a:endParaRPr lang="en-US" sz="2400" i="1" dirty="0"/>
          </a:p>
          <a:p>
            <a:pPr>
              <a:spcBef>
                <a:spcPts val="0"/>
              </a:spcBef>
            </a:pPr>
            <a:endParaRPr lang="en-US" sz="2400" dirty="0"/>
          </a:p>
          <a:p>
            <a:r>
              <a:rPr lang="en-US" sz="2400" dirty="0"/>
              <a:t>Example:</a:t>
            </a:r>
          </a:p>
          <a:p>
            <a:pPr lvl="1"/>
            <a:r>
              <a:rPr lang="en-US" sz="2400" dirty="0"/>
              <a:t>Predict the claim amount of insured person</a:t>
            </a:r>
          </a:p>
          <a:p>
            <a:pPr lvl="1"/>
            <a:r>
              <a:rPr lang="en-US" sz="2400" dirty="0"/>
              <a:t>Predict the security price</a:t>
            </a:r>
          </a:p>
        </p:txBody>
      </p:sp>
      <p:sp>
        <p:nvSpPr>
          <p:cNvPr id="4" name="Date Placeholder 3"/>
          <p:cNvSpPr>
            <a:spLocks noGrp="1"/>
          </p:cNvSpPr>
          <p:nvPr>
            <p:ph type="dt" sz="half" idx="10"/>
          </p:nvPr>
        </p:nvSpPr>
        <p:spPr/>
        <p:txBody>
          <a:bodyPr/>
          <a:lstStyle/>
          <a:p>
            <a:pPr algn="l"/>
            <a:r>
              <a:rPr lang="en-US"/>
              <a:t>ITP4514 – AI &amp; ML</a:t>
            </a:r>
            <a:endParaRPr lang="en-US" dirty="0"/>
          </a:p>
        </p:txBody>
      </p:sp>
      <p:sp>
        <p:nvSpPr>
          <p:cNvPr id="5" name="Footer Placeholder 4"/>
          <p:cNvSpPr>
            <a:spLocks noGrp="1"/>
          </p:cNvSpPr>
          <p:nvPr>
            <p:ph type="ftr" sz="quarter" idx="11"/>
          </p:nvPr>
        </p:nvSpPr>
        <p:spPr/>
        <p:txBody>
          <a:bodyPr/>
          <a:lstStyle/>
          <a:p>
            <a:r>
              <a:rPr lang="en-US" dirty="0"/>
              <a:t>L7 - Machine Learning - Regression and Clustering</a:t>
            </a:r>
          </a:p>
        </p:txBody>
      </p:sp>
      <p:sp>
        <p:nvSpPr>
          <p:cNvPr id="6" name="Slide Number Placeholder 5"/>
          <p:cNvSpPr>
            <a:spLocks noGrp="1"/>
          </p:cNvSpPr>
          <p:nvPr>
            <p:ph type="sldNum" sz="quarter" idx="12"/>
          </p:nvPr>
        </p:nvSpPr>
        <p:spPr/>
        <p:txBody>
          <a:bodyPr/>
          <a:lstStyle/>
          <a:p>
            <a:fld id="{B82CCC60-E8CD-4174-8B1A-7DF615B22EEF}" type="slidenum">
              <a:rPr lang="en-US" smtClean="0"/>
              <a:pPr/>
              <a:t>4</a:t>
            </a:fld>
            <a:endParaRPr lang="en-US"/>
          </a:p>
        </p:txBody>
      </p:sp>
    </p:spTree>
    <p:extLst>
      <p:ext uri="{BB962C8B-B14F-4D97-AF65-F5344CB8AC3E}">
        <p14:creationId xmlns:p14="http://schemas.microsoft.com/office/powerpoint/2010/main" val="36355873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TW" dirty="0"/>
              <a:t>Applications of Clustering</a:t>
            </a:r>
            <a:endParaRPr lang="en-US" dirty="0"/>
          </a:p>
        </p:txBody>
      </p:sp>
      <p:sp>
        <p:nvSpPr>
          <p:cNvPr id="5" name="Content Placeholder 4"/>
          <p:cNvSpPr>
            <a:spLocks noGrp="1"/>
          </p:cNvSpPr>
          <p:nvPr>
            <p:ph idx="1"/>
          </p:nvPr>
        </p:nvSpPr>
        <p:spPr/>
        <p:txBody>
          <a:bodyPr>
            <a:normAutofit/>
          </a:bodyPr>
          <a:lstStyle/>
          <a:p>
            <a:r>
              <a:rPr lang="en-US" sz="2200" b="1" dirty="0">
                <a:solidFill>
                  <a:srgbClr val="FF0000"/>
                </a:solidFill>
              </a:rPr>
              <a:t>City Planning</a:t>
            </a:r>
            <a:r>
              <a:rPr lang="en-US" sz="2200" b="1" dirty="0"/>
              <a:t> : </a:t>
            </a:r>
            <a:r>
              <a:rPr lang="en-US" sz="2200" dirty="0"/>
              <a:t>It is used to make groups of houses and to study their values based on their geographical locations and other factors present.</a:t>
            </a:r>
          </a:p>
          <a:p>
            <a:r>
              <a:rPr lang="en-US" sz="2200" b="1" dirty="0">
                <a:solidFill>
                  <a:srgbClr val="FF0000"/>
                </a:solidFill>
              </a:rPr>
              <a:t>Earthquake studies</a:t>
            </a:r>
            <a:r>
              <a:rPr lang="en-US" sz="2200" b="1" dirty="0"/>
              <a:t> : </a:t>
            </a:r>
            <a:r>
              <a:rPr lang="en-US" sz="2200" dirty="0"/>
              <a:t>By learning the earthquake-affected areas we can determine the dangerous zones.</a:t>
            </a:r>
          </a:p>
        </p:txBody>
      </p:sp>
      <p:sp>
        <p:nvSpPr>
          <p:cNvPr id="2" name="Date Placeholder 1"/>
          <p:cNvSpPr>
            <a:spLocks noGrp="1"/>
          </p:cNvSpPr>
          <p:nvPr>
            <p:ph type="dt" sz="half" idx="10"/>
          </p:nvPr>
        </p:nvSpPr>
        <p:spPr/>
        <p:txBody>
          <a:bodyPr/>
          <a:lstStyle/>
          <a:p>
            <a:r>
              <a:rPr lang="en-US"/>
              <a:t>ITP4514 – AI &amp; ML</a:t>
            </a:r>
          </a:p>
        </p:txBody>
      </p:sp>
      <p:sp>
        <p:nvSpPr>
          <p:cNvPr id="3" name="Footer Placeholder 2"/>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40</a:t>
            </a:fld>
            <a:endParaRPr lang="en-US"/>
          </a:p>
        </p:txBody>
      </p:sp>
    </p:spTree>
    <p:extLst>
      <p:ext uri="{BB962C8B-B14F-4D97-AF65-F5344CB8AC3E}">
        <p14:creationId xmlns:p14="http://schemas.microsoft.com/office/powerpoint/2010/main" val="11989841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TW" dirty="0"/>
              <a:t>Types of Clustering</a:t>
            </a:r>
            <a:endParaRPr lang="en-US" dirty="0"/>
          </a:p>
        </p:txBody>
      </p:sp>
      <p:sp>
        <p:nvSpPr>
          <p:cNvPr id="5" name="Content Placeholder 4"/>
          <p:cNvSpPr>
            <a:spLocks noGrp="1"/>
          </p:cNvSpPr>
          <p:nvPr>
            <p:ph idx="1"/>
          </p:nvPr>
        </p:nvSpPr>
        <p:spPr/>
        <p:txBody>
          <a:bodyPr>
            <a:normAutofit fontScale="92500" lnSpcReduction="20000"/>
          </a:bodyPr>
          <a:lstStyle/>
          <a:p>
            <a:pPr marL="0" indent="0">
              <a:buNone/>
            </a:pPr>
            <a:r>
              <a:rPr lang="en-US" sz="2600" b="1" dirty="0">
                <a:solidFill>
                  <a:srgbClr val="FF0000"/>
                </a:solidFill>
              </a:rPr>
              <a:t>1. Exclusive (Partitioning)</a:t>
            </a:r>
          </a:p>
          <a:p>
            <a:r>
              <a:rPr lang="en-US" sz="2400" dirty="0"/>
              <a:t>In this clustering method, Data are grouped in such a way that one data can belong to one cluster only.</a:t>
            </a:r>
          </a:p>
          <a:p>
            <a:r>
              <a:rPr lang="en-US" sz="2400" dirty="0"/>
              <a:t>Example: </a:t>
            </a:r>
            <a:r>
              <a:rPr lang="en-US" sz="2400" i="1" dirty="0">
                <a:solidFill>
                  <a:srgbClr val="FF0000"/>
                </a:solidFill>
              </a:rPr>
              <a:t>K-means</a:t>
            </a:r>
          </a:p>
          <a:p>
            <a:pPr marL="0" indent="0">
              <a:buNone/>
            </a:pPr>
            <a:endParaRPr lang="en-US" sz="1900" dirty="0"/>
          </a:p>
          <a:p>
            <a:pPr marL="0" indent="0">
              <a:buNone/>
            </a:pPr>
            <a:r>
              <a:rPr lang="en-US" sz="2600" b="1" dirty="0">
                <a:solidFill>
                  <a:srgbClr val="FF0000"/>
                </a:solidFill>
              </a:rPr>
              <a:t>2. Agglomerative (Single Linkage Clustering)</a:t>
            </a:r>
          </a:p>
          <a:p>
            <a:r>
              <a:rPr lang="en-US" sz="2400" dirty="0"/>
              <a:t>In this clustering technique, every data is a cluster.</a:t>
            </a:r>
          </a:p>
          <a:p>
            <a:r>
              <a:rPr lang="en-US" sz="2400" dirty="0"/>
              <a:t>The iterative unions between the two nearest clusters reduce the number of clusters.</a:t>
            </a:r>
          </a:p>
          <a:p>
            <a:r>
              <a:rPr lang="en-US" sz="2400" dirty="0"/>
              <a:t>Example: </a:t>
            </a:r>
            <a:r>
              <a:rPr lang="en-US" sz="2400" i="1" dirty="0">
                <a:solidFill>
                  <a:srgbClr val="FF0000"/>
                </a:solidFill>
              </a:rPr>
              <a:t>Hierarchical clustering</a:t>
            </a:r>
          </a:p>
        </p:txBody>
      </p:sp>
      <p:sp>
        <p:nvSpPr>
          <p:cNvPr id="2" name="Date Placeholder 1"/>
          <p:cNvSpPr>
            <a:spLocks noGrp="1"/>
          </p:cNvSpPr>
          <p:nvPr>
            <p:ph type="dt" sz="half" idx="10"/>
          </p:nvPr>
        </p:nvSpPr>
        <p:spPr/>
        <p:txBody>
          <a:bodyPr/>
          <a:lstStyle/>
          <a:p>
            <a:r>
              <a:rPr lang="en-US"/>
              <a:t>ITP4514 – AI &amp; ML</a:t>
            </a:r>
          </a:p>
        </p:txBody>
      </p:sp>
      <p:sp>
        <p:nvSpPr>
          <p:cNvPr id="3" name="Footer Placeholder 2"/>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41</a:t>
            </a:fld>
            <a:endParaRPr lang="en-US"/>
          </a:p>
        </p:txBody>
      </p:sp>
    </p:spTree>
    <p:extLst>
      <p:ext uri="{BB962C8B-B14F-4D97-AF65-F5344CB8AC3E}">
        <p14:creationId xmlns:p14="http://schemas.microsoft.com/office/powerpoint/2010/main" val="6551369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TW" dirty="0"/>
              <a:t>Types of Clustering </a:t>
            </a:r>
            <a:endParaRPr lang="en-US" dirty="0"/>
          </a:p>
        </p:txBody>
      </p:sp>
      <p:sp>
        <p:nvSpPr>
          <p:cNvPr id="5" name="Content Placeholder 4"/>
          <p:cNvSpPr>
            <a:spLocks noGrp="1"/>
          </p:cNvSpPr>
          <p:nvPr>
            <p:ph idx="1"/>
          </p:nvPr>
        </p:nvSpPr>
        <p:spPr/>
        <p:txBody>
          <a:bodyPr>
            <a:normAutofit/>
          </a:bodyPr>
          <a:lstStyle/>
          <a:p>
            <a:pPr marL="0" indent="0">
              <a:buNone/>
            </a:pPr>
            <a:r>
              <a:rPr lang="en-US" sz="2600" b="1" dirty="0">
                <a:solidFill>
                  <a:srgbClr val="FF0000"/>
                </a:solidFill>
              </a:rPr>
              <a:t>3. Probabilistic (Expectation-Maximization)</a:t>
            </a:r>
          </a:p>
          <a:p>
            <a:r>
              <a:rPr lang="en-US" sz="2200" dirty="0"/>
              <a:t>This technique uses </a:t>
            </a:r>
            <a:r>
              <a:rPr lang="en-US" sz="2200" i="1" dirty="0">
                <a:solidFill>
                  <a:srgbClr val="FF0000"/>
                </a:solidFill>
              </a:rPr>
              <a:t>probability distribution</a:t>
            </a:r>
            <a:r>
              <a:rPr lang="en-US" sz="2200" dirty="0"/>
              <a:t> to create the clusters.</a:t>
            </a:r>
          </a:p>
          <a:p>
            <a:r>
              <a:rPr lang="en-US" sz="2200" dirty="0"/>
              <a:t>Example: Following keywords, "</a:t>
            </a:r>
            <a:r>
              <a:rPr lang="en-US" sz="2200" i="1" dirty="0">
                <a:solidFill>
                  <a:srgbClr val="0070C0"/>
                </a:solidFill>
              </a:rPr>
              <a:t>man's shoe</a:t>
            </a:r>
            <a:r>
              <a:rPr lang="en-US" sz="2200" dirty="0"/>
              <a:t>", "</a:t>
            </a:r>
            <a:r>
              <a:rPr lang="en-US" sz="2200" i="1" dirty="0">
                <a:solidFill>
                  <a:srgbClr val="0070C0"/>
                </a:solidFill>
              </a:rPr>
              <a:t>women's shoe</a:t>
            </a:r>
            <a:r>
              <a:rPr lang="en-US" sz="2200" dirty="0"/>
              <a:t>", "</a:t>
            </a:r>
            <a:r>
              <a:rPr lang="en-US" sz="2200" i="1" dirty="0">
                <a:solidFill>
                  <a:srgbClr val="0070C0"/>
                </a:solidFill>
              </a:rPr>
              <a:t>women's glove</a:t>
            </a:r>
            <a:r>
              <a:rPr lang="en-US" sz="2200" dirty="0"/>
              <a:t>", "</a:t>
            </a:r>
            <a:r>
              <a:rPr lang="en-US" sz="2200" i="1" dirty="0">
                <a:solidFill>
                  <a:srgbClr val="0070C0"/>
                </a:solidFill>
              </a:rPr>
              <a:t>man's glove</a:t>
            </a:r>
            <a:r>
              <a:rPr lang="en-US" sz="2200" dirty="0"/>
              <a:t>“ can be clustered into two categories "shoe" and "glove" or "man" and "women.“</a:t>
            </a:r>
          </a:p>
          <a:p>
            <a:r>
              <a:rPr lang="en-US" sz="2200" dirty="0"/>
              <a:t>Example: </a:t>
            </a:r>
            <a:r>
              <a:rPr lang="en-US" sz="2200" i="1" dirty="0">
                <a:solidFill>
                  <a:srgbClr val="FF0000"/>
                </a:solidFill>
              </a:rPr>
              <a:t>Gaussian Mixture Model (GMM)</a:t>
            </a:r>
          </a:p>
        </p:txBody>
      </p:sp>
      <p:sp>
        <p:nvSpPr>
          <p:cNvPr id="2" name="Date Placeholder 1"/>
          <p:cNvSpPr>
            <a:spLocks noGrp="1"/>
          </p:cNvSpPr>
          <p:nvPr>
            <p:ph type="dt" sz="half" idx="10"/>
          </p:nvPr>
        </p:nvSpPr>
        <p:spPr/>
        <p:txBody>
          <a:bodyPr/>
          <a:lstStyle/>
          <a:p>
            <a:r>
              <a:rPr lang="en-US"/>
              <a:t>ITP4514 – AI &amp; ML</a:t>
            </a:r>
          </a:p>
        </p:txBody>
      </p:sp>
      <p:sp>
        <p:nvSpPr>
          <p:cNvPr id="3" name="Footer Placeholder 2"/>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42</a:t>
            </a:fld>
            <a:endParaRPr lang="en-US"/>
          </a:p>
        </p:txBody>
      </p:sp>
    </p:spTree>
    <p:extLst>
      <p:ext uri="{BB962C8B-B14F-4D97-AF65-F5344CB8AC3E}">
        <p14:creationId xmlns:p14="http://schemas.microsoft.com/office/powerpoint/2010/main" val="37288160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5E0F2-12FD-47E5-A440-FC72BDBE5FD9}"/>
              </a:ext>
            </a:extLst>
          </p:cNvPr>
          <p:cNvSpPr>
            <a:spLocks noGrp="1"/>
          </p:cNvSpPr>
          <p:nvPr>
            <p:ph type="title"/>
          </p:nvPr>
        </p:nvSpPr>
        <p:spPr/>
        <p:txBody>
          <a:bodyPr>
            <a:noAutofit/>
          </a:bodyPr>
          <a:lstStyle/>
          <a:p>
            <a:pPr algn="ctr"/>
            <a:r>
              <a:rPr lang="en-HK" sz="2800" dirty="0"/>
              <a:t>Hierarchal Clustering: An Example(1)</a:t>
            </a:r>
          </a:p>
        </p:txBody>
      </p:sp>
      <p:sp>
        <p:nvSpPr>
          <p:cNvPr id="3" name="Content Placeholder 2">
            <a:extLst>
              <a:ext uri="{FF2B5EF4-FFF2-40B4-BE49-F238E27FC236}">
                <a16:creationId xmlns:a16="http://schemas.microsoft.com/office/drawing/2014/main" id="{D152EFD2-BEA2-47D4-84DF-F8D46C651A45}"/>
              </a:ext>
            </a:extLst>
          </p:cNvPr>
          <p:cNvSpPr>
            <a:spLocks noGrp="1"/>
          </p:cNvSpPr>
          <p:nvPr>
            <p:ph idx="1"/>
          </p:nvPr>
        </p:nvSpPr>
        <p:spPr/>
        <p:txBody>
          <a:bodyPr/>
          <a:lstStyle/>
          <a:p>
            <a:r>
              <a:rPr lang="en-HK" dirty="0"/>
              <a:t>Given a dataset of following points: (1, 1), (1, 2), (2, 4), (5,2), (7, 1), (7, 3), please conduct a hierarchical clustering (bottom-up) and write down your steps. In each step, please specify the number of clusters, points in each cluster, and centroid of each cluster. </a:t>
            </a:r>
          </a:p>
        </p:txBody>
      </p:sp>
      <p:sp>
        <p:nvSpPr>
          <p:cNvPr id="4" name="Date Placeholder 3">
            <a:extLst>
              <a:ext uri="{FF2B5EF4-FFF2-40B4-BE49-F238E27FC236}">
                <a16:creationId xmlns:a16="http://schemas.microsoft.com/office/drawing/2014/main" id="{085B0895-92F7-44C3-B881-83F8A75AFA7B}"/>
              </a:ext>
            </a:extLst>
          </p:cNvPr>
          <p:cNvSpPr>
            <a:spLocks noGrp="1"/>
          </p:cNvSpPr>
          <p:nvPr>
            <p:ph type="dt" sz="half" idx="10"/>
          </p:nvPr>
        </p:nvSpPr>
        <p:spPr/>
        <p:txBody>
          <a:bodyPr/>
          <a:lstStyle/>
          <a:p>
            <a:r>
              <a:rPr lang="en-US"/>
              <a:t>ITP4514 – AI &amp; ML</a:t>
            </a:r>
          </a:p>
        </p:txBody>
      </p:sp>
      <p:sp>
        <p:nvSpPr>
          <p:cNvPr id="5" name="Footer Placeholder 4">
            <a:extLst>
              <a:ext uri="{FF2B5EF4-FFF2-40B4-BE49-F238E27FC236}">
                <a16:creationId xmlns:a16="http://schemas.microsoft.com/office/drawing/2014/main" id="{BE42360E-413F-4B22-82FA-0A2EFE9B6A73}"/>
              </a:ext>
            </a:extLst>
          </p:cNvPr>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a:extLst>
              <a:ext uri="{FF2B5EF4-FFF2-40B4-BE49-F238E27FC236}">
                <a16:creationId xmlns:a16="http://schemas.microsoft.com/office/drawing/2014/main" id="{D5EE8E7B-69F7-4F48-AC38-D0058905F09D}"/>
              </a:ext>
            </a:extLst>
          </p:cNvPr>
          <p:cNvSpPr>
            <a:spLocks noGrp="1"/>
          </p:cNvSpPr>
          <p:nvPr>
            <p:ph type="sldNum" sz="quarter" idx="12"/>
          </p:nvPr>
        </p:nvSpPr>
        <p:spPr/>
        <p:txBody>
          <a:bodyPr/>
          <a:lstStyle/>
          <a:p>
            <a:fld id="{B82CCC60-E8CD-4174-8B1A-7DF615B22EEF}" type="slidenum">
              <a:rPr lang="en-US" smtClean="0"/>
              <a:pPr/>
              <a:t>43</a:t>
            </a:fld>
            <a:endParaRPr lang="en-US"/>
          </a:p>
        </p:txBody>
      </p:sp>
    </p:spTree>
    <p:extLst>
      <p:ext uri="{BB962C8B-B14F-4D97-AF65-F5344CB8AC3E}">
        <p14:creationId xmlns:p14="http://schemas.microsoft.com/office/powerpoint/2010/main" val="7823480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8CF3-71A4-4087-BE78-4E3B7AE5A60F}"/>
              </a:ext>
            </a:extLst>
          </p:cNvPr>
          <p:cNvSpPr>
            <a:spLocks noGrp="1"/>
          </p:cNvSpPr>
          <p:nvPr>
            <p:ph type="title"/>
          </p:nvPr>
        </p:nvSpPr>
        <p:spPr/>
        <p:txBody>
          <a:bodyPr>
            <a:noAutofit/>
          </a:bodyPr>
          <a:lstStyle/>
          <a:p>
            <a:pPr algn="ctr"/>
            <a:r>
              <a:rPr lang="en-HK" sz="2800" dirty="0"/>
              <a:t>Hierarchal Clustering: An Example(2)</a:t>
            </a:r>
          </a:p>
        </p:txBody>
      </p:sp>
      <p:sp>
        <p:nvSpPr>
          <p:cNvPr id="3" name="Content Placeholder 2">
            <a:extLst>
              <a:ext uri="{FF2B5EF4-FFF2-40B4-BE49-F238E27FC236}">
                <a16:creationId xmlns:a16="http://schemas.microsoft.com/office/drawing/2014/main" id="{9B83C54E-0455-47E1-99E3-18B2AC8194B1}"/>
              </a:ext>
            </a:extLst>
          </p:cNvPr>
          <p:cNvSpPr>
            <a:spLocks noGrp="1"/>
          </p:cNvSpPr>
          <p:nvPr>
            <p:ph idx="1"/>
          </p:nvPr>
        </p:nvSpPr>
        <p:spPr/>
        <p:txBody>
          <a:bodyPr>
            <a:normAutofit fontScale="92500" lnSpcReduction="20000"/>
          </a:bodyPr>
          <a:lstStyle/>
          <a:p>
            <a:r>
              <a:rPr lang="en-HK" dirty="0"/>
              <a:t>Initially, each data point is a single cluster.</a:t>
            </a:r>
          </a:p>
          <a:p>
            <a:r>
              <a:rPr lang="en-HK" dirty="0"/>
              <a:t>Initially, all data points are centroids.</a:t>
            </a:r>
          </a:p>
          <a:p>
            <a:endParaRPr lang="en-HK" b="1" i="1" dirty="0">
              <a:solidFill>
                <a:schemeClr val="accent2">
                  <a:lumMod val="75000"/>
                </a:schemeClr>
              </a:solidFill>
            </a:endParaRPr>
          </a:p>
          <a:p>
            <a:r>
              <a:rPr lang="en-HK" b="1" i="1" dirty="0">
                <a:solidFill>
                  <a:schemeClr val="accent2">
                    <a:lumMod val="75000"/>
                  </a:schemeClr>
                </a:solidFill>
              </a:rPr>
              <a:t>How to determine the “nearness” of the clusters?</a:t>
            </a:r>
          </a:p>
          <a:p>
            <a:pPr lvl="1"/>
            <a:r>
              <a:rPr lang="en-HK" dirty="0"/>
              <a:t>Measure cluster distances by distances of centroids</a:t>
            </a:r>
          </a:p>
          <a:p>
            <a:pPr lvl="1"/>
            <a:endParaRPr lang="en-HK" dirty="0"/>
          </a:p>
          <a:p>
            <a:r>
              <a:rPr lang="en-HK" b="1" i="1" dirty="0">
                <a:solidFill>
                  <a:schemeClr val="accent2">
                    <a:lumMod val="75000"/>
                  </a:schemeClr>
                </a:solidFill>
              </a:rPr>
              <a:t>How to determine the centroid after two clusters merge?</a:t>
            </a:r>
          </a:p>
          <a:p>
            <a:pPr lvl="1"/>
            <a:r>
              <a:rPr lang="en-HK" dirty="0"/>
              <a:t>Use their mid point as the new centroid.</a:t>
            </a:r>
          </a:p>
        </p:txBody>
      </p:sp>
      <p:sp>
        <p:nvSpPr>
          <p:cNvPr id="4" name="Date Placeholder 3">
            <a:extLst>
              <a:ext uri="{FF2B5EF4-FFF2-40B4-BE49-F238E27FC236}">
                <a16:creationId xmlns:a16="http://schemas.microsoft.com/office/drawing/2014/main" id="{1B8E2F26-776D-4677-9F83-693A8966D616}"/>
              </a:ext>
            </a:extLst>
          </p:cNvPr>
          <p:cNvSpPr>
            <a:spLocks noGrp="1"/>
          </p:cNvSpPr>
          <p:nvPr>
            <p:ph type="dt" sz="half" idx="10"/>
          </p:nvPr>
        </p:nvSpPr>
        <p:spPr/>
        <p:txBody>
          <a:bodyPr/>
          <a:lstStyle/>
          <a:p>
            <a:r>
              <a:rPr lang="en-US"/>
              <a:t>ITP4514 – AI &amp; ML</a:t>
            </a:r>
          </a:p>
        </p:txBody>
      </p:sp>
      <p:sp>
        <p:nvSpPr>
          <p:cNvPr id="5" name="Footer Placeholder 4">
            <a:extLst>
              <a:ext uri="{FF2B5EF4-FFF2-40B4-BE49-F238E27FC236}">
                <a16:creationId xmlns:a16="http://schemas.microsoft.com/office/drawing/2014/main" id="{1AC3D218-12CD-439C-AFBB-E2381792CF7E}"/>
              </a:ext>
            </a:extLst>
          </p:cNvPr>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a:extLst>
              <a:ext uri="{FF2B5EF4-FFF2-40B4-BE49-F238E27FC236}">
                <a16:creationId xmlns:a16="http://schemas.microsoft.com/office/drawing/2014/main" id="{7FE88B53-FDD3-4055-909E-4C9D49F20FD6}"/>
              </a:ext>
            </a:extLst>
          </p:cNvPr>
          <p:cNvSpPr>
            <a:spLocks noGrp="1"/>
          </p:cNvSpPr>
          <p:nvPr>
            <p:ph type="sldNum" sz="quarter" idx="12"/>
          </p:nvPr>
        </p:nvSpPr>
        <p:spPr/>
        <p:txBody>
          <a:bodyPr/>
          <a:lstStyle/>
          <a:p>
            <a:fld id="{B82CCC60-E8CD-4174-8B1A-7DF615B22EEF}" type="slidenum">
              <a:rPr lang="en-US" smtClean="0"/>
              <a:pPr/>
              <a:t>44</a:t>
            </a:fld>
            <a:endParaRPr lang="en-US"/>
          </a:p>
        </p:txBody>
      </p:sp>
    </p:spTree>
    <p:extLst>
      <p:ext uri="{BB962C8B-B14F-4D97-AF65-F5344CB8AC3E}">
        <p14:creationId xmlns:p14="http://schemas.microsoft.com/office/powerpoint/2010/main" val="32790586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4D009-6510-4548-904E-12E82EFF16DE}"/>
              </a:ext>
            </a:extLst>
          </p:cNvPr>
          <p:cNvSpPr>
            <a:spLocks noGrp="1"/>
          </p:cNvSpPr>
          <p:nvPr>
            <p:ph type="title"/>
          </p:nvPr>
        </p:nvSpPr>
        <p:spPr/>
        <p:txBody>
          <a:bodyPr>
            <a:noAutofit/>
          </a:bodyPr>
          <a:lstStyle/>
          <a:p>
            <a:pPr algn="ctr"/>
            <a:r>
              <a:rPr lang="en-HK" sz="2800" dirty="0"/>
              <a:t>Hierarchal Clustering: An Example(3)</a:t>
            </a:r>
          </a:p>
        </p:txBody>
      </p:sp>
      <p:sp>
        <p:nvSpPr>
          <p:cNvPr id="3" name="Content Placeholder 2">
            <a:extLst>
              <a:ext uri="{FF2B5EF4-FFF2-40B4-BE49-F238E27FC236}">
                <a16:creationId xmlns:a16="http://schemas.microsoft.com/office/drawing/2014/main" id="{D87137C1-C395-42D6-AB91-07B331107C2F}"/>
              </a:ext>
            </a:extLst>
          </p:cNvPr>
          <p:cNvSpPr>
            <a:spLocks noGrp="1"/>
          </p:cNvSpPr>
          <p:nvPr>
            <p:ph idx="1"/>
          </p:nvPr>
        </p:nvSpPr>
        <p:spPr/>
        <p:txBody>
          <a:bodyPr/>
          <a:lstStyle/>
          <a:p>
            <a:r>
              <a:rPr lang="en-HK" dirty="0"/>
              <a:t>Step 1: Initialize all the centroids of cluster.</a:t>
            </a:r>
          </a:p>
          <a:p>
            <a:endParaRPr lang="en-HK" dirty="0"/>
          </a:p>
        </p:txBody>
      </p:sp>
      <p:sp>
        <p:nvSpPr>
          <p:cNvPr id="4" name="Date Placeholder 3">
            <a:extLst>
              <a:ext uri="{FF2B5EF4-FFF2-40B4-BE49-F238E27FC236}">
                <a16:creationId xmlns:a16="http://schemas.microsoft.com/office/drawing/2014/main" id="{B1972C29-0A31-48ED-AB7E-348C8161005E}"/>
              </a:ext>
            </a:extLst>
          </p:cNvPr>
          <p:cNvSpPr>
            <a:spLocks noGrp="1"/>
          </p:cNvSpPr>
          <p:nvPr>
            <p:ph type="dt" sz="half" idx="10"/>
          </p:nvPr>
        </p:nvSpPr>
        <p:spPr/>
        <p:txBody>
          <a:bodyPr/>
          <a:lstStyle/>
          <a:p>
            <a:r>
              <a:rPr lang="en-US"/>
              <a:t>ITP4514 – AI &amp; ML</a:t>
            </a:r>
          </a:p>
        </p:txBody>
      </p:sp>
      <p:sp>
        <p:nvSpPr>
          <p:cNvPr id="5" name="Footer Placeholder 4">
            <a:extLst>
              <a:ext uri="{FF2B5EF4-FFF2-40B4-BE49-F238E27FC236}">
                <a16:creationId xmlns:a16="http://schemas.microsoft.com/office/drawing/2014/main" id="{932FEB05-31CC-4C97-9D2F-E3D572CF24BB}"/>
              </a:ext>
            </a:extLst>
          </p:cNvPr>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a:extLst>
              <a:ext uri="{FF2B5EF4-FFF2-40B4-BE49-F238E27FC236}">
                <a16:creationId xmlns:a16="http://schemas.microsoft.com/office/drawing/2014/main" id="{F64EAE62-4A02-49A0-98BE-13E9808880E1}"/>
              </a:ext>
            </a:extLst>
          </p:cNvPr>
          <p:cNvSpPr>
            <a:spLocks noGrp="1"/>
          </p:cNvSpPr>
          <p:nvPr>
            <p:ph type="sldNum" sz="quarter" idx="12"/>
          </p:nvPr>
        </p:nvSpPr>
        <p:spPr/>
        <p:txBody>
          <a:bodyPr/>
          <a:lstStyle/>
          <a:p>
            <a:fld id="{B82CCC60-E8CD-4174-8B1A-7DF615B22EEF}" type="slidenum">
              <a:rPr lang="en-US" smtClean="0"/>
              <a:pPr/>
              <a:t>45</a:t>
            </a:fld>
            <a:endParaRPr lang="en-US"/>
          </a:p>
        </p:txBody>
      </p:sp>
      <p:graphicFrame>
        <p:nvGraphicFramePr>
          <p:cNvPr id="7" name="Table 7">
            <a:extLst>
              <a:ext uri="{FF2B5EF4-FFF2-40B4-BE49-F238E27FC236}">
                <a16:creationId xmlns:a16="http://schemas.microsoft.com/office/drawing/2014/main" id="{20E08E67-5DE5-44ED-8ABC-541FB6F4ADFF}"/>
              </a:ext>
            </a:extLst>
          </p:cNvPr>
          <p:cNvGraphicFramePr>
            <a:graphicFrameLocks noGrp="1"/>
          </p:cNvGraphicFramePr>
          <p:nvPr>
            <p:extLst>
              <p:ext uri="{D42A27DB-BD31-4B8C-83A1-F6EECF244321}">
                <p14:modId xmlns:p14="http://schemas.microsoft.com/office/powerpoint/2010/main" val="4252235760"/>
              </p:ext>
            </p:extLst>
          </p:nvPr>
        </p:nvGraphicFramePr>
        <p:xfrm>
          <a:off x="1823310" y="2767515"/>
          <a:ext cx="6560211" cy="370840"/>
        </p:xfrm>
        <a:graphic>
          <a:graphicData uri="http://schemas.openxmlformats.org/drawingml/2006/table">
            <a:tbl>
              <a:tblPr firstRow="1" bandRow="1">
                <a:tableStyleId>{5C22544A-7EE6-4342-B048-85BDC9FD1C3A}</a:tableStyleId>
              </a:tblPr>
              <a:tblGrid>
                <a:gridCol w="1068935">
                  <a:extLst>
                    <a:ext uri="{9D8B030D-6E8A-4147-A177-3AD203B41FA5}">
                      <a16:colId xmlns:a16="http://schemas.microsoft.com/office/drawing/2014/main" val="1363473107"/>
                    </a:ext>
                  </a:extLst>
                </a:gridCol>
                <a:gridCol w="805411">
                  <a:extLst>
                    <a:ext uri="{9D8B030D-6E8A-4147-A177-3AD203B41FA5}">
                      <a16:colId xmlns:a16="http://schemas.microsoft.com/office/drawing/2014/main" val="237070572"/>
                    </a:ext>
                  </a:extLst>
                </a:gridCol>
                <a:gridCol w="937173">
                  <a:extLst>
                    <a:ext uri="{9D8B030D-6E8A-4147-A177-3AD203B41FA5}">
                      <a16:colId xmlns:a16="http://schemas.microsoft.com/office/drawing/2014/main" val="229688156"/>
                    </a:ext>
                  </a:extLst>
                </a:gridCol>
                <a:gridCol w="937173">
                  <a:extLst>
                    <a:ext uri="{9D8B030D-6E8A-4147-A177-3AD203B41FA5}">
                      <a16:colId xmlns:a16="http://schemas.microsoft.com/office/drawing/2014/main" val="993654825"/>
                    </a:ext>
                  </a:extLst>
                </a:gridCol>
                <a:gridCol w="937173">
                  <a:extLst>
                    <a:ext uri="{9D8B030D-6E8A-4147-A177-3AD203B41FA5}">
                      <a16:colId xmlns:a16="http://schemas.microsoft.com/office/drawing/2014/main" val="3955460414"/>
                    </a:ext>
                  </a:extLst>
                </a:gridCol>
                <a:gridCol w="937173">
                  <a:extLst>
                    <a:ext uri="{9D8B030D-6E8A-4147-A177-3AD203B41FA5}">
                      <a16:colId xmlns:a16="http://schemas.microsoft.com/office/drawing/2014/main" val="2392173915"/>
                    </a:ext>
                  </a:extLst>
                </a:gridCol>
                <a:gridCol w="937173">
                  <a:extLst>
                    <a:ext uri="{9D8B030D-6E8A-4147-A177-3AD203B41FA5}">
                      <a16:colId xmlns:a16="http://schemas.microsoft.com/office/drawing/2014/main" val="4214331437"/>
                    </a:ext>
                  </a:extLst>
                </a:gridCol>
              </a:tblGrid>
              <a:tr h="370840">
                <a:tc>
                  <a:txBody>
                    <a:bodyPr/>
                    <a:lstStyle/>
                    <a:p>
                      <a:r>
                        <a:rPr lang="en-HK" b="1" dirty="0">
                          <a:solidFill>
                            <a:schemeClr val="tx1"/>
                          </a:solidFill>
                        </a:rPr>
                        <a:t>centroids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HK" b="0" dirty="0">
                          <a:solidFill>
                            <a:schemeClr val="tx1"/>
                          </a:solidFill>
                        </a:rPr>
                        <a:t>(1, 1)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HK" b="0" dirty="0">
                          <a:solidFill>
                            <a:schemeClr val="tx1"/>
                          </a:solidFill>
                        </a:rPr>
                        <a:t>(1, 2)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HK" b="0" dirty="0">
                          <a:solidFill>
                            <a:schemeClr val="tx1"/>
                          </a:solidFill>
                        </a:rPr>
                        <a:t>(2, 4)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HK" b="0" dirty="0">
                          <a:solidFill>
                            <a:schemeClr val="tx1"/>
                          </a:solidFill>
                        </a:rPr>
                        <a:t>(5, 2)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HK" b="0" dirty="0">
                          <a:solidFill>
                            <a:schemeClr val="tx1"/>
                          </a:solidFill>
                        </a:rPr>
                        <a:t>(7, 1)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HK" b="0" dirty="0">
                          <a:solidFill>
                            <a:schemeClr val="tx1"/>
                          </a:solidFill>
                        </a:rPr>
                        <a:t>(7, 3)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4919853"/>
                  </a:ext>
                </a:extLst>
              </a:tr>
            </a:tbl>
          </a:graphicData>
        </a:graphic>
      </p:graphicFrame>
    </p:spTree>
    <p:extLst>
      <p:ext uri="{BB962C8B-B14F-4D97-AF65-F5344CB8AC3E}">
        <p14:creationId xmlns:p14="http://schemas.microsoft.com/office/powerpoint/2010/main" val="27982683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5185C-EE49-4734-9385-47CC0AECACFC}"/>
              </a:ext>
            </a:extLst>
          </p:cNvPr>
          <p:cNvSpPr>
            <a:spLocks noGrp="1"/>
          </p:cNvSpPr>
          <p:nvPr>
            <p:ph type="title"/>
          </p:nvPr>
        </p:nvSpPr>
        <p:spPr/>
        <p:txBody>
          <a:bodyPr>
            <a:noAutofit/>
          </a:bodyPr>
          <a:lstStyle/>
          <a:p>
            <a:pPr algn="ctr"/>
            <a:r>
              <a:rPr lang="en-HK" sz="2800" dirty="0"/>
              <a:t>Hierarchal Clustering: An Example(4)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041A0B-FAD3-4033-B60C-97E367F74D2D}"/>
                  </a:ext>
                </a:extLst>
              </p:cNvPr>
              <p:cNvSpPr>
                <a:spLocks noGrp="1"/>
              </p:cNvSpPr>
              <p:nvPr>
                <p:ph idx="1"/>
              </p:nvPr>
            </p:nvSpPr>
            <p:spPr/>
            <p:txBody>
              <a:bodyPr/>
              <a:lstStyle/>
              <a:p>
                <a:r>
                  <a:rPr lang="en-HK" sz="2000" dirty="0"/>
                  <a:t>Step 2: Find the two clusters with the shortest distance.</a:t>
                </a:r>
              </a:p>
              <a:p>
                <a:r>
                  <a:rPr lang="en-HK" sz="2000" dirty="0"/>
                  <a:t>Distance formula </a:t>
                </a:r>
                <a:r>
                  <a:rPr lang="en-HK" sz="2000" b="1" i="1" dirty="0"/>
                  <a:t>d</a:t>
                </a:r>
                <a:r>
                  <a:rPr lang="en-HK" sz="2000" dirty="0"/>
                  <a:t>: </a:t>
                </a:r>
                <a14:m>
                  <m:oMath xmlns:m="http://schemas.openxmlformats.org/officeDocument/2006/math">
                    <m:rad>
                      <m:radPr>
                        <m:degHide m:val="on"/>
                        <m:ctrlPr>
                          <a:rPr lang="en-HK" sz="2000" b="0" i="1" smtClean="0">
                            <a:latin typeface="Cambria Math" panose="02040503050406030204" pitchFamily="18" charset="0"/>
                            <a:ea typeface="Cambria Math" panose="02040503050406030204" pitchFamily="18" charset="0"/>
                          </a:rPr>
                        </m:ctrlPr>
                      </m:radPr>
                      <m:deg/>
                      <m:e>
                        <m:sSup>
                          <m:sSupPr>
                            <m:ctrlPr>
                              <a:rPr lang="en-HK" sz="2000" b="0" i="1" smtClean="0">
                                <a:latin typeface="Cambria Math" panose="02040503050406030204" pitchFamily="18" charset="0"/>
                                <a:ea typeface="Cambria Math" panose="02040503050406030204" pitchFamily="18" charset="0"/>
                              </a:rPr>
                            </m:ctrlPr>
                          </m:sSupPr>
                          <m:e>
                            <m:r>
                              <a:rPr lang="en-HK" sz="2000" b="0" i="0" smtClean="0">
                                <a:latin typeface="Cambria Math" panose="02040503050406030204" pitchFamily="18" charset="0"/>
                                <a:ea typeface="Cambria Math" panose="02040503050406030204" pitchFamily="18" charset="0"/>
                              </a:rPr>
                              <m:t>(</m:t>
                            </m:r>
                            <m:r>
                              <m:rPr>
                                <m:sty m:val="p"/>
                              </m:rPr>
                              <a:rPr lang="en-HK" sz="2000" b="0" i="0" smtClean="0">
                                <a:latin typeface="Cambria Math" panose="02040503050406030204" pitchFamily="18" charset="0"/>
                                <a:ea typeface="Cambria Math" panose="02040503050406030204" pitchFamily="18" charset="0"/>
                              </a:rPr>
                              <m:t>x</m:t>
                            </m:r>
                            <m:r>
                              <a:rPr lang="en-HK" sz="2000" b="0" i="0" smtClean="0">
                                <a:latin typeface="Cambria Math" panose="02040503050406030204" pitchFamily="18" charset="0"/>
                                <a:ea typeface="Cambria Math" panose="02040503050406030204" pitchFamily="18" charset="0"/>
                              </a:rPr>
                              <m:t>2 −</m:t>
                            </m:r>
                            <m:r>
                              <m:rPr>
                                <m:sty m:val="p"/>
                              </m:rPr>
                              <a:rPr lang="en-HK" sz="2000" b="0" i="0" smtClean="0">
                                <a:latin typeface="Cambria Math" panose="02040503050406030204" pitchFamily="18" charset="0"/>
                                <a:ea typeface="Cambria Math" panose="02040503050406030204" pitchFamily="18" charset="0"/>
                              </a:rPr>
                              <m:t>x</m:t>
                            </m:r>
                            <m:r>
                              <a:rPr lang="en-HK" sz="2000" b="0" i="0" smtClean="0">
                                <a:latin typeface="Cambria Math" panose="02040503050406030204" pitchFamily="18" charset="0"/>
                                <a:ea typeface="Cambria Math" panose="02040503050406030204" pitchFamily="18" charset="0"/>
                              </a:rPr>
                              <m:t>1)</m:t>
                            </m:r>
                          </m:e>
                          <m:sup>
                            <m:r>
                              <a:rPr lang="en-HK" sz="2000" b="0" i="0" smtClean="0">
                                <a:latin typeface="Cambria Math" panose="02040503050406030204" pitchFamily="18" charset="0"/>
                                <a:ea typeface="Cambria Math" panose="02040503050406030204" pitchFamily="18" charset="0"/>
                              </a:rPr>
                              <m:t>2</m:t>
                            </m:r>
                          </m:sup>
                        </m:sSup>
                        <m:r>
                          <a:rPr lang="en-US" sz="2000" b="0" i="0" smtClean="0">
                            <a:latin typeface="Cambria Math" panose="02040503050406030204" pitchFamily="18" charset="0"/>
                            <a:ea typeface="Cambria Math" panose="02040503050406030204" pitchFamily="18" charset="0"/>
                          </a:rPr>
                          <m:t>+</m:t>
                        </m:r>
                        <m:sSup>
                          <m:sSupPr>
                            <m:ctrlPr>
                              <a:rPr lang="en-HK" sz="2000" b="0" i="1" smtClean="0">
                                <a:latin typeface="Cambria Math" panose="02040503050406030204" pitchFamily="18" charset="0"/>
                                <a:ea typeface="Cambria Math" panose="02040503050406030204" pitchFamily="18" charset="0"/>
                              </a:rPr>
                            </m:ctrlPr>
                          </m:sSupPr>
                          <m:e>
                            <m:r>
                              <a:rPr lang="en-HK" sz="2000" b="0" i="0" smtClean="0">
                                <a:latin typeface="Cambria Math" panose="02040503050406030204" pitchFamily="18" charset="0"/>
                                <a:ea typeface="Cambria Math" panose="02040503050406030204" pitchFamily="18" charset="0"/>
                              </a:rPr>
                              <m:t>(</m:t>
                            </m:r>
                            <m:r>
                              <m:rPr>
                                <m:sty m:val="p"/>
                              </m:rPr>
                              <a:rPr lang="en-HK" sz="2000" b="0" i="0" smtClean="0">
                                <a:latin typeface="Cambria Math" panose="02040503050406030204" pitchFamily="18" charset="0"/>
                                <a:ea typeface="Cambria Math" panose="02040503050406030204" pitchFamily="18" charset="0"/>
                              </a:rPr>
                              <m:t>y</m:t>
                            </m:r>
                            <m:r>
                              <a:rPr lang="en-HK" sz="2000" b="0" i="0" smtClean="0">
                                <a:latin typeface="Cambria Math" panose="02040503050406030204" pitchFamily="18" charset="0"/>
                                <a:ea typeface="Cambria Math" panose="02040503050406030204" pitchFamily="18" charset="0"/>
                              </a:rPr>
                              <m:t>2 −</m:t>
                            </m:r>
                            <m:r>
                              <m:rPr>
                                <m:sty m:val="p"/>
                              </m:rPr>
                              <a:rPr lang="en-HK" sz="2000" b="0" i="0" smtClean="0">
                                <a:latin typeface="Cambria Math" panose="02040503050406030204" pitchFamily="18" charset="0"/>
                                <a:ea typeface="Cambria Math" panose="02040503050406030204" pitchFamily="18" charset="0"/>
                              </a:rPr>
                              <m:t>y</m:t>
                            </m:r>
                            <m:r>
                              <a:rPr lang="en-HK" sz="2000" b="0" i="0" smtClean="0">
                                <a:latin typeface="Cambria Math" panose="02040503050406030204" pitchFamily="18" charset="0"/>
                                <a:ea typeface="Cambria Math" panose="02040503050406030204" pitchFamily="18" charset="0"/>
                              </a:rPr>
                              <m:t>1)</m:t>
                            </m:r>
                          </m:e>
                          <m:sup>
                            <m:r>
                              <a:rPr lang="en-HK" sz="2000" b="0" i="0" smtClean="0">
                                <a:latin typeface="Cambria Math" panose="02040503050406030204" pitchFamily="18" charset="0"/>
                                <a:ea typeface="Cambria Math" panose="02040503050406030204" pitchFamily="18" charset="0"/>
                              </a:rPr>
                              <m:t>2</m:t>
                            </m:r>
                          </m:sup>
                        </m:sSup>
                      </m:e>
                    </m:rad>
                  </m:oMath>
                </a14:m>
                <a:endParaRPr lang="en-HK" sz="2000" b="0" dirty="0"/>
              </a:p>
              <a:p>
                <a:r>
                  <a:rPr lang="en-HK" sz="2000" dirty="0"/>
                  <a:t>Using the formula, since (1, 2) &amp; (1, 1) have the shortest distance with 1, the two centroids merge.</a:t>
                </a:r>
              </a:p>
              <a:p>
                <a:r>
                  <a:rPr lang="en-HK" sz="2000" b="0" dirty="0"/>
                  <a:t>Thus, </a:t>
                </a:r>
              </a:p>
              <a:p>
                <a:endParaRPr lang="en-HK" b="0" dirty="0"/>
              </a:p>
              <a:p>
                <a:endParaRPr lang="en-HK" dirty="0"/>
              </a:p>
            </p:txBody>
          </p:sp>
        </mc:Choice>
        <mc:Fallback xmlns="">
          <p:sp>
            <p:nvSpPr>
              <p:cNvPr id="3" name="Content Placeholder 2">
                <a:extLst>
                  <a:ext uri="{FF2B5EF4-FFF2-40B4-BE49-F238E27FC236}">
                    <a16:creationId xmlns:a16="http://schemas.microsoft.com/office/drawing/2014/main" id="{E0041A0B-FAD3-4033-B60C-97E367F74D2D}"/>
                  </a:ext>
                </a:extLst>
              </p:cNvPr>
              <p:cNvSpPr>
                <a:spLocks noGrp="1" noRot="1" noChangeAspect="1" noMove="1" noResize="1" noEditPoints="1" noAdjustHandles="1" noChangeArrowheads="1" noChangeShapeType="1" noTextEdit="1"/>
              </p:cNvSpPr>
              <p:nvPr>
                <p:ph idx="1"/>
              </p:nvPr>
            </p:nvSpPr>
            <p:spPr>
              <a:blipFill>
                <a:blip r:embed="rId2"/>
                <a:stretch>
                  <a:fillRect l="-856" t="-868"/>
                </a:stretch>
              </a:blipFill>
            </p:spPr>
            <p:txBody>
              <a:bodyPr/>
              <a:lstStyle/>
              <a:p>
                <a:r>
                  <a:rPr lang="zh-HK" altLang="en-US">
                    <a:noFill/>
                  </a:rPr>
                  <a:t> </a:t>
                </a:r>
              </a:p>
            </p:txBody>
          </p:sp>
        </mc:Fallback>
      </mc:AlternateContent>
      <p:sp>
        <p:nvSpPr>
          <p:cNvPr id="4" name="Date Placeholder 3">
            <a:extLst>
              <a:ext uri="{FF2B5EF4-FFF2-40B4-BE49-F238E27FC236}">
                <a16:creationId xmlns:a16="http://schemas.microsoft.com/office/drawing/2014/main" id="{8C77C975-C79C-4F5B-BAC7-358F2DF14019}"/>
              </a:ext>
            </a:extLst>
          </p:cNvPr>
          <p:cNvSpPr>
            <a:spLocks noGrp="1"/>
          </p:cNvSpPr>
          <p:nvPr>
            <p:ph type="dt" sz="half" idx="10"/>
          </p:nvPr>
        </p:nvSpPr>
        <p:spPr/>
        <p:txBody>
          <a:bodyPr/>
          <a:lstStyle/>
          <a:p>
            <a:r>
              <a:rPr lang="en-US"/>
              <a:t>ITP4514 – AI &amp; ML</a:t>
            </a:r>
          </a:p>
        </p:txBody>
      </p:sp>
      <p:sp>
        <p:nvSpPr>
          <p:cNvPr id="5" name="Footer Placeholder 4">
            <a:extLst>
              <a:ext uri="{FF2B5EF4-FFF2-40B4-BE49-F238E27FC236}">
                <a16:creationId xmlns:a16="http://schemas.microsoft.com/office/drawing/2014/main" id="{96848A94-78B4-4058-B527-A5F58FA99171}"/>
              </a:ext>
            </a:extLst>
          </p:cNvPr>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a:extLst>
              <a:ext uri="{FF2B5EF4-FFF2-40B4-BE49-F238E27FC236}">
                <a16:creationId xmlns:a16="http://schemas.microsoft.com/office/drawing/2014/main" id="{4FC48472-562D-4E47-9560-592C32E24885}"/>
              </a:ext>
            </a:extLst>
          </p:cNvPr>
          <p:cNvSpPr>
            <a:spLocks noGrp="1"/>
          </p:cNvSpPr>
          <p:nvPr>
            <p:ph type="sldNum" sz="quarter" idx="12"/>
          </p:nvPr>
        </p:nvSpPr>
        <p:spPr/>
        <p:txBody>
          <a:bodyPr/>
          <a:lstStyle/>
          <a:p>
            <a:fld id="{B82CCC60-E8CD-4174-8B1A-7DF615B22EEF}" type="slidenum">
              <a:rPr lang="en-US" smtClean="0"/>
              <a:pPr/>
              <a:t>46</a:t>
            </a:fld>
            <a:endParaRPr lang="en-US"/>
          </a:p>
        </p:txBody>
      </p:sp>
      <p:graphicFrame>
        <p:nvGraphicFramePr>
          <p:cNvPr id="8" name="Table 7">
            <a:extLst>
              <a:ext uri="{FF2B5EF4-FFF2-40B4-BE49-F238E27FC236}">
                <a16:creationId xmlns:a16="http://schemas.microsoft.com/office/drawing/2014/main" id="{2FE4B403-432D-4000-80E3-D052DDEF3A2C}"/>
              </a:ext>
            </a:extLst>
          </p:cNvPr>
          <p:cNvGraphicFramePr>
            <a:graphicFrameLocks noGrp="1"/>
          </p:cNvGraphicFramePr>
          <p:nvPr>
            <p:extLst>
              <p:ext uri="{D42A27DB-BD31-4B8C-83A1-F6EECF244321}">
                <p14:modId xmlns:p14="http://schemas.microsoft.com/office/powerpoint/2010/main" val="3256753310"/>
              </p:ext>
            </p:extLst>
          </p:nvPr>
        </p:nvGraphicFramePr>
        <p:xfrm>
          <a:off x="1823310" y="3306015"/>
          <a:ext cx="5796686" cy="1010920"/>
        </p:xfrm>
        <a:graphic>
          <a:graphicData uri="http://schemas.openxmlformats.org/drawingml/2006/table">
            <a:tbl>
              <a:tblPr firstRow="1" bandRow="1">
                <a:tableStyleId>{5C22544A-7EE6-4342-B048-85BDC9FD1C3A}</a:tableStyleId>
              </a:tblPr>
              <a:tblGrid>
                <a:gridCol w="1068935">
                  <a:extLst>
                    <a:ext uri="{9D8B030D-6E8A-4147-A177-3AD203B41FA5}">
                      <a16:colId xmlns:a16="http://schemas.microsoft.com/office/drawing/2014/main" val="237070572"/>
                    </a:ext>
                  </a:extLst>
                </a:gridCol>
                <a:gridCol w="916230">
                  <a:extLst>
                    <a:ext uri="{9D8B030D-6E8A-4147-A177-3AD203B41FA5}">
                      <a16:colId xmlns:a16="http://schemas.microsoft.com/office/drawing/2014/main" val="229688156"/>
                    </a:ext>
                  </a:extLst>
                </a:gridCol>
                <a:gridCol w="843633">
                  <a:extLst>
                    <a:ext uri="{9D8B030D-6E8A-4147-A177-3AD203B41FA5}">
                      <a16:colId xmlns:a16="http://schemas.microsoft.com/office/drawing/2014/main" val="993654825"/>
                    </a:ext>
                  </a:extLst>
                </a:gridCol>
                <a:gridCol w="989296">
                  <a:extLst>
                    <a:ext uri="{9D8B030D-6E8A-4147-A177-3AD203B41FA5}">
                      <a16:colId xmlns:a16="http://schemas.microsoft.com/office/drawing/2014/main" val="3955460414"/>
                    </a:ext>
                  </a:extLst>
                </a:gridCol>
                <a:gridCol w="989296">
                  <a:extLst>
                    <a:ext uri="{9D8B030D-6E8A-4147-A177-3AD203B41FA5}">
                      <a16:colId xmlns:a16="http://schemas.microsoft.com/office/drawing/2014/main" val="2392173915"/>
                    </a:ext>
                  </a:extLst>
                </a:gridCol>
                <a:gridCol w="989296">
                  <a:extLst>
                    <a:ext uri="{9D8B030D-6E8A-4147-A177-3AD203B41FA5}">
                      <a16:colId xmlns:a16="http://schemas.microsoft.com/office/drawing/2014/main" val="4214331437"/>
                    </a:ext>
                  </a:extLst>
                </a:gridCol>
              </a:tblGrid>
              <a:tr h="370840">
                <a:tc>
                  <a:txBody>
                    <a:bodyPr/>
                    <a:lstStyle/>
                    <a:p>
                      <a:endParaRPr lang="en-HK"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HK" b="0" dirty="0">
                          <a:solidFill>
                            <a:schemeClr val="tx1"/>
                          </a:solidFill>
                        </a:rPr>
                        <a:t>(1, 1),</a:t>
                      </a:r>
                    </a:p>
                    <a:p>
                      <a:r>
                        <a:rPr lang="en-HK" b="0" dirty="0">
                          <a:solidFill>
                            <a:schemeClr val="tx1"/>
                          </a:solidFill>
                        </a:rPr>
                        <a:t>(1, 2)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HK" b="0" dirty="0">
                          <a:solidFill>
                            <a:schemeClr val="tx1"/>
                          </a:solidFill>
                        </a:rPr>
                        <a:t>(2, 4)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HK" b="0" dirty="0">
                          <a:solidFill>
                            <a:schemeClr val="tx1"/>
                          </a:solidFill>
                        </a:rPr>
                        <a:t>(5, 2)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HK" b="0" dirty="0">
                          <a:solidFill>
                            <a:schemeClr val="tx1"/>
                          </a:solidFill>
                        </a:rPr>
                        <a:t>(7, 1)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HK" b="0" dirty="0">
                          <a:solidFill>
                            <a:schemeClr val="tx1"/>
                          </a:solidFill>
                        </a:rPr>
                        <a:t>(7, 3)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4919853"/>
                  </a:ext>
                </a:extLst>
              </a:tr>
              <a:tr h="370840">
                <a:tc>
                  <a:txBody>
                    <a:bodyPr/>
                    <a:lstStyle/>
                    <a:p>
                      <a:r>
                        <a:rPr lang="en-HK" b="1" dirty="0">
                          <a:solidFill>
                            <a:schemeClr val="tx1"/>
                          </a:solidFill>
                        </a:rPr>
                        <a:t>centroids</a:t>
                      </a:r>
                      <a:endParaRPr lang="en-HK"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HK" b="0" dirty="0">
                          <a:solidFill>
                            <a:schemeClr val="tx1"/>
                          </a:solidFill>
                        </a:rPr>
                        <a:t>(1, 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HK" b="0" dirty="0">
                          <a:solidFill>
                            <a:schemeClr val="tx1"/>
                          </a:solidFill>
                        </a:rPr>
                        <a:t>(2, 4)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HK" b="0" dirty="0">
                          <a:solidFill>
                            <a:schemeClr val="tx1"/>
                          </a:solidFill>
                        </a:rPr>
                        <a:t>(5, 2)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HK" b="0" dirty="0">
                          <a:solidFill>
                            <a:schemeClr val="tx1"/>
                          </a:solidFill>
                        </a:rPr>
                        <a:t>(7, 1)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HK" b="0" dirty="0">
                          <a:solidFill>
                            <a:schemeClr val="tx1"/>
                          </a:solidFill>
                        </a:rPr>
                        <a:t>(7, 3)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8553608"/>
                  </a:ext>
                </a:extLst>
              </a:tr>
            </a:tbl>
          </a:graphicData>
        </a:graphic>
      </p:graphicFrame>
    </p:spTree>
    <p:extLst>
      <p:ext uri="{BB962C8B-B14F-4D97-AF65-F5344CB8AC3E}">
        <p14:creationId xmlns:p14="http://schemas.microsoft.com/office/powerpoint/2010/main" val="12431546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5A88B-2E10-48B8-B456-B2D7BED72AFA}"/>
              </a:ext>
            </a:extLst>
          </p:cNvPr>
          <p:cNvSpPr>
            <a:spLocks noGrp="1"/>
          </p:cNvSpPr>
          <p:nvPr>
            <p:ph type="title"/>
          </p:nvPr>
        </p:nvSpPr>
        <p:spPr/>
        <p:txBody>
          <a:bodyPr>
            <a:noAutofit/>
          </a:bodyPr>
          <a:lstStyle/>
          <a:p>
            <a:pPr algn="ctr"/>
            <a:r>
              <a:rPr lang="en-HK" sz="2800" dirty="0"/>
              <a:t>Hierarchal Clustering: An Example(5)</a:t>
            </a:r>
          </a:p>
        </p:txBody>
      </p:sp>
      <p:sp>
        <p:nvSpPr>
          <p:cNvPr id="3" name="Content Placeholder 2">
            <a:extLst>
              <a:ext uri="{FF2B5EF4-FFF2-40B4-BE49-F238E27FC236}">
                <a16:creationId xmlns:a16="http://schemas.microsoft.com/office/drawing/2014/main" id="{7E36B42E-1CB8-4D10-9CF8-3D5358E72EBE}"/>
              </a:ext>
            </a:extLst>
          </p:cNvPr>
          <p:cNvSpPr>
            <a:spLocks noGrp="1"/>
          </p:cNvSpPr>
          <p:nvPr>
            <p:ph idx="1"/>
          </p:nvPr>
        </p:nvSpPr>
        <p:spPr/>
        <p:txBody>
          <a:bodyPr/>
          <a:lstStyle/>
          <a:p>
            <a:r>
              <a:rPr lang="en-HK" sz="2400" dirty="0"/>
              <a:t>Step 3~N: Find the two clusters with the shortest distance </a:t>
            </a:r>
            <a:r>
              <a:rPr lang="en-HK" sz="2400" b="1" i="1" u="sng" dirty="0">
                <a:solidFill>
                  <a:schemeClr val="accent1"/>
                </a:solidFill>
              </a:rPr>
              <a:t>until there </a:t>
            </a:r>
            <a:r>
              <a:rPr lang="en-HK" b="1" i="1" u="sng" dirty="0">
                <a:solidFill>
                  <a:schemeClr val="accent1"/>
                </a:solidFill>
              </a:rPr>
              <a:t>is one cluster left</a:t>
            </a:r>
            <a:r>
              <a:rPr lang="en-HK" dirty="0"/>
              <a:t>.</a:t>
            </a:r>
          </a:p>
          <a:p>
            <a:endParaRPr lang="en-HK" dirty="0"/>
          </a:p>
          <a:p>
            <a:endParaRPr lang="en-HK" dirty="0"/>
          </a:p>
          <a:p>
            <a:endParaRPr lang="en-HK" dirty="0"/>
          </a:p>
        </p:txBody>
      </p:sp>
      <p:sp>
        <p:nvSpPr>
          <p:cNvPr id="4" name="Date Placeholder 3">
            <a:extLst>
              <a:ext uri="{FF2B5EF4-FFF2-40B4-BE49-F238E27FC236}">
                <a16:creationId xmlns:a16="http://schemas.microsoft.com/office/drawing/2014/main" id="{63B130B5-1347-4FBF-8A18-91DB1CBFCF95}"/>
              </a:ext>
            </a:extLst>
          </p:cNvPr>
          <p:cNvSpPr>
            <a:spLocks noGrp="1"/>
          </p:cNvSpPr>
          <p:nvPr>
            <p:ph type="dt" sz="half" idx="10"/>
          </p:nvPr>
        </p:nvSpPr>
        <p:spPr/>
        <p:txBody>
          <a:bodyPr/>
          <a:lstStyle/>
          <a:p>
            <a:r>
              <a:rPr lang="en-US"/>
              <a:t>ITP4514 – AI &amp; ML</a:t>
            </a:r>
          </a:p>
        </p:txBody>
      </p:sp>
      <p:sp>
        <p:nvSpPr>
          <p:cNvPr id="5" name="Footer Placeholder 4">
            <a:extLst>
              <a:ext uri="{FF2B5EF4-FFF2-40B4-BE49-F238E27FC236}">
                <a16:creationId xmlns:a16="http://schemas.microsoft.com/office/drawing/2014/main" id="{C45679E2-8C8F-416F-BB42-EB1844B551BB}"/>
              </a:ext>
            </a:extLst>
          </p:cNvPr>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a:extLst>
              <a:ext uri="{FF2B5EF4-FFF2-40B4-BE49-F238E27FC236}">
                <a16:creationId xmlns:a16="http://schemas.microsoft.com/office/drawing/2014/main" id="{7BB79671-A9B2-40F4-BCA6-6709B0DD9286}"/>
              </a:ext>
            </a:extLst>
          </p:cNvPr>
          <p:cNvSpPr>
            <a:spLocks noGrp="1"/>
          </p:cNvSpPr>
          <p:nvPr>
            <p:ph type="sldNum" sz="quarter" idx="12"/>
          </p:nvPr>
        </p:nvSpPr>
        <p:spPr/>
        <p:txBody>
          <a:bodyPr/>
          <a:lstStyle/>
          <a:p>
            <a:fld id="{B82CCC60-E8CD-4174-8B1A-7DF615B22EEF}" type="slidenum">
              <a:rPr lang="en-US" smtClean="0"/>
              <a:pPr/>
              <a:t>47</a:t>
            </a:fld>
            <a:endParaRPr lang="en-US"/>
          </a:p>
        </p:txBody>
      </p:sp>
      <p:graphicFrame>
        <p:nvGraphicFramePr>
          <p:cNvPr id="7" name="Table 6">
            <a:extLst>
              <a:ext uri="{FF2B5EF4-FFF2-40B4-BE49-F238E27FC236}">
                <a16:creationId xmlns:a16="http://schemas.microsoft.com/office/drawing/2014/main" id="{31498856-984C-4179-A251-6A1EDF1D0F6B}"/>
              </a:ext>
            </a:extLst>
          </p:cNvPr>
          <p:cNvGraphicFramePr>
            <a:graphicFrameLocks noGrp="1"/>
          </p:cNvGraphicFramePr>
          <p:nvPr>
            <p:extLst>
              <p:ext uri="{D42A27DB-BD31-4B8C-83A1-F6EECF244321}">
                <p14:modId xmlns:p14="http://schemas.microsoft.com/office/powerpoint/2010/main" val="1279120927"/>
              </p:ext>
            </p:extLst>
          </p:nvPr>
        </p:nvGraphicFramePr>
        <p:xfrm>
          <a:off x="2586835" y="2390882"/>
          <a:ext cx="4807390" cy="1010920"/>
        </p:xfrm>
        <a:graphic>
          <a:graphicData uri="http://schemas.openxmlformats.org/drawingml/2006/table">
            <a:tbl>
              <a:tblPr firstRow="1" bandRow="1">
                <a:tableStyleId>{5C22544A-7EE6-4342-B048-85BDC9FD1C3A}</a:tableStyleId>
              </a:tblPr>
              <a:tblGrid>
                <a:gridCol w="1068935">
                  <a:extLst>
                    <a:ext uri="{9D8B030D-6E8A-4147-A177-3AD203B41FA5}">
                      <a16:colId xmlns:a16="http://schemas.microsoft.com/office/drawing/2014/main" val="237070572"/>
                    </a:ext>
                  </a:extLst>
                </a:gridCol>
                <a:gridCol w="916230">
                  <a:extLst>
                    <a:ext uri="{9D8B030D-6E8A-4147-A177-3AD203B41FA5}">
                      <a16:colId xmlns:a16="http://schemas.microsoft.com/office/drawing/2014/main" val="229688156"/>
                    </a:ext>
                  </a:extLst>
                </a:gridCol>
                <a:gridCol w="843633">
                  <a:extLst>
                    <a:ext uri="{9D8B030D-6E8A-4147-A177-3AD203B41FA5}">
                      <a16:colId xmlns:a16="http://schemas.microsoft.com/office/drawing/2014/main" val="993654825"/>
                    </a:ext>
                  </a:extLst>
                </a:gridCol>
                <a:gridCol w="989296">
                  <a:extLst>
                    <a:ext uri="{9D8B030D-6E8A-4147-A177-3AD203B41FA5}">
                      <a16:colId xmlns:a16="http://schemas.microsoft.com/office/drawing/2014/main" val="3955460414"/>
                    </a:ext>
                  </a:extLst>
                </a:gridCol>
                <a:gridCol w="989296">
                  <a:extLst>
                    <a:ext uri="{9D8B030D-6E8A-4147-A177-3AD203B41FA5}">
                      <a16:colId xmlns:a16="http://schemas.microsoft.com/office/drawing/2014/main" val="2392173915"/>
                    </a:ext>
                  </a:extLst>
                </a:gridCol>
              </a:tblGrid>
              <a:tr h="370840">
                <a:tc>
                  <a:txBody>
                    <a:bodyPr/>
                    <a:lstStyle/>
                    <a:p>
                      <a:endParaRPr lang="en-HK"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HK" b="0" dirty="0">
                          <a:solidFill>
                            <a:schemeClr val="tx1"/>
                          </a:solidFill>
                        </a:rPr>
                        <a:t>(1, 1),</a:t>
                      </a:r>
                    </a:p>
                    <a:p>
                      <a:r>
                        <a:rPr lang="en-HK" b="0" dirty="0">
                          <a:solidFill>
                            <a:schemeClr val="tx1"/>
                          </a:solidFill>
                        </a:rPr>
                        <a:t>(1, 2)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HK" b="0" dirty="0">
                          <a:solidFill>
                            <a:schemeClr val="tx1"/>
                          </a:solidFill>
                        </a:rPr>
                        <a:t>(2, 4)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HK" b="0" dirty="0">
                          <a:solidFill>
                            <a:schemeClr val="tx1"/>
                          </a:solidFill>
                        </a:rPr>
                        <a:t>(5, 2)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HK" b="0" dirty="0">
                          <a:solidFill>
                            <a:schemeClr val="tx1"/>
                          </a:solidFill>
                        </a:rPr>
                        <a:t>(7, 1),</a:t>
                      </a:r>
                    </a:p>
                    <a:p>
                      <a:r>
                        <a:rPr lang="en-HK" b="0" dirty="0">
                          <a:solidFill>
                            <a:schemeClr val="tx1"/>
                          </a:solidFill>
                        </a:rPr>
                        <a:t>(7, 3)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4919853"/>
                  </a:ext>
                </a:extLst>
              </a:tr>
              <a:tr h="370840">
                <a:tc>
                  <a:txBody>
                    <a:bodyPr/>
                    <a:lstStyle/>
                    <a:p>
                      <a:r>
                        <a:rPr lang="en-HK" b="1" dirty="0">
                          <a:solidFill>
                            <a:schemeClr val="tx1"/>
                          </a:solidFill>
                        </a:rPr>
                        <a:t>centroids</a:t>
                      </a:r>
                      <a:endParaRPr lang="en-HK"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HK" b="0" dirty="0">
                          <a:solidFill>
                            <a:schemeClr val="tx1"/>
                          </a:solidFill>
                        </a:rPr>
                        <a:t>(1, 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HK" b="0" dirty="0">
                          <a:solidFill>
                            <a:schemeClr val="tx1"/>
                          </a:solidFill>
                        </a:rPr>
                        <a:t>(2, 4)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HK" b="0" dirty="0">
                          <a:solidFill>
                            <a:schemeClr val="tx1"/>
                          </a:solidFill>
                        </a:rPr>
                        <a:t>(5, 2)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HK" b="0" dirty="0">
                          <a:solidFill>
                            <a:schemeClr val="tx1"/>
                          </a:solidFill>
                        </a:rPr>
                        <a:t>(7, 2)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8553608"/>
                  </a:ext>
                </a:extLst>
              </a:tr>
            </a:tbl>
          </a:graphicData>
        </a:graphic>
      </p:graphicFrame>
    </p:spTree>
    <p:extLst>
      <p:ext uri="{BB962C8B-B14F-4D97-AF65-F5344CB8AC3E}">
        <p14:creationId xmlns:p14="http://schemas.microsoft.com/office/powerpoint/2010/main" val="37681359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5006B-E86E-4069-B67A-D2F7A3F65D38}"/>
              </a:ext>
            </a:extLst>
          </p:cNvPr>
          <p:cNvSpPr>
            <a:spLocks noGrp="1"/>
          </p:cNvSpPr>
          <p:nvPr>
            <p:ph type="title"/>
          </p:nvPr>
        </p:nvSpPr>
        <p:spPr/>
        <p:txBody>
          <a:bodyPr>
            <a:noAutofit/>
          </a:bodyPr>
          <a:lstStyle/>
          <a:p>
            <a:r>
              <a:rPr lang="en-HK" sz="2800" dirty="0"/>
              <a:t>Hierarchal Clustering: An Example(6)</a:t>
            </a:r>
          </a:p>
        </p:txBody>
      </p:sp>
      <p:sp>
        <p:nvSpPr>
          <p:cNvPr id="3" name="Content Placeholder 2">
            <a:extLst>
              <a:ext uri="{FF2B5EF4-FFF2-40B4-BE49-F238E27FC236}">
                <a16:creationId xmlns:a16="http://schemas.microsoft.com/office/drawing/2014/main" id="{0E6DD404-BF52-4A61-B733-E09A5AA04D9B}"/>
              </a:ext>
            </a:extLst>
          </p:cNvPr>
          <p:cNvSpPr>
            <a:spLocks noGrp="1"/>
          </p:cNvSpPr>
          <p:nvPr>
            <p:ph idx="1"/>
          </p:nvPr>
        </p:nvSpPr>
        <p:spPr/>
        <p:txBody>
          <a:bodyPr/>
          <a:lstStyle/>
          <a:p>
            <a:r>
              <a:rPr lang="en-HK" sz="2400" dirty="0"/>
              <a:t>Step 3~N: Find the two clusters with the shortest distance </a:t>
            </a:r>
            <a:r>
              <a:rPr lang="en-HK" sz="2400" b="1" i="1" u="sng" dirty="0">
                <a:solidFill>
                  <a:schemeClr val="accent1"/>
                </a:solidFill>
              </a:rPr>
              <a:t>until there </a:t>
            </a:r>
            <a:r>
              <a:rPr lang="en-HK" b="1" i="1" u="sng" dirty="0">
                <a:solidFill>
                  <a:schemeClr val="accent1"/>
                </a:solidFill>
              </a:rPr>
              <a:t>is one cluster left</a:t>
            </a:r>
            <a:r>
              <a:rPr lang="en-HK" dirty="0"/>
              <a:t>.</a:t>
            </a:r>
          </a:p>
          <a:p>
            <a:endParaRPr lang="en-HK" dirty="0"/>
          </a:p>
          <a:p>
            <a:endParaRPr lang="en-HK" dirty="0"/>
          </a:p>
        </p:txBody>
      </p:sp>
      <p:sp>
        <p:nvSpPr>
          <p:cNvPr id="4" name="Date Placeholder 3">
            <a:extLst>
              <a:ext uri="{FF2B5EF4-FFF2-40B4-BE49-F238E27FC236}">
                <a16:creationId xmlns:a16="http://schemas.microsoft.com/office/drawing/2014/main" id="{984CFEE6-B299-451B-BC2F-B96B9B689DCE}"/>
              </a:ext>
            </a:extLst>
          </p:cNvPr>
          <p:cNvSpPr>
            <a:spLocks noGrp="1"/>
          </p:cNvSpPr>
          <p:nvPr>
            <p:ph type="dt" sz="half" idx="10"/>
          </p:nvPr>
        </p:nvSpPr>
        <p:spPr/>
        <p:txBody>
          <a:bodyPr/>
          <a:lstStyle/>
          <a:p>
            <a:r>
              <a:rPr lang="en-US"/>
              <a:t>ITP4514 – AI &amp; ML</a:t>
            </a:r>
          </a:p>
        </p:txBody>
      </p:sp>
      <p:sp>
        <p:nvSpPr>
          <p:cNvPr id="5" name="Footer Placeholder 4">
            <a:extLst>
              <a:ext uri="{FF2B5EF4-FFF2-40B4-BE49-F238E27FC236}">
                <a16:creationId xmlns:a16="http://schemas.microsoft.com/office/drawing/2014/main" id="{FE8E48DC-E0FC-453E-9ABD-2C8E76874D46}"/>
              </a:ext>
            </a:extLst>
          </p:cNvPr>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a:extLst>
              <a:ext uri="{FF2B5EF4-FFF2-40B4-BE49-F238E27FC236}">
                <a16:creationId xmlns:a16="http://schemas.microsoft.com/office/drawing/2014/main" id="{36CCE94F-FFED-4364-B4D1-4B0D74E24756}"/>
              </a:ext>
            </a:extLst>
          </p:cNvPr>
          <p:cNvSpPr>
            <a:spLocks noGrp="1"/>
          </p:cNvSpPr>
          <p:nvPr>
            <p:ph type="sldNum" sz="quarter" idx="12"/>
          </p:nvPr>
        </p:nvSpPr>
        <p:spPr/>
        <p:txBody>
          <a:bodyPr/>
          <a:lstStyle/>
          <a:p>
            <a:fld id="{B82CCC60-E8CD-4174-8B1A-7DF615B22EEF}" type="slidenum">
              <a:rPr lang="en-US" smtClean="0"/>
              <a:pPr/>
              <a:t>48</a:t>
            </a:fld>
            <a:endParaRPr lang="en-US"/>
          </a:p>
        </p:txBody>
      </p:sp>
      <p:graphicFrame>
        <p:nvGraphicFramePr>
          <p:cNvPr id="7" name="Table 6">
            <a:extLst>
              <a:ext uri="{FF2B5EF4-FFF2-40B4-BE49-F238E27FC236}">
                <a16:creationId xmlns:a16="http://schemas.microsoft.com/office/drawing/2014/main" id="{BB8A390B-2922-445B-BB82-8D7CEBBDA639}"/>
              </a:ext>
            </a:extLst>
          </p:cNvPr>
          <p:cNvGraphicFramePr>
            <a:graphicFrameLocks noGrp="1"/>
          </p:cNvGraphicFramePr>
          <p:nvPr>
            <p:extLst>
              <p:ext uri="{D42A27DB-BD31-4B8C-83A1-F6EECF244321}">
                <p14:modId xmlns:p14="http://schemas.microsoft.com/office/powerpoint/2010/main" val="2168019063"/>
              </p:ext>
            </p:extLst>
          </p:nvPr>
        </p:nvGraphicFramePr>
        <p:xfrm>
          <a:off x="2586835" y="2390882"/>
          <a:ext cx="3818094" cy="1285240"/>
        </p:xfrm>
        <a:graphic>
          <a:graphicData uri="http://schemas.openxmlformats.org/drawingml/2006/table">
            <a:tbl>
              <a:tblPr firstRow="1" bandRow="1">
                <a:tableStyleId>{5C22544A-7EE6-4342-B048-85BDC9FD1C3A}</a:tableStyleId>
              </a:tblPr>
              <a:tblGrid>
                <a:gridCol w="1068935">
                  <a:extLst>
                    <a:ext uri="{9D8B030D-6E8A-4147-A177-3AD203B41FA5}">
                      <a16:colId xmlns:a16="http://schemas.microsoft.com/office/drawing/2014/main" val="237070572"/>
                    </a:ext>
                  </a:extLst>
                </a:gridCol>
                <a:gridCol w="916230">
                  <a:extLst>
                    <a:ext uri="{9D8B030D-6E8A-4147-A177-3AD203B41FA5}">
                      <a16:colId xmlns:a16="http://schemas.microsoft.com/office/drawing/2014/main" val="229688156"/>
                    </a:ext>
                  </a:extLst>
                </a:gridCol>
                <a:gridCol w="843633">
                  <a:extLst>
                    <a:ext uri="{9D8B030D-6E8A-4147-A177-3AD203B41FA5}">
                      <a16:colId xmlns:a16="http://schemas.microsoft.com/office/drawing/2014/main" val="993654825"/>
                    </a:ext>
                  </a:extLst>
                </a:gridCol>
                <a:gridCol w="989296">
                  <a:extLst>
                    <a:ext uri="{9D8B030D-6E8A-4147-A177-3AD203B41FA5}">
                      <a16:colId xmlns:a16="http://schemas.microsoft.com/office/drawing/2014/main" val="3955460414"/>
                    </a:ext>
                  </a:extLst>
                </a:gridCol>
              </a:tblGrid>
              <a:tr h="370840">
                <a:tc>
                  <a:txBody>
                    <a:bodyPr/>
                    <a:lstStyle/>
                    <a:p>
                      <a:endParaRPr lang="en-HK"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HK" b="0" dirty="0">
                          <a:solidFill>
                            <a:schemeClr val="tx1"/>
                          </a:solidFill>
                        </a:rPr>
                        <a:t>(1, 1),</a:t>
                      </a:r>
                    </a:p>
                    <a:p>
                      <a:r>
                        <a:rPr lang="en-HK" b="0" dirty="0">
                          <a:solidFill>
                            <a:schemeClr val="tx1"/>
                          </a:solidFill>
                        </a:rPr>
                        <a:t>(1, 2)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HK" b="0" dirty="0">
                          <a:solidFill>
                            <a:schemeClr val="tx1"/>
                          </a:solidFill>
                        </a:rPr>
                        <a:t>(2, 4)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HK" b="0" dirty="0">
                          <a:solidFill>
                            <a:schemeClr val="tx1"/>
                          </a:solidFill>
                        </a:rPr>
                        <a:t>(5, 2), (7, 1),</a:t>
                      </a:r>
                    </a:p>
                    <a:p>
                      <a:r>
                        <a:rPr lang="en-HK" b="0" dirty="0">
                          <a:solidFill>
                            <a:schemeClr val="tx1"/>
                          </a:solidFill>
                        </a:rPr>
                        <a:t>(7, 3)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4919853"/>
                  </a:ext>
                </a:extLst>
              </a:tr>
              <a:tr h="370840">
                <a:tc>
                  <a:txBody>
                    <a:bodyPr/>
                    <a:lstStyle/>
                    <a:p>
                      <a:r>
                        <a:rPr lang="en-HK" b="1" dirty="0">
                          <a:solidFill>
                            <a:schemeClr val="tx1"/>
                          </a:solidFill>
                        </a:rPr>
                        <a:t>centroids</a:t>
                      </a:r>
                      <a:endParaRPr lang="en-HK"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HK" b="0" dirty="0">
                          <a:solidFill>
                            <a:schemeClr val="tx1"/>
                          </a:solidFill>
                        </a:rPr>
                        <a:t>(1, 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HK" b="0" dirty="0">
                          <a:solidFill>
                            <a:schemeClr val="tx1"/>
                          </a:solidFill>
                        </a:rPr>
                        <a:t>(2, 4)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HK" b="0" dirty="0">
                          <a:solidFill>
                            <a:schemeClr val="tx1"/>
                          </a:solidFill>
                        </a:rPr>
                        <a:t>(19/3,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8553608"/>
                  </a:ext>
                </a:extLst>
              </a:tr>
            </a:tbl>
          </a:graphicData>
        </a:graphic>
      </p:graphicFrame>
    </p:spTree>
    <p:extLst>
      <p:ext uri="{BB962C8B-B14F-4D97-AF65-F5344CB8AC3E}">
        <p14:creationId xmlns:p14="http://schemas.microsoft.com/office/powerpoint/2010/main" val="12668743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0450F-5AD9-43B4-AEC5-6E151EB1C39C}"/>
              </a:ext>
            </a:extLst>
          </p:cNvPr>
          <p:cNvSpPr>
            <a:spLocks noGrp="1"/>
          </p:cNvSpPr>
          <p:nvPr>
            <p:ph type="title"/>
          </p:nvPr>
        </p:nvSpPr>
        <p:spPr/>
        <p:txBody>
          <a:bodyPr>
            <a:noAutofit/>
          </a:bodyPr>
          <a:lstStyle/>
          <a:p>
            <a:pPr algn="ctr"/>
            <a:r>
              <a:rPr lang="en-HK" sz="2800" dirty="0"/>
              <a:t>Hierarchal Clustering: An Example(7)</a:t>
            </a:r>
          </a:p>
        </p:txBody>
      </p:sp>
      <p:sp>
        <p:nvSpPr>
          <p:cNvPr id="3" name="Content Placeholder 2">
            <a:extLst>
              <a:ext uri="{FF2B5EF4-FFF2-40B4-BE49-F238E27FC236}">
                <a16:creationId xmlns:a16="http://schemas.microsoft.com/office/drawing/2014/main" id="{84A4D9EC-A0EB-49BA-8228-440640EBB87E}"/>
              </a:ext>
            </a:extLst>
          </p:cNvPr>
          <p:cNvSpPr>
            <a:spLocks noGrp="1"/>
          </p:cNvSpPr>
          <p:nvPr>
            <p:ph idx="1"/>
          </p:nvPr>
        </p:nvSpPr>
        <p:spPr/>
        <p:txBody>
          <a:bodyPr/>
          <a:lstStyle/>
          <a:p>
            <a:r>
              <a:rPr lang="en-HK" sz="2400" dirty="0"/>
              <a:t>Step 3~N: Find the two clusters with the shortest distance </a:t>
            </a:r>
            <a:r>
              <a:rPr lang="en-HK" sz="2400" b="1" i="1" u="sng" dirty="0">
                <a:solidFill>
                  <a:schemeClr val="accent1"/>
                </a:solidFill>
              </a:rPr>
              <a:t>until there </a:t>
            </a:r>
            <a:r>
              <a:rPr lang="en-HK" b="1" i="1" u="sng" dirty="0">
                <a:solidFill>
                  <a:schemeClr val="accent1"/>
                </a:solidFill>
              </a:rPr>
              <a:t>is one cluster left</a:t>
            </a:r>
            <a:r>
              <a:rPr lang="en-HK" dirty="0"/>
              <a:t>.</a:t>
            </a:r>
          </a:p>
          <a:p>
            <a:endParaRPr lang="en-HK" dirty="0"/>
          </a:p>
        </p:txBody>
      </p:sp>
      <p:sp>
        <p:nvSpPr>
          <p:cNvPr id="4" name="Date Placeholder 3">
            <a:extLst>
              <a:ext uri="{FF2B5EF4-FFF2-40B4-BE49-F238E27FC236}">
                <a16:creationId xmlns:a16="http://schemas.microsoft.com/office/drawing/2014/main" id="{81324CDD-9701-4FFD-898E-D6B4CC714667}"/>
              </a:ext>
            </a:extLst>
          </p:cNvPr>
          <p:cNvSpPr>
            <a:spLocks noGrp="1"/>
          </p:cNvSpPr>
          <p:nvPr>
            <p:ph type="dt" sz="half" idx="10"/>
          </p:nvPr>
        </p:nvSpPr>
        <p:spPr/>
        <p:txBody>
          <a:bodyPr/>
          <a:lstStyle/>
          <a:p>
            <a:r>
              <a:rPr lang="en-US"/>
              <a:t>ITP4514 – AI &amp; ML</a:t>
            </a:r>
          </a:p>
        </p:txBody>
      </p:sp>
      <p:sp>
        <p:nvSpPr>
          <p:cNvPr id="5" name="Footer Placeholder 4">
            <a:extLst>
              <a:ext uri="{FF2B5EF4-FFF2-40B4-BE49-F238E27FC236}">
                <a16:creationId xmlns:a16="http://schemas.microsoft.com/office/drawing/2014/main" id="{A1D0C73B-8B5C-4AA5-AFED-EA9A129E4B96}"/>
              </a:ext>
            </a:extLst>
          </p:cNvPr>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a:extLst>
              <a:ext uri="{FF2B5EF4-FFF2-40B4-BE49-F238E27FC236}">
                <a16:creationId xmlns:a16="http://schemas.microsoft.com/office/drawing/2014/main" id="{78758EAE-6FFE-44A7-AB89-DB82EABCB262}"/>
              </a:ext>
            </a:extLst>
          </p:cNvPr>
          <p:cNvSpPr>
            <a:spLocks noGrp="1"/>
          </p:cNvSpPr>
          <p:nvPr>
            <p:ph type="sldNum" sz="quarter" idx="12"/>
          </p:nvPr>
        </p:nvSpPr>
        <p:spPr/>
        <p:txBody>
          <a:bodyPr/>
          <a:lstStyle/>
          <a:p>
            <a:fld id="{B82CCC60-E8CD-4174-8B1A-7DF615B22EEF}" type="slidenum">
              <a:rPr lang="en-US" smtClean="0"/>
              <a:pPr/>
              <a:t>49</a:t>
            </a:fld>
            <a:endParaRPr lang="en-US"/>
          </a:p>
        </p:txBody>
      </p:sp>
      <p:graphicFrame>
        <p:nvGraphicFramePr>
          <p:cNvPr id="7" name="Table 6">
            <a:extLst>
              <a:ext uri="{FF2B5EF4-FFF2-40B4-BE49-F238E27FC236}">
                <a16:creationId xmlns:a16="http://schemas.microsoft.com/office/drawing/2014/main" id="{380BE009-0870-49A0-B847-1C47A9099C33}"/>
              </a:ext>
            </a:extLst>
          </p:cNvPr>
          <p:cNvGraphicFramePr>
            <a:graphicFrameLocks noGrp="1"/>
          </p:cNvGraphicFramePr>
          <p:nvPr>
            <p:extLst>
              <p:ext uri="{D42A27DB-BD31-4B8C-83A1-F6EECF244321}">
                <p14:modId xmlns:p14="http://schemas.microsoft.com/office/powerpoint/2010/main" val="1258131945"/>
              </p:ext>
            </p:extLst>
          </p:nvPr>
        </p:nvGraphicFramePr>
        <p:xfrm>
          <a:off x="2586834" y="2571750"/>
          <a:ext cx="4275741" cy="1285240"/>
        </p:xfrm>
        <a:graphic>
          <a:graphicData uri="http://schemas.openxmlformats.org/drawingml/2006/table">
            <a:tbl>
              <a:tblPr firstRow="1" bandRow="1">
                <a:tableStyleId>{5C22544A-7EE6-4342-B048-85BDC9FD1C3A}</a:tableStyleId>
              </a:tblPr>
              <a:tblGrid>
                <a:gridCol w="1591454">
                  <a:extLst>
                    <a:ext uri="{9D8B030D-6E8A-4147-A177-3AD203B41FA5}">
                      <a16:colId xmlns:a16="http://schemas.microsoft.com/office/drawing/2014/main" val="237070572"/>
                    </a:ext>
                  </a:extLst>
                </a:gridCol>
                <a:gridCol w="1226647">
                  <a:extLst>
                    <a:ext uri="{9D8B030D-6E8A-4147-A177-3AD203B41FA5}">
                      <a16:colId xmlns:a16="http://schemas.microsoft.com/office/drawing/2014/main" val="229688156"/>
                    </a:ext>
                  </a:extLst>
                </a:gridCol>
                <a:gridCol w="1457640">
                  <a:extLst>
                    <a:ext uri="{9D8B030D-6E8A-4147-A177-3AD203B41FA5}">
                      <a16:colId xmlns:a16="http://schemas.microsoft.com/office/drawing/2014/main" val="3955460414"/>
                    </a:ext>
                  </a:extLst>
                </a:gridCol>
              </a:tblGrid>
              <a:tr h="370840">
                <a:tc>
                  <a:txBody>
                    <a:bodyPr/>
                    <a:lstStyle/>
                    <a:p>
                      <a:endParaRPr lang="en-HK"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HK" b="0" dirty="0">
                          <a:solidFill>
                            <a:schemeClr val="tx1"/>
                          </a:solidFill>
                        </a:rPr>
                        <a:t>(1, 1),</a:t>
                      </a:r>
                    </a:p>
                    <a:p>
                      <a:r>
                        <a:rPr lang="en-HK" b="0" dirty="0">
                          <a:solidFill>
                            <a:schemeClr val="tx1"/>
                          </a:solidFill>
                        </a:rPr>
                        <a:t>(1, 2),</a:t>
                      </a:r>
                    </a:p>
                    <a:p>
                      <a:r>
                        <a:rPr lang="en-HK" b="0" dirty="0">
                          <a:solidFill>
                            <a:schemeClr val="tx1"/>
                          </a:solidFill>
                        </a:rPr>
                        <a:t>(2, 4)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HK" b="0" dirty="0">
                          <a:solidFill>
                            <a:schemeClr val="tx1"/>
                          </a:solidFill>
                        </a:rPr>
                        <a:t>(5, 2), (7, 1),</a:t>
                      </a:r>
                    </a:p>
                    <a:p>
                      <a:r>
                        <a:rPr lang="en-HK" b="0" dirty="0">
                          <a:solidFill>
                            <a:schemeClr val="tx1"/>
                          </a:solidFill>
                        </a:rPr>
                        <a:t>(7, 3)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4919853"/>
                  </a:ext>
                </a:extLst>
              </a:tr>
              <a:tr h="370840">
                <a:tc>
                  <a:txBody>
                    <a:bodyPr/>
                    <a:lstStyle/>
                    <a:p>
                      <a:r>
                        <a:rPr lang="en-HK" b="1" dirty="0">
                          <a:solidFill>
                            <a:schemeClr val="tx1"/>
                          </a:solidFill>
                        </a:rPr>
                        <a:t>centroids</a:t>
                      </a:r>
                      <a:endParaRPr lang="en-HK"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HK" b="0" dirty="0">
                          <a:solidFill>
                            <a:schemeClr val="tx1"/>
                          </a:solidFill>
                        </a:rPr>
                        <a:t>(4/3 </a:t>
                      </a:r>
                      <a:r>
                        <a:rPr lang="en-HK" b="0">
                          <a:solidFill>
                            <a:schemeClr val="tx1"/>
                          </a:solidFill>
                        </a:rPr>
                        <a:t>, 7/3)</a:t>
                      </a:r>
                      <a:endParaRPr lang="en-HK"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HK" b="0" dirty="0">
                          <a:solidFill>
                            <a:schemeClr val="tx1"/>
                          </a:solidFill>
                        </a:rPr>
                        <a:t>(19/3,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8553608"/>
                  </a:ext>
                </a:extLst>
              </a:tr>
            </a:tbl>
          </a:graphicData>
        </a:graphic>
      </p:graphicFrame>
    </p:spTree>
    <p:extLst>
      <p:ext uri="{BB962C8B-B14F-4D97-AF65-F5344CB8AC3E}">
        <p14:creationId xmlns:p14="http://schemas.microsoft.com/office/powerpoint/2010/main" val="4144846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1F8C7-E56A-0A4A-B101-443BD9179B30}"/>
              </a:ext>
            </a:extLst>
          </p:cNvPr>
          <p:cNvSpPr>
            <a:spLocks noGrp="1"/>
          </p:cNvSpPr>
          <p:nvPr>
            <p:ph type="title"/>
          </p:nvPr>
        </p:nvSpPr>
        <p:spPr/>
        <p:txBody>
          <a:bodyPr/>
          <a:lstStyle/>
          <a:p>
            <a:r>
              <a:rPr lang="en-US" b="1" i="1" dirty="0">
                <a:solidFill>
                  <a:srgbClr val="FFFF00"/>
                </a:solidFill>
              </a:rPr>
              <a:t>1. Regression</a:t>
            </a:r>
            <a:endParaRPr lang="en-US" dirty="0"/>
          </a:p>
        </p:txBody>
      </p:sp>
      <p:sp>
        <p:nvSpPr>
          <p:cNvPr id="3" name="Content Placeholder 2">
            <a:extLst>
              <a:ext uri="{FF2B5EF4-FFF2-40B4-BE49-F238E27FC236}">
                <a16:creationId xmlns:a16="http://schemas.microsoft.com/office/drawing/2014/main" id="{22194DEA-1FFA-4A47-89ED-80531BB8F304}"/>
              </a:ext>
            </a:extLst>
          </p:cNvPr>
          <p:cNvSpPr>
            <a:spLocks noGrp="1"/>
          </p:cNvSpPr>
          <p:nvPr>
            <p:ph idx="1"/>
          </p:nvPr>
        </p:nvSpPr>
        <p:spPr/>
        <p:txBody>
          <a:bodyPr/>
          <a:lstStyle/>
          <a:p>
            <a:r>
              <a:rPr lang="en-US" dirty="0"/>
              <a:t>Regression models are used to predict a </a:t>
            </a:r>
            <a:r>
              <a:rPr lang="en-US" i="1" dirty="0">
                <a:solidFill>
                  <a:srgbClr val="FFC000"/>
                </a:solidFill>
              </a:rPr>
              <a:t>continuous value</a:t>
            </a:r>
            <a:r>
              <a:rPr lang="en-US" dirty="0">
                <a:solidFill>
                  <a:srgbClr val="FFC000"/>
                </a:solidFill>
              </a:rPr>
              <a:t>.</a:t>
            </a:r>
          </a:p>
          <a:p>
            <a:r>
              <a:rPr lang="en-US" dirty="0"/>
              <a:t>Linear Regression</a:t>
            </a:r>
          </a:p>
        </p:txBody>
      </p:sp>
      <p:sp>
        <p:nvSpPr>
          <p:cNvPr id="4" name="Date Placeholder 3">
            <a:extLst>
              <a:ext uri="{FF2B5EF4-FFF2-40B4-BE49-F238E27FC236}">
                <a16:creationId xmlns:a16="http://schemas.microsoft.com/office/drawing/2014/main" id="{E142F032-D4F4-1047-8B54-917244D84F5F}"/>
              </a:ext>
            </a:extLst>
          </p:cNvPr>
          <p:cNvSpPr>
            <a:spLocks noGrp="1"/>
          </p:cNvSpPr>
          <p:nvPr>
            <p:ph type="dt" sz="half" idx="10"/>
          </p:nvPr>
        </p:nvSpPr>
        <p:spPr/>
        <p:txBody>
          <a:bodyPr/>
          <a:lstStyle/>
          <a:p>
            <a:r>
              <a:rPr lang="en-US"/>
              <a:t>ITP4514 – AI &amp; ML</a:t>
            </a:r>
            <a:endParaRPr lang="en-US" dirty="0"/>
          </a:p>
        </p:txBody>
      </p:sp>
      <p:sp>
        <p:nvSpPr>
          <p:cNvPr id="5" name="Footer Placeholder 4">
            <a:extLst>
              <a:ext uri="{FF2B5EF4-FFF2-40B4-BE49-F238E27FC236}">
                <a16:creationId xmlns:a16="http://schemas.microsoft.com/office/drawing/2014/main" id="{C65F1293-7259-004B-8D2F-EF3FA440A1C7}"/>
              </a:ext>
            </a:extLst>
          </p:cNvPr>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a:extLst>
              <a:ext uri="{FF2B5EF4-FFF2-40B4-BE49-F238E27FC236}">
                <a16:creationId xmlns:a16="http://schemas.microsoft.com/office/drawing/2014/main" id="{28572DA3-8EB9-944E-A02E-98EE624DC654}"/>
              </a:ext>
            </a:extLst>
          </p:cNvPr>
          <p:cNvSpPr>
            <a:spLocks noGrp="1"/>
          </p:cNvSpPr>
          <p:nvPr>
            <p:ph type="sldNum" sz="quarter" idx="12"/>
          </p:nvPr>
        </p:nvSpPr>
        <p:spPr/>
        <p:txBody>
          <a:bodyPr/>
          <a:lstStyle/>
          <a:p>
            <a:fld id="{B82CCC60-E8CD-4174-8B1A-7DF615B22EEF}" type="slidenum">
              <a:rPr lang="en-US" smtClean="0"/>
              <a:pPr/>
              <a:t>5</a:t>
            </a:fld>
            <a:endParaRPr lang="en-US" dirty="0"/>
          </a:p>
        </p:txBody>
      </p:sp>
    </p:spTree>
    <p:extLst>
      <p:ext uri="{BB962C8B-B14F-4D97-AF65-F5344CB8AC3E}">
        <p14:creationId xmlns:p14="http://schemas.microsoft.com/office/powerpoint/2010/main" val="3722452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0C788-EA7D-4364-992A-60C8BA109101}"/>
              </a:ext>
            </a:extLst>
          </p:cNvPr>
          <p:cNvSpPr>
            <a:spLocks noGrp="1"/>
          </p:cNvSpPr>
          <p:nvPr>
            <p:ph type="title"/>
          </p:nvPr>
        </p:nvSpPr>
        <p:spPr/>
        <p:txBody>
          <a:bodyPr>
            <a:noAutofit/>
          </a:bodyPr>
          <a:lstStyle/>
          <a:p>
            <a:r>
              <a:rPr lang="en-HK" sz="2800" dirty="0"/>
              <a:t>Hierarchal Clustering: An Example(8)</a:t>
            </a:r>
          </a:p>
        </p:txBody>
      </p:sp>
      <p:sp>
        <p:nvSpPr>
          <p:cNvPr id="3" name="Content Placeholder 2">
            <a:extLst>
              <a:ext uri="{FF2B5EF4-FFF2-40B4-BE49-F238E27FC236}">
                <a16:creationId xmlns:a16="http://schemas.microsoft.com/office/drawing/2014/main" id="{6DC2C7F5-E715-464F-89FE-9D714B8E945E}"/>
              </a:ext>
            </a:extLst>
          </p:cNvPr>
          <p:cNvSpPr>
            <a:spLocks noGrp="1"/>
          </p:cNvSpPr>
          <p:nvPr>
            <p:ph idx="1"/>
          </p:nvPr>
        </p:nvSpPr>
        <p:spPr/>
        <p:txBody>
          <a:bodyPr>
            <a:normAutofit fontScale="85000" lnSpcReduction="10000"/>
          </a:bodyPr>
          <a:lstStyle/>
          <a:p>
            <a:r>
              <a:rPr lang="en-HK" dirty="0"/>
              <a:t>1 cluster</a:t>
            </a:r>
          </a:p>
          <a:p>
            <a:endParaRPr lang="en-HK" dirty="0"/>
          </a:p>
          <a:p>
            <a:endParaRPr lang="en-HK" dirty="0"/>
          </a:p>
          <a:p>
            <a:endParaRPr lang="en-HK" dirty="0"/>
          </a:p>
          <a:p>
            <a:endParaRPr lang="en-HK" dirty="0"/>
          </a:p>
          <a:p>
            <a:endParaRPr lang="en-HK" dirty="0"/>
          </a:p>
          <a:p>
            <a:endParaRPr lang="en-HK" dirty="0"/>
          </a:p>
          <a:p>
            <a:endParaRPr lang="en-HK" dirty="0"/>
          </a:p>
          <a:p>
            <a:r>
              <a:rPr lang="en-HK" b="1" dirty="0">
                <a:solidFill>
                  <a:srgbClr val="FF0000"/>
                </a:solidFill>
              </a:rPr>
              <a:t>We can say that after the process of hierarchal clustering, the centroid of the cluster is (23/6, 13/6).</a:t>
            </a:r>
          </a:p>
        </p:txBody>
      </p:sp>
      <p:sp>
        <p:nvSpPr>
          <p:cNvPr id="4" name="Date Placeholder 3">
            <a:extLst>
              <a:ext uri="{FF2B5EF4-FFF2-40B4-BE49-F238E27FC236}">
                <a16:creationId xmlns:a16="http://schemas.microsoft.com/office/drawing/2014/main" id="{8253BD09-DC5E-408C-8B1E-26DAD65352F6}"/>
              </a:ext>
            </a:extLst>
          </p:cNvPr>
          <p:cNvSpPr>
            <a:spLocks noGrp="1"/>
          </p:cNvSpPr>
          <p:nvPr>
            <p:ph type="dt" sz="half" idx="10"/>
          </p:nvPr>
        </p:nvSpPr>
        <p:spPr/>
        <p:txBody>
          <a:bodyPr/>
          <a:lstStyle/>
          <a:p>
            <a:r>
              <a:rPr lang="en-US"/>
              <a:t>ITP4514 – AI &amp; ML</a:t>
            </a:r>
          </a:p>
        </p:txBody>
      </p:sp>
      <p:sp>
        <p:nvSpPr>
          <p:cNvPr id="5" name="Footer Placeholder 4">
            <a:extLst>
              <a:ext uri="{FF2B5EF4-FFF2-40B4-BE49-F238E27FC236}">
                <a16:creationId xmlns:a16="http://schemas.microsoft.com/office/drawing/2014/main" id="{9DF053C6-3E31-43E8-93FB-B54CCB357907}"/>
              </a:ext>
            </a:extLst>
          </p:cNvPr>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a:extLst>
              <a:ext uri="{FF2B5EF4-FFF2-40B4-BE49-F238E27FC236}">
                <a16:creationId xmlns:a16="http://schemas.microsoft.com/office/drawing/2014/main" id="{30721003-3984-4FDA-8407-E4632F625E56}"/>
              </a:ext>
            </a:extLst>
          </p:cNvPr>
          <p:cNvSpPr>
            <a:spLocks noGrp="1"/>
          </p:cNvSpPr>
          <p:nvPr>
            <p:ph type="sldNum" sz="quarter" idx="12"/>
          </p:nvPr>
        </p:nvSpPr>
        <p:spPr/>
        <p:txBody>
          <a:bodyPr/>
          <a:lstStyle/>
          <a:p>
            <a:fld id="{B82CCC60-E8CD-4174-8B1A-7DF615B22EEF}" type="slidenum">
              <a:rPr lang="en-US" smtClean="0"/>
              <a:pPr/>
              <a:t>50</a:t>
            </a:fld>
            <a:endParaRPr lang="en-US"/>
          </a:p>
        </p:txBody>
      </p:sp>
      <p:graphicFrame>
        <p:nvGraphicFramePr>
          <p:cNvPr id="7" name="Table 6">
            <a:extLst>
              <a:ext uri="{FF2B5EF4-FFF2-40B4-BE49-F238E27FC236}">
                <a16:creationId xmlns:a16="http://schemas.microsoft.com/office/drawing/2014/main" id="{24CD6D62-7B9E-4C01-9A81-906826ADD703}"/>
              </a:ext>
            </a:extLst>
          </p:cNvPr>
          <p:cNvGraphicFramePr>
            <a:graphicFrameLocks noGrp="1"/>
          </p:cNvGraphicFramePr>
          <p:nvPr>
            <p:extLst>
              <p:ext uri="{D42A27DB-BD31-4B8C-83A1-F6EECF244321}">
                <p14:modId xmlns:p14="http://schemas.microsoft.com/office/powerpoint/2010/main" val="4061824440"/>
              </p:ext>
            </p:extLst>
          </p:nvPr>
        </p:nvGraphicFramePr>
        <p:xfrm>
          <a:off x="2892243" y="1808225"/>
          <a:ext cx="3512216" cy="1833880"/>
        </p:xfrm>
        <a:graphic>
          <a:graphicData uri="http://schemas.openxmlformats.org/drawingml/2006/table">
            <a:tbl>
              <a:tblPr firstRow="1" bandRow="1">
                <a:tableStyleId>{5C22544A-7EE6-4342-B048-85BDC9FD1C3A}</a:tableStyleId>
              </a:tblPr>
              <a:tblGrid>
                <a:gridCol w="1983439">
                  <a:extLst>
                    <a:ext uri="{9D8B030D-6E8A-4147-A177-3AD203B41FA5}">
                      <a16:colId xmlns:a16="http://schemas.microsoft.com/office/drawing/2014/main" val="237070572"/>
                    </a:ext>
                  </a:extLst>
                </a:gridCol>
                <a:gridCol w="1528777">
                  <a:extLst>
                    <a:ext uri="{9D8B030D-6E8A-4147-A177-3AD203B41FA5}">
                      <a16:colId xmlns:a16="http://schemas.microsoft.com/office/drawing/2014/main" val="229688156"/>
                    </a:ext>
                  </a:extLst>
                </a:gridCol>
              </a:tblGrid>
              <a:tr h="370840">
                <a:tc>
                  <a:txBody>
                    <a:bodyPr/>
                    <a:lstStyle/>
                    <a:p>
                      <a:endParaRPr lang="en-HK"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HK" b="0" dirty="0">
                          <a:solidFill>
                            <a:schemeClr val="tx1"/>
                          </a:solidFill>
                        </a:rPr>
                        <a:t>(1, 1),</a:t>
                      </a:r>
                    </a:p>
                    <a:p>
                      <a:r>
                        <a:rPr lang="en-HK" b="0" dirty="0">
                          <a:solidFill>
                            <a:schemeClr val="tx1"/>
                          </a:solidFill>
                        </a:rPr>
                        <a:t>(1, 2),</a:t>
                      </a:r>
                    </a:p>
                    <a:p>
                      <a:r>
                        <a:rPr lang="en-HK" b="0" dirty="0">
                          <a:solidFill>
                            <a:schemeClr val="tx1"/>
                          </a:solidFill>
                        </a:rPr>
                        <a:t>(2, 4), (5, 2), (7, 1),</a:t>
                      </a:r>
                    </a:p>
                    <a:p>
                      <a:r>
                        <a:rPr lang="en-HK" b="0" dirty="0">
                          <a:solidFill>
                            <a:schemeClr val="tx1"/>
                          </a:solidFill>
                        </a:rPr>
                        <a:t>(7, 3)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4919853"/>
                  </a:ext>
                </a:extLst>
              </a:tr>
              <a:tr h="370840">
                <a:tc>
                  <a:txBody>
                    <a:bodyPr/>
                    <a:lstStyle/>
                    <a:p>
                      <a:r>
                        <a:rPr lang="en-HK" b="1" dirty="0">
                          <a:solidFill>
                            <a:schemeClr val="tx1"/>
                          </a:solidFill>
                        </a:rPr>
                        <a:t>centroid</a:t>
                      </a:r>
                      <a:endParaRPr lang="en-HK"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HK" b="0" dirty="0">
                          <a:solidFill>
                            <a:schemeClr val="tx1"/>
                          </a:solidFill>
                        </a:rPr>
                        <a:t>(23/6 , 13/6)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8553608"/>
                  </a:ext>
                </a:extLst>
              </a:tr>
            </a:tbl>
          </a:graphicData>
        </a:graphic>
      </p:graphicFrame>
    </p:spTree>
    <p:extLst>
      <p:ext uri="{BB962C8B-B14F-4D97-AF65-F5344CB8AC3E}">
        <p14:creationId xmlns:p14="http://schemas.microsoft.com/office/powerpoint/2010/main" val="28394468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702" y="1027511"/>
            <a:ext cx="8246070" cy="628010"/>
          </a:xfrm>
        </p:spPr>
        <p:txBody>
          <a:bodyPr>
            <a:noAutofit/>
          </a:bodyPr>
          <a:lstStyle/>
          <a:p>
            <a:r>
              <a:rPr lang="en-US" b="1" i="1" dirty="0">
                <a:solidFill>
                  <a:srgbClr val="FFFF00"/>
                </a:solidFill>
              </a:rPr>
              <a:t>Clustering Algorithms in Scikit-Learn</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Partitioning – K-means  </a:t>
            </a:r>
          </a:p>
          <a:p>
            <a:pPr>
              <a:buFont typeface="Wingdings" panose="05000000000000000000" pitchFamily="2" charset="2"/>
              <a:buChar char="§"/>
            </a:pPr>
            <a:r>
              <a:rPr lang="en-US" dirty="0"/>
              <a:t>Single Linkage Clustering (SLC)</a:t>
            </a:r>
          </a:p>
          <a:p>
            <a:pPr>
              <a:buFont typeface="Wingdings" panose="05000000000000000000" pitchFamily="2" charset="2"/>
              <a:buChar char="§"/>
            </a:pPr>
            <a:r>
              <a:rPr lang="en-US" dirty="0"/>
              <a:t>Expectation Maximization (EM)</a:t>
            </a:r>
          </a:p>
        </p:txBody>
      </p:sp>
      <p:sp>
        <p:nvSpPr>
          <p:cNvPr id="4" name="Date Placeholder 3"/>
          <p:cNvSpPr>
            <a:spLocks noGrp="1"/>
          </p:cNvSpPr>
          <p:nvPr>
            <p:ph type="dt" sz="half" idx="10"/>
          </p:nvPr>
        </p:nvSpPr>
        <p:spPr/>
        <p:txBody>
          <a:bodyPr/>
          <a:lstStyle/>
          <a:p>
            <a:pPr algn="l"/>
            <a:r>
              <a:rPr lang="en-US"/>
              <a:t>ITP4514 – AI &amp; ML</a:t>
            </a:r>
            <a:endParaRPr lang="en-US" dirty="0"/>
          </a:p>
        </p:txBody>
      </p:sp>
      <p:sp>
        <p:nvSpPr>
          <p:cNvPr id="5" name="Footer Placeholder 4"/>
          <p:cNvSpPr>
            <a:spLocks noGrp="1"/>
          </p:cNvSpPr>
          <p:nvPr>
            <p:ph type="ftr" sz="quarter" idx="11"/>
          </p:nvPr>
        </p:nvSpPr>
        <p:spPr/>
        <p:txBody>
          <a:bodyPr/>
          <a:lstStyle/>
          <a:p>
            <a:r>
              <a:rPr lang="en-US"/>
              <a:t>L7 - Machine Learning - Regression and Clustering</a:t>
            </a:r>
          </a:p>
        </p:txBody>
      </p:sp>
      <p:sp>
        <p:nvSpPr>
          <p:cNvPr id="6" name="Slide Number Placeholder 5"/>
          <p:cNvSpPr>
            <a:spLocks noGrp="1"/>
          </p:cNvSpPr>
          <p:nvPr>
            <p:ph type="sldNum" sz="quarter" idx="12"/>
          </p:nvPr>
        </p:nvSpPr>
        <p:spPr/>
        <p:txBody>
          <a:bodyPr/>
          <a:lstStyle/>
          <a:p>
            <a:fld id="{B82CCC60-E8CD-4174-8B1A-7DF615B22EEF}" type="slidenum">
              <a:rPr lang="en-US" smtClean="0"/>
              <a:pPr/>
              <a:t>51</a:t>
            </a:fld>
            <a:endParaRPr lang="en-US"/>
          </a:p>
        </p:txBody>
      </p:sp>
    </p:spTree>
    <p:extLst>
      <p:ext uri="{BB962C8B-B14F-4D97-AF65-F5344CB8AC3E}">
        <p14:creationId xmlns:p14="http://schemas.microsoft.com/office/powerpoint/2010/main" val="18667564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92106" y="239487"/>
            <a:ext cx="6283782" cy="892400"/>
          </a:xfrm>
        </p:spPr>
        <p:txBody>
          <a:bodyPr>
            <a:noAutofit/>
          </a:bodyPr>
          <a:lstStyle/>
          <a:p>
            <a:r>
              <a:rPr lang="en-US" dirty="0"/>
              <a:t>Partitioning – </a:t>
            </a:r>
            <a:r>
              <a:rPr lang="en-US" altLang="zh-TW" dirty="0"/>
              <a:t>K-means</a:t>
            </a:r>
            <a:endParaRPr lang="en-US" dirty="0"/>
          </a:p>
        </p:txBody>
      </p:sp>
      <p:sp>
        <p:nvSpPr>
          <p:cNvPr id="5" name="Content Placeholder 4"/>
          <p:cNvSpPr>
            <a:spLocks noGrp="1"/>
          </p:cNvSpPr>
          <p:nvPr>
            <p:ph idx="1"/>
          </p:nvPr>
        </p:nvSpPr>
        <p:spPr>
          <a:xfrm>
            <a:off x="2389238" y="1034143"/>
            <a:ext cx="6304935" cy="3654354"/>
          </a:xfrm>
        </p:spPr>
        <p:txBody>
          <a:bodyPr>
            <a:normAutofit/>
          </a:bodyPr>
          <a:lstStyle/>
          <a:p>
            <a:pPr fontAlgn="base"/>
            <a:r>
              <a:rPr lang="en-US" sz="2400" dirty="0">
                <a:solidFill>
                  <a:srgbClr val="FF0000"/>
                </a:solidFill>
              </a:rPr>
              <a:t>K-means clustering</a:t>
            </a:r>
            <a:r>
              <a:rPr lang="en-US" sz="2400" dirty="0"/>
              <a:t> is an iterative algorithm that partitions a group of data containing n values into k subgroups.</a:t>
            </a:r>
          </a:p>
          <a:p>
            <a:pPr fontAlgn="base"/>
            <a:r>
              <a:rPr lang="en-US" sz="2400" dirty="0"/>
              <a:t>Each of the n value belongs to the k cluster </a:t>
            </a:r>
            <a:r>
              <a:rPr lang="en-US" sz="2400" i="1" dirty="0">
                <a:solidFill>
                  <a:srgbClr val="FF0000"/>
                </a:solidFill>
              </a:rPr>
              <a:t>with the nearest mean</a:t>
            </a:r>
            <a:r>
              <a:rPr lang="en-US" sz="2400" dirty="0"/>
              <a:t>.</a:t>
            </a:r>
          </a:p>
        </p:txBody>
      </p:sp>
      <p:sp>
        <p:nvSpPr>
          <p:cNvPr id="2" name="Date Placeholder 1"/>
          <p:cNvSpPr>
            <a:spLocks noGrp="1"/>
          </p:cNvSpPr>
          <p:nvPr>
            <p:ph type="dt" sz="half" idx="10"/>
          </p:nvPr>
        </p:nvSpPr>
        <p:spPr/>
        <p:txBody>
          <a:bodyPr/>
          <a:lstStyle/>
          <a:p>
            <a:r>
              <a:rPr lang="en-US"/>
              <a:t>ITP4514 – AI &amp; ML</a:t>
            </a:r>
          </a:p>
        </p:txBody>
      </p:sp>
      <p:sp>
        <p:nvSpPr>
          <p:cNvPr id="3" name="Footer Placeholder 2"/>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52</a:t>
            </a:fld>
            <a:endParaRPr lang="en-US"/>
          </a:p>
        </p:txBody>
      </p:sp>
      <p:pic>
        <p:nvPicPr>
          <p:cNvPr id="8" name="Picture 7"/>
          <p:cNvPicPr>
            <a:picLocks noChangeAspect="1"/>
          </p:cNvPicPr>
          <p:nvPr/>
        </p:nvPicPr>
        <p:blipFill>
          <a:blip r:embed="rId3"/>
          <a:stretch>
            <a:fillRect/>
          </a:stretch>
        </p:blipFill>
        <p:spPr>
          <a:xfrm>
            <a:off x="2703418" y="2971800"/>
            <a:ext cx="3045024" cy="2069307"/>
          </a:xfrm>
          <a:prstGeom prst="rect">
            <a:avLst/>
          </a:prstGeom>
        </p:spPr>
      </p:pic>
      <p:pic>
        <p:nvPicPr>
          <p:cNvPr id="7" name="Picture 6"/>
          <p:cNvPicPr>
            <a:picLocks noChangeAspect="1"/>
          </p:cNvPicPr>
          <p:nvPr/>
        </p:nvPicPr>
        <p:blipFill>
          <a:blip r:embed="rId4"/>
          <a:stretch>
            <a:fillRect/>
          </a:stretch>
        </p:blipFill>
        <p:spPr>
          <a:xfrm>
            <a:off x="5748442" y="2592167"/>
            <a:ext cx="2594216" cy="2448940"/>
          </a:xfrm>
          <a:prstGeom prst="rect">
            <a:avLst/>
          </a:prstGeom>
        </p:spPr>
      </p:pic>
    </p:spTree>
    <p:extLst>
      <p:ext uri="{BB962C8B-B14F-4D97-AF65-F5344CB8AC3E}">
        <p14:creationId xmlns:p14="http://schemas.microsoft.com/office/powerpoint/2010/main" val="160821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92106" y="239487"/>
            <a:ext cx="6283782" cy="892400"/>
          </a:xfrm>
        </p:spPr>
        <p:txBody>
          <a:bodyPr>
            <a:noAutofit/>
          </a:bodyPr>
          <a:lstStyle/>
          <a:p>
            <a:r>
              <a:rPr lang="en-US" dirty="0"/>
              <a:t>Partitioning – </a:t>
            </a:r>
            <a:r>
              <a:rPr lang="en-US" altLang="zh-TW" dirty="0"/>
              <a:t>K-means </a:t>
            </a:r>
            <a:endParaRPr lang="en-US" dirty="0"/>
          </a:p>
        </p:txBody>
      </p:sp>
      <p:sp>
        <p:nvSpPr>
          <p:cNvPr id="5" name="Content Placeholder 4"/>
          <p:cNvSpPr>
            <a:spLocks noGrp="1"/>
          </p:cNvSpPr>
          <p:nvPr>
            <p:ph idx="1"/>
          </p:nvPr>
        </p:nvSpPr>
        <p:spPr>
          <a:xfrm>
            <a:off x="2389238" y="1131887"/>
            <a:ext cx="6304935" cy="3556610"/>
          </a:xfrm>
        </p:spPr>
        <p:txBody>
          <a:bodyPr>
            <a:normAutofit lnSpcReduction="10000"/>
          </a:bodyPr>
          <a:lstStyle/>
          <a:p>
            <a:pPr marL="0" indent="0">
              <a:buNone/>
            </a:pPr>
            <a:r>
              <a:rPr lang="en-US" sz="2400" i="1" dirty="0">
                <a:solidFill>
                  <a:srgbClr val="FF0000"/>
                </a:solidFill>
              </a:rPr>
              <a:t>Algorithm for K-means Clustering</a:t>
            </a:r>
          </a:p>
          <a:p>
            <a:pPr marL="358775" lvl="0" indent="-358775" fontAlgn="base">
              <a:buFont typeface="+mj-lt"/>
              <a:buAutoNum type="arabicPeriod"/>
            </a:pPr>
            <a:r>
              <a:rPr lang="en-US" sz="2200" dirty="0"/>
              <a:t>First, we randomly</a:t>
            </a:r>
            <a:r>
              <a:rPr lang="en-US" sz="2200" i="1" dirty="0"/>
              <a:t> initialize and select </a:t>
            </a:r>
            <a:r>
              <a:rPr lang="en-US" sz="2200" dirty="0"/>
              <a:t>the k-points. These k-points are the </a:t>
            </a:r>
            <a:r>
              <a:rPr lang="en-US" sz="2200" i="1" dirty="0">
                <a:solidFill>
                  <a:srgbClr val="FF0000"/>
                </a:solidFill>
              </a:rPr>
              <a:t>means</a:t>
            </a:r>
            <a:r>
              <a:rPr lang="en-US" sz="2200" dirty="0"/>
              <a:t>.</a:t>
            </a:r>
          </a:p>
          <a:p>
            <a:pPr marL="358775" lvl="0" indent="-358775" fontAlgn="base">
              <a:buFont typeface="+mj-lt"/>
              <a:buAutoNum type="arabicPeriod"/>
            </a:pPr>
            <a:r>
              <a:rPr lang="en-US" sz="2200" dirty="0"/>
              <a:t>We use the</a:t>
            </a:r>
            <a:r>
              <a:rPr lang="en-US" sz="2200" i="1" dirty="0"/>
              <a:t> </a:t>
            </a:r>
            <a:r>
              <a:rPr lang="en-US" sz="2200" i="1" dirty="0">
                <a:solidFill>
                  <a:srgbClr val="FF0000"/>
                </a:solidFill>
              </a:rPr>
              <a:t>Euclidean distance</a:t>
            </a:r>
            <a:r>
              <a:rPr lang="en-US" sz="2200" i="1" dirty="0"/>
              <a:t> to find data-points</a:t>
            </a:r>
            <a:r>
              <a:rPr lang="en-US" sz="2200" dirty="0"/>
              <a:t> that are closest to their centroid of the cluster.</a:t>
            </a:r>
          </a:p>
          <a:p>
            <a:pPr marL="358775" lvl="0" indent="-358775" fontAlgn="base">
              <a:buFont typeface="+mj-lt"/>
              <a:buAutoNum type="arabicPeriod"/>
            </a:pPr>
            <a:r>
              <a:rPr lang="en-US" sz="2200" dirty="0"/>
              <a:t>Then we </a:t>
            </a:r>
            <a:r>
              <a:rPr lang="en-US" sz="2200" i="1" dirty="0">
                <a:solidFill>
                  <a:srgbClr val="FF0000"/>
                </a:solidFill>
              </a:rPr>
              <a:t>calculate the mean of all the points</a:t>
            </a:r>
            <a:r>
              <a:rPr lang="en-US" sz="2200" dirty="0"/>
              <a:t> in the cluster which is finding their centroid.</a:t>
            </a:r>
          </a:p>
          <a:p>
            <a:pPr marL="358775" lvl="0" indent="-358775" fontAlgn="base">
              <a:buFont typeface="+mj-lt"/>
              <a:buAutoNum type="arabicPeriod"/>
            </a:pPr>
            <a:r>
              <a:rPr lang="en-US" sz="2200" dirty="0"/>
              <a:t>We iteratively </a:t>
            </a:r>
            <a:r>
              <a:rPr lang="en-US" sz="2200" i="1" dirty="0"/>
              <a:t>repeat step 1, 2 and 3</a:t>
            </a:r>
            <a:r>
              <a:rPr lang="en-US" sz="2200" dirty="0"/>
              <a:t> until all the centroids remain unchanged.</a:t>
            </a:r>
          </a:p>
        </p:txBody>
      </p:sp>
      <p:sp>
        <p:nvSpPr>
          <p:cNvPr id="2" name="Date Placeholder 1"/>
          <p:cNvSpPr>
            <a:spLocks noGrp="1"/>
          </p:cNvSpPr>
          <p:nvPr>
            <p:ph type="dt" sz="half" idx="10"/>
          </p:nvPr>
        </p:nvSpPr>
        <p:spPr/>
        <p:txBody>
          <a:bodyPr/>
          <a:lstStyle/>
          <a:p>
            <a:r>
              <a:rPr lang="en-US"/>
              <a:t>ITP4514 – AI &amp; ML</a:t>
            </a:r>
          </a:p>
        </p:txBody>
      </p:sp>
      <p:sp>
        <p:nvSpPr>
          <p:cNvPr id="3" name="Footer Placeholder 2"/>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53</a:t>
            </a:fld>
            <a:endParaRPr lang="en-US"/>
          </a:p>
        </p:txBody>
      </p:sp>
    </p:spTree>
    <p:extLst>
      <p:ext uri="{BB962C8B-B14F-4D97-AF65-F5344CB8AC3E}">
        <p14:creationId xmlns:p14="http://schemas.microsoft.com/office/powerpoint/2010/main" val="13599818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B147C-06DD-4F87-B67F-BAB855CB8BC6}"/>
              </a:ext>
            </a:extLst>
          </p:cNvPr>
          <p:cNvSpPr>
            <a:spLocks noGrp="1"/>
          </p:cNvSpPr>
          <p:nvPr>
            <p:ph type="title"/>
          </p:nvPr>
        </p:nvSpPr>
        <p:spPr/>
        <p:txBody>
          <a:bodyPr/>
          <a:lstStyle/>
          <a:p>
            <a:r>
              <a:rPr lang="en-US" altLang="zh-HK" dirty="0"/>
              <a:t>K-means in </a:t>
            </a:r>
            <a:r>
              <a:rPr lang="en-US" altLang="zh-HK" dirty="0" err="1"/>
              <a:t>sklearn</a:t>
            </a:r>
            <a:endParaRPr lang="zh-HK" altLang="en-US" dirty="0"/>
          </a:p>
        </p:txBody>
      </p:sp>
      <p:sp>
        <p:nvSpPr>
          <p:cNvPr id="4" name="Date Placeholder 3">
            <a:extLst>
              <a:ext uri="{FF2B5EF4-FFF2-40B4-BE49-F238E27FC236}">
                <a16:creationId xmlns:a16="http://schemas.microsoft.com/office/drawing/2014/main" id="{021AA11A-F687-43D4-ABF0-57BCF449EBC8}"/>
              </a:ext>
            </a:extLst>
          </p:cNvPr>
          <p:cNvSpPr>
            <a:spLocks noGrp="1"/>
          </p:cNvSpPr>
          <p:nvPr>
            <p:ph type="dt" sz="half" idx="10"/>
          </p:nvPr>
        </p:nvSpPr>
        <p:spPr/>
        <p:txBody>
          <a:bodyPr/>
          <a:lstStyle/>
          <a:p>
            <a:r>
              <a:rPr lang="en-US"/>
              <a:t>ITP4514 – AI &amp; ML</a:t>
            </a:r>
          </a:p>
        </p:txBody>
      </p:sp>
      <p:sp>
        <p:nvSpPr>
          <p:cNvPr id="5" name="Footer Placeholder 4">
            <a:extLst>
              <a:ext uri="{FF2B5EF4-FFF2-40B4-BE49-F238E27FC236}">
                <a16:creationId xmlns:a16="http://schemas.microsoft.com/office/drawing/2014/main" id="{CDA891B5-A3CA-4DC0-85DF-08D386C8F122}"/>
              </a:ext>
            </a:extLst>
          </p:cNvPr>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a:extLst>
              <a:ext uri="{FF2B5EF4-FFF2-40B4-BE49-F238E27FC236}">
                <a16:creationId xmlns:a16="http://schemas.microsoft.com/office/drawing/2014/main" id="{62BBFAFB-2811-4A97-9539-6E9753982863}"/>
              </a:ext>
            </a:extLst>
          </p:cNvPr>
          <p:cNvSpPr>
            <a:spLocks noGrp="1"/>
          </p:cNvSpPr>
          <p:nvPr>
            <p:ph type="sldNum" sz="quarter" idx="12"/>
          </p:nvPr>
        </p:nvSpPr>
        <p:spPr/>
        <p:txBody>
          <a:bodyPr/>
          <a:lstStyle/>
          <a:p>
            <a:fld id="{B82CCC60-E8CD-4174-8B1A-7DF615B22EEF}" type="slidenum">
              <a:rPr lang="en-US" smtClean="0"/>
              <a:pPr/>
              <a:t>54</a:t>
            </a:fld>
            <a:endParaRPr lang="en-US"/>
          </a:p>
        </p:txBody>
      </p:sp>
      <p:pic>
        <p:nvPicPr>
          <p:cNvPr id="7" name="Picture 6">
            <a:extLst>
              <a:ext uri="{FF2B5EF4-FFF2-40B4-BE49-F238E27FC236}">
                <a16:creationId xmlns:a16="http://schemas.microsoft.com/office/drawing/2014/main" id="{693B3E63-C0F1-49B9-89DF-01172CA1FB79}"/>
              </a:ext>
            </a:extLst>
          </p:cNvPr>
          <p:cNvPicPr>
            <a:picLocks noChangeAspect="1"/>
          </p:cNvPicPr>
          <p:nvPr/>
        </p:nvPicPr>
        <p:blipFill>
          <a:blip r:embed="rId2"/>
          <a:stretch>
            <a:fillRect/>
          </a:stretch>
        </p:blipFill>
        <p:spPr>
          <a:xfrm>
            <a:off x="2139886" y="1164246"/>
            <a:ext cx="6391275" cy="2305050"/>
          </a:xfrm>
          <a:prstGeom prst="rect">
            <a:avLst/>
          </a:prstGeom>
        </p:spPr>
      </p:pic>
      <p:pic>
        <p:nvPicPr>
          <p:cNvPr id="8" name="Picture 7">
            <a:extLst>
              <a:ext uri="{FF2B5EF4-FFF2-40B4-BE49-F238E27FC236}">
                <a16:creationId xmlns:a16="http://schemas.microsoft.com/office/drawing/2014/main" id="{65C65B75-C01F-4DE0-82DF-28F460396295}"/>
              </a:ext>
            </a:extLst>
          </p:cNvPr>
          <p:cNvPicPr>
            <a:picLocks noChangeAspect="1"/>
          </p:cNvPicPr>
          <p:nvPr/>
        </p:nvPicPr>
        <p:blipFill>
          <a:blip r:embed="rId3"/>
          <a:stretch>
            <a:fillRect/>
          </a:stretch>
        </p:blipFill>
        <p:spPr>
          <a:xfrm>
            <a:off x="2128720" y="3827767"/>
            <a:ext cx="4448175" cy="581025"/>
          </a:xfrm>
          <a:prstGeom prst="rect">
            <a:avLst/>
          </a:prstGeom>
        </p:spPr>
      </p:pic>
    </p:spTree>
    <p:extLst>
      <p:ext uri="{BB962C8B-B14F-4D97-AF65-F5344CB8AC3E}">
        <p14:creationId xmlns:p14="http://schemas.microsoft.com/office/powerpoint/2010/main" val="37792799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22D72-1B8B-4BC9-BF75-7AE91555D709}"/>
              </a:ext>
            </a:extLst>
          </p:cNvPr>
          <p:cNvSpPr>
            <a:spLocks noGrp="1"/>
          </p:cNvSpPr>
          <p:nvPr>
            <p:ph type="title"/>
          </p:nvPr>
        </p:nvSpPr>
        <p:spPr/>
        <p:txBody>
          <a:bodyPr/>
          <a:lstStyle/>
          <a:p>
            <a:r>
              <a:rPr lang="en-US" altLang="zh-HK" dirty="0"/>
              <a:t>K-means in </a:t>
            </a:r>
            <a:r>
              <a:rPr lang="en-US" altLang="zh-HK" dirty="0" err="1"/>
              <a:t>sklearn</a:t>
            </a:r>
            <a:endParaRPr lang="zh-HK" altLang="en-US" dirty="0"/>
          </a:p>
        </p:txBody>
      </p:sp>
      <p:sp>
        <p:nvSpPr>
          <p:cNvPr id="4" name="Date Placeholder 3">
            <a:extLst>
              <a:ext uri="{FF2B5EF4-FFF2-40B4-BE49-F238E27FC236}">
                <a16:creationId xmlns:a16="http://schemas.microsoft.com/office/drawing/2014/main" id="{9656EA65-B701-48B2-A5FE-A41C1D62C6E1}"/>
              </a:ext>
            </a:extLst>
          </p:cNvPr>
          <p:cNvSpPr>
            <a:spLocks noGrp="1"/>
          </p:cNvSpPr>
          <p:nvPr>
            <p:ph type="dt" sz="half" idx="10"/>
          </p:nvPr>
        </p:nvSpPr>
        <p:spPr/>
        <p:txBody>
          <a:bodyPr/>
          <a:lstStyle/>
          <a:p>
            <a:r>
              <a:rPr lang="en-US"/>
              <a:t>ITP4514 – AI &amp; ML</a:t>
            </a:r>
          </a:p>
        </p:txBody>
      </p:sp>
      <p:sp>
        <p:nvSpPr>
          <p:cNvPr id="5" name="Footer Placeholder 4">
            <a:extLst>
              <a:ext uri="{FF2B5EF4-FFF2-40B4-BE49-F238E27FC236}">
                <a16:creationId xmlns:a16="http://schemas.microsoft.com/office/drawing/2014/main" id="{3CCADC79-65A6-41D8-9E96-68B8599E98A3}"/>
              </a:ext>
            </a:extLst>
          </p:cNvPr>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a:extLst>
              <a:ext uri="{FF2B5EF4-FFF2-40B4-BE49-F238E27FC236}">
                <a16:creationId xmlns:a16="http://schemas.microsoft.com/office/drawing/2014/main" id="{13F99AD1-6C28-4B14-97AD-7D514053DDE1}"/>
              </a:ext>
            </a:extLst>
          </p:cNvPr>
          <p:cNvSpPr>
            <a:spLocks noGrp="1"/>
          </p:cNvSpPr>
          <p:nvPr>
            <p:ph type="sldNum" sz="quarter" idx="12"/>
          </p:nvPr>
        </p:nvSpPr>
        <p:spPr/>
        <p:txBody>
          <a:bodyPr/>
          <a:lstStyle/>
          <a:p>
            <a:fld id="{B82CCC60-E8CD-4174-8B1A-7DF615B22EEF}" type="slidenum">
              <a:rPr lang="en-US" smtClean="0"/>
              <a:pPr/>
              <a:t>55</a:t>
            </a:fld>
            <a:endParaRPr lang="en-US"/>
          </a:p>
        </p:txBody>
      </p:sp>
      <p:pic>
        <p:nvPicPr>
          <p:cNvPr id="7" name="Picture 6">
            <a:extLst>
              <a:ext uri="{FF2B5EF4-FFF2-40B4-BE49-F238E27FC236}">
                <a16:creationId xmlns:a16="http://schemas.microsoft.com/office/drawing/2014/main" id="{25385EFC-723B-4BC3-9F6B-D0FE1BC3F004}"/>
              </a:ext>
            </a:extLst>
          </p:cNvPr>
          <p:cNvPicPr>
            <a:picLocks noChangeAspect="1"/>
          </p:cNvPicPr>
          <p:nvPr/>
        </p:nvPicPr>
        <p:blipFill>
          <a:blip r:embed="rId2"/>
          <a:stretch>
            <a:fillRect/>
          </a:stretch>
        </p:blipFill>
        <p:spPr>
          <a:xfrm>
            <a:off x="2281425" y="1197405"/>
            <a:ext cx="4114800" cy="857250"/>
          </a:xfrm>
          <a:prstGeom prst="rect">
            <a:avLst/>
          </a:prstGeom>
        </p:spPr>
      </p:pic>
      <p:pic>
        <p:nvPicPr>
          <p:cNvPr id="8" name="Picture 7">
            <a:extLst>
              <a:ext uri="{FF2B5EF4-FFF2-40B4-BE49-F238E27FC236}">
                <a16:creationId xmlns:a16="http://schemas.microsoft.com/office/drawing/2014/main" id="{7C1AB4C4-5BC0-4CB4-B2B7-498C942D8C02}"/>
              </a:ext>
            </a:extLst>
          </p:cNvPr>
          <p:cNvPicPr>
            <a:picLocks noChangeAspect="1"/>
          </p:cNvPicPr>
          <p:nvPr/>
        </p:nvPicPr>
        <p:blipFill>
          <a:blip r:embed="rId3"/>
          <a:stretch>
            <a:fillRect/>
          </a:stretch>
        </p:blipFill>
        <p:spPr>
          <a:xfrm>
            <a:off x="2229001" y="2458268"/>
            <a:ext cx="4838700" cy="857250"/>
          </a:xfrm>
          <a:prstGeom prst="rect">
            <a:avLst/>
          </a:prstGeom>
        </p:spPr>
      </p:pic>
      <p:pic>
        <p:nvPicPr>
          <p:cNvPr id="9" name="Picture 8">
            <a:extLst>
              <a:ext uri="{FF2B5EF4-FFF2-40B4-BE49-F238E27FC236}">
                <a16:creationId xmlns:a16="http://schemas.microsoft.com/office/drawing/2014/main" id="{174187F8-861E-4EF8-A1D1-85DAAE18031D}"/>
              </a:ext>
            </a:extLst>
          </p:cNvPr>
          <p:cNvPicPr>
            <a:picLocks noChangeAspect="1"/>
          </p:cNvPicPr>
          <p:nvPr/>
        </p:nvPicPr>
        <p:blipFill>
          <a:blip r:embed="rId4"/>
          <a:stretch>
            <a:fillRect/>
          </a:stretch>
        </p:blipFill>
        <p:spPr>
          <a:xfrm>
            <a:off x="2229001" y="3469318"/>
            <a:ext cx="3257550" cy="1343025"/>
          </a:xfrm>
          <a:prstGeom prst="rect">
            <a:avLst/>
          </a:prstGeom>
        </p:spPr>
      </p:pic>
    </p:spTree>
    <p:extLst>
      <p:ext uri="{BB962C8B-B14F-4D97-AF65-F5344CB8AC3E}">
        <p14:creationId xmlns:p14="http://schemas.microsoft.com/office/powerpoint/2010/main" val="14861909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3AF78-BBAE-4E91-8952-59A0A70F42DA}"/>
              </a:ext>
            </a:extLst>
          </p:cNvPr>
          <p:cNvSpPr>
            <a:spLocks noGrp="1"/>
          </p:cNvSpPr>
          <p:nvPr>
            <p:ph type="title"/>
          </p:nvPr>
        </p:nvSpPr>
        <p:spPr/>
        <p:txBody>
          <a:bodyPr/>
          <a:lstStyle/>
          <a:p>
            <a:r>
              <a:rPr lang="en-US" altLang="zh-HK" dirty="0"/>
              <a:t>K-means in </a:t>
            </a:r>
            <a:r>
              <a:rPr lang="en-US" altLang="zh-HK" dirty="0" err="1"/>
              <a:t>sklearn</a:t>
            </a:r>
            <a:endParaRPr lang="zh-HK" altLang="en-US" dirty="0"/>
          </a:p>
        </p:txBody>
      </p:sp>
      <p:sp>
        <p:nvSpPr>
          <p:cNvPr id="4" name="Date Placeholder 3">
            <a:extLst>
              <a:ext uri="{FF2B5EF4-FFF2-40B4-BE49-F238E27FC236}">
                <a16:creationId xmlns:a16="http://schemas.microsoft.com/office/drawing/2014/main" id="{896D7582-D335-45E6-B240-BAEA3B999EAE}"/>
              </a:ext>
            </a:extLst>
          </p:cNvPr>
          <p:cNvSpPr>
            <a:spLocks noGrp="1"/>
          </p:cNvSpPr>
          <p:nvPr>
            <p:ph type="dt" sz="half" idx="10"/>
          </p:nvPr>
        </p:nvSpPr>
        <p:spPr/>
        <p:txBody>
          <a:bodyPr/>
          <a:lstStyle/>
          <a:p>
            <a:r>
              <a:rPr lang="en-US"/>
              <a:t>ITP4514 – AI &amp; ML</a:t>
            </a:r>
          </a:p>
        </p:txBody>
      </p:sp>
      <p:sp>
        <p:nvSpPr>
          <p:cNvPr id="5" name="Footer Placeholder 4">
            <a:extLst>
              <a:ext uri="{FF2B5EF4-FFF2-40B4-BE49-F238E27FC236}">
                <a16:creationId xmlns:a16="http://schemas.microsoft.com/office/drawing/2014/main" id="{74EF758B-6C01-4597-97B3-EC425FD58EC2}"/>
              </a:ext>
            </a:extLst>
          </p:cNvPr>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a:extLst>
              <a:ext uri="{FF2B5EF4-FFF2-40B4-BE49-F238E27FC236}">
                <a16:creationId xmlns:a16="http://schemas.microsoft.com/office/drawing/2014/main" id="{CEB71FFA-EBC3-4CA2-9EE1-50FD17E6DF93}"/>
              </a:ext>
            </a:extLst>
          </p:cNvPr>
          <p:cNvSpPr>
            <a:spLocks noGrp="1"/>
          </p:cNvSpPr>
          <p:nvPr>
            <p:ph type="sldNum" sz="quarter" idx="12"/>
          </p:nvPr>
        </p:nvSpPr>
        <p:spPr/>
        <p:txBody>
          <a:bodyPr/>
          <a:lstStyle/>
          <a:p>
            <a:fld id="{B82CCC60-E8CD-4174-8B1A-7DF615B22EEF}" type="slidenum">
              <a:rPr lang="en-US" smtClean="0"/>
              <a:pPr/>
              <a:t>56</a:t>
            </a:fld>
            <a:endParaRPr lang="en-US"/>
          </a:p>
        </p:txBody>
      </p:sp>
      <p:pic>
        <p:nvPicPr>
          <p:cNvPr id="7" name="Picture 6">
            <a:extLst>
              <a:ext uri="{FF2B5EF4-FFF2-40B4-BE49-F238E27FC236}">
                <a16:creationId xmlns:a16="http://schemas.microsoft.com/office/drawing/2014/main" id="{FA9AE683-31B1-45B4-8A89-9A6CC390A58D}"/>
              </a:ext>
            </a:extLst>
          </p:cNvPr>
          <p:cNvPicPr>
            <a:picLocks noChangeAspect="1"/>
          </p:cNvPicPr>
          <p:nvPr/>
        </p:nvPicPr>
        <p:blipFill>
          <a:blip r:embed="rId2"/>
          <a:stretch>
            <a:fillRect/>
          </a:stretch>
        </p:blipFill>
        <p:spPr>
          <a:xfrm>
            <a:off x="2254986" y="1137082"/>
            <a:ext cx="5748759" cy="3499622"/>
          </a:xfrm>
          <a:prstGeom prst="rect">
            <a:avLst/>
          </a:prstGeom>
        </p:spPr>
      </p:pic>
    </p:spTree>
    <p:extLst>
      <p:ext uri="{BB962C8B-B14F-4D97-AF65-F5344CB8AC3E}">
        <p14:creationId xmlns:p14="http://schemas.microsoft.com/office/powerpoint/2010/main" val="21184795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02BE5-474E-4AC2-8ACC-596C24E86A7D}"/>
              </a:ext>
            </a:extLst>
          </p:cNvPr>
          <p:cNvSpPr>
            <a:spLocks noGrp="1"/>
          </p:cNvSpPr>
          <p:nvPr>
            <p:ph type="title"/>
          </p:nvPr>
        </p:nvSpPr>
        <p:spPr/>
        <p:txBody>
          <a:bodyPr/>
          <a:lstStyle/>
          <a:p>
            <a:r>
              <a:rPr lang="en-US" altLang="zh-HK" dirty="0"/>
              <a:t>K-means in </a:t>
            </a:r>
            <a:r>
              <a:rPr lang="en-US" altLang="zh-HK" dirty="0" err="1"/>
              <a:t>sklearn</a:t>
            </a:r>
            <a:endParaRPr lang="zh-HK" altLang="en-US" dirty="0"/>
          </a:p>
        </p:txBody>
      </p:sp>
      <p:sp>
        <p:nvSpPr>
          <p:cNvPr id="4" name="Date Placeholder 3">
            <a:extLst>
              <a:ext uri="{FF2B5EF4-FFF2-40B4-BE49-F238E27FC236}">
                <a16:creationId xmlns:a16="http://schemas.microsoft.com/office/drawing/2014/main" id="{9D02563A-E198-4063-AE1A-4261AD83ABE1}"/>
              </a:ext>
            </a:extLst>
          </p:cNvPr>
          <p:cNvSpPr>
            <a:spLocks noGrp="1"/>
          </p:cNvSpPr>
          <p:nvPr>
            <p:ph type="dt" sz="half" idx="10"/>
          </p:nvPr>
        </p:nvSpPr>
        <p:spPr/>
        <p:txBody>
          <a:bodyPr/>
          <a:lstStyle/>
          <a:p>
            <a:r>
              <a:rPr lang="en-US"/>
              <a:t>ITP4514 – AI &amp; ML</a:t>
            </a:r>
          </a:p>
        </p:txBody>
      </p:sp>
      <p:sp>
        <p:nvSpPr>
          <p:cNvPr id="5" name="Footer Placeholder 4">
            <a:extLst>
              <a:ext uri="{FF2B5EF4-FFF2-40B4-BE49-F238E27FC236}">
                <a16:creationId xmlns:a16="http://schemas.microsoft.com/office/drawing/2014/main" id="{080A66F8-D676-4644-AC5A-82A1368E6B3E}"/>
              </a:ext>
            </a:extLst>
          </p:cNvPr>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a:extLst>
              <a:ext uri="{FF2B5EF4-FFF2-40B4-BE49-F238E27FC236}">
                <a16:creationId xmlns:a16="http://schemas.microsoft.com/office/drawing/2014/main" id="{C05D8434-B96B-4D4D-A5E8-36BD3664AB30}"/>
              </a:ext>
            </a:extLst>
          </p:cNvPr>
          <p:cNvSpPr>
            <a:spLocks noGrp="1"/>
          </p:cNvSpPr>
          <p:nvPr>
            <p:ph type="sldNum" sz="quarter" idx="12"/>
          </p:nvPr>
        </p:nvSpPr>
        <p:spPr/>
        <p:txBody>
          <a:bodyPr/>
          <a:lstStyle/>
          <a:p>
            <a:fld id="{B82CCC60-E8CD-4174-8B1A-7DF615B22EEF}" type="slidenum">
              <a:rPr lang="en-US" smtClean="0"/>
              <a:pPr/>
              <a:t>57</a:t>
            </a:fld>
            <a:endParaRPr lang="en-US"/>
          </a:p>
        </p:txBody>
      </p:sp>
      <p:pic>
        <p:nvPicPr>
          <p:cNvPr id="7" name="Picture 6">
            <a:extLst>
              <a:ext uri="{FF2B5EF4-FFF2-40B4-BE49-F238E27FC236}">
                <a16:creationId xmlns:a16="http://schemas.microsoft.com/office/drawing/2014/main" id="{D760D885-8A2C-46BE-B6C8-B9A52E00B28E}"/>
              </a:ext>
            </a:extLst>
          </p:cNvPr>
          <p:cNvPicPr>
            <a:picLocks noChangeAspect="1"/>
          </p:cNvPicPr>
          <p:nvPr/>
        </p:nvPicPr>
        <p:blipFill>
          <a:blip r:embed="rId2"/>
          <a:stretch>
            <a:fillRect/>
          </a:stretch>
        </p:blipFill>
        <p:spPr>
          <a:xfrm>
            <a:off x="2128720" y="1526711"/>
            <a:ext cx="6696075" cy="2705100"/>
          </a:xfrm>
          <a:prstGeom prst="rect">
            <a:avLst/>
          </a:prstGeom>
        </p:spPr>
      </p:pic>
    </p:spTree>
    <p:extLst>
      <p:ext uri="{BB962C8B-B14F-4D97-AF65-F5344CB8AC3E}">
        <p14:creationId xmlns:p14="http://schemas.microsoft.com/office/powerpoint/2010/main" val="38346124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92106" y="239487"/>
            <a:ext cx="6283782" cy="892400"/>
          </a:xfrm>
        </p:spPr>
        <p:txBody>
          <a:bodyPr>
            <a:noAutofit/>
          </a:bodyPr>
          <a:lstStyle/>
          <a:p>
            <a:r>
              <a:rPr lang="en-US" altLang="zh-TW" sz="3000" dirty="0"/>
              <a:t>Single Linkage Clustering (SLC)</a:t>
            </a:r>
          </a:p>
        </p:txBody>
      </p:sp>
      <p:sp>
        <p:nvSpPr>
          <p:cNvPr id="5" name="Content Placeholder 4"/>
          <p:cNvSpPr>
            <a:spLocks noGrp="1"/>
          </p:cNvSpPr>
          <p:nvPr>
            <p:ph idx="1"/>
          </p:nvPr>
        </p:nvSpPr>
        <p:spPr>
          <a:xfrm>
            <a:off x="2389238" y="1131887"/>
            <a:ext cx="6304935" cy="3635376"/>
          </a:xfrm>
        </p:spPr>
        <p:txBody>
          <a:bodyPr>
            <a:normAutofit fontScale="92500" lnSpcReduction="10000"/>
          </a:bodyPr>
          <a:lstStyle/>
          <a:p>
            <a:r>
              <a:rPr lang="en-US" sz="2400" dirty="0"/>
              <a:t>This algorithm has a “</a:t>
            </a:r>
            <a:r>
              <a:rPr lang="en-US" sz="2400" dirty="0">
                <a:solidFill>
                  <a:srgbClr val="FF0000"/>
                </a:solidFill>
              </a:rPr>
              <a:t>hierarchical agglomerative cluster structure</a:t>
            </a:r>
            <a:r>
              <a:rPr lang="en-US" sz="2400" dirty="0"/>
              <a:t>” as it “links” each point of the dataset to one another and therefore separates them in different clusters.</a:t>
            </a:r>
          </a:p>
          <a:p>
            <a:r>
              <a:rPr lang="en-US" sz="2400" dirty="0"/>
              <a:t>Hierarchical clustering is used </a:t>
            </a:r>
            <a:r>
              <a:rPr lang="en-US" sz="2400" i="1" dirty="0">
                <a:solidFill>
                  <a:srgbClr val="FF0000"/>
                </a:solidFill>
              </a:rPr>
              <a:t>to cluster unlabeled data points</a:t>
            </a:r>
            <a:r>
              <a:rPr lang="en-US" sz="2400" dirty="0"/>
              <a:t>.</a:t>
            </a:r>
          </a:p>
          <a:p>
            <a:r>
              <a:rPr lang="en-US" sz="2400" dirty="0"/>
              <a:t>Like </a:t>
            </a:r>
            <a:r>
              <a:rPr lang="en-US" sz="2400" i="1" dirty="0"/>
              <a:t>K-means clustering</a:t>
            </a:r>
            <a:r>
              <a:rPr lang="en-US" sz="2400" dirty="0"/>
              <a:t>, hierarchical clustering also groups together the data points </a:t>
            </a:r>
            <a:r>
              <a:rPr lang="en-US" sz="2400" i="1" dirty="0">
                <a:solidFill>
                  <a:srgbClr val="FF0000"/>
                </a:solidFill>
              </a:rPr>
              <a:t>with similar characteristics</a:t>
            </a:r>
            <a:r>
              <a:rPr lang="en-US" sz="2400" dirty="0"/>
              <a:t>.</a:t>
            </a:r>
          </a:p>
          <a:p>
            <a:r>
              <a:rPr lang="en-US" sz="2400" dirty="0"/>
              <a:t>In some cases the result of hierarchical and K-Means clustering can be similar.</a:t>
            </a:r>
          </a:p>
        </p:txBody>
      </p:sp>
      <p:sp>
        <p:nvSpPr>
          <p:cNvPr id="2" name="Date Placeholder 1"/>
          <p:cNvSpPr>
            <a:spLocks noGrp="1"/>
          </p:cNvSpPr>
          <p:nvPr>
            <p:ph type="dt" sz="half" idx="10"/>
          </p:nvPr>
        </p:nvSpPr>
        <p:spPr/>
        <p:txBody>
          <a:bodyPr/>
          <a:lstStyle/>
          <a:p>
            <a:r>
              <a:rPr lang="en-US"/>
              <a:t>ITP4514 – AI &amp; ML</a:t>
            </a:r>
          </a:p>
        </p:txBody>
      </p:sp>
      <p:sp>
        <p:nvSpPr>
          <p:cNvPr id="3" name="Footer Placeholder 2"/>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58</a:t>
            </a:fld>
            <a:endParaRPr lang="en-US"/>
          </a:p>
        </p:txBody>
      </p:sp>
    </p:spTree>
    <p:extLst>
      <p:ext uri="{BB962C8B-B14F-4D97-AF65-F5344CB8AC3E}">
        <p14:creationId xmlns:p14="http://schemas.microsoft.com/office/powerpoint/2010/main" val="40939841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92106" y="239487"/>
            <a:ext cx="6283782" cy="892400"/>
          </a:xfrm>
        </p:spPr>
        <p:txBody>
          <a:bodyPr>
            <a:noAutofit/>
          </a:bodyPr>
          <a:lstStyle/>
          <a:p>
            <a:r>
              <a:rPr lang="en-US" altLang="zh-TW" dirty="0"/>
              <a:t>Single Linkage Clustering</a:t>
            </a:r>
          </a:p>
        </p:txBody>
      </p:sp>
      <p:sp>
        <p:nvSpPr>
          <p:cNvPr id="5" name="Content Placeholder 4"/>
          <p:cNvSpPr>
            <a:spLocks noGrp="1"/>
          </p:cNvSpPr>
          <p:nvPr>
            <p:ph idx="1"/>
          </p:nvPr>
        </p:nvSpPr>
        <p:spPr>
          <a:xfrm>
            <a:off x="2389238" y="1131887"/>
            <a:ext cx="6304935" cy="3635376"/>
          </a:xfrm>
        </p:spPr>
        <p:txBody>
          <a:bodyPr>
            <a:normAutofit fontScale="92500" lnSpcReduction="10000"/>
          </a:bodyPr>
          <a:lstStyle/>
          <a:p>
            <a:r>
              <a:rPr lang="en-US" sz="2400" dirty="0"/>
              <a:t>There are two types of hierarchical clustering: </a:t>
            </a:r>
            <a:r>
              <a:rPr lang="en-US" sz="2400" b="1" i="1" dirty="0">
                <a:solidFill>
                  <a:srgbClr val="FF0000"/>
                </a:solidFill>
              </a:rPr>
              <a:t>Agglomerative</a:t>
            </a:r>
            <a:r>
              <a:rPr lang="en-US" sz="2400" dirty="0"/>
              <a:t> and </a:t>
            </a:r>
            <a:r>
              <a:rPr lang="en-US" sz="2400" b="1" i="1" dirty="0">
                <a:solidFill>
                  <a:srgbClr val="FF0000"/>
                </a:solidFill>
              </a:rPr>
              <a:t>Divisive</a:t>
            </a:r>
            <a:r>
              <a:rPr lang="en-US" sz="2400" dirty="0"/>
              <a:t>.</a:t>
            </a:r>
          </a:p>
          <a:p>
            <a:r>
              <a:rPr lang="en-US" sz="2400" dirty="0"/>
              <a:t>In the former, data points are clustered using a </a:t>
            </a:r>
            <a:r>
              <a:rPr lang="en-US" sz="2400" i="1" dirty="0">
                <a:solidFill>
                  <a:srgbClr val="FF0000"/>
                </a:solidFill>
              </a:rPr>
              <a:t>bottom-up approach </a:t>
            </a:r>
            <a:r>
              <a:rPr lang="en-US" sz="2400" dirty="0"/>
              <a:t>starting with individual data points.</a:t>
            </a:r>
          </a:p>
          <a:p>
            <a:r>
              <a:rPr lang="en-US" sz="2400" dirty="0"/>
              <a:t>Divisive is a </a:t>
            </a:r>
            <a:r>
              <a:rPr lang="en-US" sz="2400" i="1" dirty="0">
                <a:solidFill>
                  <a:srgbClr val="FF0000"/>
                </a:solidFill>
              </a:rPr>
              <a:t>top-down approach </a:t>
            </a:r>
            <a:r>
              <a:rPr lang="en-US" sz="2400" dirty="0"/>
              <a:t>where all the data points are treated as one big cluster and the clustering process involves dividing the one big cluster into several small clusters.</a:t>
            </a:r>
          </a:p>
          <a:p>
            <a:r>
              <a:rPr lang="en-US" sz="2400" dirty="0"/>
              <a:t>Here we will focus on </a:t>
            </a:r>
            <a:r>
              <a:rPr lang="en-US" sz="2400" i="1" dirty="0">
                <a:solidFill>
                  <a:srgbClr val="FF0000"/>
                </a:solidFill>
              </a:rPr>
              <a:t>agglomerative clustering </a:t>
            </a:r>
            <a:r>
              <a:rPr lang="en-US" sz="2400" dirty="0"/>
              <a:t>that involves the bottom-up approach.</a:t>
            </a:r>
          </a:p>
        </p:txBody>
      </p:sp>
      <p:sp>
        <p:nvSpPr>
          <p:cNvPr id="2" name="Date Placeholder 1"/>
          <p:cNvSpPr>
            <a:spLocks noGrp="1"/>
          </p:cNvSpPr>
          <p:nvPr>
            <p:ph type="dt" sz="half" idx="10"/>
          </p:nvPr>
        </p:nvSpPr>
        <p:spPr/>
        <p:txBody>
          <a:bodyPr/>
          <a:lstStyle/>
          <a:p>
            <a:r>
              <a:rPr lang="en-US"/>
              <a:t>ITP4514 – AI &amp; ML</a:t>
            </a:r>
          </a:p>
        </p:txBody>
      </p:sp>
      <p:sp>
        <p:nvSpPr>
          <p:cNvPr id="3" name="Footer Placeholder 2"/>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59</a:t>
            </a:fld>
            <a:endParaRPr lang="en-US"/>
          </a:p>
        </p:txBody>
      </p:sp>
    </p:spTree>
    <p:extLst>
      <p:ext uri="{BB962C8B-B14F-4D97-AF65-F5344CB8AC3E}">
        <p14:creationId xmlns:p14="http://schemas.microsoft.com/office/powerpoint/2010/main" val="2226662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Sample Dataset</a:t>
            </a:r>
          </a:p>
        </p:txBody>
      </p:sp>
      <p:sp>
        <p:nvSpPr>
          <p:cNvPr id="5" name="Content Placeholder 4"/>
          <p:cNvSpPr>
            <a:spLocks noGrp="1"/>
          </p:cNvSpPr>
          <p:nvPr>
            <p:ph idx="1"/>
          </p:nvPr>
        </p:nvSpPr>
        <p:spPr/>
        <p:txBody>
          <a:bodyPr/>
          <a:lstStyle/>
          <a:p>
            <a:r>
              <a:rPr lang="en-US" dirty="0"/>
              <a:t>Reflect the features of attribute values in a sample dataset</a:t>
            </a:r>
          </a:p>
          <a:p>
            <a:r>
              <a:rPr lang="en-US" dirty="0"/>
              <a:t>The dependency between attribute values</a:t>
            </a:r>
          </a:p>
          <a:p>
            <a:r>
              <a:rPr lang="en-US" dirty="0"/>
              <a:t>The relationship of sample mapping through functions</a:t>
            </a:r>
          </a:p>
        </p:txBody>
      </p:sp>
      <p:sp>
        <p:nvSpPr>
          <p:cNvPr id="2" name="Date Placeholder 1"/>
          <p:cNvSpPr>
            <a:spLocks noGrp="1"/>
          </p:cNvSpPr>
          <p:nvPr>
            <p:ph type="dt" sz="half" idx="10"/>
          </p:nvPr>
        </p:nvSpPr>
        <p:spPr/>
        <p:txBody>
          <a:bodyPr/>
          <a:lstStyle/>
          <a:p>
            <a:r>
              <a:rPr lang="en-US"/>
              <a:t>ITP4514 – AI &amp; ML</a:t>
            </a:r>
          </a:p>
        </p:txBody>
      </p:sp>
      <p:sp>
        <p:nvSpPr>
          <p:cNvPr id="3" name="Footer Placeholder 2"/>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6</a:t>
            </a:fld>
            <a:endParaRPr lang="en-US"/>
          </a:p>
        </p:txBody>
      </p:sp>
    </p:spTree>
    <p:extLst>
      <p:ext uri="{BB962C8B-B14F-4D97-AF65-F5344CB8AC3E}">
        <p14:creationId xmlns:p14="http://schemas.microsoft.com/office/powerpoint/2010/main" val="11016338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92106" y="239487"/>
            <a:ext cx="6283782" cy="892400"/>
          </a:xfrm>
        </p:spPr>
        <p:txBody>
          <a:bodyPr>
            <a:noAutofit/>
          </a:bodyPr>
          <a:lstStyle/>
          <a:p>
            <a:r>
              <a:rPr lang="en-US" altLang="zh-TW" dirty="0"/>
              <a:t>Single Linkage Clustering</a:t>
            </a:r>
          </a:p>
        </p:txBody>
      </p:sp>
      <p:sp>
        <p:nvSpPr>
          <p:cNvPr id="5" name="Content Placeholder 4"/>
          <p:cNvSpPr>
            <a:spLocks noGrp="1"/>
          </p:cNvSpPr>
          <p:nvPr>
            <p:ph idx="1"/>
          </p:nvPr>
        </p:nvSpPr>
        <p:spPr>
          <a:xfrm>
            <a:off x="2389238" y="1208314"/>
            <a:ext cx="6304935" cy="3480183"/>
          </a:xfrm>
        </p:spPr>
        <p:txBody>
          <a:bodyPr>
            <a:normAutofit lnSpcReduction="10000"/>
          </a:bodyPr>
          <a:lstStyle/>
          <a:p>
            <a:pPr marL="0" indent="0">
              <a:buNone/>
            </a:pPr>
            <a:r>
              <a:rPr lang="en-US" sz="2400" i="1" dirty="0">
                <a:solidFill>
                  <a:srgbClr val="FF0000"/>
                </a:solidFill>
              </a:rPr>
              <a:t>Algorithm for Hierarchical Clustering</a:t>
            </a:r>
          </a:p>
          <a:p>
            <a:pPr marL="358775" indent="-358775">
              <a:buFont typeface="+mj-lt"/>
              <a:buAutoNum type="arabicPeriod"/>
            </a:pPr>
            <a:r>
              <a:rPr lang="en-US" sz="2400" dirty="0"/>
              <a:t>Consider each object as a cluster (there will be </a:t>
            </a:r>
            <a:r>
              <a:rPr lang="en-US" sz="2400" i="1" dirty="0"/>
              <a:t>n</a:t>
            </a:r>
            <a:r>
              <a:rPr lang="en-US" sz="2400" dirty="0"/>
              <a:t> clusters for </a:t>
            </a:r>
            <a:r>
              <a:rPr lang="en-US" sz="2400" i="1" dirty="0"/>
              <a:t>n</a:t>
            </a:r>
            <a:r>
              <a:rPr lang="en-US" sz="2400" dirty="0"/>
              <a:t> objects).</a:t>
            </a:r>
          </a:p>
          <a:p>
            <a:pPr marL="358775" indent="-358775">
              <a:buFont typeface="+mj-lt"/>
              <a:buAutoNum type="arabicPeriod"/>
            </a:pPr>
            <a:r>
              <a:rPr lang="en-US" sz="2400" dirty="0"/>
              <a:t>Form a cluster by joining the two closest data points resulting in </a:t>
            </a:r>
            <a:r>
              <a:rPr lang="en-US" sz="2400" i="1" dirty="0"/>
              <a:t>n-1</a:t>
            </a:r>
            <a:r>
              <a:rPr lang="en-US" sz="2400" dirty="0"/>
              <a:t> clusters.</a:t>
            </a:r>
          </a:p>
          <a:p>
            <a:pPr marL="358775" indent="-358775">
              <a:buFont typeface="+mj-lt"/>
              <a:buAutoNum type="arabicPeriod"/>
            </a:pPr>
            <a:r>
              <a:rPr lang="en-US" sz="2400" dirty="0"/>
              <a:t>Form more clusters by joining the two closest clusters resulting in </a:t>
            </a:r>
            <a:r>
              <a:rPr lang="en-US" sz="2400" i="1" dirty="0"/>
              <a:t>n-2</a:t>
            </a:r>
            <a:r>
              <a:rPr lang="en-US" sz="2400" dirty="0"/>
              <a:t> clusters.</a:t>
            </a:r>
          </a:p>
          <a:p>
            <a:pPr marL="358775" indent="-358775">
              <a:buFont typeface="+mj-lt"/>
              <a:buAutoNum type="arabicPeriod"/>
            </a:pPr>
            <a:r>
              <a:rPr lang="en-US" sz="2400" dirty="0"/>
              <a:t>Repeat the above three steps until one big cluster is formed.</a:t>
            </a:r>
          </a:p>
        </p:txBody>
      </p:sp>
      <p:sp>
        <p:nvSpPr>
          <p:cNvPr id="2" name="Date Placeholder 1"/>
          <p:cNvSpPr>
            <a:spLocks noGrp="1"/>
          </p:cNvSpPr>
          <p:nvPr>
            <p:ph type="dt" sz="half" idx="10"/>
          </p:nvPr>
        </p:nvSpPr>
        <p:spPr/>
        <p:txBody>
          <a:bodyPr/>
          <a:lstStyle/>
          <a:p>
            <a:r>
              <a:rPr lang="en-US"/>
              <a:t>ITP4514 – AI &amp; ML</a:t>
            </a:r>
          </a:p>
        </p:txBody>
      </p:sp>
      <p:sp>
        <p:nvSpPr>
          <p:cNvPr id="3" name="Footer Placeholder 2"/>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60</a:t>
            </a:fld>
            <a:endParaRPr lang="en-US"/>
          </a:p>
        </p:txBody>
      </p:sp>
    </p:spTree>
    <p:extLst>
      <p:ext uri="{BB962C8B-B14F-4D97-AF65-F5344CB8AC3E}">
        <p14:creationId xmlns:p14="http://schemas.microsoft.com/office/powerpoint/2010/main" val="26560368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92106" y="239487"/>
            <a:ext cx="6283782" cy="892400"/>
          </a:xfrm>
        </p:spPr>
        <p:txBody>
          <a:bodyPr>
            <a:noAutofit/>
          </a:bodyPr>
          <a:lstStyle/>
          <a:p>
            <a:r>
              <a:rPr lang="en-US" altLang="zh-TW" dirty="0"/>
              <a:t>Single Linkage Clustering</a:t>
            </a:r>
          </a:p>
        </p:txBody>
      </p:sp>
      <p:sp>
        <p:nvSpPr>
          <p:cNvPr id="2" name="Date Placeholder 1"/>
          <p:cNvSpPr>
            <a:spLocks noGrp="1"/>
          </p:cNvSpPr>
          <p:nvPr>
            <p:ph type="dt" sz="half" idx="10"/>
          </p:nvPr>
        </p:nvSpPr>
        <p:spPr/>
        <p:txBody>
          <a:bodyPr/>
          <a:lstStyle/>
          <a:p>
            <a:r>
              <a:rPr lang="en-US"/>
              <a:t>ITP4514 – AI &amp; ML</a:t>
            </a:r>
          </a:p>
        </p:txBody>
      </p:sp>
      <p:sp>
        <p:nvSpPr>
          <p:cNvPr id="3" name="Footer Placeholder 2"/>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61</a:t>
            </a:fld>
            <a:endParaRPr lang="en-US"/>
          </a:p>
        </p:txBody>
      </p:sp>
      <p:pic>
        <p:nvPicPr>
          <p:cNvPr id="10" name="Picture 9"/>
          <p:cNvPicPr>
            <a:picLocks noChangeAspect="1"/>
          </p:cNvPicPr>
          <p:nvPr/>
        </p:nvPicPr>
        <p:blipFill>
          <a:blip r:embed="rId3"/>
          <a:stretch>
            <a:fillRect/>
          </a:stretch>
        </p:blipFill>
        <p:spPr>
          <a:xfrm>
            <a:off x="2590800" y="1116807"/>
            <a:ext cx="5619750" cy="3924300"/>
          </a:xfrm>
          <a:prstGeom prst="rect">
            <a:avLst/>
          </a:prstGeom>
        </p:spPr>
      </p:pic>
      <p:sp>
        <p:nvSpPr>
          <p:cNvPr id="9" name="TextBox 8"/>
          <p:cNvSpPr txBox="1"/>
          <p:nvPr/>
        </p:nvSpPr>
        <p:spPr>
          <a:xfrm>
            <a:off x="7130143" y="946830"/>
            <a:ext cx="1556656" cy="370114"/>
          </a:xfrm>
          <a:prstGeom prst="rect">
            <a:avLst/>
          </a:prstGeom>
          <a:solidFill>
            <a:srgbClr val="00B050"/>
          </a:solidFill>
        </p:spPr>
        <p:txBody>
          <a:bodyPr wrap="square" rtlCol="0">
            <a:spAutoFit/>
          </a:bodyPr>
          <a:lstStyle/>
          <a:p>
            <a:pPr algn="ctr"/>
            <a:r>
              <a:rPr lang="en-US" b="1" i="1" dirty="0" err="1">
                <a:solidFill>
                  <a:schemeClr val="bg1"/>
                </a:solidFill>
              </a:rPr>
              <a:t>Dendrogram</a:t>
            </a:r>
            <a:endParaRPr lang="en-US" b="1" i="1" dirty="0">
              <a:solidFill>
                <a:schemeClr val="bg1"/>
              </a:solidFill>
            </a:endParaRPr>
          </a:p>
        </p:txBody>
      </p:sp>
    </p:spTree>
    <p:extLst>
      <p:ext uri="{BB962C8B-B14F-4D97-AF65-F5344CB8AC3E}">
        <p14:creationId xmlns:p14="http://schemas.microsoft.com/office/powerpoint/2010/main" val="8855594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92106" y="239487"/>
            <a:ext cx="6283782" cy="892400"/>
          </a:xfrm>
        </p:spPr>
        <p:txBody>
          <a:bodyPr>
            <a:noAutofit/>
          </a:bodyPr>
          <a:lstStyle/>
          <a:p>
            <a:r>
              <a:rPr lang="en-US" altLang="zh-TW" dirty="0"/>
              <a:t>Single Linkage Clustering</a:t>
            </a:r>
          </a:p>
        </p:txBody>
      </p:sp>
      <p:sp>
        <p:nvSpPr>
          <p:cNvPr id="5" name="Content Placeholder 4"/>
          <p:cNvSpPr>
            <a:spLocks noGrp="1"/>
          </p:cNvSpPr>
          <p:nvPr>
            <p:ph idx="1"/>
          </p:nvPr>
        </p:nvSpPr>
        <p:spPr>
          <a:xfrm>
            <a:off x="2389238" y="1131887"/>
            <a:ext cx="6304935" cy="3556610"/>
          </a:xfrm>
        </p:spPr>
        <p:txBody>
          <a:bodyPr>
            <a:normAutofit lnSpcReduction="10000"/>
          </a:bodyPr>
          <a:lstStyle/>
          <a:p>
            <a:pPr marL="0" indent="0">
              <a:buNone/>
            </a:pPr>
            <a:r>
              <a:rPr lang="en-US" sz="2400" i="1" dirty="0">
                <a:solidFill>
                  <a:srgbClr val="FF0000"/>
                </a:solidFill>
              </a:rPr>
              <a:t>Algorithm for Hierarchical Clustering</a:t>
            </a:r>
          </a:p>
          <a:p>
            <a:pPr marL="358775" indent="-358775">
              <a:buFont typeface="+mj-lt"/>
              <a:buAutoNum type="arabicPeriod"/>
            </a:pPr>
            <a:r>
              <a:rPr lang="en-US" sz="2400" dirty="0"/>
              <a:t>Consider each object as a cluster (there will be </a:t>
            </a:r>
            <a:r>
              <a:rPr lang="en-US" sz="2400" i="1" dirty="0"/>
              <a:t>n</a:t>
            </a:r>
            <a:r>
              <a:rPr lang="en-US" sz="2400" dirty="0"/>
              <a:t> clusters for </a:t>
            </a:r>
            <a:r>
              <a:rPr lang="en-US" sz="2400" i="1" dirty="0"/>
              <a:t>n</a:t>
            </a:r>
            <a:r>
              <a:rPr lang="en-US" sz="2400" dirty="0"/>
              <a:t> objects).</a:t>
            </a:r>
          </a:p>
          <a:p>
            <a:pPr marL="358775" indent="-358775">
              <a:buFont typeface="+mj-lt"/>
              <a:buAutoNum type="arabicPeriod"/>
            </a:pPr>
            <a:r>
              <a:rPr lang="en-US" sz="2400" dirty="0"/>
              <a:t>Form a cluster by joining the two closest data points resulting in </a:t>
            </a:r>
            <a:r>
              <a:rPr lang="en-US" sz="2400" i="1" dirty="0"/>
              <a:t>n-1</a:t>
            </a:r>
            <a:r>
              <a:rPr lang="en-US" sz="2400" dirty="0"/>
              <a:t> clusters.</a:t>
            </a:r>
          </a:p>
          <a:p>
            <a:pPr marL="358775" indent="-358775">
              <a:buFont typeface="+mj-lt"/>
              <a:buAutoNum type="arabicPeriod"/>
            </a:pPr>
            <a:r>
              <a:rPr lang="en-US" sz="2400" dirty="0"/>
              <a:t>Form more clusters by joining the two closest clusters resulting in </a:t>
            </a:r>
            <a:r>
              <a:rPr lang="en-US" sz="2400" i="1" dirty="0"/>
              <a:t>n-2</a:t>
            </a:r>
            <a:r>
              <a:rPr lang="en-US" sz="2400" dirty="0"/>
              <a:t> clusters.</a:t>
            </a:r>
          </a:p>
          <a:p>
            <a:pPr marL="358775" indent="-358775">
              <a:buFont typeface="+mj-lt"/>
              <a:buAutoNum type="arabicPeriod"/>
            </a:pPr>
            <a:r>
              <a:rPr lang="en-US" sz="2400" dirty="0"/>
              <a:t>Repeat the above three steps until one big cluster is formed.</a:t>
            </a:r>
          </a:p>
        </p:txBody>
      </p:sp>
      <p:sp>
        <p:nvSpPr>
          <p:cNvPr id="2" name="Date Placeholder 1"/>
          <p:cNvSpPr>
            <a:spLocks noGrp="1"/>
          </p:cNvSpPr>
          <p:nvPr>
            <p:ph type="dt" sz="half" idx="10"/>
          </p:nvPr>
        </p:nvSpPr>
        <p:spPr/>
        <p:txBody>
          <a:bodyPr/>
          <a:lstStyle/>
          <a:p>
            <a:r>
              <a:rPr lang="en-US"/>
              <a:t>ITP4514 – AI &amp; ML</a:t>
            </a:r>
          </a:p>
        </p:txBody>
      </p:sp>
      <p:sp>
        <p:nvSpPr>
          <p:cNvPr id="3" name="Footer Placeholder 2"/>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62</a:t>
            </a:fld>
            <a:endParaRPr lang="en-US"/>
          </a:p>
        </p:txBody>
      </p:sp>
    </p:spTree>
    <p:extLst>
      <p:ext uri="{BB962C8B-B14F-4D97-AF65-F5344CB8AC3E}">
        <p14:creationId xmlns:p14="http://schemas.microsoft.com/office/powerpoint/2010/main" val="1648583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DBF3-A314-4D66-8D06-079A4F21E759}"/>
              </a:ext>
            </a:extLst>
          </p:cNvPr>
          <p:cNvSpPr>
            <a:spLocks noGrp="1"/>
          </p:cNvSpPr>
          <p:nvPr>
            <p:ph type="title"/>
          </p:nvPr>
        </p:nvSpPr>
        <p:spPr>
          <a:xfrm>
            <a:off x="2128720" y="281175"/>
            <a:ext cx="6719020" cy="725349"/>
          </a:xfrm>
        </p:spPr>
        <p:txBody>
          <a:bodyPr>
            <a:normAutofit fontScale="90000"/>
          </a:bodyPr>
          <a:lstStyle/>
          <a:p>
            <a:r>
              <a:rPr lang="en-US" altLang="zh-HK" dirty="0"/>
              <a:t>Hierarchical Clustering in </a:t>
            </a:r>
            <a:r>
              <a:rPr lang="en-US" altLang="zh-HK" dirty="0" err="1"/>
              <a:t>sklearn</a:t>
            </a:r>
            <a:endParaRPr lang="zh-HK" altLang="en-US" dirty="0"/>
          </a:p>
        </p:txBody>
      </p:sp>
      <p:sp>
        <p:nvSpPr>
          <p:cNvPr id="4" name="Date Placeholder 3">
            <a:extLst>
              <a:ext uri="{FF2B5EF4-FFF2-40B4-BE49-F238E27FC236}">
                <a16:creationId xmlns:a16="http://schemas.microsoft.com/office/drawing/2014/main" id="{C54B6403-9EAE-4F04-848D-016900D89A3C}"/>
              </a:ext>
            </a:extLst>
          </p:cNvPr>
          <p:cNvSpPr>
            <a:spLocks noGrp="1"/>
          </p:cNvSpPr>
          <p:nvPr>
            <p:ph type="dt" sz="half" idx="10"/>
          </p:nvPr>
        </p:nvSpPr>
        <p:spPr/>
        <p:txBody>
          <a:bodyPr/>
          <a:lstStyle/>
          <a:p>
            <a:r>
              <a:rPr lang="en-US"/>
              <a:t>ITP4514 – AI &amp; ML</a:t>
            </a:r>
          </a:p>
        </p:txBody>
      </p:sp>
      <p:sp>
        <p:nvSpPr>
          <p:cNvPr id="5" name="Footer Placeholder 4">
            <a:extLst>
              <a:ext uri="{FF2B5EF4-FFF2-40B4-BE49-F238E27FC236}">
                <a16:creationId xmlns:a16="http://schemas.microsoft.com/office/drawing/2014/main" id="{DFF137AB-4A50-4E78-8E73-E116F5D037DB}"/>
              </a:ext>
            </a:extLst>
          </p:cNvPr>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a:extLst>
              <a:ext uri="{FF2B5EF4-FFF2-40B4-BE49-F238E27FC236}">
                <a16:creationId xmlns:a16="http://schemas.microsoft.com/office/drawing/2014/main" id="{364D9367-F5E2-4664-9087-CCEDFA7BD1DB}"/>
              </a:ext>
            </a:extLst>
          </p:cNvPr>
          <p:cNvSpPr>
            <a:spLocks noGrp="1"/>
          </p:cNvSpPr>
          <p:nvPr>
            <p:ph type="sldNum" sz="quarter" idx="12"/>
          </p:nvPr>
        </p:nvSpPr>
        <p:spPr/>
        <p:txBody>
          <a:bodyPr/>
          <a:lstStyle/>
          <a:p>
            <a:fld id="{B82CCC60-E8CD-4174-8B1A-7DF615B22EEF}" type="slidenum">
              <a:rPr lang="en-US" smtClean="0"/>
              <a:pPr/>
              <a:t>63</a:t>
            </a:fld>
            <a:endParaRPr lang="en-US"/>
          </a:p>
        </p:txBody>
      </p:sp>
      <p:pic>
        <p:nvPicPr>
          <p:cNvPr id="7" name="Picture 6">
            <a:extLst>
              <a:ext uri="{FF2B5EF4-FFF2-40B4-BE49-F238E27FC236}">
                <a16:creationId xmlns:a16="http://schemas.microsoft.com/office/drawing/2014/main" id="{CCF1EC27-3D15-4BFE-AA6C-290893BCB75C}"/>
              </a:ext>
            </a:extLst>
          </p:cNvPr>
          <p:cNvPicPr>
            <a:picLocks noChangeAspect="1"/>
          </p:cNvPicPr>
          <p:nvPr/>
        </p:nvPicPr>
        <p:blipFill>
          <a:blip r:embed="rId2"/>
          <a:stretch>
            <a:fillRect/>
          </a:stretch>
        </p:blipFill>
        <p:spPr>
          <a:xfrm>
            <a:off x="2128720" y="1655520"/>
            <a:ext cx="5257800" cy="2190750"/>
          </a:xfrm>
          <a:prstGeom prst="rect">
            <a:avLst/>
          </a:prstGeom>
        </p:spPr>
      </p:pic>
    </p:spTree>
    <p:extLst>
      <p:ext uri="{BB962C8B-B14F-4D97-AF65-F5344CB8AC3E}">
        <p14:creationId xmlns:p14="http://schemas.microsoft.com/office/powerpoint/2010/main" val="25115819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92106" y="239487"/>
            <a:ext cx="6283782" cy="892400"/>
          </a:xfrm>
        </p:spPr>
        <p:txBody>
          <a:bodyPr>
            <a:noAutofit/>
          </a:bodyPr>
          <a:lstStyle/>
          <a:p>
            <a:r>
              <a:rPr lang="en-US" altLang="zh-TW" sz="3000" dirty="0"/>
              <a:t>Expectation Maximization (EM)</a:t>
            </a:r>
            <a:endParaRPr lang="en-US" sz="3000" dirty="0"/>
          </a:p>
        </p:txBody>
      </p:sp>
      <p:sp>
        <p:nvSpPr>
          <p:cNvPr id="5" name="Content Placeholder 4"/>
          <p:cNvSpPr>
            <a:spLocks noGrp="1"/>
          </p:cNvSpPr>
          <p:nvPr>
            <p:ph idx="1"/>
          </p:nvPr>
        </p:nvSpPr>
        <p:spPr>
          <a:xfrm>
            <a:off x="2389238" y="1131887"/>
            <a:ext cx="6304935" cy="3556609"/>
          </a:xfrm>
        </p:spPr>
        <p:txBody>
          <a:bodyPr>
            <a:normAutofit/>
          </a:bodyPr>
          <a:lstStyle/>
          <a:p>
            <a:r>
              <a:rPr lang="en-US" sz="2400" dirty="0"/>
              <a:t>Clustering is an essential part of any data analysis. Using an algorithm such as K-means leads to </a:t>
            </a:r>
            <a:r>
              <a:rPr lang="en-US" sz="2400" b="1" i="1" dirty="0">
                <a:solidFill>
                  <a:srgbClr val="FF0000"/>
                </a:solidFill>
              </a:rPr>
              <a:t>hard assignments</a:t>
            </a:r>
            <a:r>
              <a:rPr lang="en-US" sz="2400" dirty="0"/>
              <a:t>, meaning that each point is </a:t>
            </a:r>
            <a:r>
              <a:rPr lang="en-US" sz="2400" i="1" dirty="0">
                <a:solidFill>
                  <a:srgbClr val="FF0000"/>
                </a:solidFill>
              </a:rPr>
              <a:t>definitively assigned a cluster center</a:t>
            </a:r>
            <a:r>
              <a:rPr lang="en-US" sz="2400" dirty="0"/>
              <a:t>.</a:t>
            </a:r>
          </a:p>
          <a:p>
            <a:r>
              <a:rPr lang="en-US" sz="2400" dirty="0"/>
              <a:t>This leads to some interesting problems: what if the true clusters actually </a:t>
            </a:r>
            <a:r>
              <a:rPr lang="en-US" sz="2400" i="1" dirty="0">
                <a:solidFill>
                  <a:srgbClr val="FF0000"/>
                </a:solidFill>
              </a:rPr>
              <a:t>overlap</a:t>
            </a:r>
            <a:r>
              <a:rPr lang="en-US" sz="2400" dirty="0"/>
              <a:t>?</a:t>
            </a:r>
          </a:p>
          <a:p>
            <a:r>
              <a:rPr lang="en-US" sz="2400" dirty="0"/>
              <a:t>What about data that is </a:t>
            </a:r>
            <a:r>
              <a:rPr lang="en-US" sz="2400" i="1" dirty="0">
                <a:solidFill>
                  <a:srgbClr val="FF0000"/>
                </a:solidFill>
              </a:rPr>
              <a:t>more spread out</a:t>
            </a:r>
            <a:r>
              <a:rPr lang="en-US" sz="2400" dirty="0"/>
              <a:t>; how do we assign clusters then?</a:t>
            </a:r>
          </a:p>
        </p:txBody>
      </p:sp>
      <p:sp>
        <p:nvSpPr>
          <p:cNvPr id="2" name="Date Placeholder 1"/>
          <p:cNvSpPr>
            <a:spLocks noGrp="1"/>
          </p:cNvSpPr>
          <p:nvPr>
            <p:ph type="dt" sz="half" idx="10"/>
          </p:nvPr>
        </p:nvSpPr>
        <p:spPr/>
        <p:txBody>
          <a:bodyPr/>
          <a:lstStyle/>
          <a:p>
            <a:r>
              <a:rPr lang="en-US"/>
              <a:t>ITP4514 – AI &amp; ML</a:t>
            </a:r>
          </a:p>
        </p:txBody>
      </p:sp>
      <p:sp>
        <p:nvSpPr>
          <p:cNvPr id="3" name="Footer Placeholder 2"/>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64</a:t>
            </a:fld>
            <a:endParaRPr lang="en-US"/>
          </a:p>
        </p:txBody>
      </p:sp>
    </p:spTree>
    <p:extLst>
      <p:ext uri="{BB962C8B-B14F-4D97-AF65-F5344CB8AC3E}">
        <p14:creationId xmlns:p14="http://schemas.microsoft.com/office/powerpoint/2010/main" val="8300639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92106" y="239487"/>
            <a:ext cx="6283782" cy="892400"/>
          </a:xfrm>
        </p:spPr>
        <p:txBody>
          <a:bodyPr>
            <a:noAutofit/>
          </a:bodyPr>
          <a:lstStyle/>
          <a:p>
            <a:r>
              <a:rPr lang="en-US" altLang="zh-TW" dirty="0"/>
              <a:t>Expectation Maximization</a:t>
            </a:r>
            <a:endParaRPr lang="en-US" dirty="0"/>
          </a:p>
        </p:txBody>
      </p:sp>
      <p:sp>
        <p:nvSpPr>
          <p:cNvPr id="5" name="Content Placeholder 4"/>
          <p:cNvSpPr>
            <a:spLocks noGrp="1"/>
          </p:cNvSpPr>
          <p:nvPr>
            <p:ph idx="1"/>
          </p:nvPr>
        </p:nvSpPr>
        <p:spPr>
          <a:xfrm>
            <a:off x="2389238" y="1131887"/>
            <a:ext cx="6304935" cy="3556610"/>
          </a:xfrm>
        </p:spPr>
        <p:txBody>
          <a:bodyPr>
            <a:normAutofit/>
          </a:bodyPr>
          <a:lstStyle/>
          <a:p>
            <a:r>
              <a:rPr lang="en-US" sz="2400" b="1" dirty="0">
                <a:solidFill>
                  <a:srgbClr val="FF0000"/>
                </a:solidFill>
              </a:rPr>
              <a:t>Gaussian Mixture Models </a:t>
            </a:r>
            <a:r>
              <a:rPr lang="en-US" sz="2400" dirty="0"/>
              <a:t>save the day!</a:t>
            </a:r>
          </a:p>
          <a:p>
            <a:r>
              <a:rPr lang="en-US" sz="2400" dirty="0"/>
              <a:t>Training these models requires using a very famous algorithm called the </a:t>
            </a:r>
            <a:r>
              <a:rPr lang="en-US" sz="2400" b="1" dirty="0">
                <a:solidFill>
                  <a:srgbClr val="FF0000"/>
                </a:solidFill>
              </a:rPr>
              <a:t>Expectation Maximization Algorithm</a:t>
            </a:r>
            <a:r>
              <a:rPr lang="en-US" sz="2400" dirty="0"/>
              <a:t>.</a:t>
            </a:r>
          </a:p>
          <a:p>
            <a:r>
              <a:rPr lang="en-US" sz="2400" dirty="0"/>
              <a:t>This algorithm is a </a:t>
            </a:r>
            <a:r>
              <a:rPr lang="en-US" sz="2400" i="1" dirty="0">
                <a:solidFill>
                  <a:srgbClr val="FF0000"/>
                </a:solidFill>
              </a:rPr>
              <a:t>soft clustering</a:t>
            </a:r>
            <a:r>
              <a:rPr lang="en-US" sz="2400" dirty="0"/>
              <a:t>, which uses probability to make that point as “shared” between the two clusters.</a:t>
            </a:r>
          </a:p>
        </p:txBody>
      </p:sp>
      <p:sp>
        <p:nvSpPr>
          <p:cNvPr id="2" name="Date Placeholder 1"/>
          <p:cNvSpPr>
            <a:spLocks noGrp="1"/>
          </p:cNvSpPr>
          <p:nvPr>
            <p:ph type="dt" sz="half" idx="10"/>
          </p:nvPr>
        </p:nvSpPr>
        <p:spPr/>
        <p:txBody>
          <a:bodyPr/>
          <a:lstStyle/>
          <a:p>
            <a:r>
              <a:rPr lang="en-US"/>
              <a:t>ITP4514 – AI &amp; ML</a:t>
            </a:r>
          </a:p>
        </p:txBody>
      </p:sp>
      <p:sp>
        <p:nvSpPr>
          <p:cNvPr id="3" name="Footer Placeholder 2"/>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65</a:t>
            </a:fld>
            <a:endParaRPr lang="en-US"/>
          </a:p>
        </p:txBody>
      </p:sp>
    </p:spTree>
    <p:extLst>
      <p:ext uri="{BB962C8B-B14F-4D97-AF65-F5344CB8AC3E}">
        <p14:creationId xmlns:p14="http://schemas.microsoft.com/office/powerpoint/2010/main" val="27918749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92106" y="239487"/>
            <a:ext cx="6283782" cy="892400"/>
          </a:xfrm>
        </p:spPr>
        <p:txBody>
          <a:bodyPr>
            <a:noAutofit/>
          </a:bodyPr>
          <a:lstStyle/>
          <a:p>
            <a:r>
              <a:rPr lang="en-US" altLang="zh-TW" dirty="0"/>
              <a:t>Expectation Maximization</a:t>
            </a:r>
            <a:endParaRPr lang="en-US" dirty="0"/>
          </a:p>
        </p:txBody>
      </p:sp>
      <p:sp>
        <p:nvSpPr>
          <p:cNvPr id="5" name="Content Placeholder 4"/>
          <p:cNvSpPr>
            <a:spLocks noGrp="1"/>
          </p:cNvSpPr>
          <p:nvPr>
            <p:ph idx="1"/>
          </p:nvPr>
        </p:nvSpPr>
        <p:spPr>
          <a:xfrm>
            <a:off x="2389238" y="1131887"/>
            <a:ext cx="6304935" cy="3635376"/>
          </a:xfrm>
        </p:spPr>
        <p:txBody>
          <a:bodyPr>
            <a:normAutofit/>
          </a:bodyPr>
          <a:lstStyle/>
          <a:p>
            <a:r>
              <a:rPr lang="en-US" sz="2400" dirty="0"/>
              <a:t>While k-mean is doing a </a:t>
            </a:r>
            <a:r>
              <a:rPr lang="en-US" sz="2400" i="1" dirty="0">
                <a:solidFill>
                  <a:srgbClr val="FF0000"/>
                </a:solidFill>
              </a:rPr>
              <a:t>deterministic</a:t>
            </a:r>
            <a:r>
              <a:rPr lang="en-US" sz="2400" dirty="0"/>
              <a:t> assignment of the data, EM is instead using a </a:t>
            </a:r>
            <a:r>
              <a:rPr lang="en-US" sz="2400" i="1" dirty="0">
                <a:solidFill>
                  <a:srgbClr val="FF0000"/>
                </a:solidFill>
              </a:rPr>
              <a:t>probabilistic</a:t>
            </a:r>
            <a:r>
              <a:rPr lang="en-US" sz="2400" dirty="0"/>
              <a:t> approach.</a:t>
            </a:r>
          </a:p>
          <a:p>
            <a:r>
              <a:rPr lang="en-US" sz="2400" dirty="0"/>
              <a:t>This algorithm iterates two steps, defined by </a:t>
            </a:r>
            <a:r>
              <a:rPr lang="en-US" sz="2400" i="1" dirty="0">
                <a:solidFill>
                  <a:srgbClr val="FF0000"/>
                </a:solidFill>
              </a:rPr>
              <a:t>estimation</a:t>
            </a:r>
            <a:r>
              <a:rPr lang="en-US" sz="2400" dirty="0"/>
              <a:t> and </a:t>
            </a:r>
            <a:r>
              <a:rPr lang="en-US" sz="2400" i="1" dirty="0">
                <a:solidFill>
                  <a:srgbClr val="FF0000"/>
                </a:solidFill>
              </a:rPr>
              <a:t>maximization</a:t>
            </a:r>
            <a:r>
              <a:rPr lang="en-US" sz="2400" dirty="0"/>
              <a:t>.</a:t>
            </a:r>
          </a:p>
          <a:p>
            <a:pPr marL="719138" lvl="1" indent="-360363">
              <a:buFont typeface="+mj-lt"/>
              <a:buAutoNum type="arabicPeriod"/>
            </a:pPr>
            <a:r>
              <a:rPr lang="en-US" sz="2200" dirty="0"/>
              <a:t>The estimation step </a:t>
            </a:r>
            <a:r>
              <a:rPr lang="en-US" sz="2200" i="1" dirty="0">
                <a:solidFill>
                  <a:srgbClr val="FF0000"/>
                </a:solidFill>
              </a:rPr>
              <a:t>finds the likelihood </a:t>
            </a:r>
            <a:r>
              <a:rPr lang="en-US" sz="2200" dirty="0"/>
              <a:t>that a data “</a:t>
            </a:r>
            <a:r>
              <a:rPr lang="en-US" sz="2200" dirty="0" err="1"/>
              <a:t>i</a:t>
            </a:r>
            <a:r>
              <a:rPr lang="en-US" sz="2200" dirty="0"/>
              <a:t>” comes from a cluster “j”.</a:t>
            </a:r>
          </a:p>
          <a:p>
            <a:pPr marL="719138" lvl="1" indent="-360363">
              <a:buFont typeface="+mj-lt"/>
              <a:buAutoNum type="arabicPeriod"/>
            </a:pPr>
            <a:r>
              <a:rPr lang="en-US" sz="2200" dirty="0"/>
              <a:t>The maximization step uses this “expected” model and </a:t>
            </a:r>
            <a:r>
              <a:rPr lang="en-US" sz="2200" i="1" dirty="0">
                <a:solidFill>
                  <a:srgbClr val="FF0000"/>
                </a:solidFill>
              </a:rPr>
              <a:t>maximizes it </a:t>
            </a:r>
            <a:r>
              <a:rPr lang="en-US" sz="2200" dirty="0"/>
              <a:t>to find the data fits.</a:t>
            </a:r>
          </a:p>
        </p:txBody>
      </p:sp>
      <p:sp>
        <p:nvSpPr>
          <p:cNvPr id="2" name="Date Placeholder 1"/>
          <p:cNvSpPr>
            <a:spLocks noGrp="1"/>
          </p:cNvSpPr>
          <p:nvPr>
            <p:ph type="dt" sz="half" idx="10"/>
          </p:nvPr>
        </p:nvSpPr>
        <p:spPr/>
        <p:txBody>
          <a:bodyPr/>
          <a:lstStyle/>
          <a:p>
            <a:r>
              <a:rPr lang="en-US"/>
              <a:t>ITP4514 – AI &amp; ML</a:t>
            </a:r>
          </a:p>
        </p:txBody>
      </p:sp>
      <p:sp>
        <p:nvSpPr>
          <p:cNvPr id="3" name="Footer Placeholder 2"/>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66</a:t>
            </a:fld>
            <a:endParaRPr lang="en-US"/>
          </a:p>
        </p:txBody>
      </p:sp>
    </p:spTree>
    <p:extLst>
      <p:ext uri="{BB962C8B-B14F-4D97-AF65-F5344CB8AC3E}">
        <p14:creationId xmlns:p14="http://schemas.microsoft.com/office/powerpoint/2010/main" val="36617911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92106" y="239487"/>
            <a:ext cx="6283782" cy="892400"/>
          </a:xfrm>
        </p:spPr>
        <p:txBody>
          <a:bodyPr>
            <a:noAutofit/>
          </a:bodyPr>
          <a:lstStyle/>
          <a:p>
            <a:r>
              <a:rPr lang="en-US" altLang="zh-TW" dirty="0"/>
              <a:t>Expectation Maximization </a:t>
            </a:r>
            <a:endParaRPr lang="en-US" dirty="0"/>
          </a:p>
        </p:txBody>
      </p:sp>
      <p:sp>
        <p:nvSpPr>
          <p:cNvPr id="5" name="Content Placeholder 4"/>
          <p:cNvSpPr>
            <a:spLocks noGrp="1"/>
          </p:cNvSpPr>
          <p:nvPr>
            <p:ph idx="1"/>
          </p:nvPr>
        </p:nvSpPr>
        <p:spPr>
          <a:xfrm>
            <a:off x="2389238" y="1034143"/>
            <a:ext cx="6304935" cy="3654354"/>
          </a:xfrm>
        </p:spPr>
        <p:txBody>
          <a:bodyPr>
            <a:normAutofit/>
          </a:bodyPr>
          <a:lstStyle/>
          <a:p>
            <a:r>
              <a:rPr lang="en-US" sz="2200" i="1" dirty="0">
                <a:solidFill>
                  <a:srgbClr val="FF0000"/>
                </a:solidFill>
              </a:rPr>
              <a:t>Gaussian Distribution </a:t>
            </a:r>
            <a:r>
              <a:rPr lang="en-US" sz="2200" dirty="0"/>
              <a:t>is the most famous and important of all statistical distributions.</a:t>
            </a:r>
          </a:p>
          <a:p>
            <a:r>
              <a:rPr lang="en-US" sz="2200" dirty="0"/>
              <a:t>Here’s an example of a Gaussian centered (mean) at 0 with a standard deviation of 1.</a:t>
            </a:r>
          </a:p>
        </p:txBody>
      </p:sp>
      <p:sp>
        <p:nvSpPr>
          <p:cNvPr id="2" name="Date Placeholder 1"/>
          <p:cNvSpPr>
            <a:spLocks noGrp="1"/>
          </p:cNvSpPr>
          <p:nvPr>
            <p:ph type="dt" sz="half" idx="10"/>
          </p:nvPr>
        </p:nvSpPr>
        <p:spPr/>
        <p:txBody>
          <a:bodyPr/>
          <a:lstStyle/>
          <a:p>
            <a:r>
              <a:rPr lang="en-US"/>
              <a:t>ITP4514 – AI &amp; ML</a:t>
            </a:r>
          </a:p>
        </p:txBody>
      </p:sp>
      <p:sp>
        <p:nvSpPr>
          <p:cNvPr id="3" name="Footer Placeholder 2"/>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67</a:t>
            </a:fld>
            <a:endParaRPr lang="en-US"/>
          </a:p>
        </p:txBody>
      </p:sp>
      <p:pic>
        <p:nvPicPr>
          <p:cNvPr id="7" name="Picture 6"/>
          <p:cNvPicPr>
            <a:picLocks noChangeAspect="1"/>
          </p:cNvPicPr>
          <p:nvPr/>
        </p:nvPicPr>
        <p:blipFill>
          <a:blip r:embed="rId3"/>
          <a:stretch>
            <a:fillRect/>
          </a:stretch>
        </p:blipFill>
        <p:spPr>
          <a:xfrm>
            <a:off x="3014196" y="2492829"/>
            <a:ext cx="3569127" cy="2650671"/>
          </a:xfrm>
          <a:prstGeom prst="rect">
            <a:avLst/>
          </a:prstGeom>
        </p:spPr>
      </p:pic>
    </p:spTree>
    <p:extLst>
      <p:ext uri="{BB962C8B-B14F-4D97-AF65-F5344CB8AC3E}">
        <p14:creationId xmlns:p14="http://schemas.microsoft.com/office/powerpoint/2010/main" val="36028673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92106" y="239487"/>
            <a:ext cx="6283782" cy="892400"/>
          </a:xfrm>
        </p:spPr>
        <p:txBody>
          <a:bodyPr>
            <a:noAutofit/>
          </a:bodyPr>
          <a:lstStyle/>
          <a:p>
            <a:r>
              <a:rPr lang="en-US" altLang="zh-TW" dirty="0"/>
              <a:t>Expectation Maximization</a:t>
            </a:r>
            <a:endParaRPr lang="en-US" dirty="0"/>
          </a:p>
        </p:txBody>
      </p:sp>
      <p:sp>
        <p:nvSpPr>
          <p:cNvPr id="5" name="Content Placeholder 4"/>
          <p:cNvSpPr>
            <a:spLocks noGrp="1"/>
          </p:cNvSpPr>
          <p:nvPr>
            <p:ph idx="1"/>
          </p:nvPr>
        </p:nvSpPr>
        <p:spPr>
          <a:xfrm>
            <a:off x="2389238" y="1045029"/>
            <a:ext cx="6304935" cy="3643468"/>
          </a:xfrm>
        </p:spPr>
        <p:txBody>
          <a:bodyPr>
            <a:normAutofit/>
          </a:bodyPr>
          <a:lstStyle/>
          <a:p>
            <a:r>
              <a:rPr lang="en-US" sz="2400" dirty="0"/>
              <a:t>There is a famous theorem in statistics called the </a:t>
            </a:r>
            <a:r>
              <a:rPr lang="en-US" sz="2400" i="1" dirty="0">
                <a:solidFill>
                  <a:srgbClr val="FF0000"/>
                </a:solidFill>
              </a:rPr>
              <a:t>Central Limit Theorem </a:t>
            </a:r>
            <a:r>
              <a:rPr lang="en-US" sz="2400" dirty="0"/>
              <a:t>that states that </a:t>
            </a:r>
            <a:r>
              <a:rPr lang="en-US" sz="2400" i="1" dirty="0">
                <a:solidFill>
                  <a:srgbClr val="FF0000"/>
                </a:solidFill>
              </a:rPr>
              <a:t>enough random samples </a:t>
            </a:r>
            <a:r>
              <a:rPr lang="en-US" sz="2400" dirty="0"/>
              <a:t>from any distribution tend to </a:t>
            </a:r>
            <a:r>
              <a:rPr lang="en-US" sz="2400" i="1" dirty="0">
                <a:solidFill>
                  <a:srgbClr val="FF0000"/>
                </a:solidFill>
              </a:rPr>
              <a:t>resemble a normal (Gaussian) distribution</a:t>
            </a:r>
            <a:r>
              <a:rPr lang="en-US" sz="2400" dirty="0"/>
              <a:t>.</a:t>
            </a:r>
          </a:p>
          <a:p>
            <a:r>
              <a:rPr lang="en-US" sz="2400" dirty="0"/>
              <a:t>This makes Gaussian very powerful and versatile!</a:t>
            </a:r>
          </a:p>
        </p:txBody>
      </p:sp>
      <p:sp>
        <p:nvSpPr>
          <p:cNvPr id="2" name="Date Placeholder 1"/>
          <p:cNvSpPr>
            <a:spLocks noGrp="1"/>
          </p:cNvSpPr>
          <p:nvPr>
            <p:ph type="dt" sz="half" idx="10"/>
          </p:nvPr>
        </p:nvSpPr>
        <p:spPr/>
        <p:txBody>
          <a:bodyPr/>
          <a:lstStyle/>
          <a:p>
            <a:r>
              <a:rPr lang="en-US"/>
              <a:t>ITP4514 – AI &amp; ML</a:t>
            </a:r>
          </a:p>
        </p:txBody>
      </p:sp>
      <p:sp>
        <p:nvSpPr>
          <p:cNvPr id="3" name="Footer Placeholder 2"/>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68</a:t>
            </a:fld>
            <a:endParaRPr lang="en-US"/>
          </a:p>
        </p:txBody>
      </p:sp>
    </p:spTree>
    <p:extLst>
      <p:ext uri="{BB962C8B-B14F-4D97-AF65-F5344CB8AC3E}">
        <p14:creationId xmlns:p14="http://schemas.microsoft.com/office/powerpoint/2010/main" val="36423307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27D5-D16A-455B-801B-B2D1104D07E4}"/>
              </a:ext>
            </a:extLst>
          </p:cNvPr>
          <p:cNvSpPr>
            <a:spLocks noGrp="1"/>
          </p:cNvSpPr>
          <p:nvPr>
            <p:ph type="title"/>
          </p:nvPr>
        </p:nvSpPr>
        <p:spPr/>
        <p:txBody>
          <a:bodyPr/>
          <a:lstStyle/>
          <a:p>
            <a:r>
              <a:rPr lang="en-US" altLang="zh-HK" dirty="0"/>
              <a:t>Gaussian Mixture in </a:t>
            </a:r>
            <a:r>
              <a:rPr lang="en-US" altLang="zh-HK" dirty="0" err="1"/>
              <a:t>sklearn</a:t>
            </a:r>
            <a:endParaRPr lang="zh-HK" altLang="en-US" dirty="0"/>
          </a:p>
        </p:txBody>
      </p:sp>
      <p:pic>
        <p:nvPicPr>
          <p:cNvPr id="7" name="Content Placeholder 6">
            <a:extLst>
              <a:ext uri="{FF2B5EF4-FFF2-40B4-BE49-F238E27FC236}">
                <a16:creationId xmlns:a16="http://schemas.microsoft.com/office/drawing/2014/main" id="{9D56AFA7-0EB7-407F-97B1-3069FC795E97}"/>
              </a:ext>
            </a:extLst>
          </p:cNvPr>
          <p:cNvPicPr>
            <a:picLocks noGrp="1" noChangeAspect="1"/>
          </p:cNvPicPr>
          <p:nvPr>
            <p:ph idx="1"/>
          </p:nvPr>
        </p:nvPicPr>
        <p:blipFill>
          <a:blip r:embed="rId2"/>
          <a:stretch>
            <a:fillRect/>
          </a:stretch>
        </p:blipFill>
        <p:spPr>
          <a:xfrm>
            <a:off x="2434130" y="1197405"/>
            <a:ext cx="5448300" cy="1047750"/>
          </a:xfrm>
          <a:prstGeom prst="rect">
            <a:avLst/>
          </a:prstGeom>
        </p:spPr>
      </p:pic>
      <p:sp>
        <p:nvSpPr>
          <p:cNvPr id="4" name="Date Placeholder 3">
            <a:extLst>
              <a:ext uri="{FF2B5EF4-FFF2-40B4-BE49-F238E27FC236}">
                <a16:creationId xmlns:a16="http://schemas.microsoft.com/office/drawing/2014/main" id="{025D505E-FEBA-40F1-A928-2232B640B1F0}"/>
              </a:ext>
            </a:extLst>
          </p:cNvPr>
          <p:cNvSpPr>
            <a:spLocks noGrp="1"/>
          </p:cNvSpPr>
          <p:nvPr>
            <p:ph type="dt" sz="half" idx="10"/>
          </p:nvPr>
        </p:nvSpPr>
        <p:spPr/>
        <p:txBody>
          <a:bodyPr/>
          <a:lstStyle/>
          <a:p>
            <a:r>
              <a:rPr lang="en-US"/>
              <a:t>ITP4514 – AI &amp; ML</a:t>
            </a:r>
          </a:p>
        </p:txBody>
      </p:sp>
      <p:sp>
        <p:nvSpPr>
          <p:cNvPr id="5" name="Footer Placeholder 4">
            <a:extLst>
              <a:ext uri="{FF2B5EF4-FFF2-40B4-BE49-F238E27FC236}">
                <a16:creationId xmlns:a16="http://schemas.microsoft.com/office/drawing/2014/main" id="{E095C5DE-C110-4164-8C3E-860642FB329B}"/>
              </a:ext>
            </a:extLst>
          </p:cNvPr>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a:extLst>
              <a:ext uri="{FF2B5EF4-FFF2-40B4-BE49-F238E27FC236}">
                <a16:creationId xmlns:a16="http://schemas.microsoft.com/office/drawing/2014/main" id="{1A909240-DB6F-4B5F-AAA1-5B0958A6F46E}"/>
              </a:ext>
            </a:extLst>
          </p:cNvPr>
          <p:cNvSpPr>
            <a:spLocks noGrp="1"/>
          </p:cNvSpPr>
          <p:nvPr>
            <p:ph type="sldNum" sz="quarter" idx="12"/>
          </p:nvPr>
        </p:nvSpPr>
        <p:spPr/>
        <p:txBody>
          <a:bodyPr/>
          <a:lstStyle/>
          <a:p>
            <a:fld id="{B82CCC60-E8CD-4174-8B1A-7DF615B22EEF}" type="slidenum">
              <a:rPr lang="en-US" smtClean="0"/>
              <a:pPr/>
              <a:t>69</a:t>
            </a:fld>
            <a:endParaRPr lang="en-US"/>
          </a:p>
        </p:txBody>
      </p:sp>
      <p:pic>
        <p:nvPicPr>
          <p:cNvPr id="8" name="Picture 7">
            <a:extLst>
              <a:ext uri="{FF2B5EF4-FFF2-40B4-BE49-F238E27FC236}">
                <a16:creationId xmlns:a16="http://schemas.microsoft.com/office/drawing/2014/main" id="{5AF437BA-4782-421E-A546-181C5F55BD78}"/>
              </a:ext>
            </a:extLst>
          </p:cNvPr>
          <p:cNvPicPr>
            <a:picLocks noChangeAspect="1"/>
          </p:cNvPicPr>
          <p:nvPr/>
        </p:nvPicPr>
        <p:blipFill>
          <a:blip r:embed="rId3"/>
          <a:stretch>
            <a:fillRect/>
          </a:stretch>
        </p:blipFill>
        <p:spPr>
          <a:xfrm>
            <a:off x="2434130" y="2340595"/>
            <a:ext cx="3400425" cy="1314450"/>
          </a:xfrm>
          <a:prstGeom prst="rect">
            <a:avLst/>
          </a:prstGeom>
        </p:spPr>
      </p:pic>
      <p:pic>
        <p:nvPicPr>
          <p:cNvPr id="9" name="Picture 8">
            <a:extLst>
              <a:ext uri="{FF2B5EF4-FFF2-40B4-BE49-F238E27FC236}">
                <a16:creationId xmlns:a16="http://schemas.microsoft.com/office/drawing/2014/main" id="{75A6608C-926C-4A99-B519-93E6BF0DA6C8}"/>
              </a:ext>
            </a:extLst>
          </p:cNvPr>
          <p:cNvPicPr>
            <a:picLocks noChangeAspect="1"/>
          </p:cNvPicPr>
          <p:nvPr/>
        </p:nvPicPr>
        <p:blipFill>
          <a:blip r:embed="rId4"/>
          <a:stretch>
            <a:fillRect/>
          </a:stretch>
        </p:blipFill>
        <p:spPr>
          <a:xfrm>
            <a:off x="2422102" y="3750486"/>
            <a:ext cx="3962400" cy="904875"/>
          </a:xfrm>
          <a:prstGeom prst="rect">
            <a:avLst/>
          </a:prstGeom>
        </p:spPr>
      </p:pic>
    </p:spTree>
    <p:extLst>
      <p:ext uri="{BB962C8B-B14F-4D97-AF65-F5344CB8AC3E}">
        <p14:creationId xmlns:p14="http://schemas.microsoft.com/office/powerpoint/2010/main" val="1821069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C9DFE-8653-4341-BDED-361F75D5CFFC}"/>
              </a:ext>
            </a:extLst>
          </p:cNvPr>
          <p:cNvSpPr>
            <a:spLocks noGrp="1"/>
          </p:cNvSpPr>
          <p:nvPr>
            <p:ph type="title"/>
          </p:nvPr>
        </p:nvSpPr>
        <p:spPr/>
        <p:txBody>
          <a:bodyPr/>
          <a:lstStyle/>
          <a:p>
            <a:r>
              <a:rPr lang="en-HK" dirty="0"/>
              <a:t>Regression Models</a:t>
            </a:r>
          </a:p>
        </p:txBody>
      </p:sp>
      <p:sp>
        <p:nvSpPr>
          <p:cNvPr id="3" name="Content Placeholder 2">
            <a:extLst>
              <a:ext uri="{FF2B5EF4-FFF2-40B4-BE49-F238E27FC236}">
                <a16:creationId xmlns:a16="http://schemas.microsoft.com/office/drawing/2014/main" id="{331990FA-43A0-4CA5-84BF-AE0BD22BF3DE}"/>
              </a:ext>
            </a:extLst>
          </p:cNvPr>
          <p:cNvSpPr>
            <a:spLocks noGrp="1"/>
          </p:cNvSpPr>
          <p:nvPr>
            <p:ph idx="1"/>
          </p:nvPr>
        </p:nvSpPr>
        <p:spPr/>
        <p:txBody>
          <a:bodyPr/>
          <a:lstStyle/>
          <a:p>
            <a:r>
              <a:rPr lang="en-US" dirty="0">
                <a:solidFill>
                  <a:srgbClr val="FF0000"/>
                </a:solidFill>
              </a:rPr>
              <a:t>Simple regression model </a:t>
            </a:r>
            <a:r>
              <a:rPr lang="en-US" dirty="0"/>
              <a:t>− This is the most basic regression model in which predictions are formed from a single, univariate feature of the data.</a:t>
            </a:r>
          </a:p>
          <a:p>
            <a:r>
              <a:rPr lang="en-US" dirty="0">
                <a:solidFill>
                  <a:srgbClr val="FF0000"/>
                </a:solidFill>
              </a:rPr>
              <a:t>Multiple regression model </a:t>
            </a:r>
            <a:r>
              <a:rPr lang="en-US" dirty="0"/>
              <a:t>− As name implies, in this regression model the predictions are formed from multiple features of the data.</a:t>
            </a:r>
            <a:endParaRPr lang="en-HK" dirty="0"/>
          </a:p>
        </p:txBody>
      </p:sp>
      <p:sp>
        <p:nvSpPr>
          <p:cNvPr id="4" name="Date Placeholder 3">
            <a:extLst>
              <a:ext uri="{FF2B5EF4-FFF2-40B4-BE49-F238E27FC236}">
                <a16:creationId xmlns:a16="http://schemas.microsoft.com/office/drawing/2014/main" id="{9810FDE2-25F0-4625-B77C-40856D5DF077}"/>
              </a:ext>
            </a:extLst>
          </p:cNvPr>
          <p:cNvSpPr>
            <a:spLocks noGrp="1"/>
          </p:cNvSpPr>
          <p:nvPr>
            <p:ph type="dt" sz="half" idx="10"/>
          </p:nvPr>
        </p:nvSpPr>
        <p:spPr/>
        <p:txBody>
          <a:bodyPr/>
          <a:lstStyle/>
          <a:p>
            <a:r>
              <a:rPr lang="en-US"/>
              <a:t>ITP4514 – AI &amp; ML</a:t>
            </a:r>
          </a:p>
        </p:txBody>
      </p:sp>
      <p:sp>
        <p:nvSpPr>
          <p:cNvPr id="5" name="Footer Placeholder 4">
            <a:extLst>
              <a:ext uri="{FF2B5EF4-FFF2-40B4-BE49-F238E27FC236}">
                <a16:creationId xmlns:a16="http://schemas.microsoft.com/office/drawing/2014/main" id="{9977C3D8-3D78-4659-A6AA-3AA37BB5BCA5}"/>
              </a:ext>
            </a:extLst>
          </p:cNvPr>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a:extLst>
              <a:ext uri="{FF2B5EF4-FFF2-40B4-BE49-F238E27FC236}">
                <a16:creationId xmlns:a16="http://schemas.microsoft.com/office/drawing/2014/main" id="{02DCDC84-0DA4-4B52-AB2F-FE79A80E89F5}"/>
              </a:ext>
            </a:extLst>
          </p:cNvPr>
          <p:cNvSpPr>
            <a:spLocks noGrp="1"/>
          </p:cNvSpPr>
          <p:nvPr>
            <p:ph type="sldNum" sz="quarter" idx="12"/>
          </p:nvPr>
        </p:nvSpPr>
        <p:spPr/>
        <p:txBody>
          <a:bodyPr/>
          <a:lstStyle/>
          <a:p>
            <a:fld id="{B82CCC60-E8CD-4174-8B1A-7DF615B22EEF}" type="slidenum">
              <a:rPr lang="en-US" smtClean="0"/>
              <a:pPr/>
              <a:t>7</a:t>
            </a:fld>
            <a:endParaRPr lang="en-US"/>
          </a:p>
        </p:txBody>
      </p:sp>
    </p:spTree>
    <p:extLst>
      <p:ext uri="{BB962C8B-B14F-4D97-AF65-F5344CB8AC3E}">
        <p14:creationId xmlns:p14="http://schemas.microsoft.com/office/powerpoint/2010/main" val="5941106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46800"/>
            <a:ext cx="9140400" cy="4200999"/>
          </a:xfrm>
          <a:prstGeom prst="rect">
            <a:avLst/>
          </a:prstGeom>
        </p:spPr>
      </p:pic>
      <p:sp>
        <p:nvSpPr>
          <p:cNvPr id="2" name="Title 1"/>
          <p:cNvSpPr>
            <a:spLocks noGrp="1"/>
          </p:cNvSpPr>
          <p:nvPr>
            <p:ph type="title"/>
          </p:nvPr>
        </p:nvSpPr>
        <p:spPr>
          <a:xfrm>
            <a:off x="4552424" y="2093506"/>
            <a:ext cx="4134376" cy="763526"/>
          </a:xfrm>
        </p:spPr>
        <p:txBody>
          <a:bodyPr>
            <a:normAutofit/>
          </a:bodyPr>
          <a:lstStyle/>
          <a:p>
            <a:pPr algn="r"/>
            <a:r>
              <a:rPr lang="en-US" sz="4000" b="1" i="1" dirty="0">
                <a:solidFill>
                  <a:srgbClr val="FFFF00"/>
                </a:solidFill>
                <a:latin typeface="Cambria" panose="02040503050406030204" pitchFamily="18" charset="0"/>
                <a:ea typeface="Cambria" panose="02040503050406030204" pitchFamily="18" charset="0"/>
              </a:rPr>
              <a:t>Self Study Guide</a:t>
            </a:r>
          </a:p>
        </p:txBody>
      </p:sp>
      <p:sp>
        <p:nvSpPr>
          <p:cNvPr id="4" name="Date Placeholder 3"/>
          <p:cNvSpPr>
            <a:spLocks noGrp="1"/>
          </p:cNvSpPr>
          <p:nvPr>
            <p:ph type="dt" sz="half" idx="10"/>
          </p:nvPr>
        </p:nvSpPr>
        <p:spPr/>
        <p:txBody>
          <a:bodyPr/>
          <a:lstStyle/>
          <a:p>
            <a:pPr algn="l"/>
            <a:r>
              <a:rPr lang="en-US"/>
              <a:t>ITP4514 – AI &amp; ML</a:t>
            </a:r>
            <a:endParaRPr lang="en-US" dirty="0"/>
          </a:p>
        </p:txBody>
      </p:sp>
      <p:sp>
        <p:nvSpPr>
          <p:cNvPr id="5" name="Footer Placeholder 4"/>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70</a:t>
            </a:fld>
            <a:endParaRPr lang="en-US"/>
          </a:p>
        </p:txBody>
      </p:sp>
    </p:spTree>
    <p:extLst>
      <p:ext uri="{BB962C8B-B14F-4D97-AF65-F5344CB8AC3E}">
        <p14:creationId xmlns:p14="http://schemas.microsoft.com/office/powerpoint/2010/main" val="37034532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7451" y="171247"/>
            <a:ext cx="6413609" cy="828000"/>
          </a:xfrm>
        </p:spPr>
        <p:txBody>
          <a:bodyPr>
            <a:normAutofit/>
          </a:bodyPr>
          <a:lstStyle/>
          <a:p>
            <a:r>
              <a:rPr lang="en-US" dirty="0"/>
              <a:t>Self Study Guide</a:t>
            </a:r>
          </a:p>
        </p:txBody>
      </p:sp>
      <p:sp>
        <p:nvSpPr>
          <p:cNvPr id="5" name="Content Placeholder 4"/>
          <p:cNvSpPr>
            <a:spLocks noGrp="1"/>
          </p:cNvSpPr>
          <p:nvPr>
            <p:ph idx="1"/>
          </p:nvPr>
        </p:nvSpPr>
        <p:spPr>
          <a:xfrm>
            <a:off x="2184704" y="1044701"/>
            <a:ext cx="6413609" cy="3716320"/>
          </a:xfrm>
        </p:spPr>
        <p:txBody>
          <a:bodyPr>
            <a:normAutofit lnSpcReduction="10000"/>
          </a:bodyPr>
          <a:lstStyle/>
          <a:p>
            <a:pPr marL="0" indent="0">
              <a:buNone/>
            </a:pPr>
            <a:r>
              <a:rPr lang="en-US" altLang="zh-HK" b="1" i="1" dirty="0">
                <a:latin typeface="Times New Roman" panose="02020603050405020304" pitchFamily="18" charset="0"/>
                <a:cs typeface="Times New Roman" panose="02020603050405020304" pitchFamily="18" charset="0"/>
              </a:rPr>
              <a:t>References</a:t>
            </a:r>
          </a:p>
          <a:p>
            <a:pPr>
              <a:buFont typeface="Wingdings" panose="05000000000000000000" pitchFamily="2" charset="2"/>
              <a:buChar char="ü"/>
            </a:pPr>
            <a:r>
              <a:rPr lang="en-US" sz="2000" dirty="0"/>
              <a:t>Müller, A.C. &amp; Guido, S. (2016). </a:t>
            </a:r>
            <a:r>
              <a:rPr lang="en-US" sz="2100" i="1" dirty="0">
                <a:solidFill>
                  <a:srgbClr val="7030A0"/>
                </a:solidFill>
              </a:rPr>
              <a:t>Introduction to Machine Learning with Python: A Guide for Data Scientists</a:t>
            </a:r>
            <a:r>
              <a:rPr lang="en-US" sz="2000" dirty="0"/>
              <a:t> (1st ed.). Sebastopol, CA: O’Reilly.</a:t>
            </a:r>
          </a:p>
          <a:p>
            <a:pPr>
              <a:buFont typeface="Wingdings" panose="05000000000000000000" pitchFamily="2" charset="2"/>
              <a:buChar char="ü"/>
            </a:pPr>
            <a:r>
              <a:rPr lang="en-US" sz="2000" dirty="0" err="1"/>
              <a:t>Géron</a:t>
            </a:r>
            <a:r>
              <a:rPr lang="en-US" sz="2000" dirty="0"/>
              <a:t>, A. (2017). </a:t>
            </a:r>
            <a:r>
              <a:rPr lang="en-US" sz="2100" i="1" dirty="0">
                <a:solidFill>
                  <a:srgbClr val="7030A0"/>
                </a:solidFill>
              </a:rPr>
              <a:t>Hands-On Machine Learning with Scikit-Learn and TensorFlow: Concepts, Tools, and Techniques to Build Intelligent Systems</a:t>
            </a:r>
            <a:r>
              <a:rPr lang="en-US" sz="2000" dirty="0"/>
              <a:t> (1st ed.). Sebastopol, CA: O’Reilly.</a:t>
            </a:r>
            <a:endParaRPr lang="en-US" altLang="zh-HK" sz="2000" dirty="0"/>
          </a:p>
          <a:p>
            <a:pPr marL="0" indent="0">
              <a:spcBef>
                <a:spcPts val="0"/>
              </a:spcBef>
              <a:buNone/>
            </a:pPr>
            <a:endParaRPr lang="en-US" altLang="zh-HK" sz="2000" b="1" dirty="0"/>
          </a:p>
          <a:p>
            <a:pPr marL="0" indent="0">
              <a:buNone/>
            </a:pPr>
            <a:r>
              <a:rPr lang="en-US" altLang="zh-HK" sz="2400" b="1" i="1" dirty="0">
                <a:latin typeface="Times New Roman" panose="02020603050405020304" pitchFamily="18" charset="0"/>
                <a:cs typeface="Times New Roman" panose="02020603050405020304" pitchFamily="18" charset="0"/>
              </a:rPr>
              <a:t>Useful Sites</a:t>
            </a:r>
          </a:p>
          <a:p>
            <a:pPr>
              <a:buFont typeface="Wingdings" panose="05000000000000000000" pitchFamily="2" charset="2"/>
              <a:buChar char="ü"/>
            </a:pPr>
            <a:r>
              <a:rPr lang="en-US" altLang="zh-HK" sz="2000" dirty="0">
                <a:hlinkClick r:id="rId3"/>
              </a:rPr>
              <a:t>https://scikit-learn.org</a:t>
            </a:r>
            <a:endParaRPr lang="en-US" altLang="zh-HK" sz="2000" dirty="0"/>
          </a:p>
        </p:txBody>
      </p:sp>
      <p:sp>
        <p:nvSpPr>
          <p:cNvPr id="2" name="Date Placeholder 1"/>
          <p:cNvSpPr>
            <a:spLocks noGrp="1"/>
          </p:cNvSpPr>
          <p:nvPr>
            <p:ph type="dt" sz="half" idx="10"/>
          </p:nvPr>
        </p:nvSpPr>
        <p:spPr/>
        <p:txBody>
          <a:bodyPr/>
          <a:lstStyle/>
          <a:p>
            <a:r>
              <a:rPr lang="en-US"/>
              <a:t>ITP4514 – AI &amp; ML</a:t>
            </a:r>
          </a:p>
        </p:txBody>
      </p:sp>
      <p:sp>
        <p:nvSpPr>
          <p:cNvPr id="3" name="Footer Placeholder 2"/>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71</a:t>
            </a:fld>
            <a:endParaRPr lang="en-US"/>
          </a:p>
        </p:txBody>
      </p:sp>
    </p:spTree>
    <p:extLst>
      <p:ext uri="{BB962C8B-B14F-4D97-AF65-F5344CB8AC3E}">
        <p14:creationId xmlns:p14="http://schemas.microsoft.com/office/powerpoint/2010/main" val="1401512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73888-AE6E-4EC3-A515-8244888075A5}"/>
              </a:ext>
            </a:extLst>
          </p:cNvPr>
          <p:cNvSpPr>
            <a:spLocks noGrp="1"/>
          </p:cNvSpPr>
          <p:nvPr>
            <p:ph type="title"/>
          </p:nvPr>
        </p:nvSpPr>
        <p:spPr/>
        <p:txBody>
          <a:bodyPr/>
          <a:lstStyle/>
          <a:p>
            <a:r>
              <a:rPr lang="en-HK" dirty="0"/>
              <a:t>Linear Regression</a:t>
            </a:r>
          </a:p>
        </p:txBody>
      </p:sp>
      <p:sp>
        <p:nvSpPr>
          <p:cNvPr id="3" name="Content Placeholder 2">
            <a:extLst>
              <a:ext uri="{FF2B5EF4-FFF2-40B4-BE49-F238E27FC236}">
                <a16:creationId xmlns:a16="http://schemas.microsoft.com/office/drawing/2014/main" id="{16CAD7FA-567B-4D26-85AE-929E8238453F}"/>
              </a:ext>
            </a:extLst>
          </p:cNvPr>
          <p:cNvSpPr>
            <a:spLocks noGrp="1"/>
          </p:cNvSpPr>
          <p:nvPr>
            <p:ph idx="1"/>
          </p:nvPr>
        </p:nvSpPr>
        <p:spPr/>
        <p:txBody>
          <a:bodyPr>
            <a:normAutofit/>
          </a:bodyPr>
          <a:lstStyle/>
          <a:p>
            <a:pPr lvl="1"/>
            <a:r>
              <a:rPr lang="en-US" dirty="0"/>
              <a:t>the statistical model that analyzes the linear relationship between a dependent variable with given set of independent variables</a:t>
            </a:r>
          </a:p>
          <a:p>
            <a:pPr lvl="1"/>
            <a:r>
              <a:rPr lang="en-HK" dirty="0"/>
              <a:t>Type of supervised learning</a:t>
            </a:r>
          </a:p>
          <a:p>
            <a:r>
              <a:rPr lang="en-HK" dirty="0"/>
              <a:t>Simple Linear Regression algorithm (Assume that 2 variables are linearly related)</a:t>
            </a:r>
          </a:p>
          <a:p>
            <a:r>
              <a:rPr lang="en-HK" dirty="0"/>
              <a:t>Multiple Linear Regression algorithm (</a:t>
            </a:r>
            <a:r>
              <a:rPr lang="en-US" dirty="0"/>
              <a:t>predicts a response using two or more features</a:t>
            </a:r>
            <a:r>
              <a:rPr lang="en-HK" dirty="0"/>
              <a:t>)</a:t>
            </a:r>
          </a:p>
        </p:txBody>
      </p:sp>
      <p:sp>
        <p:nvSpPr>
          <p:cNvPr id="4" name="Date Placeholder 3">
            <a:extLst>
              <a:ext uri="{FF2B5EF4-FFF2-40B4-BE49-F238E27FC236}">
                <a16:creationId xmlns:a16="http://schemas.microsoft.com/office/drawing/2014/main" id="{42FC8E8B-8D31-43D7-A81D-8A669CA691AB}"/>
              </a:ext>
            </a:extLst>
          </p:cNvPr>
          <p:cNvSpPr>
            <a:spLocks noGrp="1"/>
          </p:cNvSpPr>
          <p:nvPr>
            <p:ph type="dt" sz="half" idx="10"/>
          </p:nvPr>
        </p:nvSpPr>
        <p:spPr/>
        <p:txBody>
          <a:bodyPr/>
          <a:lstStyle/>
          <a:p>
            <a:r>
              <a:rPr lang="en-US"/>
              <a:t>ITP4514 – AI &amp; ML</a:t>
            </a:r>
          </a:p>
        </p:txBody>
      </p:sp>
      <p:sp>
        <p:nvSpPr>
          <p:cNvPr id="5" name="Footer Placeholder 4">
            <a:extLst>
              <a:ext uri="{FF2B5EF4-FFF2-40B4-BE49-F238E27FC236}">
                <a16:creationId xmlns:a16="http://schemas.microsoft.com/office/drawing/2014/main" id="{0108AB7D-CB92-4850-9609-6D6FA56EFE65}"/>
              </a:ext>
            </a:extLst>
          </p:cNvPr>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a:extLst>
              <a:ext uri="{FF2B5EF4-FFF2-40B4-BE49-F238E27FC236}">
                <a16:creationId xmlns:a16="http://schemas.microsoft.com/office/drawing/2014/main" id="{4CEC5237-F507-4C57-A15B-2769157AF18B}"/>
              </a:ext>
            </a:extLst>
          </p:cNvPr>
          <p:cNvSpPr>
            <a:spLocks noGrp="1"/>
          </p:cNvSpPr>
          <p:nvPr>
            <p:ph type="sldNum" sz="quarter" idx="12"/>
          </p:nvPr>
        </p:nvSpPr>
        <p:spPr/>
        <p:txBody>
          <a:bodyPr/>
          <a:lstStyle/>
          <a:p>
            <a:fld id="{B82CCC60-E8CD-4174-8B1A-7DF615B22EEF}" type="slidenum">
              <a:rPr lang="en-US" smtClean="0"/>
              <a:pPr/>
              <a:t>8</a:t>
            </a:fld>
            <a:endParaRPr lang="en-US"/>
          </a:p>
        </p:txBody>
      </p:sp>
    </p:spTree>
    <p:extLst>
      <p:ext uri="{BB962C8B-B14F-4D97-AF65-F5344CB8AC3E}">
        <p14:creationId xmlns:p14="http://schemas.microsoft.com/office/powerpoint/2010/main" val="764217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1CF44-EC4C-0046-BD98-6E4B29DC447A}"/>
              </a:ext>
            </a:extLst>
          </p:cNvPr>
          <p:cNvSpPr>
            <a:spLocks noGrp="1"/>
          </p:cNvSpPr>
          <p:nvPr>
            <p:ph type="title"/>
          </p:nvPr>
        </p:nvSpPr>
        <p:spPr/>
        <p:txBody>
          <a:bodyPr>
            <a:noAutofit/>
          </a:bodyPr>
          <a:lstStyle/>
          <a:p>
            <a:r>
              <a:rPr lang="en-US" dirty="0"/>
              <a:t>Types of regression models</a:t>
            </a:r>
          </a:p>
        </p:txBody>
      </p:sp>
      <p:sp>
        <p:nvSpPr>
          <p:cNvPr id="4" name="Date Placeholder 3">
            <a:extLst>
              <a:ext uri="{FF2B5EF4-FFF2-40B4-BE49-F238E27FC236}">
                <a16:creationId xmlns:a16="http://schemas.microsoft.com/office/drawing/2014/main" id="{DB731454-9F18-694E-BF1E-51ED46F2BD65}"/>
              </a:ext>
            </a:extLst>
          </p:cNvPr>
          <p:cNvSpPr>
            <a:spLocks noGrp="1"/>
          </p:cNvSpPr>
          <p:nvPr>
            <p:ph type="dt" sz="half" idx="10"/>
          </p:nvPr>
        </p:nvSpPr>
        <p:spPr/>
        <p:txBody>
          <a:bodyPr/>
          <a:lstStyle/>
          <a:p>
            <a:r>
              <a:rPr lang="en-US"/>
              <a:t>ITP4514 – AI &amp; ML</a:t>
            </a:r>
          </a:p>
        </p:txBody>
      </p:sp>
      <p:sp>
        <p:nvSpPr>
          <p:cNvPr id="5" name="Footer Placeholder 4">
            <a:extLst>
              <a:ext uri="{FF2B5EF4-FFF2-40B4-BE49-F238E27FC236}">
                <a16:creationId xmlns:a16="http://schemas.microsoft.com/office/drawing/2014/main" id="{A41620B4-A105-654A-9EB7-32914B516779}"/>
              </a:ext>
            </a:extLst>
          </p:cNvPr>
          <p:cNvSpPr>
            <a:spLocks noGrp="1"/>
          </p:cNvSpPr>
          <p:nvPr>
            <p:ph type="ftr" sz="quarter" idx="11"/>
          </p:nvPr>
        </p:nvSpPr>
        <p:spPr/>
        <p:txBody>
          <a:bodyPr/>
          <a:lstStyle/>
          <a:p>
            <a:r>
              <a:rPr lang="en-US"/>
              <a:t>L7 - Machine Learning - Regression and Clustering</a:t>
            </a:r>
            <a:endParaRPr lang="en-US" dirty="0"/>
          </a:p>
        </p:txBody>
      </p:sp>
      <p:sp>
        <p:nvSpPr>
          <p:cNvPr id="6" name="Slide Number Placeholder 5">
            <a:extLst>
              <a:ext uri="{FF2B5EF4-FFF2-40B4-BE49-F238E27FC236}">
                <a16:creationId xmlns:a16="http://schemas.microsoft.com/office/drawing/2014/main" id="{3BC96F4C-B1E7-E943-B3CE-AA209813A843}"/>
              </a:ext>
            </a:extLst>
          </p:cNvPr>
          <p:cNvSpPr>
            <a:spLocks noGrp="1"/>
          </p:cNvSpPr>
          <p:nvPr>
            <p:ph type="sldNum" sz="quarter" idx="12"/>
          </p:nvPr>
        </p:nvSpPr>
        <p:spPr/>
        <p:txBody>
          <a:bodyPr/>
          <a:lstStyle/>
          <a:p>
            <a:fld id="{B82CCC60-E8CD-4174-8B1A-7DF615B22EEF}" type="slidenum">
              <a:rPr lang="en-US" smtClean="0"/>
              <a:pPr/>
              <a:t>9</a:t>
            </a:fld>
            <a:endParaRPr lang="en-US"/>
          </a:p>
        </p:txBody>
      </p:sp>
      <p:graphicFrame>
        <p:nvGraphicFramePr>
          <p:cNvPr id="7" name="Content Placeholder 6">
            <a:extLst>
              <a:ext uri="{FF2B5EF4-FFF2-40B4-BE49-F238E27FC236}">
                <a16:creationId xmlns:a16="http://schemas.microsoft.com/office/drawing/2014/main" id="{EE59E332-69FB-DF47-A35E-CC97544741CA}"/>
              </a:ext>
            </a:extLst>
          </p:cNvPr>
          <p:cNvGraphicFramePr>
            <a:graphicFrameLocks noGrp="1"/>
          </p:cNvGraphicFramePr>
          <p:nvPr>
            <p:ph idx="1"/>
            <p:extLst>
              <p:ext uri="{D42A27DB-BD31-4B8C-83A1-F6EECF244321}">
                <p14:modId xmlns:p14="http://schemas.microsoft.com/office/powerpoint/2010/main" val="3105361438"/>
              </p:ext>
            </p:extLst>
          </p:nvPr>
        </p:nvGraphicFramePr>
        <p:xfrm>
          <a:off x="2128829" y="1131118"/>
          <a:ext cx="6413500" cy="3511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E19F44FE-E79F-CD4B-910C-C138662C353B}"/>
              </a:ext>
            </a:extLst>
          </p:cNvPr>
          <p:cNvSpPr txBox="1"/>
          <p:nvPr/>
        </p:nvSpPr>
        <p:spPr>
          <a:xfrm>
            <a:off x="2281425" y="2113635"/>
            <a:ext cx="1092200" cy="369332"/>
          </a:xfrm>
          <a:prstGeom prst="rect">
            <a:avLst/>
          </a:prstGeom>
          <a:noFill/>
        </p:spPr>
        <p:txBody>
          <a:bodyPr wrap="square" rtlCol="0">
            <a:spAutoFit/>
          </a:bodyPr>
          <a:lstStyle/>
          <a:p>
            <a:pPr algn="ctr"/>
            <a:r>
              <a:rPr lang="en-US" b="1" dirty="0">
                <a:solidFill>
                  <a:schemeClr val="accent2"/>
                </a:solidFill>
              </a:rPr>
              <a:t>1 feature</a:t>
            </a:r>
          </a:p>
        </p:txBody>
      </p:sp>
      <p:sp>
        <p:nvSpPr>
          <p:cNvPr id="10" name="TextBox 9">
            <a:extLst>
              <a:ext uri="{FF2B5EF4-FFF2-40B4-BE49-F238E27FC236}">
                <a16:creationId xmlns:a16="http://schemas.microsoft.com/office/drawing/2014/main" id="{76F67960-D650-574C-9072-09D518C00A30}"/>
              </a:ext>
            </a:extLst>
          </p:cNvPr>
          <p:cNvSpPr txBox="1"/>
          <p:nvPr/>
        </p:nvSpPr>
        <p:spPr>
          <a:xfrm>
            <a:off x="7015171" y="2113635"/>
            <a:ext cx="1394155" cy="369332"/>
          </a:xfrm>
          <a:prstGeom prst="rect">
            <a:avLst/>
          </a:prstGeom>
          <a:noFill/>
        </p:spPr>
        <p:txBody>
          <a:bodyPr wrap="square" rtlCol="0">
            <a:spAutoFit/>
          </a:bodyPr>
          <a:lstStyle/>
          <a:p>
            <a:pPr algn="ctr"/>
            <a:r>
              <a:rPr lang="en-US" b="1" dirty="0">
                <a:solidFill>
                  <a:schemeClr val="accent2"/>
                </a:solidFill>
              </a:rPr>
              <a:t>2+ features</a:t>
            </a:r>
          </a:p>
        </p:txBody>
      </p:sp>
    </p:spTree>
    <p:extLst>
      <p:ext uri="{BB962C8B-B14F-4D97-AF65-F5344CB8AC3E}">
        <p14:creationId xmlns:p14="http://schemas.microsoft.com/office/powerpoint/2010/main" val="249981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8378</TotalTime>
  <Words>4145</Words>
  <Application>Microsoft Office PowerPoint</Application>
  <PresentationFormat>On-screen Show (16:9)</PresentationFormat>
  <Paragraphs>580</Paragraphs>
  <Slides>71</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71</vt:i4>
      </vt:variant>
    </vt:vector>
  </HeadingPairs>
  <TitlesOfParts>
    <vt:vector size="79" baseType="lpstr">
      <vt:lpstr>Arial</vt:lpstr>
      <vt:lpstr>Calibri</vt:lpstr>
      <vt:lpstr>Cambria</vt:lpstr>
      <vt:lpstr>Cambria Math</vt:lpstr>
      <vt:lpstr>Consolas</vt:lpstr>
      <vt:lpstr>Times New Roman</vt:lpstr>
      <vt:lpstr>Wingdings</vt:lpstr>
      <vt:lpstr>Office Theme</vt:lpstr>
      <vt:lpstr>Lecture 7 – Machine Learning – Regression &amp; Clustering</vt:lpstr>
      <vt:lpstr>Lesson Outline</vt:lpstr>
      <vt:lpstr>Supervised learning</vt:lpstr>
      <vt:lpstr>1. Regression</vt:lpstr>
      <vt:lpstr>1. Regression</vt:lpstr>
      <vt:lpstr>Sample Dataset</vt:lpstr>
      <vt:lpstr>Regression Models</vt:lpstr>
      <vt:lpstr>Linear Regression</vt:lpstr>
      <vt:lpstr>Types of regression models</vt:lpstr>
      <vt:lpstr>Linear Regression</vt:lpstr>
      <vt:lpstr>Linear Regression</vt:lpstr>
      <vt:lpstr>PowerPoint Presentation</vt:lpstr>
      <vt:lpstr>Mean Absolute Error (MAE)</vt:lpstr>
      <vt:lpstr>Mean Square Error (MSE)</vt:lpstr>
      <vt:lpstr>Gradient descent </vt:lpstr>
      <vt:lpstr>Gradient descent</vt:lpstr>
      <vt:lpstr>Multiple Linear Regression</vt:lpstr>
      <vt:lpstr>Logistic Regression</vt:lpstr>
      <vt:lpstr>Logistic Function</vt:lpstr>
      <vt:lpstr>Applications</vt:lpstr>
      <vt:lpstr>Linear regression in sklearn</vt:lpstr>
      <vt:lpstr>Linear regression in sklearn</vt:lpstr>
      <vt:lpstr>Unsupervised Learning</vt:lpstr>
      <vt:lpstr>Unsupervised Learning</vt:lpstr>
      <vt:lpstr>Why Unsupervised Learning?</vt:lpstr>
      <vt:lpstr>Supervised vs Unsupervised</vt:lpstr>
      <vt:lpstr>Types of Unsupervised Learning</vt:lpstr>
      <vt:lpstr>Types of Unsupervised Learning</vt:lpstr>
      <vt:lpstr>Types of Unsupervised Learning</vt:lpstr>
      <vt:lpstr>Disadvantages of Unsupervised Learning</vt:lpstr>
      <vt:lpstr>Introduction to Clustering</vt:lpstr>
      <vt:lpstr>What is Clustering?</vt:lpstr>
      <vt:lpstr>What is Clustering? (2)</vt:lpstr>
      <vt:lpstr>The Goal of Clustering</vt:lpstr>
      <vt:lpstr>Proximity Measures</vt:lpstr>
      <vt:lpstr>Proximity Measures</vt:lpstr>
      <vt:lpstr>Manhattan Distance vs Euclidean Distance</vt:lpstr>
      <vt:lpstr>Cosine Similarity &amp; Distance</vt:lpstr>
      <vt:lpstr>Applications of Clustering</vt:lpstr>
      <vt:lpstr>Applications of Clustering</vt:lpstr>
      <vt:lpstr>Types of Clustering</vt:lpstr>
      <vt:lpstr>Types of Clustering </vt:lpstr>
      <vt:lpstr>Hierarchal Clustering: An Example(1)</vt:lpstr>
      <vt:lpstr>Hierarchal Clustering: An Example(2)</vt:lpstr>
      <vt:lpstr>Hierarchal Clustering: An Example(3)</vt:lpstr>
      <vt:lpstr>Hierarchal Clustering: An Example(4)</vt:lpstr>
      <vt:lpstr>Hierarchal Clustering: An Example(5)</vt:lpstr>
      <vt:lpstr>Hierarchal Clustering: An Example(6)</vt:lpstr>
      <vt:lpstr>Hierarchal Clustering: An Example(7)</vt:lpstr>
      <vt:lpstr>Hierarchal Clustering: An Example(8)</vt:lpstr>
      <vt:lpstr>Clustering Algorithms in Scikit-Learn</vt:lpstr>
      <vt:lpstr>Partitioning – K-means</vt:lpstr>
      <vt:lpstr>Partitioning – K-means </vt:lpstr>
      <vt:lpstr>K-means in sklearn</vt:lpstr>
      <vt:lpstr>K-means in sklearn</vt:lpstr>
      <vt:lpstr>K-means in sklearn</vt:lpstr>
      <vt:lpstr>K-means in sklearn</vt:lpstr>
      <vt:lpstr>Single Linkage Clustering (SLC)</vt:lpstr>
      <vt:lpstr>Single Linkage Clustering</vt:lpstr>
      <vt:lpstr>Single Linkage Clustering</vt:lpstr>
      <vt:lpstr>Single Linkage Clustering</vt:lpstr>
      <vt:lpstr>Single Linkage Clustering</vt:lpstr>
      <vt:lpstr>Hierarchical Clustering in sklearn</vt:lpstr>
      <vt:lpstr>Expectation Maximization (EM)</vt:lpstr>
      <vt:lpstr>Expectation Maximization</vt:lpstr>
      <vt:lpstr>Expectation Maximization</vt:lpstr>
      <vt:lpstr>Expectation Maximization </vt:lpstr>
      <vt:lpstr>Expectation Maximization</vt:lpstr>
      <vt:lpstr>Gaussian Mixture in sklearn</vt:lpstr>
      <vt:lpstr>Self Study Guide</vt:lpstr>
      <vt:lpstr>Self Study Guide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ITP4514 - Lecture 7</dc:title>
  <dc:creator>Mr. Ben Fung</dc:creator>
  <cp:lastModifiedBy>David HO</cp:lastModifiedBy>
  <cp:revision>54</cp:revision>
  <dcterms:created xsi:type="dcterms:W3CDTF">2017-08-01T15:40:51Z</dcterms:created>
  <dcterms:modified xsi:type="dcterms:W3CDTF">2024-10-21T06:51:08Z</dcterms:modified>
</cp:coreProperties>
</file>