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9"/>
  </p:notesMasterIdLst>
  <p:sldIdLst>
    <p:sldId id="261" r:id="rId2"/>
    <p:sldId id="276" r:id="rId3"/>
    <p:sldId id="277" r:id="rId4"/>
    <p:sldId id="278" r:id="rId5"/>
    <p:sldId id="279" r:id="rId6"/>
    <p:sldId id="280" r:id="rId7"/>
    <p:sldId id="281" r:id="rId8"/>
    <p:sldId id="494" r:id="rId9"/>
    <p:sldId id="495" r:id="rId10"/>
    <p:sldId id="496"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 id="297" r:id="rId27"/>
    <p:sldId id="298" r:id="rId28"/>
    <p:sldId id="299" r:id="rId29"/>
    <p:sldId id="300" r:id="rId30"/>
    <p:sldId id="301" r:id="rId31"/>
    <p:sldId id="302" r:id="rId32"/>
    <p:sldId id="489" r:id="rId33"/>
    <p:sldId id="304" r:id="rId34"/>
    <p:sldId id="305" r:id="rId35"/>
    <p:sldId id="306" r:id="rId36"/>
    <p:sldId id="307" r:id="rId37"/>
    <p:sldId id="308" r:id="rId38"/>
    <p:sldId id="309" r:id="rId39"/>
    <p:sldId id="310" r:id="rId40"/>
    <p:sldId id="311" r:id="rId41"/>
    <p:sldId id="312" r:id="rId42"/>
    <p:sldId id="313" r:id="rId43"/>
    <p:sldId id="314" r:id="rId44"/>
    <p:sldId id="315" r:id="rId45"/>
    <p:sldId id="316" r:id="rId46"/>
    <p:sldId id="317" r:id="rId47"/>
    <p:sldId id="318" r:id="rId48"/>
    <p:sldId id="319" r:id="rId49"/>
    <p:sldId id="320" r:id="rId50"/>
    <p:sldId id="321" r:id="rId51"/>
    <p:sldId id="322" r:id="rId52"/>
    <p:sldId id="490" r:id="rId53"/>
    <p:sldId id="491" r:id="rId54"/>
    <p:sldId id="492" r:id="rId55"/>
    <p:sldId id="493" r:id="rId56"/>
    <p:sldId id="363" r:id="rId57"/>
    <p:sldId id="484" r:id="rId5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EC3C"/>
    <a:srgbClr val="E701FF"/>
    <a:srgbClr val="6C1A00"/>
    <a:srgbClr val="C79E37"/>
    <a:srgbClr val="202E54"/>
    <a:srgbClr val="FF2549"/>
    <a:srgbClr val="1D3A00"/>
    <a:srgbClr val="007033"/>
    <a:srgbClr val="990099"/>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08" autoAdjust="0"/>
  </p:normalViewPr>
  <p:slideViewPr>
    <p:cSldViewPr>
      <p:cViewPr>
        <p:scale>
          <a:sx n="98" d="100"/>
          <a:sy n="98" d="100"/>
        </p:scale>
        <p:origin x="828" y="56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HO" userId="4f9b9414-db4c-428a-a76a-046e7c2b65fb" providerId="ADAL" clId="{5976D36D-5698-430D-B3F6-937533BCAFE5}"/>
    <pc:docChg chg="modSld">
      <pc:chgData name="David HO" userId="4f9b9414-db4c-428a-a76a-046e7c2b65fb" providerId="ADAL" clId="{5976D36D-5698-430D-B3F6-937533BCAFE5}" dt="2024-11-03T15:34:51.644" v="9" actId="20577"/>
      <pc:docMkLst>
        <pc:docMk/>
      </pc:docMkLst>
      <pc:sldChg chg="modSp mod">
        <pc:chgData name="David HO" userId="4f9b9414-db4c-428a-a76a-046e7c2b65fb" providerId="ADAL" clId="{5976D36D-5698-430D-B3F6-937533BCAFE5}" dt="2024-11-03T15:34:51.644" v="9" actId="20577"/>
        <pc:sldMkLst>
          <pc:docMk/>
          <pc:sldMk cId="2819291526" sldId="261"/>
        </pc:sldMkLst>
        <pc:spChg chg="mod">
          <ac:chgData name="David HO" userId="4f9b9414-db4c-428a-a76a-046e7c2b65fb" providerId="ADAL" clId="{5976D36D-5698-430D-B3F6-937533BCAFE5}" dt="2024-11-03T15:34:51.644" v="9" actId="20577"/>
          <ac:spMkLst>
            <pc:docMk/>
            <pc:sldMk cId="2819291526" sldId="261"/>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2024-11-03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0A83B1-E053-4B74-83F4-77575C55DDA8}" type="slidenum">
              <a:rPr lang="en-US" smtClean="0"/>
              <a:t>2</a:t>
            </a:fld>
            <a:endParaRPr lang="en-US"/>
          </a:p>
        </p:txBody>
      </p:sp>
    </p:spTree>
    <p:extLst>
      <p:ext uri="{BB962C8B-B14F-4D97-AF65-F5344CB8AC3E}">
        <p14:creationId xmlns:p14="http://schemas.microsoft.com/office/powerpoint/2010/main" val="4008903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16</a:t>
            </a:fld>
            <a:endParaRPr lang="en-US"/>
          </a:p>
        </p:txBody>
      </p:sp>
    </p:spTree>
    <p:extLst>
      <p:ext uri="{BB962C8B-B14F-4D97-AF65-F5344CB8AC3E}">
        <p14:creationId xmlns:p14="http://schemas.microsoft.com/office/powerpoint/2010/main" val="743501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17</a:t>
            </a:fld>
            <a:endParaRPr lang="en-US"/>
          </a:p>
        </p:txBody>
      </p:sp>
    </p:spTree>
    <p:extLst>
      <p:ext uri="{BB962C8B-B14F-4D97-AF65-F5344CB8AC3E}">
        <p14:creationId xmlns:p14="http://schemas.microsoft.com/office/powerpoint/2010/main" val="335250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18</a:t>
            </a:fld>
            <a:endParaRPr lang="en-US"/>
          </a:p>
        </p:txBody>
      </p:sp>
    </p:spTree>
    <p:extLst>
      <p:ext uri="{BB962C8B-B14F-4D97-AF65-F5344CB8AC3E}">
        <p14:creationId xmlns:p14="http://schemas.microsoft.com/office/powerpoint/2010/main" val="159611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19</a:t>
            </a:fld>
            <a:endParaRPr lang="en-US"/>
          </a:p>
        </p:txBody>
      </p:sp>
    </p:spTree>
    <p:extLst>
      <p:ext uri="{BB962C8B-B14F-4D97-AF65-F5344CB8AC3E}">
        <p14:creationId xmlns:p14="http://schemas.microsoft.com/office/powerpoint/2010/main" val="1541195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20</a:t>
            </a:fld>
            <a:endParaRPr lang="en-US"/>
          </a:p>
        </p:txBody>
      </p:sp>
    </p:spTree>
    <p:extLst>
      <p:ext uri="{BB962C8B-B14F-4D97-AF65-F5344CB8AC3E}">
        <p14:creationId xmlns:p14="http://schemas.microsoft.com/office/powerpoint/2010/main" val="3931759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21</a:t>
            </a:fld>
            <a:endParaRPr lang="en-US"/>
          </a:p>
        </p:txBody>
      </p:sp>
    </p:spTree>
    <p:extLst>
      <p:ext uri="{BB962C8B-B14F-4D97-AF65-F5344CB8AC3E}">
        <p14:creationId xmlns:p14="http://schemas.microsoft.com/office/powerpoint/2010/main" val="2632324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22</a:t>
            </a:fld>
            <a:endParaRPr lang="en-US"/>
          </a:p>
        </p:txBody>
      </p:sp>
    </p:spTree>
    <p:extLst>
      <p:ext uri="{BB962C8B-B14F-4D97-AF65-F5344CB8AC3E}">
        <p14:creationId xmlns:p14="http://schemas.microsoft.com/office/powerpoint/2010/main" val="2478794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23</a:t>
            </a:fld>
            <a:endParaRPr lang="en-US"/>
          </a:p>
        </p:txBody>
      </p:sp>
    </p:spTree>
    <p:extLst>
      <p:ext uri="{BB962C8B-B14F-4D97-AF65-F5344CB8AC3E}">
        <p14:creationId xmlns:p14="http://schemas.microsoft.com/office/powerpoint/2010/main" val="51807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24</a:t>
            </a:fld>
            <a:endParaRPr lang="en-US"/>
          </a:p>
        </p:txBody>
      </p:sp>
    </p:spTree>
    <p:extLst>
      <p:ext uri="{BB962C8B-B14F-4D97-AF65-F5344CB8AC3E}">
        <p14:creationId xmlns:p14="http://schemas.microsoft.com/office/powerpoint/2010/main" val="1973885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25</a:t>
            </a:fld>
            <a:endParaRPr lang="en-US"/>
          </a:p>
        </p:txBody>
      </p:sp>
    </p:spTree>
    <p:extLst>
      <p:ext uri="{BB962C8B-B14F-4D97-AF65-F5344CB8AC3E}">
        <p14:creationId xmlns:p14="http://schemas.microsoft.com/office/powerpoint/2010/main" val="1775710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3166785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26</a:t>
            </a:fld>
            <a:endParaRPr lang="en-US"/>
          </a:p>
        </p:txBody>
      </p:sp>
    </p:spTree>
    <p:extLst>
      <p:ext uri="{BB962C8B-B14F-4D97-AF65-F5344CB8AC3E}">
        <p14:creationId xmlns:p14="http://schemas.microsoft.com/office/powerpoint/2010/main" val="42598444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27</a:t>
            </a:fld>
            <a:endParaRPr lang="en-US"/>
          </a:p>
        </p:txBody>
      </p:sp>
    </p:spTree>
    <p:extLst>
      <p:ext uri="{BB962C8B-B14F-4D97-AF65-F5344CB8AC3E}">
        <p14:creationId xmlns:p14="http://schemas.microsoft.com/office/powerpoint/2010/main" val="33838541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29</a:t>
            </a:fld>
            <a:endParaRPr lang="en-US"/>
          </a:p>
        </p:txBody>
      </p:sp>
    </p:spTree>
    <p:extLst>
      <p:ext uri="{BB962C8B-B14F-4D97-AF65-F5344CB8AC3E}">
        <p14:creationId xmlns:p14="http://schemas.microsoft.com/office/powerpoint/2010/main" val="5468295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30</a:t>
            </a:fld>
            <a:endParaRPr lang="en-US"/>
          </a:p>
        </p:txBody>
      </p:sp>
    </p:spTree>
    <p:extLst>
      <p:ext uri="{BB962C8B-B14F-4D97-AF65-F5344CB8AC3E}">
        <p14:creationId xmlns:p14="http://schemas.microsoft.com/office/powerpoint/2010/main" val="15964168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31</a:t>
            </a:fld>
            <a:endParaRPr lang="en-US"/>
          </a:p>
        </p:txBody>
      </p:sp>
    </p:spTree>
    <p:extLst>
      <p:ext uri="{BB962C8B-B14F-4D97-AF65-F5344CB8AC3E}">
        <p14:creationId xmlns:p14="http://schemas.microsoft.com/office/powerpoint/2010/main" val="29979845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32</a:t>
            </a:fld>
            <a:endParaRPr lang="en-US"/>
          </a:p>
        </p:txBody>
      </p:sp>
    </p:spTree>
    <p:extLst>
      <p:ext uri="{BB962C8B-B14F-4D97-AF65-F5344CB8AC3E}">
        <p14:creationId xmlns:p14="http://schemas.microsoft.com/office/powerpoint/2010/main" val="358528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33</a:t>
            </a:fld>
            <a:endParaRPr lang="en-US"/>
          </a:p>
        </p:txBody>
      </p:sp>
    </p:spTree>
    <p:extLst>
      <p:ext uri="{BB962C8B-B14F-4D97-AF65-F5344CB8AC3E}">
        <p14:creationId xmlns:p14="http://schemas.microsoft.com/office/powerpoint/2010/main" val="36888080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34</a:t>
            </a:fld>
            <a:endParaRPr lang="en-US"/>
          </a:p>
        </p:txBody>
      </p:sp>
    </p:spTree>
    <p:extLst>
      <p:ext uri="{BB962C8B-B14F-4D97-AF65-F5344CB8AC3E}">
        <p14:creationId xmlns:p14="http://schemas.microsoft.com/office/powerpoint/2010/main" val="21874436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35</a:t>
            </a:fld>
            <a:endParaRPr lang="en-US"/>
          </a:p>
        </p:txBody>
      </p:sp>
    </p:spTree>
    <p:extLst>
      <p:ext uri="{BB962C8B-B14F-4D97-AF65-F5344CB8AC3E}">
        <p14:creationId xmlns:p14="http://schemas.microsoft.com/office/powerpoint/2010/main" val="1029021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36</a:t>
            </a:fld>
            <a:endParaRPr lang="en-US"/>
          </a:p>
        </p:txBody>
      </p:sp>
    </p:spTree>
    <p:extLst>
      <p:ext uri="{BB962C8B-B14F-4D97-AF65-F5344CB8AC3E}">
        <p14:creationId xmlns:p14="http://schemas.microsoft.com/office/powerpoint/2010/main" val="3844601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5</a:t>
            </a:fld>
            <a:endParaRPr lang="en-US"/>
          </a:p>
        </p:txBody>
      </p:sp>
    </p:spTree>
    <p:extLst>
      <p:ext uri="{BB962C8B-B14F-4D97-AF65-F5344CB8AC3E}">
        <p14:creationId xmlns:p14="http://schemas.microsoft.com/office/powerpoint/2010/main" val="29846502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37</a:t>
            </a:fld>
            <a:endParaRPr lang="en-US"/>
          </a:p>
        </p:txBody>
      </p:sp>
    </p:spTree>
    <p:extLst>
      <p:ext uri="{BB962C8B-B14F-4D97-AF65-F5344CB8AC3E}">
        <p14:creationId xmlns:p14="http://schemas.microsoft.com/office/powerpoint/2010/main" val="3021776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38</a:t>
            </a:fld>
            <a:endParaRPr lang="en-US"/>
          </a:p>
        </p:txBody>
      </p:sp>
    </p:spTree>
    <p:extLst>
      <p:ext uri="{BB962C8B-B14F-4D97-AF65-F5344CB8AC3E}">
        <p14:creationId xmlns:p14="http://schemas.microsoft.com/office/powerpoint/2010/main" val="37480886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39</a:t>
            </a:fld>
            <a:endParaRPr lang="en-US"/>
          </a:p>
        </p:txBody>
      </p:sp>
    </p:spTree>
    <p:extLst>
      <p:ext uri="{BB962C8B-B14F-4D97-AF65-F5344CB8AC3E}">
        <p14:creationId xmlns:p14="http://schemas.microsoft.com/office/powerpoint/2010/main" val="36025166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41</a:t>
            </a:fld>
            <a:endParaRPr lang="en-US"/>
          </a:p>
        </p:txBody>
      </p:sp>
    </p:spTree>
    <p:extLst>
      <p:ext uri="{BB962C8B-B14F-4D97-AF65-F5344CB8AC3E}">
        <p14:creationId xmlns:p14="http://schemas.microsoft.com/office/powerpoint/2010/main" val="13248446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42</a:t>
            </a:fld>
            <a:endParaRPr lang="en-US"/>
          </a:p>
        </p:txBody>
      </p:sp>
    </p:spTree>
    <p:extLst>
      <p:ext uri="{BB962C8B-B14F-4D97-AF65-F5344CB8AC3E}">
        <p14:creationId xmlns:p14="http://schemas.microsoft.com/office/powerpoint/2010/main" val="32815033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43</a:t>
            </a:fld>
            <a:endParaRPr lang="en-US"/>
          </a:p>
        </p:txBody>
      </p:sp>
    </p:spTree>
    <p:extLst>
      <p:ext uri="{BB962C8B-B14F-4D97-AF65-F5344CB8AC3E}">
        <p14:creationId xmlns:p14="http://schemas.microsoft.com/office/powerpoint/2010/main" val="37644584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44</a:t>
            </a:fld>
            <a:endParaRPr lang="en-US"/>
          </a:p>
        </p:txBody>
      </p:sp>
    </p:spTree>
    <p:extLst>
      <p:ext uri="{BB962C8B-B14F-4D97-AF65-F5344CB8AC3E}">
        <p14:creationId xmlns:p14="http://schemas.microsoft.com/office/powerpoint/2010/main" val="34948891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45</a:t>
            </a:fld>
            <a:endParaRPr lang="en-US"/>
          </a:p>
        </p:txBody>
      </p:sp>
    </p:spTree>
    <p:extLst>
      <p:ext uri="{BB962C8B-B14F-4D97-AF65-F5344CB8AC3E}">
        <p14:creationId xmlns:p14="http://schemas.microsoft.com/office/powerpoint/2010/main" val="38845024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46</a:t>
            </a:fld>
            <a:endParaRPr lang="en-US"/>
          </a:p>
        </p:txBody>
      </p:sp>
    </p:spTree>
    <p:extLst>
      <p:ext uri="{BB962C8B-B14F-4D97-AF65-F5344CB8AC3E}">
        <p14:creationId xmlns:p14="http://schemas.microsoft.com/office/powerpoint/2010/main" val="28483769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47</a:t>
            </a:fld>
            <a:endParaRPr lang="en-US"/>
          </a:p>
        </p:txBody>
      </p:sp>
    </p:spTree>
    <p:extLst>
      <p:ext uri="{BB962C8B-B14F-4D97-AF65-F5344CB8AC3E}">
        <p14:creationId xmlns:p14="http://schemas.microsoft.com/office/powerpoint/2010/main" val="3245770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28565764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48</a:t>
            </a:fld>
            <a:endParaRPr lang="en-US"/>
          </a:p>
        </p:txBody>
      </p:sp>
    </p:spTree>
    <p:extLst>
      <p:ext uri="{BB962C8B-B14F-4D97-AF65-F5344CB8AC3E}">
        <p14:creationId xmlns:p14="http://schemas.microsoft.com/office/powerpoint/2010/main" val="30261417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49</a:t>
            </a:fld>
            <a:endParaRPr lang="en-US"/>
          </a:p>
        </p:txBody>
      </p:sp>
    </p:spTree>
    <p:extLst>
      <p:ext uri="{BB962C8B-B14F-4D97-AF65-F5344CB8AC3E}">
        <p14:creationId xmlns:p14="http://schemas.microsoft.com/office/powerpoint/2010/main" val="13105487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50</a:t>
            </a:fld>
            <a:endParaRPr lang="en-US"/>
          </a:p>
        </p:txBody>
      </p:sp>
    </p:spTree>
    <p:extLst>
      <p:ext uri="{BB962C8B-B14F-4D97-AF65-F5344CB8AC3E}">
        <p14:creationId xmlns:p14="http://schemas.microsoft.com/office/powerpoint/2010/main" val="26889311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51</a:t>
            </a:fld>
            <a:endParaRPr lang="en-US"/>
          </a:p>
        </p:txBody>
      </p:sp>
    </p:spTree>
    <p:extLst>
      <p:ext uri="{BB962C8B-B14F-4D97-AF65-F5344CB8AC3E}">
        <p14:creationId xmlns:p14="http://schemas.microsoft.com/office/powerpoint/2010/main" val="33742836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57</a:t>
            </a:fld>
            <a:endParaRPr lang="en-US"/>
          </a:p>
        </p:txBody>
      </p:sp>
    </p:spTree>
    <p:extLst>
      <p:ext uri="{BB962C8B-B14F-4D97-AF65-F5344CB8AC3E}">
        <p14:creationId xmlns:p14="http://schemas.microsoft.com/office/powerpoint/2010/main" val="1277981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337969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12</a:t>
            </a:fld>
            <a:endParaRPr lang="en-US"/>
          </a:p>
        </p:txBody>
      </p:sp>
    </p:spTree>
    <p:extLst>
      <p:ext uri="{BB962C8B-B14F-4D97-AF65-F5344CB8AC3E}">
        <p14:creationId xmlns:p14="http://schemas.microsoft.com/office/powerpoint/2010/main" val="2276895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13</a:t>
            </a:fld>
            <a:endParaRPr lang="en-US"/>
          </a:p>
        </p:txBody>
      </p:sp>
    </p:spTree>
    <p:extLst>
      <p:ext uri="{BB962C8B-B14F-4D97-AF65-F5344CB8AC3E}">
        <p14:creationId xmlns:p14="http://schemas.microsoft.com/office/powerpoint/2010/main" val="2694007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14</a:t>
            </a:fld>
            <a:endParaRPr lang="en-US"/>
          </a:p>
        </p:txBody>
      </p:sp>
    </p:spTree>
    <p:extLst>
      <p:ext uri="{BB962C8B-B14F-4D97-AF65-F5344CB8AC3E}">
        <p14:creationId xmlns:p14="http://schemas.microsoft.com/office/powerpoint/2010/main" val="2218226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15</a:t>
            </a:fld>
            <a:endParaRPr lang="en-US"/>
          </a:p>
        </p:txBody>
      </p:sp>
    </p:spTree>
    <p:extLst>
      <p:ext uri="{BB962C8B-B14F-4D97-AF65-F5344CB8AC3E}">
        <p14:creationId xmlns:p14="http://schemas.microsoft.com/office/powerpoint/2010/main" val="8096757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2113635"/>
            <a:ext cx="8246070" cy="1374345"/>
          </a:xfrm>
          <a:noFill/>
          <a:effectLst>
            <a:outerShdw blurRad="50800" dist="38100" dir="2700000" algn="tl" rotWithShape="0">
              <a:prstClr val="black">
                <a:alpha val="40000"/>
              </a:prstClr>
            </a:outerShdw>
          </a:effectLst>
        </p:spPr>
        <p:txBody>
          <a:bodyPr>
            <a:normAutofit/>
          </a:bodyPr>
          <a:lstStyle>
            <a:lvl1pPr algn="r">
              <a:defRPr lang="en-US" sz="3600" b="1" i="1" kern="1200" dirty="0">
                <a:solidFill>
                  <a:srgbClr val="66FF33"/>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j-cs"/>
              </a:defRPr>
            </a:lvl1pPr>
          </a:lstStyle>
          <a:p>
            <a:r>
              <a:rPr lang="en-US" dirty="0"/>
              <a:t>Click to edit </a:t>
            </a:r>
            <a:br>
              <a:rPr lang="en-US" dirty="0"/>
            </a:br>
            <a:r>
              <a:rPr lang="en-US" dirty="0"/>
              <a:t>Master title style</a:t>
            </a:r>
          </a:p>
        </p:txBody>
      </p:sp>
      <p:sp>
        <p:nvSpPr>
          <p:cNvPr id="4" name="Date Placeholder 3"/>
          <p:cNvSpPr>
            <a:spLocks noGrp="1"/>
          </p:cNvSpPr>
          <p:nvPr>
            <p:ph type="dt" sz="half" idx="10"/>
          </p:nvPr>
        </p:nvSpPr>
        <p:spPr/>
        <p:txBody>
          <a:bodyPr/>
          <a:lstStyle/>
          <a:p>
            <a:r>
              <a:rPr lang="en-US"/>
              <a:t>ITP4514 – AI &amp; ML</a:t>
            </a:r>
          </a:p>
        </p:txBody>
      </p:sp>
      <p:sp>
        <p:nvSpPr>
          <p:cNvPr id="5" name="Footer Placeholder 4"/>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C:\Users\johnnyc\AppData\Local\Microsoft\Windows\INetCache\Content.Word\vtc.jpg">
            <a:extLst>
              <a:ext uri="{FF2B5EF4-FFF2-40B4-BE49-F238E27FC236}">
                <a16:creationId xmlns:a16="http://schemas.microsoft.com/office/drawing/2014/main" id="{39BB3CF6-6063-4B98-966B-D61F1A1EBF6E}"/>
              </a:ext>
            </a:extLst>
          </p:cNvPr>
          <p:cNvPicPr/>
          <p:nvPr userDrawn="1"/>
        </p:nvPicPr>
        <p:blipFill>
          <a:blip r:embed="rId3" cstate="print">
            <a:extLst>
              <a:ext uri="{BEBA8EAE-BF5A-486C-A8C5-ECC9F3942E4B}">
                <a14:imgProps xmlns:a14="http://schemas.microsoft.com/office/drawing/2010/main">
                  <a14:imgLayer r:embed="rId4">
                    <a14:imgEffect>
                      <a14:backgroundRemoval t="10000" b="90000" l="10000" r="90000">
                        <a14:foregroundMark x1="22742" y1="55182" x2="24516" y2="73109"/>
                        <a14:foregroundMark x1="46935" y1="52661" x2="60645" y2="52661"/>
                        <a14:foregroundMark x1="53710" y1="53221" x2="51452" y2="82913"/>
                        <a14:foregroundMark x1="24355" y1="61905" x2="26613" y2="78151"/>
                        <a14:foregroundMark x1="67742" y1="57703" x2="80806" y2="50140"/>
                        <a14:foregroundMark x1="67258" y1="62185" x2="68226" y2="82633"/>
                        <a14:foregroundMark x1="71290" y1="82353" x2="78548" y2="83193"/>
                        <a14:foregroundMark x1="43871" y1="25490" x2="46935" y2="13725"/>
                        <a14:foregroundMark x1="37258" y1="49020" x2="42258" y2="31092"/>
                        <a14:foregroundMark x1="37903" y1="56863" x2="42581" y2="44818"/>
                        <a14:foregroundMark x1="34516" y1="54622" x2="37258" y2="32493"/>
                      </a14:backgroundRemoval>
                    </a14:imgEffect>
                  </a14:imgLayer>
                </a14:imgProps>
              </a:ext>
              <a:ext uri="{28A0092B-C50C-407E-A947-70E740481C1C}">
                <a14:useLocalDpi xmlns:a14="http://schemas.microsoft.com/office/drawing/2010/main" val="0"/>
              </a:ext>
            </a:extLst>
          </a:blip>
          <a:srcRect/>
          <a:stretch>
            <a:fillRect/>
          </a:stretch>
        </p:blipFill>
        <p:spPr bwMode="auto">
          <a:xfrm>
            <a:off x="4419295" y="-1"/>
            <a:ext cx="2290575" cy="1213797"/>
          </a:xfrm>
          <a:prstGeom prst="rect">
            <a:avLst/>
          </a:prstGeom>
          <a:noFill/>
          <a:ln>
            <a:noFill/>
          </a:ln>
        </p:spPr>
      </p:pic>
      <p:sp>
        <p:nvSpPr>
          <p:cNvPr id="9" name="Rectangle 8"/>
          <p:cNvSpPr/>
          <p:nvPr userDrawn="1"/>
        </p:nvSpPr>
        <p:spPr>
          <a:xfrm>
            <a:off x="1517900" y="1282638"/>
            <a:ext cx="7626100" cy="830997"/>
          </a:xfrm>
          <a:prstGeom prst="rect">
            <a:avLst/>
          </a:prstGeom>
          <a:gradFill flip="none" rotWithShape="1">
            <a:gsLst>
              <a:gs pos="0">
                <a:schemeClr val="accent4">
                  <a:lumMod val="0"/>
                  <a:lumOff val="100000"/>
                  <a:alpha val="0"/>
                </a:schemeClr>
              </a:gs>
              <a:gs pos="35000">
                <a:schemeClr val="accent4">
                  <a:lumMod val="0"/>
                  <a:lumOff val="100000"/>
                </a:schemeClr>
              </a:gs>
              <a:gs pos="100000">
                <a:schemeClr val="accent4">
                  <a:lumMod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400" b="1" i="1" dirty="0">
              <a:solidFill>
                <a:srgbClr val="FFFF0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10" name="TextBox 9"/>
          <p:cNvSpPr txBox="1"/>
          <p:nvPr userDrawn="1"/>
        </p:nvSpPr>
        <p:spPr>
          <a:xfrm>
            <a:off x="1623009" y="1282637"/>
            <a:ext cx="7072026" cy="830997"/>
          </a:xfrm>
          <a:prstGeom prst="rect">
            <a:avLst/>
          </a:prstGeom>
          <a:noFill/>
        </p:spPr>
        <p:txBody>
          <a:bodyPr wrap="square" rtlCol="0">
            <a:spAutoFit/>
          </a:bodyPr>
          <a:lstStyle/>
          <a:p>
            <a:pPr algn="r"/>
            <a:r>
              <a:rPr lang="en-US" sz="2400" b="1" i="1" dirty="0">
                <a:solidFill>
                  <a:srgbClr val="FFFF0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ITP4514 </a:t>
            </a:r>
          </a:p>
          <a:p>
            <a:pPr algn="r"/>
            <a:r>
              <a:rPr lang="en-US" sz="2400" b="1" i="1" dirty="0">
                <a:solidFill>
                  <a:srgbClr val="FFFF0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Artificial Intelligence &amp; Machine Learning </a:t>
            </a:r>
          </a:p>
        </p:txBody>
      </p:sp>
      <p:sp>
        <p:nvSpPr>
          <p:cNvPr id="11" name="Subtitle 2"/>
          <p:cNvSpPr>
            <a:spLocks noGrp="1"/>
          </p:cNvSpPr>
          <p:nvPr>
            <p:ph type="subTitle" idx="1"/>
          </p:nvPr>
        </p:nvSpPr>
        <p:spPr>
          <a:xfrm>
            <a:off x="448965" y="3487979"/>
            <a:ext cx="8246070" cy="763525"/>
          </a:xfrm>
        </p:spPr>
        <p:txBody>
          <a:bodyPr>
            <a:normAutofit/>
          </a:bodyPr>
          <a:lstStyle>
            <a:lvl1pPr marL="0" indent="0" algn="r">
              <a:buNone/>
              <a:defRPr sz="2800" b="0" i="0">
                <a:solidFill>
                  <a:srgbClr val="E701FF"/>
                </a:solidFill>
                <a:effectLst/>
              </a:defRPr>
            </a:lvl1pPr>
          </a:lstStyle>
          <a:p>
            <a:r>
              <a:rPr lang="en-US" b="1" i="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AY 2021-22</a:t>
            </a:r>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ITP4514 – AI &amp; ML</a:t>
            </a:r>
          </a:p>
        </p:txBody>
      </p:sp>
      <p:sp>
        <p:nvSpPr>
          <p:cNvPr id="6" name="Footer Placeholder 5"/>
          <p:cNvSpPr>
            <a:spLocks noGrp="1"/>
          </p:cNvSpPr>
          <p:nvPr>
            <p:ph type="ftr" sz="quarter" idx="11"/>
          </p:nvPr>
        </p:nvSpPr>
        <p:spPr/>
        <p:txBody>
          <a:bodyPr/>
          <a:lstStyle/>
          <a:p>
            <a:r>
              <a:rPr lang="en-US"/>
              <a:t>L9 – Natural Language Processing</a:t>
            </a:r>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ITP4514 – AI &amp; ML</a:t>
            </a:r>
          </a:p>
        </p:txBody>
      </p:sp>
      <p:sp>
        <p:nvSpPr>
          <p:cNvPr id="5" name="Footer Placeholder 4"/>
          <p:cNvSpPr>
            <a:spLocks noGrp="1"/>
          </p:cNvSpPr>
          <p:nvPr>
            <p:ph type="ftr" sz="quarter" idx="11"/>
          </p:nvPr>
        </p:nvSpPr>
        <p:spPr/>
        <p:txBody>
          <a:bodyPr/>
          <a:lstStyle/>
          <a:p>
            <a:r>
              <a:rPr lang="en-US"/>
              <a:t>L9 – Natural Language Processing</a:t>
            </a:r>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ITP4514 – AI &amp; ML</a:t>
            </a:r>
          </a:p>
        </p:txBody>
      </p:sp>
      <p:sp>
        <p:nvSpPr>
          <p:cNvPr id="5" name="Footer Placeholder 4"/>
          <p:cNvSpPr>
            <a:spLocks noGrp="1"/>
          </p:cNvSpPr>
          <p:nvPr>
            <p:ph type="ftr" sz="quarter" idx="11"/>
          </p:nvPr>
        </p:nvSpPr>
        <p:spPr/>
        <p:txBody>
          <a:bodyPr/>
          <a:lstStyle/>
          <a:p>
            <a:r>
              <a:rPr lang="en-US"/>
              <a:t>L9 – Natural Language Processing</a:t>
            </a:r>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891995"/>
            <a:ext cx="8246070" cy="7635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655520"/>
            <a:ext cx="8246070" cy="3206803"/>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solidFill>
                  <a:schemeClr val="bg1">
                    <a:lumMod val="95000"/>
                  </a:schemeClr>
                </a:solidFill>
              </a:defRPr>
            </a:lvl1pPr>
          </a:lstStyle>
          <a:p>
            <a:r>
              <a:rPr lang="en-US"/>
              <a:t>ITP4514 – AI &amp; ML</a:t>
            </a:r>
            <a:endParaRPr lang="en-US" dirty="0"/>
          </a:p>
        </p:txBody>
      </p:sp>
      <p:sp>
        <p:nvSpPr>
          <p:cNvPr id="5" name="Footer Placeholder 4"/>
          <p:cNvSpPr>
            <a:spLocks noGrp="1"/>
          </p:cNvSpPr>
          <p:nvPr>
            <p:ph type="ftr" sz="quarter" idx="11"/>
          </p:nvPr>
        </p:nvSpPr>
        <p:spPr/>
        <p:txBody>
          <a:bodyPr/>
          <a:lstStyle>
            <a:lvl1pPr>
              <a:defRPr>
                <a:solidFill>
                  <a:schemeClr val="bg1">
                    <a:lumMod val="95000"/>
                  </a:schemeClr>
                </a:solidFill>
              </a:defRPr>
            </a:lvl1p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lvl1pPr>
              <a:defRPr>
                <a:solidFill>
                  <a:schemeClr val="bg1">
                    <a:lumMod val="95000"/>
                  </a:schemeClr>
                </a:solidFill>
              </a:defRPr>
            </a:lvl1p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8720" y="281175"/>
            <a:ext cx="6413609" cy="725349"/>
          </a:xfrm>
        </p:spPr>
        <p:txBody>
          <a:bodyPr>
            <a:normAutofit/>
          </a:bodyPr>
          <a:lstStyle>
            <a:lvl1pPr algn="l">
              <a:defRPr sz="3600" b="1">
                <a:solidFill>
                  <a:schemeClr val="bg1"/>
                </a:solidFill>
                <a:effectLst>
                  <a:outerShdw blurRad="50800" dist="38100" dir="2700000" algn="tl" rotWithShape="0">
                    <a:prstClr val="black">
                      <a:alpha val="40000"/>
                    </a:prstClr>
                  </a:outerShdw>
                </a:effectLst>
                <a:latin typeface="Cambria" panose="02040503050406030204" pitchFamily="18" charset="0"/>
                <a:ea typeface="Cambria" panose="02040503050406030204" pitchFamily="18" charset="0"/>
              </a:defRPr>
            </a:lvl1pPr>
          </a:lstStyle>
          <a:p>
            <a:r>
              <a:rPr lang="en-US" dirty="0"/>
              <a:t>Click to edit Master title style</a:t>
            </a:r>
          </a:p>
        </p:txBody>
      </p:sp>
      <p:sp>
        <p:nvSpPr>
          <p:cNvPr id="3" name="Content Placeholder 2"/>
          <p:cNvSpPr>
            <a:spLocks noGrp="1"/>
          </p:cNvSpPr>
          <p:nvPr>
            <p:ph idx="1"/>
          </p:nvPr>
        </p:nvSpPr>
        <p:spPr>
          <a:xfrm>
            <a:off x="2128720" y="1197405"/>
            <a:ext cx="6413609" cy="3511061"/>
          </a:xfrm>
        </p:spPr>
        <p:txBody>
          <a:bodyPr>
            <a:normAutofit/>
          </a:bodyPr>
          <a:lstStyle>
            <a:lvl1pPr>
              <a:defRPr sz="24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ITP4514 – AI &amp; ML</a:t>
            </a:r>
          </a:p>
        </p:txBody>
      </p:sp>
      <p:sp>
        <p:nvSpPr>
          <p:cNvPr id="5" name="Footer Placeholder 4"/>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ITP4514 – AI &amp; ML</a:t>
            </a:r>
          </a:p>
        </p:txBody>
      </p:sp>
      <p:sp>
        <p:nvSpPr>
          <p:cNvPr id="5" name="Footer Placeholder 4"/>
          <p:cNvSpPr>
            <a:spLocks noGrp="1"/>
          </p:cNvSpPr>
          <p:nvPr>
            <p:ph type="ftr" sz="quarter" idx="11"/>
          </p:nvPr>
        </p:nvSpPr>
        <p:spPr/>
        <p:txBody>
          <a:bodyPr/>
          <a:lstStyle/>
          <a:p>
            <a:r>
              <a:rPr lang="en-US"/>
              <a:t>L9 – Natural Language Processing</a:t>
            </a:r>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ITP4514 – AI &amp; ML</a:t>
            </a:r>
          </a:p>
        </p:txBody>
      </p:sp>
      <p:sp>
        <p:nvSpPr>
          <p:cNvPr id="6" name="Footer Placeholder 5"/>
          <p:cNvSpPr>
            <a:spLocks noGrp="1"/>
          </p:cNvSpPr>
          <p:nvPr>
            <p:ph type="ftr" sz="quarter" idx="11"/>
          </p:nvPr>
        </p:nvSpPr>
        <p:spPr/>
        <p:txBody>
          <a:bodyPr/>
          <a:lstStyle/>
          <a:p>
            <a:r>
              <a:rPr lang="en-US"/>
              <a:t>L9 – Natural Language Processing</a:t>
            </a:r>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891995"/>
            <a:ext cx="8093365"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19"/>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27916"/>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19"/>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27916"/>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r>
              <a:rPr lang="en-US"/>
              <a:t>ITP4514 – AI &amp; ML</a:t>
            </a:r>
          </a:p>
        </p:txBody>
      </p:sp>
      <p:sp>
        <p:nvSpPr>
          <p:cNvPr id="8" name="Footer Placeholder 7"/>
          <p:cNvSpPr>
            <a:spLocks noGrp="1"/>
          </p:cNvSpPr>
          <p:nvPr>
            <p:ph type="ftr" sz="quarter" idx="11"/>
          </p:nvPr>
        </p:nvSpPr>
        <p:spPr/>
        <p:txBody>
          <a:bodyPr/>
          <a:lstStyle/>
          <a:p>
            <a:r>
              <a:rPr lang="en-US"/>
              <a:t>L9 – Natural Language Processing</a:t>
            </a:r>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ITP4514 – AI &amp; ML</a:t>
            </a:r>
          </a:p>
        </p:txBody>
      </p:sp>
      <p:sp>
        <p:nvSpPr>
          <p:cNvPr id="4" name="Footer Placeholder 3"/>
          <p:cNvSpPr>
            <a:spLocks noGrp="1"/>
          </p:cNvSpPr>
          <p:nvPr>
            <p:ph type="ftr" sz="quarter" idx="11"/>
          </p:nvPr>
        </p:nvSpPr>
        <p:spPr/>
        <p:txBody>
          <a:bodyPr/>
          <a:lstStyle/>
          <a:p>
            <a:r>
              <a:rPr lang="en-US"/>
              <a:t>L9 – Natural Language Processing</a:t>
            </a:r>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ITP4514 – AI &amp; ML</a:t>
            </a:r>
          </a:p>
        </p:txBody>
      </p:sp>
      <p:sp>
        <p:nvSpPr>
          <p:cNvPr id="3" name="Footer Placeholder 2"/>
          <p:cNvSpPr>
            <a:spLocks noGrp="1"/>
          </p:cNvSpPr>
          <p:nvPr>
            <p:ph type="ftr" sz="quarter" idx="11"/>
          </p:nvPr>
        </p:nvSpPr>
        <p:spPr/>
        <p:txBody>
          <a:bodyPr/>
          <a:lstStyle/>
          <a:p>
            <a:r>
              <a:rPr lang="en-US"/>
              <a:t>L9 – Natural Language Processing</a:t>
            </a:r>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ITP4514 – AI &amp; ML</a:t>
            </a:r>
          </a:p>
        </p:txBody>
      </p:sp>
      <p:sp>
        <p:nvSpPr>
          <p:cNvPr id="6" name="Footer Placeholder 5"/>
          <p:cNvSpPr>
            <a:spLocks noGrp="1"/>
          </p:cNvSpPr>
          <p:nvPr>
            <p:ph type="ftr" sz="quarter" idx="11"/>
          </p:nvPr>
        </p:nvSpPr>
        <p:spPr/>
        <p:txBody>
          <a:bodyPr/>
          <a:lstStyle/>
          <a:p>
            <a:r>
              <a:rPr lang="en-US"/>
              <a:t>L9 – Natural Language Processing</a:t>
            </a:r>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199" y="4767263"/>
            <a:ext cx="1518815" cy="273844"/>
          </a:xfrm>
          <a:prstGeom prst="rect">
            <a:avLst/>
          </a:prstGeom>
        </p:spPr>
        <p:txBody>
          <a:bodyPr vert="horz" lIns="91440" tIns="45720" rIns="91440" bIns="45720" rtlCol="0" anchor="ctr"/>
          <a:lstStyle>
            <a:lvl1pPr algn="l">
              <a:defRPr sz="1400">
                <a:solidFill>
                  <a:schemeClr val="tx1">
                    <a:tint val="75000"/>
                  </a:schemeClr>
                </a:solidFill>
              </a:defRPr>
            </a:lvl1pPr>
          </a:lstStyle>
          <a:p>
            <a:r>
              <a:rPr lang="en-US"/>
              <a:t>ITP4514 – AI &amp; ML</a:t>
            </a:r>
            <a:endParaRPr lang="en-US" dirty="0"/>
          </a:p>
        </p:txBody>
      </p:sp>
      <p:sp>
        <p:nvSpPr>
          <p:cNvPr id="5" name="Footer Placeholder 4"/>
          <p:cNvSpPr>
            <a:spLocks noGrp="1"/>
          </p:cNvSpPr>
          <p:nvPr>
            <p:ph type="ftr" sz="quarter" idx="3"/>
          </p:nvPr>
        </p:nvSpPr>
        <p:spPr>
          <a:xfrm>
            <a:off x="2739540" y="4767263"/>
            <a:ext cx="3664920" cy="273844"/>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en-US"/>
              <a:t>L9 – Natural Language Processing</a:t>
            </a:r>
            <a:endParaRPr lang="en-US" dirty="0"/>
          </a:p>
        </p:txBody>
      </p:sp>
      <p:sp>
        <p:nvSpPr>
          <p:cNvPr id="6" name="Slide Number Placeholder 5"/>
          <p:cNvSpPr>
            <a:spLocks noGrp="1"/>
          </p:cNvSpPr>
          <p:nvPr>
            <p:ph type="sldNum" sz="quarter" idx="4"/>
          </p:nvPr>
        </p:nvSpPr>
        <p:spPr>
          <a:xfrm>
            <a:off x="7320690" y="4767263"/>
            <a:ext cx="1366110" cy="273844"/>
          </a:xfrm>
          <a:prstGeom prst="rect">
            <a:avLst/>
          </a:prstGeom>
        </p:spPr>
        <p:txBody>
          <a:bodyPr vert="horz" lIns="91440" tIns="45720" rIns="91440" bIns="45720" rtlCol="0" anchor="ctr"/>
          <a:lstStyle>
            <a:lvl1pPr algn="r">
              <a:defRPr sz="1400" b="1">
                <a:solidFill>
                  <a:schemeClr val="tx1">
                    <a:tint val="75000"/>
                  </a:schemeClr>
                </a:solidFill>
              </a:defRPr>
            </a:lvl1pPr>
          </a:lstStyle>
          <a:p>
            <a:fld id="{B82CCC60-E8CD-4174-8B1A-7DF615B22EEF}" type="slidenum">
              <a:rPr lang="en-US" smtClean="0"/>
              <a:pPr/>
              <a:t>‹#›</a:t>
            </a:fld>
            <a:endParaRPr lang="en-US" dirty="0"/>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307777"/>
          </a:xfrm>
          <a:prstGeom prst="rect">
            <a:avLst/>
          </a:prstGeom>
          <a:noFill/>
        </p:spPr>
        <p:txBody>
          <a:bodyPr wrap="square" rtlCol="0">
            <a:spAutoFit/>
          </a:bodyPr>
          <a:lstStyle/>
          <a:p>
            <a:r>
              <a:rPr lang="en-US" sz="1400" dirty="0">
                <a:solidFill>
                  <a:schemeClr val="bg1">
                    <a:lumMod val="65000"/>
                  </a:schemeClr>
                </a:solidFill>
              </a:rPr>
              <a:t>ITP4514</a:t>
            </a:r>
            <a:r>
              <a:rPr lang="en-US" sz="1400" baseline="0" dirty="0">
                <a:solidFill>
                  <a:schemeClr val="bg1">
                    <a:lumMod val="65000"/>
                  </a:schemeClr>
                </a:solidFill>
              </a:rPr>
              <a:t> – Artificial Intelligence and Machine Learning</a:t>
            </a:r>
            <a:endParaRPr lang="en-US" sz="1400" dirty="0">
              <a:solidFill>
                <a:schemeClr val="bg1">
                  <a:lumMod val="65000"/>
                </a:schemeClr>
              </a:solidFill>
            </a:endParaRP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p:txStyles>
    <p:titleStyle>
      <a:lvl1pPr algn="ctr" defTabSz="914400" rtl="0" eaLnBrk="1" latinLnBrk="0" hangingPunct="1">
        <a:spcBef>
          <a:spcPct val="0"/>
        </a:spcBef>
        <a:buNone/>
        <a:defRPr sz="4400" kern="1200">
          <a:solidFill>
            <a:schemeClr val="tx1"/>
          </a:solidFill>
          <a:latin typeface="Cambria" panose="02040503050406030204" pitchFamily="18" charset="0"/>
          <a:ea typeface="Cambria" panose="02040503050406030204" pitchFamily="18" charset="0"/>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9 – Natural Language Processing</a:t>
            </a:r>
          </a:p>
        </p:txBody>
      </p:sp>
      <p:sp>
        <p:nvSpPr>
          <p:cNvPr id="3" name="Subtitle 2"/>
          <p:cNvSpPr>
            <a:spLocks noGrp="1"/>
          </p:cNvSpPr>
          <p:nvPr>
            <p:ph type="subTitle" idx="1"/>
          </p:nvPr>
        </p:nvSpPr>
        <p:spPr/>
        <p:txBody>
          <a:bodyPr/>
          <a:lstStyle/>
          <a:p>
            <a:r>
              <a:rPr lang="en-US" b="1" i="1">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AY 2024-25</a:t>
            </a:r>
            <a:endParaRPr lang="en-US" b="1" i="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19291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HK" dirty="0"/>
              <a:t>NLTK (3)</a:t>
            </a:r>
            <a:endParaRPr lang="en-US" dirty="0"/>
          </a:p>
        </p:txBody>
      </p:sp>
      <p:sp>
        <p:nvSpPr>
          <p:cNvPr id="3" name="Content Placeholder 2"/>
          <p:cNvSpPr>
            <a:spLocks noGrp="1"/>
          </p:cNvSpPr>
          <p:nvPr>
            <p:ph idx="1"/>
          </p:nvPr>
        </p:nvSpPr>
        <p:spPr/>
        <p:txBody>
          <a:bodyPr>
            <a:normAutofit fontScale="85000" lnSpcReduction="20000"/>
          </a:bodyPr>
          <a:lstStyle/>
          <a:p>
            <a:r>
              <a:rPr lang="en-US" dirty="0"/>
              <a:t>Parsing and Chunking: NLTK supports syntactic parsing and chunking, allowing you to analyze the grammatical structure of sentences and extract meaningful phrases or chunks.</a:t>
            </a:r>
          </a:p>
          <a:p>
            <a:r>
              <a:rPr lang="en-US" dirty="0"/>
              <a:t>Corpora and Lexical Resources: NLTK includes a wide range of corpora (large collections of text) and lexical resources, such as WordNet (a lexical database) and various language-specific datasets, which can be used for language analysis and experimentation.</a:t>
            </a:r>
          </a:p>
          <a:p>
            <a:r>
              <a:rPr lang="en-US" dirty="0"/>
              <a:t>Text Classification: NLTK offers functionalities for text classification tasks, allowing you to build and train classifiers for tasks like sentiment analysis, spam detection, topic categorization, and more.</a:t>
            </a:r>
          </a:p>
          <a:p>
            <a:endParaRPr lang="en-US" dirty="0"/>
          </a:p>
        </p:txBody>
      </p:sp>
      <p:sp>
        <p:nvSpPr>
          <p:cNvPr id="4" name="Date Placeholder 3"/>
          <p:cNvSpPr>
            <a:spLocks noGrp="1"/>
          </p:cNvSpPr>
          <p:nvPr>
            <p:ph type="dt" sz="half" idx="10"/>
          </p:nvPr>
        </p:nvSpPr>
        <p:spPr/>
        <p:txBody>
          <a:bodyPr/>
          <a:lstStyle/>
          <a:p>
            <a:r>
              <a:rPr lang="en-US"/>
              <a:t>ITP4514 – AI &amp; ML</a:t>
            </a:r>
          </a:p>
        </p:txBody>
      </p:sp>
      <p:sp>
        <p:nvSpPr>
          <p:cNvPr id="5" name="Footer Placeholder 4"/>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10</a:t>
            </a:fld>
            <a:endParaRPr lang="en-US"/>
          </a:p>
        </p:txBody>
      </p:sp>
    </p:spTree>
    <p:extLst>
      <p:ext uri="{BB962C8B-B14F-4D97-AF65-F5344CB8AC3E}">
        <p14:creationId xmlns:p14="http://schemas.microsoft.com/office/powerpoint/2010/main" val="2126895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4" y="891995"/>
            <a:ext cx="4913084" cy="763525"/>
          </a:xfrm>
        </p:spPr>
        <p:txBody>
          <a:bodyPr>
            <a:normAutofit/>
          </a:bodyPr>
          <a:lstStyle/>
          <a:p>
            <a:r>
              <a:rPr lang="en-US" sz="3200" b="1" i="1" dirty="0">
                <a:solidFill>
                  <a:srgbClr val="FFFF00"/>
                </a:solidFill>
              </a:rPr>
              <a:t>2. Text Preprocessing</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An Overview</a:t>
            </a:r>
          </a:p>
          <a:p>
            <a:r>
              <a:rPr lang="en-US" dirty="0"/>
              <a:t>Noise Removal</a:t>
            </a:r>
          </a:p>
          <a:p>
            <a:r>
              <a:rPr lang="en-US" dirty="0"/>
              <a:t>Lexicon Normalization</a:t>
            </a:r>
          </a:p>
          <a:p>
            <a:r>
              <a:rPr lang="en-US" dirty="0"/>
              <a:t>Object Standardization</a:t>
            </a:r>
          </a:p>
        </p:txBody>
      </p:sp>
      <p:sp>
        <p:nvSpPr>
          <p:cNvPr id="4" name="Date Placeholder 3"/>
          <p:cNvSpPr>
            <a:spLocks noGrp="1"/>
          </p:cNvSpPr>
          <p:nvPr>
            <p:ph type="dt" sz="half" idx="10"/>
          </p:nvPr>
        </p:nvSpPr>
        <p:spPr/>
        <p:txBody>
          <a:bodyPr/>
          <a:lstStyle/>
          <a:p>
            <a:pPr algn="l"/>
            <a:r>
              <a:rPr lang="en-US"/>
              <a:t>ITP4514 – AI &amp; ML</a:t>
            </a:r>
            <a:endParaRPr lang="en-US" dirty="0"/>
          </a:p>
        </p:txBody>
      </p:sp>
      <p:sp>
        <p:nvSpPr>
          <p:cNvPr id="5" name="Footer Placeholder 4"/>
          <p:cNvSpPr>
            <a:spLocks noGrp="1"/>
          </p:cNvSpPr>
          <p:nvPr>
            <p:ph type="ftr" sz="quarter" idx="11"/>
          </p:nvPr>
        </p:nvSpPr>
        <p:spPr/>
        <p:txBody>
          <a:bodyPr/>
          <a:lstStyle/>
          <a:p>
            <a:r>
              <a:rPr lang="en-US"/>
              <a:t>L9 – Natural Language Processing</a:t>
            </a:r>
          </a:p>
        </p:txBody>
      </p:sp>
      <p:sp>
        <p:nvSpPr>
          <p:cNvPr id="6" name="Slide Number Placeholder 5"/>
          <p:cNvSpPr>
            <a:spLocks noGrp="1"/>
          </p:cNvSpPr>
          <p:nvPr>
            <p:ph type="sldNum" sz="quarter" idx="12"/>
          </p:nvPr>
        </p:nvSpPr>
        <p:spPr/>
        <p:txBody>
          <a:bodyPr/>
          <a:lstStyle/>
          <a:p>
            <a:fld id="{B82CCC60-E8CD-4174-8B1A-7DF615B22EEF}" type="slidenum">
              <a:rPr lang="en-US" smtClean="0"/>
              <a:pPr/>
              <a:t>11</a:t>
            </a:fld>
            <a:endParaRPr lang="en-US"/>
          </a:p>
        </p:txBody>
      </p:sp>
    </p:spTree>
    <p:extLst>
      <p:ext uri="{BB962C8B-B14F-4D97-AF65-F5344CB8AC3E}">
        <p14:creationId xmlns:p14="http://schemas.microsoft.com/office/powerpoint/2010/main" val="1124892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zh-TW" dirty="0"/>
              <a:t>An Overview</a:t>
            </a:r>
            <a:endParaRPr lang="en-US" dirty="0"/>
          </a:p>
        </p:txBody>
      </p:sp>
      <p:sp>
        <p:nvSpPr>
          <p:cNvPr id="5" name="Content Placeholder 4"/>
          <p:cNvSpPr>
            <a:spLocks noGrp="1"/>
          </p:cNvSpPr>
          <p:nvPr>
            <p:ph idx="1"/>
          </p:nvPr>
        </p:nvSpPr>
        <p:spPr>
          <a:xfrm>
            <a:off x="2389238" y="1216743"/>
            <a:ext cx="6304935" cy="3550520"/>
          </a:xfrm>
        </p:spPr>
        <p:txBody>
          <a:bodyPr>
            <a:normAutofit fontScale="92500" lnSpcReduction="20000"/>
          </a:bodyPr>
          <a:lstStyle/>
          <a:p>
            <a:r>
              <a:rPr lang="en-US" sz="2400" dirty="0"/>
              <a:t>Since, text is the most unstructured form of all the available data, </a:t>
            </a:r>
            <a:r>
              <a:rPr lang="en-US" sz="2400" i="1" dirty="0">
                <a:solidFill>
                  <a:srgbClr val="FF0000"/>
                </a:solidFill>
              </a:rPr>
              <a:t>various types of noise</a:t>
            </a:r>
            <a:r>
              <a:rPr lang="en-US" sz="2400" dirty="0"/>
              <a:t> are present in it and the data is not readily analyzable without any pre-processing.</a:t>
            </a:r>
          </a:p>
          <a:p>
            <a:r>
              <a:rPr lang="en-US" sz="2400" dirty="0"/>
              <a:t>The entire process of </a:t>
            </a:r>
            <a:r>
              <a:rPr lang="en-US" sz="2400" i="1" dirty="0">
                <a:solidFill>
                  <a:srgbClr val="FF0000"/>
                </a:solidFill>
              </a:rPr>
              <a:t>cleaning</a:t>
            </a:r>
            <a:r>
              <a:rPr lang="en-US" sz="2400" dirty="0"/>
              <a:t> and </a:t>
            </a:r>
            <a:r>
              <a:rPr lang="en-US" sz="2400" i="1" dirty="0">
                <a:solidFill>
                  <a:srgbClr val="FF0000"/>
                </a:solidFill>
              </a:rPr>
              <a:t>standardization</a:t>
            </a:r>
            <a:r>
              <a:rPr lang="en-US" sz="2400" dirty="0"/>
              <a:t> of text, making it noise-free and ready for analysis is known as </a:t>
            </a:r>
            <a:r>
              <a:rPr lang="en-US" sz="2400" i="1" dirty="0">
                <a:solidFill>
                  <a:srgbClr val="FF0000"/>
                </a:solidFill>
              </a:rPr>
              <a:t>text preprocessing</a:t>
            </a:r>
            <a:r>
              <a:rPr lang="en-US" sz="2400" dirty="0"/>
              <a:t>.</a:t>
            </a:r>
          </a:p>
          <a:p>
            <a:r>
              <a:rPr lang="en-US" sz="2400" dirty="0"/>
              <a:t>It is predominantly comprised of three steps:</a:t>
            </a:r>
          </a:p>
          <a:p>
            <a:pPr lvl="1"/>
            <a:r>
              <a:rPr lang="en-US" sz="2250" dirty="0"/>
              <a:t>Noise Removal</a:t>
            </a:r>
          </a:p>
          <a:p>
            <a:pPr lvl="1"/>
            <a:r>
              <a:rPr lang="en-US" sz="2250" dirty="0"/>
              <a:t>Lexicon Normalization</a:t>
            </a:r>
          </a:p>
          <a:p>
            <a:pPr lvl="1"/>
            <a:r>
              <a:rPr lang="en-US" sz="2250" dirty="0"/>
              <a:t>Object Standardization.</a:t>
            </a:r>
          </a:p>
        </p:txBody>
      </p:sp>
      <p:sp>
        <p:nvSpPr>
          <p:cNvPr id="2" name="Date Placeholder 1"/>
          <p:cNvSpPr>
            <a:spLocks noGrp="1"/>
          </p:cNvSpPr>
          <p:nvPr>
            <p:ph type="dt" sz="half" idx="10"/>
          </p:nvPr>
        </p:nvSpPr>
        <p:spPr/>
        <p:txBody>
          <a:bodyPr/>
          <a:lstStyle/>
          <a:p>
            <a:r>
              <a:rPr lang="en-US"/>
              <a:t>ITP4514 – AI &amp; ML</a:t>
            </a:r>
          </a:p>
        </p:txBody>
      </p:sp>
      <p:sp>
        <p:nvSpPr>
          <p:cNvPr id="3" name="Footer Placeholder 2"/>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12</a:t>
            </a:fld>
            <a:endParaRPr lang="en-US"/>
          </a:p>
        </p:txBody>
      </p:sp>
    </p:spTree>
    <p:extLst>
      <p:ext uri="{BB962C8B-B14F-4D97-AF65-F5344CB8AC3E}">
        <p14:creationId xmlns:p14="http://schemas.microsoft.com/office/powerpoint/2010/main" val="3142942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Noise Removal</a:t>
            </a:r>
          </a:p>
        </p:txBody>
      </p:sp>
      <p:sp>
        <p:nvSpPr>
          <p:cNvPr id="5" name="Content Placeholder 4"/>
          <p:cNvSpPr>
            <a:spLocks noGrp="1"/>
          </p:cNvSpPr>
          <p:nvPr>
            <p:ph idx="1"/>
          </p:nvPr>
        </p:nvSpPr>
        <p:spPr/>
        <p:txBody>
          <a:bodyPr>
            <a:normAutofit lnSpcReduction="10000"/>
          </a:bodyPr>
          <a:lstStyle/>
          <a:p>
            <a:r>
              <a:rPr lang="en-US" sz="2400" dirty="0"/>
              <a:t>Any piece of text which is not relevant to the context of the data and the end-output can be specified as the </a:t>
            </a:r>
            <a:r>
              <a:rPr lang="en-US" sz="2400" i="1" dirty="0">
                <a:solidFill>
                  <a:srgbClr val="FF0000"/>
                </a:solidFill>
              </a:rPr>
              <a:t>noise</a:t>
            </a:r>
            <a:r>
              <a:rPr lang="en-US" sz="2400" dirty="0"/>
              <a:t>.</a:t>
            </a:r>
          </a:p>
          <a:p>
            <a:r>
              <a:rPr lang="en-US" sz="2400" dirty="0"/>
              <a:t>For example – language </a:t>
            </a:r>
            <a:r>
              <a:rPr lang="en-US" sz="2400" i="1" dirty="0" err="1">
                <a:solidFill>
                  <a:srgbClr val="FF0000"/>
                </a:solidFill>
              </a:rPr>
              <a:t>stopwords</a:t>
            </a:r>
            <a:r>
              <a:rPr lang="en-US" sz="2400" dirty="0"/>
              <a:t> (commonly used words of a language – is, am, the, of, in, etc.), URLs or links, punctuations and industry specific words.</a:t>
            </a:r>
          </a:p>
          <a:p>
            <a:r>
              <a:rPr lang="en-US" sz="2400" dirty="0"/>
              <a:t>This step deals with removal of all types of noisy entities present in the text.</a:t>
            </a:r>
          </a:p>
        </p:txBody>
      </p:sp>
      <p:sp>
        <p:nvSpPr>
          <p:cNvPr id="2" name="Date Placeholder 1"/>
          <p:cNvSpPr>
            <a:spLocks noGrp="1"/>
          </p:cNvSpPr>
          <p:nvPr>
            <p:ph type="dt" sz="half" idx="10"/>
          </p:nvPr>
        </p:nvSpPr>
        <p:spPr/>
        <p:txBody>
          <a:bodyPr/>
          <a:lstStyle/>
          <a:p>
            <a:r>
              <a:rPr lang="en-US"/>
              <a:t>ITP4514 – AI &amp; ML</a:t>
            </a:r>
          </a:p>
        </p:txBody>
      </p:sp>
      <p:sp>
        <p:nvSpPr>
          <p:cNvPr id="3" name="Footer Placeholder 2"/>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13</a:t>
            </a:fld>
            <a:endParaRPr lang="en-US"/>
          </a:p>
        </p:txBody>
      </p:sp>
    </p:spTree>
    <p:extLst>
      <p:ext uri="{BB962C8B-B14F-4D97-AF65-F5344CB8AC3E}">
        <p14:creationId xmlns:p14="http://schemas.microsoft.com/office/powerpoint/2010/main" val="3166823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Noise Removal (2)</a:t>
            </a:r>
          </a:p>
        </p:txBody>
      </p:sp>
      <p:sp>
        <p:nvSpPr>
          <p:cNvPr id="5" name="Content Placeholder 4"/>
          <p:cNvSpPr>
            <a:spLocks noGrp="1"/>
          </p:cNvSpPr>
          <p:nvPr>
            <p:ph idx="1"/>
          </p:nvPr>
        </p:nvSpPr>
        <p:spPr>
          <a:xfrm>
            <a:off x="2389238" y="1131887"/>
            <a:ext cx="6304935" cy="3556611"/>
          </a:xfrm>
        </p:spPr>
        <p:txBody>
          <a:bodyPr>
            <a:normAutofit/>
          </a:bodyPr>
          <a:lstStyle/>
          <a:p>
            <a:r>
              <a:rPr lang="en-US" sz="1950" dirty="0"/>
              <a:t>A general approach for noise removal is to prepare a </a:t>
            </a:r>
            <a:r>
              <a:rPr lang="en-US" sz="1950" i="1" dirty="0">
                <a:solidFill>
                  <a:srgbClr val="FF0000"/>
                </a:solidFill>
              </a:rPr>
              <a:t>dictionary of noisy entities</a:t>
            </a:r>
            <a:r>
              <a:rPr lang="en-US" sz="1950" dirty="0"/>
              <a:t>, and iterate the text object by tokens (or by words), eliminating those tokens which are present in the noise dictionary.</a:t>
            </a:r>
          </a:p>
          <a:p>
            <a:r>
              <a:rPr lang="en-US" sz="1950" dirty="0"/>
              <a:t>Following is the python code for the same purpose.</a:t>
            </a:r>
          </a:p>
        </p:txBody>
      </p:sp>
      <p:sp>
        <p:nvSpPr>
          <p:cNvPr id="2" name="Date Placeholder 1"/>
          <p:cNvSpPr>
            <a:spLocks noGrp="1"/>
          </p:cNvSpPr>
          <p:nvPr>
            <p:ph type="dt" sz="half" idx="10"/>
          </p:nvPr>
        </p:nvSpPr>
        <p:spPr/>
        <p:txBody>
          <a:bodyPr/>
          <a:lstStyle/>
          <a:p>
            <a:r>
              <a:rPr lang="en-US" dirty="0"/>
              <a:t>ITP4514 – AI &amp; ML</a:t>
            </a:r>
          </a:p>
        </p:txBody>
      </p:sp>
      <p:sp>
        <p:nvSpPr>
          <p:cNvPr id="3" name="Footer Placeholder 2"/>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14</a:t>
            </a:fld>
            <a:endParaRPr lang="en-US"/>
          </a:p>
        </p:txBody>
      </p:sp>
      <p:pic>
        <p:nvPicPr>
          <p:cNvPr id="7" name="Picture 6"/>
          <p:cNvPicPr>
            <a:picLocks noChangeAspect="1"/>
          </p:cNvPicPr>
          <p:nvPr/>
        </p:nvPicPr>
        <p:blipFill>
          <a:blip r:embed="rId3"/>
          <a:stretch>
            <a:fillRect/>
          </a:stretch>
        </p:blipFill>
        <p:spPr>
          <a:xfrm>
            <a:off x="3144535" y="2698954"/>
            <a:ext cx="4794341" cy="2444546"/>
          </a:xfrm>
          <a:prstGeom prst="rect">
            <a:avLst/>
          </a:prstGeom>
        </p:spPr>
      </p:pic>
    </p:spTree>
    <p:extLst>
      <p:ext uri="{BB962C8B-B14F-4D97-AF65-F5344CB8AC3E}">
        <p14:creationId xmlns:p14="http://schemas.microsoft.com/office/powerpoint/2010/main" val="1129340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Noise Removal (3)</a:t>
            </a:r>
          </a:p>
        </p:txBody>
      </p:sp>
      <p:sp>
        <p:nvSpPr>
          <p:cNvPr id="2" name="Date Placeholder 1"/>
          <p:cNvSpPr>
            <a:spLocks noGrp="1"/>
          </p:cNvSpPr>
          <p:nvPr>
            <p:ph type="dt" sz="half" idx="10"/>
          </p:nvPr>
        </p:nvSpPr>
        <p:spPr/>
        <p:txBody>
          <a:bodyPr/>
          <a:lstStyle/>
          <a:p>
            <a:r>
              <a:rPr lang="en-US" dirty="0"/>
              <a:t>ITP4514 – AI &amp; ML</a:t>
            </a:r>
          </a:p>
        </p:txBody>
      </p:sp>
      <p:sp>
        <p:nvSpPr>
          <p:cNvPr id="3" name="Footer Placeholder 2"/>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15</a:t>
            </a:fld>
            <a:endParaRPr lang="en-US"/>
          </a:p>
        </p:txBody>
      </p:sp>
      <p:pic>
        <p:nvPicPr>
          <p:cNvPr id="8" name="Picture 7"/>
          <p:cNvPicPr>
            <a:picLocks noChangeAspect="1"/>
          </p:cNvPicPr>
          <p:nvPr/>
        </p:nvPicPr>
        <p:blipFill>
          <a:blip r:embed="rId3"/>
          <a:stretch>
            <a:fillRect/>
          </a:stretch>
        </p:blipFill>
        <p:spPr>
          <a:xfrm>
            <a:off x="2392106" y="1171692"/>
            <a:ext cx="6429375" cy="3843338"/>
          </a:xfrm>
          <a:prstGeom prst="rect">
            <a:avLst/>
          </a:prstGeom>
        </p:spPr>
      </p:pic>
      <p:sp>
        <p:nvSpPr>
          <p:cNvPr id="9" name="TextBox 8"/>
          <p:cNvSpPr txBox="1"/>
          <p:nvPr/>
        </p:nvSpPr>
        <p:spPr>
          <a:xfrm>
            <a:off x="6702053" y="991704"/>
            <a:ext cx="2216576" cy="369332"/>
          </a:xfrm>
          <a:prstGeom prst="rect">
            <a:avLst/>
          </a:prstGeom>
          <a:solidFill>
            <a:srgbClr val="00B050"/>
          </a:solidFill>
        </p:spPr>
        <p:txBody>
          <a:bodyPr wrap="square" rtlCol="0">
            <a:spAutoFit/>
          </a:bodyPr>
          <a:lstStyle/>
          <a:p>
            <a:pPr algn="ctr"/>
            <a:r>
              <a:rPr lang="en-US" b="1" i="1" dirty="0" err="1">
                <a:solidFill>
                  <a:schemeClr val="bg1"/>
                </a:solidFill>
              </a:rPr>
              <a:t>NLP_Tasks.ipynb</a:t>
            </a:r>
            <a:endParaRPr lang="en-US" b="1" i="1" dirty="0">
              <a:solidFill>
                <a:schemeClr val="bg1"/>
              </a:solidFill>
            </a:endParaRPr>
          </a:p>
        </p:txBody>
      </p:sp>
      <p:sp>
        <p:nvSpPr>
          <p:cNvPr id="10" name="TextBox 9"/>
          <p:cNvSpPr txBox="1"/>
          <p:nvPr/>
        </p:nvSpPr>
        <p:spPr>
          <a:xfrm>
            <a:off x="7211961" y="1543928"/>
            <a:ext cx="1706668" cy="369332"/>
          </a:xfrm>
          <a:prstGeom prst="rect">
            <a:avLst/>
          </a:prstGeom>
          <a:solidFill>
            <a:srgbClr val="FFFF99"/>
          </a:solidFill>
        </p:spPr>
        <p:txBody>
          <a:bodyPr wrap="square" rtlCol="0">
            <a:spAutoFit/>
          </a:bodyPr>
          <a:lstStyle/>
          <a:p>
            <a:pPr algn="ctr"/>
            <a:r>
              <a:rPr lang="en-US" b="1" i="1" dirty="0">
                <a:solidFill>
                  <a:srgbClr val="0070C0"/>
                </a:solidFill>
              </a:rPr>
              <a:t>Load Live Data</a:t>
            </a:r>
          </a:p>
        </p:txBody>
      </p:sp>
    </p:spTree>
    <p:extLst>
      <p:ext uri="{BB962C8B-B14F-4D97-AF65-F5344CB8AC3E}">
        <p14:creationId xmlns:p14="http://schemas.microsoft.com/office/powerpoint/2010/main" val="568612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Noise Removal (4)</a:t>
            </a:r>
          </a:p>
        </p:txBody>
      </p:sp>
      <p:sp>
        <p:nvSpPr>
          <p:cNvPr id="2" name="Date Placeholder 1"/>
          <p:cNvSpPr>
            <a:spLocks noGrp="1"/>
          </p:cNvSpPr>
          <p:nvPr>
            <p:ph type="dt" sz="half" idx="10"/>
          </p:nvPr>
        </p:nvSpPr>
        <p:spPr/>
        <p:txBody>
          <a:bodyPr/>
          <a:lstStyle/>
          <a:p>
            <a:r>
              <a:rPr lang="en-US" dirty="0"/>
              <a:t>ITP4514 – AI &amp; ML</a:t>
            </a:r>
          </a:p>
        </p:txBody>
      </p:sp>
      <p:sp>
        <p:nvSpPr>
          <p:cNvPr id="3" name="Footer Placeholder 2"/>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16</a:t>
            </a:fld>
            <a:endParaRPr lang="en-US"/>
          </a:p>
        </p:txBody>
      </p:sp>
      <p:pic>
        <p:nvPicPr>
          <p:cNvPr id="8" name="Picture 7"/>
          <p:cNvPicPr>
            <a:picLocks noChangeAspect="1"/>
          </p:cNvPicPr>
          <p:nvPr/>
        </p:nvPicPr>
        <p:blipFill>
          <a:blip r:embed="rId3"/>
          <a:stretch>
            <a:fillRect/>
          </a:stretch>
        </p:blipFill>
        <p:spPr>
          <a:xfrm>
            <a:off x="2104998" y="1242500"/>
            <a:ext cx="6857536" cy="3259446"/>
          </a:xfrm>
          <a:prstGeom prst="rect">
            <a:avLst/>
          </a:prstGeom>
        </p:spPr>
      </p:pic>
      <p:sp>
        <p:nvSpPr>
          <p:cNvPr id="9" name="TextBox 8"/>
          <p:cNvSpPr txBox="1"/>
          <p:nvPr/>
        </p:nvSpPr>
        <p:spPr>
          <a:xfrm>
            <a:off x="7388942" y="1091421"/>
            <a:ext cx="1573592" cy="369332"/>
          </a:xfrm>
          <a:prstGeom prst="rect">
            <a:avLst/>
          </a:prstGeom>
          <a:solidFill>
            <a:srgbClr val="FFFF99"/>
          </a:solidFill>
        </p:spPr>
        <p:txBody>
          <a:bodyPr wrap="square" rtlCol="0">
            <a:spAutoFit/>
          </a:bodyPr>
          <a:lstStyle/>
          <a:p>
            <a:pPr algn="ctr"/>
            <a:r>
              <a:rPr lang="en-US" b="1" i="1" dirty="0">
                <a:solidFill>
                  <a:srgbClr val="0070C0"/>
                </a:solidFill>
              </a:rPr>
              <a:t>Explore Data</a:t>
            </a:r>
          </a:p>
        </p:txBody>
      </p:sp>
    </p:spTree>
    <p:extLst>
      <p:ext uri="{BB962C8B-B14F-4D97-AF65-F5344CB8AC3E}">
        <p14:creationId xmlns:p14="http://schemas.microsoft.com/office/powerpoint/2010/main" val="204769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Noise Removal (5)</a:t>
            </a:r>
          </a:p>
        </p:txBody>
      </p:sp>
      <p:sp>
        <p:nvSpPr>
          <p:cNvPr id="2" name="Date Placeholder 1"/>
          <p:cNvSpPr>
            <a:spLocks noGrp="1"/>
          </p:cNvSpPr>
          <p:nvPr>
            <p:ph type="dt" sz="half" idx="10"/>
          </p:nvPr>
        </p:nvSpPr>
        <p:spPr/>
        <p:txBody>
          <a:bodyPr/>
          <a:lstStyle/>
          <a:p>
            <a:r>
              <a:rPr lang="en-US" dirty="0"/>
              <a:t>ITP4514 – AI &amp; ML</a:t>
            </a:r>
          </a:p>
        </p:txBody>
      </p:sp>
      <p:sp>
        <p:nvSpPr>
          <p:cNvPr id="3" name="Footer Placeholder 2"/>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17</a:t>
            </a:fld>
            <a:endParaRPr lang="en-US"/>
          </a:p>
        </p:txBody>
      </p:sp>
      <p:pic>
        <p:nvPicPr>
          <p:cNvPr id="5" name="Picture 4"/>
          <p:cNvPicPr>
            <a:picLocks noChangeAspect="1"/>
          </p:cNvPicPr>
          <p:nvPr/>
        </p:nvPicPr>
        <p:blipFill>
          <a:blip r:embed="rId3"/>
          <a:stretch>
            <a:fillRect/>
          </a:stretch>
        </p:blipFill>
        <p:spPr>
          <a:xfrm>
            <a:off x="2528437" y="1131886"/>
            <a:ext cx="6011120" cy="3325301"/>
          </a:xfrm>
          <a:prstGeom prst="rect">
            <a:avLst/>
          </a:prstGeom>
        </p:spPr>
      </p:pic>
      <p:sp>
        <p:nvSpPr>
          <p:cNvPr id="7" name="TextBox 6"/>
          <p:cNvSpPr txBox="1"/>
          <p:nvPr/>
        </p:nvSpPr>
        <p:spPr>
          <a:xfrm>
            <a:off x="7113208" y="1095714"/>
            <a:ext cx="1573592" cy="369332"/>
          </a:xfrm>
          <a:prstGeom prst="rect">
            <a:avLst/>
          </a:prstGeom>
          <a:solidFill>
            <a:srgbClr val="FFFF99"/>
          </a:solidFill>
        </p:spPr>
        <p:txBody>
          <a:bodyPr wrap="square" rtlCol="0">
            <a:spAutoFit/>
          </a:bodyPr>
          <a:lstStyle/>
          <a:p>
            <a:pPr algn="ctr"/>
            <a:r>
              <a:rPr lang="en-US" b="1" i="1" dirty="0">
                <a:solidFill>
                  <a:srgbClr val="0070C0"/>
                </a:solidFill>
              </a:rPr>
              <a:t>Explore Data</a:t>
            </a:r>
          </a:p>
        </p:txBody>
      </p:sp>
    </p:spTree>
    <p:extLst>
      <p:ext uri="{BB962C8B-B14F-4D97-AF65-F5344CB8AC3E}">
        <p14:creationId xmlns:p14="http://schemas.microsoft.com/office/powerpoint/2010/main" val="830523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Noise Removal (6)</a:t>
            </a:r>
          </a:p>
        </p:txBody>
      </p:sp>
      <p:sp>
        <p:nvSpPr>
          <p:cNvPr id="2" name="Date Placeholder 1"/>
          <p:cNvSpPr>
            <a:spLocks noGrp="1"/>
          </p:cNvSpPr>
          <p:nvPr>
            <p:ph type="dt" sz="half" idx="10"/>
          </p:nvPr>
        </p:nvSpPr>
        <p:spPr/>
        <p:txBody>
          <a:bodyPr/>
          <a:lstStyle/>
          <a:p>
            <a:r>
              <a:rPr lang="en-US" dirty="0"/>
              <a:t>ITP4514 – AI &amp; ML</a:t>
            </a:r>
          </a:p>
        </p:txBody>
      </p:sp>
      <p:sp>
        <p:nvSpPr>
          <p:cNvPr id="3" name="Footer Placeholder 2"/>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18</a:t>
            </a:fld>
            <a:endParaRPr lang="en-US"/>
          </a:p>
        </p:txBody>
      </p:sp>
      <p:sp>
        <p:nvSpPr>
          <p:cNvPr id="7" name="TextBox 6"/>
          <p:cNvSpPr txBox="1"/>
          <p:nvPr/>
        </p:nvSpPr>
        <p:spPr>
          <a:xfrm>
            <a:off x="7266260" y="1955686"/>
            <a:ext cx="1573592" cy="369332"/>
          </a:xfrm>
          <a:prstGeom prst="rect">
            <a:avLst/>
          </a:prstGeom>
          <a:solidFill>
            <a:srgbClr val="FFFF99"/>
          </a:solidFill>
        </p:spPr>
        <p:txBody>
          <a:bodyPr wrap="square" rtlCol="0">
            <a:spAutoFit/>
          </a:bodyPr>
          <a:lstStyle/>
          <a:p>
            <a:pPr algn="ctr"/>
            <a:r>
              <a:rPr lang="en-US" b="1" i="1" dirty="0">
                <a:solidFill>
                  <a:srgbClr val="0070C0"/>
                </a:solidFill>
              </a:rPr>
              <a:t>Explore Data</a:t>
            </a:r>
          </a:p>
        </p:txBody>
      </p:sp>
      <p:pic>
        <p:nvPicPr>
          <p:cNvPr id="8" name="Picture 7"/>
          <p:cNvPicPr>
            <a:picLocks noChangeAspect="1"/>
          </p:cNvPicPr>
          <p:nvPr/>
        </p:nvPicPr>
        <p:blipFill>
          <a:blip r:embed="rId3"/>
          <a:stretch>
            <a:fillRect/>
          </a:stretch>
        </p:blipFill>
        <p:spPr>
          <a:xfrm>
            <a:off x="2828260" y="1095715"/>
            <a:ext cx="4467224" cy="3614390"/>
          </a:xfrm>
          <a:prstGeom prst="rect">
            <a:avLst/>
          </a:prstGeom>
        </p:spPr>
      </p:pic>
    </p:spTree>
    <p:extLst>
      <p:ext uri="{BB962C8B-B14F-4D97-AF65-F5344CB8AC3E}">
        <p14:creationId xmlns:p14="http://schemas.microsoft.com/office/powerpoint/2010/main" val="2908366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Noise Removal (7)</a:t>
            </a:r>
          </a:p>
        </p:txBody>
      </p:sp>
      <p:sp>
        <p:nvSpPr>
          <p:cNvPr id="2" name="Date Placeholder 1"/>
          <p:cNvSpPr>
            <a:spLocks noGrp="1"/>
          </p:cNvSpPr>
          <p:nvPr>
            <p:ph type="dt" sz="half" idx="10"/>
          </p:nvPr>
        </p:nvSpPr>
        <p:spPr/>
        <p:txBody>
          <a:bodyPr/>
          <a:lstStyle/>
          <a:p>
            <a:r>
              <a:rPr lang="en-US" dirty="0"/>
              <a:t>ITP4514 – AI &amp; ML</a:t>
            </a:r>
          </a:p>
        </p:txBody>
      </p:sp>
      <p:sp>
        <p:nvSpPr>
          <p:cNvPr id="3" name="Footer Placeholder 2"/>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19</a:t>
            </a:fld>
            <a:endParaRPr lang="en-US"/>
          </a:p>
        </p:txBody>
      </p:sp>
      <p:pic>
        <p:nvPicPr>
          <p:cNvPr id="9" name="Picture 8"/>
          <p:cNvPicPr>
            <a:picLocks noChangeAspect="1"/>
          </p:cNvPicPr>
          <p:nvPr/>
        </p:nvPicPr>
        <p:blipFill>
          <a:blip r:embed="rId3"/>
          <a:stretch>
            <a:fillRect/>
          </a:stretch>
        </p:blipFill>
        <p:spPr>
          <a:xfrm>
            <a:off x="2480597" y="1033309"/>
            <a:ext cx="5829525" cy="4007798"/>
          </a:xfrm>
          <a:prstGeom prst="rect">
            <a:avLst/>
          </a:prstGeom>
        </p:spPr>
      </p:pic>
    </p:spTree>
    <p:extLst>
      <p:ext uri="{BB962C8B-B14F-4D97-AF65-F5344CB8AC3E}">
        <p14:creationId xmlns:p14="http://schemas.microsoft.com/office/powerpoint/2010/main" val="3937883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891995"/>
            <a:ext cx="6907736" cy="760637"/>
          </a:xfrm>
        </p:spPr>
        <p:txBody>
          <a:bodyPr>
            <a:noAutofit/>
          </a:bodyPr>
          <a:lstStyle/>
          <a:p>
            <a:r>
              <a:rPr lang="en-US" b="1" i="1" dirty="0">
                <a:solidFill>
                  <a:srgbClr val="FFFF00"/>
                </a:solidFill>
                <a:latin typeface="Cambria" panose="02040503050406030204" pitchFamily="18" charset="0"/>
                <a:ea typeface="Cambria" panose="02040503050406030204" pitchFamily="18" charset="0"/>
              </a:rPr>
              <a:t>Lesson Outline</a:t>
            </a:r>
            <a:endParaRPr lang="en-US" b="1" i="1" dirty="0">
              <a:solidFill>
                <a:srgbClr val="7030A0"/>
              </a:solidFill>
              <a:effectLst/>
            </a:endParaRPr>
          </a:p>
        </p:txBody>
      </p:sp>
      <p:sp>
        <p:nvSpPr>
          <p:cNvPr id="3" name="Content Placeholder 2"/>
          <p:cNvSpPr>
            <a:spLocks noGrp="1"/>
          </p:cNvSpPr>
          <p:nvPr>
            <p:ph idx="1"/>
          </p:nvPr>
        </p:nvSpPr>
        <p:spPr/>
        <p:txBody>
          <a:bodyPr>
            <a:normAutofit/>
          </a:bodyPr>
          <a:lstStyle/>
          <a:p>
            <a:pPr marL="557213" indent="-557213">
              <a:buFont typeface="+mj-lt"/>
              <a:buAutoNum type="arabicPeriod"/>
            </a:pPr>
            <a:r>
              <a:rPr lang="en-US" dirty="0"/>
              <a:t>NLP: An Introduction</a:t>
            </a:r>
          </a:p>
          <a:p>
            <a:pPr marL="557213" indent="-557213">
              <a:buFont typeface="+mj-lt"/>
              <a:buAutoNum type="arabicPeriod"/>
            </a:pPr>
            <a:r>
              <a:rPr lang="en-US" dirty="0"/>
              <a:t>Text Preprocessing</a:t>
            </a:r>
          </a:p>
          <a:p>
            <a:pPr marL="557213" indent="-557213">
              <a:buFont typeface="+mj-lt"/>
              <a:buAutoNum type="arabicPeriod"/>
            </a:pPr>
            <a:r>
              <a:rPr lang="en-US" dirty="0"/>
              <a:t>Feature Engineering on Text</a:t>
            </a:r>
          </a:p>
          <a:p>
            <a:pPr marL="557213" indent="-557213">
              <a:buFont typeface="+mj-lt"/>
              <a:buAutoNum type="arabicPeriod"/>
            </a:pPr>
            <a:r>
              <a:rPr lang="en-US" dirty="0"/>
              <a:t>Major NLP Tasks</a:t>
            </a:r>
          </a:p>
        </p:txBody>
      </p:sp>
      <p:sp>
        <p:nvSpPr>
          <p:cNvPr id="4" name="Date Placeholder 3"/>
          <p:cNvSpPr>
            <a:spLocks noGrp="1"/>
          </p:cNvSpPr>
          <p:nvPr>
            <p:ph type="dt" sz="half" idx="10"/>
          </p:nvPr>
        </p:nvSpPr>
        <p:spPr/>
        <p:txBody>
          <a:bodyPr/>
          <a:lstStyle/>
          <a:p>
            <a:pPr algn="l" defTabSz="914378"/>
            <a:r>
              <a:rPr lang="en-US">
                <a:solidFill>
                  <a:prstClr val="black">
                    <a:tint val="75000"/>
                  </a:prstClr>
                </a:solidFill>
                <a:latin typeface="Calibri"/>
              </a:rPr>
              <a:t>ITP4514 – AI &amp; ML</a:t>
            </a:r>
            <a:endParaRPr lang="en-US" dirty="0">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pPr defTabSz="914378"/>
            <a:r>
              <a:rPr lang="en-US">
                <a:solidFill>
                  <a:prstClr val="black">
                    <a:tint val="75000"/>
                  </a:prstClr>
                </a:solidFill>
                <a:latin typeface="Calibri"/>
              </a:rPr>
              <a:t>L9 – Natural Language Processing</a:t>
            </a:r>
          </a:p>
        </p:txBody>
      </p:sp>
      <p:sp>
        <p:nvSpPr>
          <p:cNvPr id="6" name="Slide Number Placeholder 5"/>
          <p:cNvSpPr>
            <a:spLocks noGrp="1"/>
          </p:cNvSpPr>
          <p:nvPr>
            <p:ph type="sldNum" sz="quarter" idx="12"/>
          </p:nvPr>
        </p:nvSpPr>
        <p:spPr/>
        <p:txBody>
          <a:bodyPr/>
          <a:lstStyle/>
          <a:p>
            <a:pPr defTabSz="914378"/>
            <a:fld id="{B82CCC60-E8CD-4174-8B1A-7DF615B22EEF}" type="slidenum">
              <a:rPr lang="en-US">
                <a:solidFill>
                  <a:prstClr val="black">
                    <a:tint val="75000"/>
                  </a:prstClr>
                </a:solidFill>
                <a:latin typeface="Calibri"/>
              </a:rPr>
              <a:pPr defTabSz="914378"/>
              <a:t>2</a:t>
            </a:fld>
            <a:endParaRPr lang="en-US">
              <a:solidFill>
                <a:prstClr val="black">
                  <a:tint val="75000"/>
                </a:prstClr>
              </a:solidFill>
              <a:latin typeface="Calibri"/>
            </a:endParaRPr>
          </a:p>
        </p:txBody>
      </p:sp>
      <p:sp>
        <p:nvSpPr>
          <p:cNvPr id="7" name="Title 1">
            <a:extLst>
              <a:ext uri="{FF2B5EF4-FFF2-40B4-BE49-F238E27FC236}">
                <a16:creationId xmlns:a16="http://schemas.microsoft.com/office/drawing/2014/main" id="{9EE2B23A-3254-4D24-9DD5-80A2516C95E8}"/>
              </a:ext>
            </a:extLst>
          </p:cNvPr>
          <p:cNvSpPr txBox="1">
            <a:spLocks/>
          </p:cNvSpPr>
          <p:nvPr/>
        </p:nvSpPr>
        <p:spPr>
          <a:xfrm>
            <a:off x="457200" y="119315"/>
            <a:ext cx="8543245" cy="77268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baseline="0">
                <a:solidFill>
                  <a:schemeClr val="bg1"/>
                </a:solidFill>
                <a:effectLst>
                  <a:outerShdw blurRad="50800" dist="38100" dir="2700000" algn="tl" rotWithShape="0">
                    <a:prstClr val="black">
                      <a:alpha val="40000"/>
                    </a:prstClr>
                  </a:outerShdw>
                </a:effectLst>
                <a:latin typeface="+mj-lt"/>
                <a:ea typeface="+mj-ea"/>
                <a:cs typeface="+mj-cs"/>
              </a:defRPr>
            </a:lvl1pPr>
          </a:lstStyle>
          <a:p>
            <a:pPr algn="r" defTabSz="1219170"/>
            <a:r>
              <a:rPr lang="en-US" b="1" i="1" dirty="0">
                <a:solidFill>
                  <a:srgbClr val="66FF33"/>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L9 – Natural Language Processing</a:t>
            </a:r>
          </a:p>
        </p:txBody>
      </p:sp>
    </p:spTree>
    <p:extLst>
      <p:ext uri="{BB962C8B-B14F-4D97-AF65-F5344CB8AC3E}">
        <p14:creationId xmlns:p14="http://schemas.microsoft.com/office/powerpoint/2010/main" val="1502523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Noise Removal (8)</a:t>
            </a:r>
          </a:p>
        </p:txBody>
      </p:sp>
      <p:sp>
        <p:nvSpPr>
          <p:cNvPr id="2" name="Date Placeholder 1"/>
          <p:cNvSpPr>
            <a:spLocks noGrp="1"/>
          </p:cNvSpPr>
          <p:nvPr>
            <p:ph type="dt" sz="half" idx="10"/>
          </p:nvPr>
        </p:nvSpPr>
        <p:spPr/>
        <p:txBody>
          <a:bodyPr/>
          <a:lstStyle/>
          <a:p>
            <a:r>
              <a:rPr lang="en-US" dirty="0"/>
              <a:t>ITP4514 – AI &amp; ML</a:t>
            </a:r>
          </a:p>
        </p:txBody>
      </p:sp>
      <p:sp>
        <p:nvSpPr>
          <p:cNvPr id="3" name="Footer Placeholder 2"/>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20</a:t>
            </a:fld>
            <a:endParaRPr lang="en-US"/>
          </a:p>
        </p:txBody>
      </p:sp>
      <p:pic>
        <p:nvPicPr>
          <p:cNvPr id="5" name="Picture 4"/>
          <p:cNvPicPr>
            <a:picLocks noChangeAspect="1"/>
          </p:cNvPicPr>
          <p:nvPr/>
        </p:nvPicPr>
        <p:blipFill>
          <a:blip r:embed="rId3"/>
          <a:stretch>
            <a:fillRect/>
          </a:stretch>
        </p:blipFill>
        <p:spPr>
          <a:xfrm>
            <a:off x="2392106" y="1090234"/>
            <a:ext cx="6434804" cy="3677030"/>
          </a:xfrm>
          <a:prstGeom prst="rect">
            <a:avLst/>
          </a:prstGeom>
        </p:spPr>
      </p:pic>
    </p:spTree>
    <p:extLst>
      <p:ext uri="{BB962C8B-B14F-4D97-AF65-F5344CB8AC3E}">
        <p14:creationId xmlns:p14="http://schemas.microsoft.com/office/powerpoint/2010/main" val="1841719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Lexicon Normalization</a:t>
            </a:r>
          </a:p>
        </p:txBody>
      </p:sp>
      <p:sp>
        <p:nvSpPr>
          <p:cNvPr id="5" name="Content Placeholder 4"/>
          <p:cNvSpPr>
            <a:spLocks noGrp="1"/>
          </p:cNvSpPr>
          <p:nvPr>
            <p:ph idx="1"/>
          </p:nvPr>
        </p:nvSpPr>
        <p:spPr/>
        <p:txBody>
          <a:bodyPr>
            <a:normAutofit fontScale="92500"/>
          </a:bodyPr>
          <a:lstStyle/>
          <a:p>
            <a:r>
              <a:rPr lang="en-US" sz="2400" dirty="0"/>
              <a:t>Another type of textual noise is about the multiple representations exhibited by single word.</a:t>
            </a:r>
          </a:p>
          <a:p>
            <a:r>
              <a:rPr lang="en-US" sz="2400" dirty="0"/>
              <a:t>For example – “play”,  “player”, “played”, “plays” and “playing” are the different variations of the word – “play”.</a:t>
            </a:r>
          </a:p>
          <a:p>
            <a:r>
              <a:rPr lang="en-US" sz="2400" dirty="0"/>
              <a:t>Though they mean different but contextually all are similar.</a:t>
            </a:r>
          </a:p>
          <a:p>
            <a:r>
              <a:rPr lang="en-US" sz="2400" dirty="0"/>
              <a:t>The step converts all the disparities of a word into their </a:t>
            </a:r>
            <a:r>
              <a:rPr lang="en-US" sz="2400" i="1" dirty="0">
                <a:solidFill>
                  <a:srgbClr val="FF0000"/>
                </a:solidFill>
              </a:rPr>
              <a:t>normalized form </a:t>
            </a:r>
            <a:r>
              <a:rPr lang="en-US" sz="2400" dirty="0"/>
              <a:t>(also known as </a:t>
            </a:r>
            <a:r>
              <a:rPr lang="en-US" sz="2400" i="1" dirty="0">
                <a:solidFill>
                  <a:srgbClr val="FF0000"/>
                </a:solidFill>
              </a:rPr>
              <a:t>lemma</a:t>
            </a:r>
            <a:r>
              <a:rPr lang="en-US" sz="2400" dirty="0"/>
              <a:t>).</a:t>
            </a:r>
          </a:p>
        </p:txBody>
      </p:sp>
      <p:sp>
        <p:nvSpPr>
          <p:cNvPr id="2" name="Date Placeholder 1"/>
          <p:cNvSpPr>
            <a:spLocks noGrp="1"/>
          </p:cNvSpPr>
          <p:nvPr>
            <p:ph type="dt" sz="half" idx="10"/>
          </p:nvPr>
        </p:nvSpPr>
        <p:spPr/>
        <p:txBody>
          <a:bodyPr/>
          <a:lstStyle/>
          <a:p>
            <a:r>
              <a:rPr lang="en-US" dirty="0"/>
              <a:t>ITP4514 – AI &amp; ML</a:t>
            </a:r>
          </a:p>
        </p:txBody>
      </p:sp>
      <p:sp>
        <p:nvSpPr>
          <p:cNvPr id="3" name="Footer Placeholder 2"/>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21</a:t>
            </a:fld>
            <a:endParaRPr lang="en-US"/>
          </a:p>
        </p:txBody>
      </p:sp>
    </p:spTree>
    <p:extLst>
      <p:ext uri="{BB962C8B-B14F-4D97-AF65-F5344CB8AC3E}">
        <p14:creationId xmlns:p14="http://schemas.microsoft.com/office/powerpoint/2010/main" val="2374238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Lexicon Normalization (2)</a:t>
            </a:r>
          </a:p>
        </p:txBody>
      </p:sp>
      <p:sp>
        <p:nvSpPr>
          <p:cNvPr id="5" name="Content Placeholder 4"/>
          <p:cNvSpPr>
            <a:spLocks noGrp="1"/>
          </p:cNvSpPr>
          <p:nvPr>
            <p:ph idx="1"/>
          </p:nvPr>
        </p:nvSpPr>
        <p:spPr/>
        <p:txBody>
          <a:bodyPr>
            <a:normAutofit fontScale="92500" lnSpcReduction="10000"/>
          </a:bodyPr>
          <a:lstStyle/>
          <a:p>
            <a:r>
              <a:rPr lang="en-US" sz="2400" i="1" dirty="0">
                <a:solidFill>
                  <a:srgbClr val="FF0000"/>
                </a:solidFill>
              </a:rPr>
              <a:t>Normalization</a:t>
            </a:r>
            <a:r>
              <a:rPr lang="en-US" sz="2400" dirty="0"/>
              <a:t> is a pivotal step for </a:t>
            </a:r>
            <a:r>
              <a:rPr lang="en-US" sz="2400" i="1" dirty="0">
                <a:solidFill>
                  <a:srgbClr val="FF0000"/>
                </a:solidFill>
              </a:rPr>
              <a:t>feature engineering</a:t>
            </a:r>
            <a:r>
              <a:rPr lang="en-US" sz="2400" dirty="0"/>
              <a:t> with text as it converts the high dimensional features (N different features) to the low dimensional space (1 feature), which is an ideal ask for any ML model.</a:t>
            </a:r>
          </a:p>
          <a:p>
            <a:r>
              <a:rPr lang="en-US" sz="2400" dirty="0"/>
              <a:t>The most common lexicon normalization practices are :</a:t>
            </a:r>
          </a:p>
          <a:p>
            <a:pPr marL="842951" lvl="1" indent="-385763">
              <a:buFont typeface="+mj-lt"/>
              <a:buAutoNum type="arabicPeriod"/>
            </a:pPr>
            <a:r>
              <a:rPr lang="en-US" sz="2250" b="1" dirty="0">
                <a:solidFill>
                  <a:srgbClr val="FF0000"/>
                </a:solidFill>
              </a:rPr>
              <a:t>Stemming:</a:t>
            </a:r>
            <a:r>
              <a:rPr lang="en-US" sz="2250" b="1" dirty="0"/>
              <a:t> </a:t>
            </a:r>
            <a:r>
              <a:rPr lang="en-US" sz="2250" dirty="0"/>
              <a:t>Stemming is a rudimentary rule-based process of </a:t>
            </a:r>
            <a:r>
              <a:rPr lang="en-US" sz="2250" i="1" dirty="0">
                <a:solidFill>
                  <a:srgbClr val="FF0000"/>
                </a:solidFill>
              </a:rPr>
              <a:t>stripping the suffixes</a:t>
            </a:r>
            <a:r>
              <a:rPr lang="en-US" sz="2250" dirty="0"/>
              <a:t> (“</a:t>
            </a:r>
            <a:r>
              <a:rPr lang="en-US" sz="2250" dirty="0" err="1"/>
              <a:t>ing</a:t>
            </a:r>
            <a:r>
              <a:rPr lang="en-US" sz="2250" dirty="0"/>
              <a:t>”, “</a:t>
            </a:r>
            <a:r>
              <a:rPr lang="en-US" sz="2250" dirty="0" err="1"/>
              <a:t>ly</a:t>
            </a:r>
            <a:r>
              <a:rPr lang="en-US" sz="2250" dirty="0"/>
              <a:t>”, “</a:t>
            </a:r>
            <a:r>
              <a:rPr lang="en-US" sz="2250" dirty="0" err="1"/>
              <a:t>es</a:t>
            </a:r>
            <a:r>
              <a:rPr lang="en-US" sz="2250" dirty="0"/>
              <a:t>”, “s”, etc.) from a word.</a:t>
            </a:r>
          </a:p>
        </p:txBody>
      </p:sp>
      <p:sp>
        <p:nvSpPr>
          <p:cNvPr id="2" name="Date Placeholder 1"/>
          <p:cNvSpPr>
            <a:spLocks noGrp="1"/>
          </p:cNvSpPr>
          <p:nvPr>
            <p:ph type="dt" sz="half" idx="10"/>
          </p:nvPr>
        </p:nvSpPr>
        <p:spPr/>
        <p:txBody>
          <a:bodyPr/>
          <a:lstStyle/>
          <a:p>
            <a:r>
              <a:rPr lang="en-US" dirty="0"/>
              <a:t>ITP4514 – AI &amp; ML</a:t>
            </a:r>
          </a:p>
        </p:txBody>
      </p:sp>
      <p:sp>
        <p:nvSpPr>
          <p:cNvPr id="3" name="Footer Placeholder 2"/>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22</a:t>
            </a:fld>
            <a:endParaRPr lang="en-US"/>
          </a:p>
        </p:txBody>
      </p:sp>
    </p:spTree>
    <p:extLst>
      <p:ext uri="{BB962C8B-B14F-4D97-AF65-F5344CB8AC3E}">
        <p14:creationId xmlns:p14="http://schemas.microsoft.com/office/powerpoint/2010/main" val="780934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Lexicon Normalization (3)</a:t>
            </a:r>
          </a:p>
        </p:txBody>
      </p:sp>
      <p:sp>
        <p:nvSpPr>
          <p:cNvPr id="2" name="Date Placeholder 1"/>
          <p:cNvSpPr>
            <a:spLocks noGrp="1"/>
          </p:cNvSpPr>
          <p:nvPr>
            <p:ph type="dt" sz="half" idx="10"/>
          </p:nvPr>
        </p:nvSpPr>
        <p:spPr/>
        <p:txBody>
          <a:bodyPr/>
          <a:lstStyle/>
          <a:p>
            <a:r>
              <a:rPr lang="en-US" dirty="0"/>
              <a:t>ITP4514 – AI &amp; ML</a:t>
            </a:r>
          </a:p>
        </p:txBody>
      </p:sp>
      <p:sp>
        <p:nvSpPr>
          <p:cNvPr id="3" name="Footer Placeholder 2"/>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23</a:t>
            </a:fld>
            <a:endParaRPr lang="en-US"/>
          </a:p>
        </p:txBody>
      </p:sp>
      <p:pic>
        <p:nvPicPr>
          <p:cNvPr id="5" name="Picture 4"/>
          <p:cNvPicPr>
            <a:picLocks noChangeAspect="1"/>
          </p:cNvPicPr>
          <p:nvPr/>
        </p:nvPicPr>
        <p:blipFill>
          <a:blip r:embed="rId3"/>
          <a:stretch>
            <a:fillRect/>
          </a:stretch>
        </p:blipFill>
        <p:spPr>
          <a:xfrm>
            <a:off x="2392106" y="1336573"/>
            <a:ext cx="6556400" cy="2457450"/>
          </a:xfrm>
          <a:prstGeom prst="rect">
            <a:avLst/>
          </a:prstGeom>
        </p:spPr>
      </p:pic>
    </p:spTree>
    <p:extLst>
      <p:ext uri="{BB962C8B-B14F-4D97-AF65-F5344CB8AC3E}">
        <p14:creationId xmlns:p14="http://schemas.microsoft.com/office/powerpoint/2010/main" val="1008370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Lexicon Normalization (4)</a:t>
            </a:r>
          </a:p>
        </p:txBody>
      </p:sp>
      <p:sp>
        <p:nvSpPr>
          <p:cNvPr id="5" name="Content Placeholder 4"/>
          <p:cNvSpPr>
            <a:spLocks noGrp="1"/>
          </p:cNvSpPr>
          <p:nvPr>
            <p:ph idx="1"/>
          </p:nvPr>
        </p:nvSpPr>
        <p:spPr/>
        <p:txBody>
          <a:bodyPr>
            <a:normAutofit/>
          </a:bodyPr>
          <a:lstStyle/>
          <a:p>
            <a:pPr marL="842951" lvl="1" indent="-385763">
              <a:buFont typeface="+mj-lt"/>
              <a:buAutoNum type="arabicPeriod" startAt="2"/>
            </a:pPr>
            <a:r>
              <a:rPr lang="en-US" sz="2100" b="1" dirty="0">
                <a:solidFill>
                  <a:srgbClr val="FF0000"/>
                </a:solidFill>
              </a:rPr>
              <a:t>Lemmatization:</a:t>
            </a:r>
            <a:r>
              <a:rPr lang="en-US" sz="2100" dirty="0"/>
              <a:t> Lemmatization, on the other hand, is an organized &amp; step by step procedure of obtaining the root form of the word, it makes use of </a:t>
            </a:r>
            <a:r>
              <a:rPr lang="en-US" sz="2100" i="1" dirty="0">
                <a:solidFill>
                  <a:srgbClr val="FF0000"/>
                </a:solidFill>
              </a:rPr>
              <a:t>vocabulary</a:t>
            </a:r>
            <a:r>
              <a:rPr lang="en-US" sz="2100" dirty="0"/>
              <a:t> (dictionary importance of words) and </a:t>
            </a:r>
            <a:r>
              <a:rPr lang="en-US" sz="2100" i="1" dirty="0">
                <a:solidFill>
                  <a:srgbClr val="FF0000"/>
                </a:solidFill>
              </a:rPr>
              <a:t>morphological analysis </a:t>
            </a:r>
            <a:r>
              <a:rPr lang="en-US" sz="2100" dirty="0"/>
              <a:t>(word structure and grammar relations).</a:t>
            </a:r>
          </a:p>
        </p:txBody>
      </p:sp>
      <p:sp>
        <p:nvSpPr>
          <p:cNvPr id="2" name="Date Placeholder 1"/>
          <p:cNvSpPr>
            <a:spLocks noGrp="1"/>
          </p:cNvSpPr>
          <p:nvPr>
            <p:ph type="dt" sz="half" idx="10"/>
          </p:nvPr>
        </p:nvSpPr>
        <p:spPr/>
        <p:txBody>
          <a:bodyPr/>
          <a:lstStyle/>
          <a:p>
            <a:r>
              <a:rPr lang="en-US" dirty="0"/>
              <a:t>ITP4514 – AI &amp; ML</a:t>
            </a:r>
          </a:p>
        </p:txBody>
      </p:sp>
      <p:sp>
        <p:nvSpPr>
          <p:cNvPr id="3" name="Footer Placeholder 2"/>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24</a:t>
            </a:fld>
            <a:endParaRPr lang="en-US"/>
          </a:p>
        </p:txBody>
      </p:sp>
    </p:spTree>
    <p:extLst>
      <p:ext uri="{BB962C8B-B14F-4D97-AF65-F5344CB8AC3E}">
        <p14:creationId xmlns:p14="http://schemas.microsoft.com/office/powerpoint/2010/main" val="3751517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Lexicon Normalization (5)</a:t>
            </a:r>
          </a:p>
        </p:txBody>
      </p:sp>
      <p:sp>
        <p:nvSpPr>
          <p:cNvPr id="2" name="Date Placeholder 1"/>
          <p:cNvSpPr>
            <a:spLocks noGrp="1"/>
          </p:cNvSpPr>
          <p:nvPr>
            <p:ph type="dt" sz="half" idx="10"/>
          </p:nvPr>
        </p:nvSpPr>
        <p:spPr/>
        <p:txBody>
          <a:bodyPr/>
          <a:lstStyle/>
          <a:p>
            <a:r>
              <a:rPr lang="en-US" dirty="0"/>
              <a:t>ITP4514 – AI &amp; ML</a:t>
            </a:r>
          </a:p>
        </p:txBody>
      </p:sp>
      <p:sp>
        <p:nvSpPr>
          <p:cNvPr id="3" name="Footer Placeholder 2"/>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25</a:t>
            </a:fld>
            <a:endParaRPr lang="en-US"/>
          </a:p>
        </p:txBody>
      </p:sp>
      <p:pic>
        <p:nvPicPr>
          <p:cNvPr id="8" name="Picture 7"/>
          <p:cNvPicPr>
            <a:picLocks noChangeAspect="1"/>
          </p:cNvPicPr>
          <p:nvPr/>
        </p:nvPicPr>
        <p:blipFill>
          <a:blip r:embed="rId3"/>
          <a:stretch>
            <a:fillRect/>
          </a:stretch>
        </p:blipFill>
        <p:spPr>
          <a:xfrm>
            <a:off x="2392106" y="1246931"/>
            <a:ext cx="6413093" cy="2591337"/>
          </a:xfrm>
          <a:prstGeom prst="rect">
            <a:avLst/>
          </a:prstGeom>
        </p:spPr>
      </p:pic>
    </p:spTree>
    <p:extLst>
      <p:ext uri="{BB962C8B-B14F-4D97-AF65-F5344CB8AC3E}">
        <p14:creationId xmlns:p14="http://schemas.microsoft.com/office/powerpoint/2010/main" val="1469384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Object Standardization</a:t>
            </a:r>
          </a:p>
        </p:txBody>
      </p:sp>
      <p:sp>
        <p:nvSpPr>
          <p:cNvPr id="5" name="Content Placeholder 4"/>
          <p:cNvSpPr>
            <a:spLocks noGrp="1"/>
          </p:cNvSpPr>
          <p:nvPr>
            <p:ph idx="1"/>
          </p:nvPr>
        </p:nvSpPr>
        <p:spPr/>
        <p:txBody>
          <a:bodyPr>
            <a:noAutofit/>
          </a:bodyPr>
          <a:lstStyle/>
          <a:p>
            <a:r>
              <a:rPr lang="en-US" sz="2100" dirty="0"/>
              <a:t>Text data often contains words or phrases which are not present in any </a:t>
            </a:r>
            <a:r>
              <a:rPr lang="en-US" sz="2100" i="1" dirty="0">
                <a:solidFill>
                  <a:srgbClr val="FF0000"/>
                </a:solidFill>
              </a:rPr>
              <a:t>standard lexical dictionaries</a:t>
            </a:r>
            <a:r>
              <a:rPr lang="en-US" sz="2100" dirty="0"/>
              <a:t>.</a:t>
            </a:r>
          </a:p>
          <a:p>
            <a:r>
              <a:rPr lang="en-US" sz="2100" dirty="0"/>
              <a:t>These pieces are not recognized by search engines and models.</a:t>
            </a:r>
          </a:p>
          <a:p>
            <a:r>
              <a:rPr lang="en-US" sz="2100" dirty="0"/>
              <a:t>Some of the examples are – acronyms, hashtags with attached words, and colloquial slangs.</a:t>
            </a:r>
          </a:p>
          <a:p>
            <a:r>
              <a:rPr lang="en-US" sz="2100" dirty="0"/>
              <a:t>With the help of </a:t>
            </a:r>
            <a:r>
              <a:rPr lang="en-US" sz="2100" i="1" dirty="0">
                <a:solidFill>
                  <a:srgbClr val="FF0000"/>
                </a:solidFill>
              </a:rPr>
              <a:t>regular expressions </a:t>
            </a:r>
            <a:r>
              <a:rPr lang="en-US" sz="2100" dirty="0"/>
              <a:t>and manually prepared data dictionaries, this type of noise can be fixed, the code below uses a </a:t>
            </a:r>
            <a:r>
              <a:rPr lang="en-US" sz="2100" i="1" dirty="0">
                <a:solidFill>
                  <a:srgbClr val="FF0000"/>
                </a:solidFill>
              </a:rPr>
              <a:t>dictionary lookup method </a:t>
            </a:r>
            <a:r>
              <a:rPr lang="en-US" sz="2100" dirty="0"/>
              <a:t>to replace social media slangs from a text.</a:t>
            </a:r>
          </a:p>
        </p:txBody>
      </p:sp>
      <p:sp>
        <p:nvSpPr>
          <p:cNvPr id="2" name="Date Placeholder 1"/>
          <p:cNvSpPr>
            <a:spLocks noGrp="1"/>
          </p:cNvSpPr>
          <p:nvPr>
            <p:ph type="dt" sz="half" idx="10"/>
          </p:nvPr>
        </p:nvSpPr>
        <p:spPr/>
        <p:txBody>
          <a:bodyPr/>
          <a:lstStyle/>
          <a:p>
            <a:r>
              <a:rPr lang="en-US"/>
              <a:t>ITP4514 – AI &amp; ML</a:t>
            </a:r>
          </a:p>
        </p:txBody>
      </p:sp>
      <p:sp>
        <p:nvSpPr>
          <p:cNvPr id="3" name="Footer Placeholder 2"/>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26</a:t>
            </a:fld>
            <a:endParaRPr lang="en-US"/>
          </a:p>
        </p:txBody>
      </p:sp>
    </p:spTree>
    <p:extLst>
      <p:ext uri="{BB962C8B-B14F-4D97-AF65-F5344CB8AC3E}">
        <p14:creationId xmlns:p14="http://schemas.microsoft.com/office/powerpoint/2010/main" val="2369297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Object Standardization (2)</a:t>
            </a:r>
          </a:p>
        </p:txBody>
      </p:sp>
      <p:sp>
        <p:nvSpPr>
          <p:cNvPr id="2" name="Date Placeholder 1"/>
          <p:cNvSpPr>
            <a:spLocks noGrp="1"/>
          </p:cNvSpPr>
          <p:nvPr>
            <p:ph type="dt" sz="half" idx="10"/>
          </p:nvPr>
        </p:nvSpPr>
        <p:spPr/>
        <p:txBody>
          <a:bodyPr/>
          <a:lstStyle/>
          <a:p>
            <a:r>
              <a:rPr lang="en-US" dirty="0"/>
              <a:t>ITP4514 – AI &amp; ML</a:t>
            </a:r>
          </a:p>
        </p:txBody>
      </p:sp>
      <p:sp>
        <p:nvSpPr>
          <p:cNvPr id="3" name="Footer Placeholder 2"/>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27</a:t>
            </a:fld>
            <a:endParaRPr lang="en-US"/>
          </a:p>
        </p:txBody>
      </p:sp>
      <p:pic>
        <p:nvPicPr>
          <p:cNvPr id="8" name="Picture 7"/>
          <p:cNvPicPr>
            <a:picLocks noChangeAspect="1"/>
          </p:cNvPicPr>
          <p:nvPr/>
        </p:nvPicPr>
        <p:blipFill>
          <a:blip r:embed="rId3"/>
          <a:stretch>
            <a:fillRect/>
          </a:stretch>
        </p:blipFill>
        <p:spPr>
          <a:xfrm>
            <a:off x="2481466" y="1131887"/>
            <a:ext cx="6105062" cy="3635377"/>
          </a:xfrm>
          <a:prstGeom prst="rect">
            <a:avLst/>
          </a:prstGeom>
        </p:spPr>
      </p:pic>
    </p:spTree>
    <p:extLst>
      <p:ext uri="{BB962C8B-B14F-4D97-AF65-F5344CB8AC3E}">
        <p14:creationId xmlns:p14="http://schemas.microsoft.com/office/powerpoint/2010/main" val="1577572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531" y="891995"/>
            <a:ext cx="7315274" cy="763525"/>
          </a:xfrm>
        </p:spPr>
        <p:txBody>
          <a:bodyPr>
            <a:normAutofit/>
          </a:bodyPr>
          <a:lstStyle/>
          <a:p>
            <a:r>
              <a:rPr lang="en-US" sz="3200" b="1" i="1" dirty="0">
                <a:solidFill>
                  <a:srgbClr val="FFFF00"/>
                </a:solidFill>
              </a:rPr>
              <a:t>3. Feature Engineering on Text</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Overview</a:t>
            </a:r>
          </a:p>
          <a:p>
            <a:r>
              <a:rPr lang="en-US" dirty="0"/>
              <a:t>Part of Speech (POS) Tagging</a:t>
            </a:r>
          </a:p>
          <a:p>
            <a:r>
              <a:rPr lang="en-US" dirty="0"/>
              <a:t>N-Grams as Features</a:t>
            </a:r>
          </a:p>
          <a:p>
            <a:r>
              <a:rPr lang="en-US" dirty="0"/>
              <a:t>Statistical Features</a:t>
            </a:r>
          </a:p>
        </p:txBody>
      </p:sp>
      <p:sp>
        <p:nvSpPr>
          <p:cNvPr id="4" name="Date Placeholder 3"/>
          <p:cNvSpPr>
            <a:spLocks noGrp="1"/>
          </p:cNvSpPr>
          <p:nvPr>
            <p:ph type="dt" sz="half" idx="10"/>
          </p:nvPr>
        </p:nvSpPr>
        <p:spPr/>
        <p:txBody>
          <a:bodyPr/>
          <a:lstStyle/>
          <a:p>
            <a:pPr algn="l"/>
            <a:r>
              <a:rPr lang="en-US"/>
              <a:t>ITP4514 – AI &amp; ML</a:t>
            </a:r>
            <a:endParaRPr lang="en-US" dirty="0"/>
          </a:p>
        </p:txBody>
      </p:sp>
      <p:sp>
        <p:nvSpPr>
          <p:cNvPr id="5" name="Footer Placeholder 4"/>
          <p:cNvSpPr>
            <a:spLocks noGrp="1"/>
          </p:cNvSpPr>
          <p:nvPr>
            <p:ph type="ftr" sz="quarter" idx="11"/>
          </p:nvPr>
        </p:nvSpPr>
        <p:spPr/>
        <p:txBody>
          <a:bodyPr/>
          <a:lstStyle/>
          <a:p>
            <a:r>
              <a:rPr lang="en-US"/>
              <a:t>L9 – Natural Language Processing</a:t>
            </a:r>
          </a:p>
        </p:txBody>
      </p:sp>
      <p:sp>
        <p:nvSpPr>
          <p:cNvPr id="6" name="Slide Number Placeholder 5"/>
          <p:cNvSpPr>
            <a:spLocks noGrp="1"/>
          </p:cNvSpPr>
          <p:nvPr>
            <p:ph type="sldNum" sz="quarter" idx="12"/>
          </p:nvPr>
        </p:nvSpPr>
        <p:spPr/>
        <p:txBody>
          <a:bodyPr/>
          <a:lstStyle/>
          <a:p>
            <a:fld id="{B82CCC60-E8CD-4174-8B1A-7DF615B22EEF}" type="slidenum">
              <a:rPr lang="en-US" smtClean="0"/>
              <a:pPr/>
              <a:t>28</a:t>
            </a:fld>
            <a:endParaRPr lang="en-US"/>
          </a:p>
        </p:txBody>
      </p:sp>
    </p:spTree>
    <p:extLst>
      <p:ext uri="{BB962C8B-B14F-4D97-AF65-F5344CB8AC3E}">
        <p14:creationId xmlns:p14="http://schemas.microsoft.com/office/powerpoint/2010/main" val="723307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zh-TW" dirty="0"/>
              <a:t>Overview</a:t>
            </a:r>
            <a:endParaRPr lang="en-US" dirty="0"/>
          </a:p>
        </p:txBody>
      </p:sp>
      <p:sp>
        <p:nvSpPr>
          <p:cNvPr id="5" name="Content Placeholder 4"/>
          <p:cNvSpPr>
            <a:spLocks noGrp="1"/>
          </p:cNvSpPr>
          <p:nvPr>
            <p:ph idx="1"/>
          </p:nvPr>
        </p:nvSpPr>
        <p:spPr/>
        <p:txBody>
          <a:bodyPr>
            <a:normAutofit lnSpcReduction="10000"/>
          </a:bodyPr>
          <a:lstStyle/>
          <a:p>
            <a:r>
              <a:rPr lang="en-US" sz="2400" dirty="0"/>
              <a:t>To analyze a preprocessed data, it needs to be converted into </a:t>
            </a:r>
            <a:r>
              <a:rPr lang="en-US" sz="2400" i="1" dirty="0">
                <a:solidFill>
                  <a:srgbClr val="FF0000"/>
                </a:solidFill>
              </a:rPr>
              <a:t>features</a:t>
            </a:r>
            <a:r>
              <a:rPr lang="en-US" sz="2400" dirty="0"/>
              <a:t>.</a:t>
            </a:r>
          </a:p>
          <a:p>
            <a:r>
              <a:rPr lang="en-US" sz="2400" dirty="0"/>
              <a:t>Depending upon the usage, text features can be constructed using assorted techniques – Syntactical Parsing, Entities / N-grams / word-based features, Statistical features, and word embeddings.</a:t>
            </a:r>
          </a:p>
          <a:p>
            <a:r>
              <a:rPr lang="en-US" sz="2400" dirty="0"/>
              <a:t>Read on to understand these techniques in detail.</a:t>
            </a:r>
          </a:p>
        </p:txBody>
      </p:sp>
      <p:sp>
        <p:nvSpPr>
          <p:cNvPr id="2" name="Date Placeholder 1"/>
          <p:cNvSpPr>
            <a:spLocks noGrp="1"/>
          </p:cNvSpPr>
          <p:nvPr>
            <p:ph type="dt" sz="half" idx="10"/>
          </p:nvPr>
        </p:nvSpPr>
        <p:spPr/>
        <p:txBody>
          <a:bodyPr/>
          <a:lstStyle/>
          <a:p>
            <a:r>
              <a:rPr lang="en-US"/>
              <a:t>ITP4514 – AI &amp; ML</a:t>
            </a:r>
          </a:p>
        </p:txBody>
      </p:sp>
      <p:sp>
        <p:nvSpPr>
          <p:cNvPr id="3" name="Footer Placeholder 2"/>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29</a:t>
            </a:fld>
            <a:endParaRPr lang="en-US"/>
          </a:p>
        </p:txBody>
      </p:sp>
    </p:spTree>
    <p:extLst>
      <p:ext uri="{BB962C8B-B14F-4D97-AF65-F5344CB8AC3E}">
        <p14:creationId xmlns:p14="http://schemas.microsoft.com/office/powerpoint/2010/main" val="3112988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
            </a:pPr>
            <a:r>
              <a:rPr lang="en-US" dirty="0"/>
              <a:t>What is NLP?</a:t>
            </a:r>
          </a:p>
          <a:p>
            <a:pPr>
              <a:buFont typeface="Wingdings" panose="05000000000000000000" pitchFamily="2" charset="2"/>
              <a:buChar char="§"/>
            </a:pPr>
            <a:r>
              <a:rPr lang="en-US" dirty="0"/>
              <a:t>NLP and Text Analytics</a:t>
            </a:r>
          </a:p>
          <a:p>
            <a:pPr>
              <a:buFont typeface="Wingdings" panose="05000000000000000000" pitchFamily="2" charset="2"/>
              <a:buChar char="§"/>
            </a:pPr>
            <a:r>
              <a:rPr lang="en-US" dirty="0"/>
              <a:t>What Does NLP Do?</a:t>
            </a:r>
          </a:p>
        </p:txBody>
      </p:sp>
      <p:sp>
        <p:nvSpPr>
          <p:cNvPr id="4" name="Date Placeholder 3"/>
          <p:cNvSpPr>
            <a:spLocks noGrp="1"/>
          </p:cNvSpPr>
          <p:nvPr>
            <p:ph type="dt" sz="half" idx="10"/>
          </p:nvPr>
        </p:nvSpPr>
        <p:spPr/>
        <p:txBody>
          <a:bodyPr/>
          <a:lstStyle/>
          <a:p>
            <a:pPr algn="l"/>
            <a:r>
              <a:rPr lang="en-US"/>
              <a:t>ITP4514 – AI &amp; ML</a:t>
            </a:r>
            <a:endParaRPr lang="en-US" dirty="0"/>
          </a:p>
        </p:txBody>
      </p:sp>
      <p:sp>
        <p:nvSpPr>
          <p:cNvPr id="5" name="Footer Placeholder 4"/>
          <p:cNvSpPr>
            <a:spLocks noGrp="1"/>
          </p:cNvSpPr>
          <p:nvPr>
            <p:ph type="ftr" sz="quarter" idx="11"/>
          </p:nvPr>
        </p:nvSpPr>
        <p:spPr/>
        <p:txBody>
          <a:bodyPr/>
          <a:lstStyle/>
          <a:p>
            <a:r>
              <a:rPr lang="en-US"/>
              <a:t>L9 – Natural Language Processing</a:t>
            </a:r>
          </a:p>
        </p:txBody>
      </p:sp>
      <p:sp>
        <p:nvSpPr>
          <p:cNvPr id="6" name="Slide Number Placeholder 5"/>
          <p:cNvSpPr>
            <a:spLocks noGrp="1"/>
          </p:cNvSpPr>
          <p:nvPr>
            <p:ph type="sldNum" sz="quarter" idx="12"/>
          </p:nvPr>
        </p:nvSpPr>
        <p:spPr/>
        <p:txBody>
          <a:bodyPr/>
          <a:lstStyle/>
          <a:p>
            <a:fld id="{B82CCC60-E8CD-4174-8B1A-7DF615B22EEF}" type="slidenum">
              <a:rPr lang="en-US" smtClean="0"/>
              <a:pPr/>
              <a:t>3</a:t>
            </a:fld>
            <a:endParaRPr lang="en-US"/>
          </a:p>
        </p:txBody>
      </p:sp>
      <p:sp>
        <p:nvSpPr>
          <p:cNvPr id="9" name="Title 8">
            <a:extLst>
              <a:ext uri="{FF2B5EF4-FFF2-40B4-BE49-F238E27FC236}">
                <a16:creationId xmlns:a16="http://schemas.microsoft.com/office/drawing/2014/main" id="{5C7139E5-EA2B-B043-9E97-2C0D28F7D3D2}"/>
              </a:ext>
            </a:extLst>
          </p:cNvPr>
          <p:cNvSpPr>
            <a:spLocks noGrp="1"/>
          </p:cNvSpPr>
          <p:nvPr>
            <p:ph type="title"/>
          </p:nvPr>
        </p:nvSpPr>
        <p:spPr/>
        <p:txBody>
          <a:bodyPr>
            <a:normAutofit/>
          </a:bodyPr>
          <a:lstStyle/>
          <a:p>
            <a:r>
              <a:rPr lang="en-US" sz="3200" b="1" i="1" dirty="0">
                <a:solidFill>
                  <a:srgbClr val="FFFF00"/>
                </a:solidFill>
              </a:rPr>
              <a:t>1. NLP: An Introduction</a:t>
            </a:r>
          </a:p>
        </p:txBody>
      </p:sp>
    </p:spTree>
    <p:extLst>
      <p:ext uri="{BB962C8B-B14F-4D97-AF65-F5344CB8AC3E}">
        <p14:creationId xmlns:p14="http://schemas.microsoft.com/office/powerpoint/2010/main" val="2911251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zh-TW" dirty="0"/>
              <a:t>Part of Speech Tagging</a:t>
            </a:r>
            <a:endParaRPr lang="en-US" dirty="0"/>
          </a:p>
        </p:txBody>
      </p:sp>
      <p:sp>
        <p:nvSpPr>
          <p:cNvPr id="5" name="Content Placeholder 4"/>
          <p:cNvSpPr>
            <a:spLocks noGrp="1"/>
          </p:cNvSpPr>
          <p:nvPr>
            <p:ph idx="1"/>
          </p:nvPr>
        </p:nvSpPr>
        <p:spPr>
          <a:xfrm>
            <a:off x="2389238" y="1219200"/>
            <a:ext cx="6304935" cy="3469297"/>
          </a:xfrm>
        </p:spPr>
        <p:txBody>
          <a:bodyPr>
            <a:normAutofit/>
          </a:bodyPr>
          <a:lstStyle/>
          <a:p>
            <a:r>
              <a:rPr lang="en-US" sz="2100" dirty="0"/>
              <a:t>Apart from the grammar relations, every word in a sentence is also associated with a part of speech (POS) tag (nouns, verbs, adjectives, adverbs, etc.).</a:t>
            </a:r>
          </a:p>
          <a:p>
            <a:r>
              <a:rPr lang="en-US" sz="2100" dirty="0"/>
              <a:t>The POS tags defines the usage and function of a word in the sentence.</a:t>
            </a:r>
          </a:p>
        </p:txBody>
      </p:sp>
      <p:sp>
        <p:nvSpPr>
          <p:cNvPr id="2" name="Date Placeholder 1"/>
          <p:cNvSpPr>
            <a:spLocks noGrp="1"/>
          </p:cNvSpPr>
          <p:nvPr>
            <p:ph type="dt" sz="half" idx="10"/>
          </p:nvPr>
        </p:nvSpPr>
        <p:spPr/>
        <p:txBody>
          <a:bodyPr/>
          <a:lstStyle/>
          <a:p>
            <a:r>
              <a:rPr lang="en-US"/>
              <a:t>ITP4514 – AI &amp; ML</a:t>
            </a:r>
          </a:p>
        </p:txBody>
      </p:sp>
      <p:sp>
        <p:nvSpPr>
          <p:cNvPr id="3" name="Footer Placeholder 2"/>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30</a:t>
            </a:fld>
            <a:endParaRPr lang="en-US"/>
          </a:p>
        </p:txBody>
      </p:sp>
      <p:pic>
        <p:nvPicPr>
          <p:cNvPr id="8" name="Picture 7"/>
          <p:cNvPicPr>
            <a:picLocks noChangeAspect="1"/>
          </p:cNvPicPr>
          <p:nvPr/>
        </p:nvPicPr>
        <p:blipFill>
          <a:blip r:embed="rId3"/>
          <a:stretch>
            <a:fillRect/>
          </a:stretch>
        </p:blipFill>
        <p:spPr>
          <a:xfrm>
            <a:off x="2306328" y="2875309"/>
            <a:ext cx="6470756" cy="1900502"/>
          </a:xfrm>
          <a:prstGeom prst="rect">
            <a:avLst/>
          </a:prstGeom>
        </p:spPr>
      </p:pic>
    </p:spTree>
    <p:extLst>
      <p:ext uri="{BB962C8B-B14F-4D97-AF65-F5344CB8AC3E}">
        <p14:creationId xmlns:p14="http://schemas.microsoft.com/office/powerpoint/2010/main" val="41988755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zh-TW" dirty="0"/>
              <a:t>N-Grams as Features</a:t>
            </a:r>
            <a:endParaRPr lang="en-US" dirty="0"/>
          </a:p>
        </p:txBody>
      </p:sp>
      <p:sp>
        <p:nvSpPr>
          <p:cNvPr id="5" name="Content Placeholder 4"/>
          <p:cNvSpPr>
            <a:spLocks noGrp="1"/>
          </p:cNvSpPr>
          <p:nvPr>
            <p:ph idx="1"/>
          </p:nvPr>
        </p:nvSpPr>
        <p:spPr/>
        <p:txBody>
          <a:bodyPr>
            <a:normAutofit/>
          </a:bodyPr>
          <a:lstStyle/>
          <a:p>
            <a:r>
              <a:rPr lang="en-US" sz="2400" dirty="0"/>
              <a:t>A combination of N words together are called </a:t>
            </a:r>
            <a:r>
              <a:rPr lang="en-US" sz="2400" i="1" dirty="0">
                <a:solidFill>
                  <a:srgbClr val="FF0000"/>
                </a:solidFill>
              </a:rPr>
              <a:t>N-Grams</a:t>
            </a:r>
            <a:r>
              <a:rPr lang="en-US" sz="2400" dirty="0"/>
              <a:t>.</a:t>
            </a:r>
          </a:p>
          <a:p>
            <a:r>
              <a:rPr lang="en-US" sz="2400" dirty="0"/>
              <a:t>N grams (N &gt; 1) are generally more informative as compared to words (</a:t>
            </a:r>
            <a:r>
              <a:rPr lang="en-US" sz="2400" i="1" dirty="0">
                <a:solidFill>
                  <a:srgbClr val="FF0000"/>
                </a:solidFill>
              </a:rPr>
              <a:t>unigrams</a:t>
            </a:r>
            <a:r>
              <a:rPr lang="en-US" sz="2400" dirty="0"/>
              <a:t>) as features.</a:t>
            </a:r>
          </a:p>
          <a:p>
            <a:r>
              <a:rPr lang="en-US" sz="2400" dirty="0"/>
              <a:t>Also, </a:t>
            </a:r>
            <a:r>
              <a:rPr lang="en-US" sz="2400" i="1" dirty="0">
                <a:solidFill>
                  <a:srgbClr val="FF0000"/>
                </a:solidFill>
              </a:rPr>
              <a:t>bigrams</a:t>
            </a:r>
            <a:r>
              <a:rPr lang="en-US" sz="2400" dirty="0"/>
              <a:t> (N = 2) are considered as the most important features of all the others.</a:t>
            </a:r>
          </a:p>
          <a:p>
            <a:r>
              <a:rPr lang="en-US" sz="2400" dirty="0"/>
              <a:t>The following code generates </a:t>
            </a:r>
            <a:r>
              <a:rPr lang="en-US" sz="2400" i="1" dirty="0">
                <a:solidFill>
                  <a:srgbClr val="FF0000"/>
                </a:solidFill>
              </a:rPr>
              <a:t>trigram</a:t>
            </a:r>
            <a:r>
              <a:rPr lang="en-US" sz="2400" dirty="0"/>
              <a:t> of a text.</a:t>
            </a:r>
          </a:p>
        </p:txBody>
      </p:sp>
      <p:sp>
        <p:nvSpPr>
          <p:cNvPr id="2" name="Date Placeholder 1"/>
          <p:cNvSpPr>
            <a:spLocks noGrp="1"/>
          </p:cNvSpPr>
          <p:nvPr>
            <p:ph type="dt" sz="half" idx="10"/>
          </p:nvPr>
        </p:nvSpPr>
        <p:spPr/>
        <p:txBody>
          <a:bodyPr/>
          <a:lstStyle/>
          <a:p>
            <a:r>
              <a:rPr lang="en-US"/>
              <a:t>ITP4514 – AI &amp; ML</a:t>
            </a:r>
          </a:p>
        </p:txBody>
      </p:sp>
      <p:sp>
        <p:nvSpPr>
          <p:cNvPr id="3" name="Footer Placeholder 2"/>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31</a:t>
            </a:fld>
            <a:endParaRPr lang="en-US"/>
          </a:p>
        </p:txBody>
      </p:sp>
    </p:spTree>
    <p:extLst>
      <p:ext uri="{BB962C8B-B14F-4D97-AF65-F5344CB8AC3E}">
        <p14:creationId xmlns:p14="http://schemas.microsoft.com/office/powerpoint/2010/main" val="7275281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zh-TW" dirty="0"/>
              <a:t>N-Grams as Features (2)</a:t>
            </a:r>
            <a:endParaRPr lang="en-US" dirty="0"/>
          </a:p>
        </p:txBody>
      </p:sp>
      <p:sp>
        <p:nvSpPr>
          <p:cNvPr id="2" name="Date Placeholder 1"/>
          <p:cNvSpPr>
            <a:spLocks noGrp="1"/>
          </p:cNvSpPr>
          <p:nvPr>
            <p:ph type="dt" sz="half" idx="10"/>
          </p:nvPr>
        </p:nvSpPr>
        <p:spPr/>
        <p:txBody>
          <a:bodyPr/>
          <a:lstStyle/>
          <a:p>
            <a:r>
              <a:rPr lang="en-US" dirty="0"/>
              <a:t>ITP4514 – AI &amp; ML</a:t>
            </a:r>
          </a:p>
        </p:txBody>
      </p:sp>
      <p:sp>
        <p:nvSpPr>
          <p:cNvPr id="3" name="Footer Placeholder 2"/>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32</a:t>
            </a:fld>
            <a:endParaRPr lang="en-US"/>
          </a:p>
        </p:txBody>
      </p:sp>
      <p:pic>
        <p:nvPicPr>
          <p:cNvPr id="9" name="Picture 8"/>
          <p:cNvPicPr>
            <a:picLocks noChangeAspect="1"/>
          </p:cNvPicPr>
          <p:nvPr/>
        </p:nvPicPr>
        <p:blipFill>
          <a:blip r:embed="rId3"/>
          <a:stretch>
            <a:fillRect/>
          </a:stretch>
        </p:blipFill>
        <p:spPr>
          <a:xfrm>
            <a:off x="2392106" y="1296080"/>
            <a:ext cx="6357567" cy="2590120"/>
          </a:xfrm>
          <a:prstGeom prst="rect">
            <a:avLst/>
          </a:prstGeom>
        </p:spPr>
      </p:pic>
    </p:spTree>
    <p:extLst>
      <p:ext uri="{BB962C8B-B14F-4D97-AF65-F5344CB8AC3E}">
        <p14:creationId xmlns:p14="http://schemas.microsoft.com/office/powerpoint/2010/main" val="32858836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zh-TW" dirty="0"/>
              <a:t>Statistical Features</a:t>
            </a:r>
            <a:endParaRPr lang="en-US" dirty="0"/>
          </a:p>
        </p:txBody>
      </p:sp>
      <p:sp>
        <p:nvSpPr>
          <p:cNvPr id="5" name="Content Placeholder 4"/>
          <p:cNvSpPr>
            <a:spLocks noGrp="1"/>
          </p:cNvSpPr>
          <p:nvPr>
            <p:ph idx="1"/>
          </p:nvPr>
        </p:nvSpPr>
        <p:spPr>
          <a:xfrm>
            <a:off x="2389238" y="1268362"/>
            <a:ext cx="6304935" cy="3498902"/>
          </a:xfrm>
        </p:spPr>
        <p:txBody>
          <a:bodyPr>
            <a:normAutofit fontScale="92500"/>
          </a:bodyPr>
          <a:lstStyle/>
          <a:p>
            <a:r>
              <a:rPr lang="en-US" sz="2400" dirty="0"/>
              <a:t>Text data can also be quantified directly into numbers using several techniques.</a:t>
            </a:r>
          </a:p>
          <a:p>
            <a:r>
              <a:rPr lang="en-US" sz="2400" i="1" dirty="0">
                <a:solidFill>
                  <a:srgbClr val="FF0000"/>
                </a:solidFill>
              </a:rPr>
              <a:t>Term Frequency – Inverse Document Frequency (TF-IDF)</a:t>
            </a:r>
            <a:r>
              <a:rPr lang="en-US" sz="2400" dirty="0"/>
              <a:t> is a weighted model commonly used for information retrieval problems.</a:t>
            </a:r>
          </a:p>
          <a:p>
            <a:r>
              <a:rPr lang="en-US" sz="2400" dirty="0"/>
              <a:t>It aims to convert the </a:t>
            </a:r>
            <a:r>
              <a:rPr lang="en-US" sz="2400" i="1" dirty="0">
                <a:solidFill>
                  <a:srgbClr val="FF0000"/>
                </a:solidFill>
              </a:rPr>
              <a:t>text documents </a:t>
            </a:r>
            <a:r>
              <a:rPr lang="en-US" sz="2400" dirty="0"/>
              <a:t>into </a:t>
            </a:r>
            <a:r>
              <a:rPr lang="en-US" sz="2400" i="1" dirty="0">
                <a:solidFill>
                  <a:srgbClr val="FF0000"/>
                </a:solidFill>
              </a:rPr>
              <a:t>vector models </a:t>
            </a:r>
            <a:r>
              <a:rPr lang="en-US" sz="2400" dirty="0"/>
              <a:t>on the basis of occurrence of words in the documents without taking considering the exact ordering.</a:t>
            </a:r>
          </a:p>
        </p:txBody>
      </p:sp>
      <p:sp>
        <p:nvSpPr>
          <p:cNvPr id="2" name="Date Placeholder 1"/>
          <p:cNvSpPr>
            <a:spLocks noGrp="1"/>
          </p:cNvSpPr>
          <p:nvPr>
            <p:ph type="dt" sz="half" idx="10"/>
          </p:nvPr>
        </p:nvSpPr>
        <p:spPr/>
        <p:txBody>
          <a:bodyPr/>
          <a:lstStyle/>
          <a:p>
            <a:r>
              <a:rPr lang="en-US" dirty="0"/>
              <a:t>ITP4514 – AI &amp; ML</a:t>
            </a:r>
          </a:p>
        </p:txBody>
      </p:sp>
      <p:sp>
        <p:nvSpPr>
          <p:cNvPr id="3" name="Footer Placeholder 2"/>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33</a:t>
            </a:fld>
            <a:endParaRPr lang="en-US"/>
          </a:p>
        </p:txBody>
      </p:sp>
    </p:spTree>
    <p:extLst>
      <p:ext uri="{BB962C8B-B14F-4D97-AF65-F5344CB8AC3E}">
        <p14:creationId xmlns:p14="http://schemas.microsoft.com/office/powerpoint/2010/main" val="42320299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zh-TW" dirty="0"/>
              <a:t>Statistical Features (2)</a:t>
            </a:r>
            <a:endParaRPr lang="en-US" dirty="0"/>
          </a:p>
        </p:txBody>
      </p:sp>
      <p:sp>
        <p:nvSpPr>
          <p:cNvPr id="5" name="Content Placeholder 4"/>
          <p:cNvSpPr>
            <a:spLocks noGrp="1"/>
          </p:cNvSpPr>
          <p:nvPr>
            <p:ph idx="1"/>
          </p:nvPr>
        </p:nvSpPr>
        <p:spPr>
          <a:xfrm>
            <a:off x="2389238" y="1268362"/>
            <a:ext cx="6304935" cy="3498902"/>
          </a:xfrm>
        </p:spPr>
        <p:txBody>
          <a:bodyPr>
            <a:normAutofit fontScale="92500" lnSpcReduction="10000"/>
          </a:bodyPr>
          <a:lstStyle/>
          <a:p>
            <a:r>
              <a:rPr lang="en-US" sz="2400" dirty="0"/>
              <a:t>For Example – let say there is a dataset of N text documents, In any document “D”, TF and IDF will be defined as:</a:t>
            </a:r>
          </a:p>
          <a:p>
            <a:pPr lvl="1"/>
            <a:r>
              <a:rPr lang="en-US" sz="2400" i="1" dirty="0">
                <a:solidFill>
                  <a:srgbClr val="FF0000"/>
                </a:solidFill>
              </a:rPr>
              <a:t>Term Frequency (TF)</a:t>
            </a:r>
            <a:r>
              <a:rPr lang="en-US" sz="2400" dirty="0"/>
              <a:t> – TF for a term “t” is defined as the count of a term “t” in a document “D”</a:t>
            </a:r>
          </a:p>
          <a:p>
            <a:pPr lvl="1"/>
            <a:r>
              <a:rPr lang="en-US" sz="2400" i="1" dirty="0">
                <a:solidFill>
                  <a:srgbClr val="FF0000"/>
                </a:solidFill>
              </a:rPr>
              <a:t>Inverse Document Frequency (IDF)</a:t>
            </a:r>
            <a:r>
              <a:rPr lang="en-US" sz="2400" dirty="0"/>
              <a:t> – IDF for a term is defined as logarithm of ratio of total documents available in the corpus and number of documents containing the term T.</a:t>
            </a:r>
          </a:p>
          <a:p>
            <a:endParaRPr lang="en-US" sz="2400" dirty="0"/>
          </a:p>
        </p:txBody>
      </p:sp>
      <p:sp>
        <p:nvSpPr>
          <p:cNvPr id="2" name="Date Placeholder 1"/>
          <p:cNvSpPr>
            <a:spLocks noGrp="1"/>
          </p:cNvSpPr>
          <p:nvPr>
            <p:ph type="dt" sz="half" idx="10"/>
          </p:nvPr>
        </p:nvSpPr>
        <p:spPr/>
        <p:txBody>
          <a:bodyPr/>
          <a:lstStyle/>
          <a:p>
            <a:r>
              <a:rPr lang="en-US" dirty="0"/>
              <a:t>ITP4514 – AI &amp; ML</a:t>
            </a:r>
          </a:p>
        </p:txBody>
      </p:sp>
      <p:sp>
        <p:nvSpPr>
          <p:cNvPr id="3" name="Footer Placeholder 2"/>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34</a:t>
            </a:fld>
            <a:endParaRPr lang="en-US"/>
          </a:p>
        </p:txBody>
      </p:sp>
    </p:spTree>
    <p:extLst>
      <p:ext uri="{BB962C8B-B14F-4D97-AF65-F5344CB8AC3E}">
        <p14:creationId xmlns:p14="http://schemas.microsoft.com/office/powerpoint/2010/main" val="8634274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zh-TW" dirty="0"/>
              <a:t>Statistical Features (3)</a:t>
            </a:r>
            <a:endParaRPr lang="en-US" dirty="0"/>
          </a:p>
        </p:txBody>
      </p:sp>
      <p:sp>
        <p:nvSpPr>
          <p:cNvPr id="2" name="Date Placeholder 1"/>
          <p:cNvSpPr>
            <a:spLocks noGrp="1"/>
          </p:cNvSpPr>
          <p:nvPr>
            <p:ph type="dt" sz="half" idx="10"/>
          </p:nvPr>
        </p:nvSpPr>
        <p:spPr/>
        <p:txBody>
          <a:bodyPr/>
          <a:lstStyle/>
          <a:p>
            <a:r>
              <a:rPr lang="en-US" dirty="0"/>
              <a:t>ITP4514 – AI &amp; ML</a:t>
            </a:r>
          </a:p>
        </p:txBody>
      </p:sp>
      <p:sp>
        <p:nvSpPr>
          <p:cNvPr id="3" name="Footer Placeholder 2"/>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35</a:t>
            </a:fld>
            <a:endParaRPr lang="en-US"/>
          </a:p>
        </p:txBody>
      </p:sp>
      <p:pic>
        <p:nvPicPr>
          <p:cNvPr id="8" name="Picture 7"/>
          <p:cNvPicPr>
            <a:picLocks noChangeAspect="1"/>
          </p:cNvPicPr>
          <p:nvPr/>
        </p:nvPicPr>
        <p:blipFill>
          <a:blip r:embed="rId3"/>
          <a:stretch>
            <a:fillRect/>
          </a:stretch>
        </p:blipFill>
        <p:spPr>
          <a:xfrm>
            <a:off x="2505552" y="1313807"/>
            <a:ext cx="6056890" cy="3018707"/>
          </a:xfrm>
          <a:prstGeom prst="rect">
            <a:avLst/>
          </a:prstGeom>
        </p:spPr>
      </p:pic>
    </p:spTree>
    <p:extLst>
      <p:ext uri="{BB962C8B-B14F-4D97-AF65-F5344CB8AC3E}">
        <p14:creationId xmlns:p14="http://schemas.microsoft.com/office/powerpoint/2010/main" val="36843814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zh-TW" dirty="0"/>
              <a:t>Statistical Features (4)</a:t>
            </a:r>
            <a:endParaRPr lang="en-US" dirty="0"/>
          </a:p>
        </p:txBody>
      </p:sp>
      <p:sp>
        <p:nvSpPr>
          <p:cNvPr id="2" name="Date Placeholder 1"/>
          <p:cNvSpPr>
            <a:spLocks noGrp="1"/>
          </p:cNvSpPr>
          <p:nvPr>
            <p:ph type="dt" sz="half" idx="10"/>
          </p:nvPr>
        </p:nvSpPr>
        <p:spPr/>
        <p:txBody>
          <a:bodyPr/>
          <a:lstStyle/>
          <a:p>
            <a:r>
              <a:rPr lang="en-US" dirty="0"/>
              <a:t>ITP4514 – AI &amp; ML</a:t>
            </a:r>
          </a:p>
        </p:txBody>
      </p:sp>
      <p:sp>
        <p:nvSpPr>
          <p:cNvPr id="3" name="Footer Placeholder 2"/>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36</a:t>
            </a:fld>
            <a:endParaRPr lang="en-US"/>
          </a:p>
        </p:txBody>
      </p:sp>
      <p:pic>
        <p:nvPicPr>
          <p:cNvPr id="7" name="Picture 6"/>
          <p:cNvPicPr>
            <a:picLocks noChangeAspect="1"/>
          </p:cNvPicPr>
          <p:nvPr/>
        </p:nvPicPr>
        <p:blipFill>
          <a:blip r:embed="rId3"/>
          <a:stretch>
            <a:fillRect/>
          </a:stretch>
        </p:blipFill>
        <p:spPr>
          <a:xfrm>
            <a:off x="2549936" y="1131887"/>
            <a:ext cx="5968122" cy="3585018"/>
          </a:xfrm>
          <a:prstGeom prst="rect">
            <a:avLst/>
          </a:prstGeom>
        </p:spPr>
      </p:pic>
    </p:spTree>
    <p:extLst>
      <p:ext uri="{BB962C8B-B14F-4D97-AF65-F5344CB8AC3E}">
        <p14:creationId xmlns:p14="http://schemas.microsoft.com/office/powerpoint/2010/main" val="24853748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zh-TW" dirty="0"/>
              <a:t>Statistical Features (5)</a:t>
            </a:r>
            <a:endParaRPr lang="en-US" dirty="0"/>
          </a:p>
        </p:txBody>
      </p:sp>
      <p:sp>
        <p:nvSpPr>
          <p:cNvPr id="2" name="Date Placeholder 1"/>
          <p:cNvSpPr>
            <a:spLocks noGrp="1"/>
          </p:cNvSpPr>
          <p:nvPr>
            <p:ph type="dt" sz="half" idx="10"/>
          </p:nvPr>
        </p:nvSpPr>
        <p:spPr/>
        <p:txBody>
          <a:bodyPr/>
          <a:lstStyle/>
          <a:p>
            <a:r>
              <a:rPr lang="en-US" dirty="0"/>
              <a:t>ITP4514 – AI &amp; ML</a:t>
            </a:r>
          </a:p>
        </p:txBody>
      </p:sp>
      <p:sp>
        <p:nvSpPr>
          <p:cNvPr id="3" name="Footer Placeholder 2"/>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37</a:t>
            </a:fld>
            <a:endParaRPr lang="en-US"/>
          </a:p>
        </p:txBody>
      </p:sp>
      <p:pic>
        <p:nvPicPr>
          <p:cNvPr id="8" name="Picture 7"/>
          <p:cNvPicPr>
            <a:picLocks noChangeAspect="1"/>
          </p:cNvPicPr>
          <p:nvPr/>
        </p:nvPicPr>
        <p:blipFill>
          <a:blip r:embed="rId3"/>
          <a:stretch>
            <a:fillRect/>
          </a:stretch>
        </p:blipFill>
        <p:spPr>
          <a:xfrm>
            <a:off x="2605740" y="1044801"/>
            <a:ext cx="5856515" cy="3564836"/>
          </a:xfrm>
          <a:prstGeom prst="rect">
            <a:avLst/>
          </a:prstGeom>
        </p:spPr>
      </p:pic>
    </p:spTree>
    <p:extLst>
      <p:ext uri="{BB962C8B-B14F-4D97-AF65-F5344CB8AC3E}">
        <p14:creationId xmlns:p14="http://schemas.microsoft.com/office/powerpoint/2010/main" val="39570823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zh-TW" dirty="0"/>
              <a:t>Statistical Features (6)</a:t>
            </a:r>
            <a:endParaRPr lang="en-US" dirty="0"/>
          </a:p>
        </p:txBody>
      </p:sp>
      <p:sp>
        <p:nvSpPr>
          <p:cNvPr id="2" name="Date Placeholder 1"/>
          <p:cNvSpPr>
            <a:spLocks noGrp="1"/>
          </p:cNvSpPr>
          <p:nvPr>
            <p:ph type="dt" sz="half" idx="10"/>
          </p:nvPr>
        </p:nvSpPr>
        <p:spPr/>
        <p:txBody>
          <a:bodyPr/>
          <a:lstStyle/>
          <a:p>
            <a:r>
              <a:rPr lang="en-US" dirty="0"/>
              <a:t>ITP4514 – AI &amp; ML</a:t>
            </a:r>
          </a:p>
        </p:txBody>
      </p:sp>
      <p:sp>
        <p:nvSpPr>
          <p:cNvPr id="3" name="Footer Placeholder 2"/>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38</a:t>
            </a:fld>
            <a:endParaRPr lang="en-US"/>
          </a:p>
        </p:txBody>
      </p:sp>
      <p:pic>
        <p:nvPicPr>
          <p:cNvPr id="5" name="Picture 4"/>
          <p:cNvPicPr>
            <a:picLocks noChangeAspect="1"/>
          </p:cNvPicPr>
          <p:nvPr/>
        </p:nvPicPr>
        <p:blipFill>
          <a:blip r:embed="rId3"/>
          <a:stretch>
            <a:fillRect/>
          </a:stretch>
        </p:blipFill>
        <p:spPr>
          <a:xfrm>
            <a:off x="2590800" y="1131887"/>
            <a:ext cx="6270646" cy="3015571"/>
          </a:xfrm>
          <a:prstGeom prst="rect">
            <a:avLst/>
          </a:prstGeom>
        </p:spPr>
      </p:pic>
    </p:spTree>
    <p:extLst>
      <p:ext uri="{BB962C8B-B14F-4D97-AF65-F5344CB8AC3E}">
        <p14:creationId xmlns:p14="http://schemas.microsoft.com/office/powerpoint/2010/main" val="8623979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zh-TW" dirty="0"/>
              <a:t>Statistical Features (7)</a:t>
            </a:r>
            <a:endParaRPr lang="en-US" dirty="0"/>
          </a:p>
        </p:txBody>
      </p:sp>
      <p:sp>
        <p:nvSpPr>
          <p:cNvPr id="2" name="Date Placeholder 1"/>
          <p:cNvSpPr>
            <a:spLocks noGrp="1"/>
          </p:cNvSpPr>
          <p:nvPr>
            <p:ph type="dt" sz="half" idx="10"/>
          </p:nvPr>
        </p:nvSpPr>
        <p:spPr/>
        <p:txBody>
          <a:bodyPr/>
          <a:lstStyle/>
          <a:p>
            <a:r>
              <a:rPr lang="en-US" dirty="0"/>
              <a:t>ITP4514 – AI &amp; ML</a:t>
            </a:r>
          </a:p>
        </p:txBody>
      </p:sp>
      <p:sp>
        <p:nvSpPr>
          <p:cNvPr id="3" name="Footer Placeholder 2"/>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39</a:t>
            </a:fld>
            <a:endParaRPr lang="en-US"/>
          </a:p>
        </p:txBody>
      </p:sp>
      <p:pic>
        <p:nvPicPr>
          <p:cNvPr id="5" name="Picture 4"/>
          <p:cNvPicPr>
            <a:picLocks noChangeAspect="1"/>
          </p:cNvPicPr>
          <p:nvPr/>
        </p:nvPicPr>
        <p:blipFill>
          <a:blip r:embed="rId3"/>
          <a:stretch>
            <a:fillRect/>
          </a:stretch>
        </p:blipFill>
        <p:spPr>
          <a:xfrm>
            <a:off x="2392106" y="1208086"/>
            <a:ext cx="6533136" cy="3211514"/>
          </a:xfrm>
          <a:prstGeom prst="rect">
            <a:avLst/>
          </a:prstGeom>
        </p:spPr>
      </p:pic>
    </p:spTree>
    <p:extLst>
      <p:ext uri="{BB962C8B-B14F-4D97-AF65-F5344CB8AC3E}">
        <p14:creationId xmlns:p14="http://schemas.microsoft.com/office/powerpoint/2010/main" val="3975255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zh-TW" dirty="0"/>
              <a:t>What is NLP?</a:t>
            </a:r>
          </a:p>
        </p:txBody>
      </p:sp>
      <p:sp>
        <p:nvSpPr>
          <p:cNvPr id="5" name="Content Placeholder 4"/>
          <p:cNvSpPr>
            <a:spLocks noGrp="1"/>
          </p:cNvSpPr>
          <p:nvPr>
            <p:ph idx="1"/>
          </p:nvPr>
        </p:nvSpPr>
        <p:spPr>
          <a:xfrm>
            <a:off x="2389238" y="1241778"/>
            <a:ext cx="6304935" cy="3525486"/>
          </a:xfrm>
        </p:spPr>
        <p:txBody>
          <a:bodyPr>
            <a:noAutofit/>
          </a:bodyPr>
          <a:lstStyle/>
          <a:p>
            <a:r>
              <a:rPr lang="en-US" sz="2000" u="sng" dirty="0">
                <a:solidFill>
                  <a:srgbClr val="FF0000"/>
                </a:solidFill>
              </a:rPr>
              <a:t>Natural Language Processing (NLP)</a:t>
            </a:r>
            <a:r>
              <a:rPr lang="en-US" sz="2000" dirty="0"/>
              <a:t> is the application of computational techniques to the analysis and synthesis of natural language and speech.</a:t>
            </a:r>
            <a:endParaRPr lang="en-US" sz="2000" u="sng" dirty="0">
              <a:solidFill>
                <a:srgbClr val="FF0000"/>
              </a:solidFill>
            </a:endParaRPr>
          </a:p>
          <a:p>
            <a:r>
              <a:rPr lang="en-US" sz="2000" u="sng" dirty="0">
                <a:solidFill>
                  <a:srgbClr val="FF0000"/>
                </a:solidFill>
              </a:rPr>
              <a:t>Text analytics</a:t>
            </a:r>
            <a:r>
              <a:rPr lang="en-US" sz="2000" dirty="0"/>
              <a:t> (also referred to as </a:t>
            </a:r>
            <a:r>
              <a:rPr lang="en-US" sz="2000" i="1" dirty="0">
                <a:solidFill>
                  <a:srgbClr val="FF0000"/>
                </a:solidFill>
              </a:rPr>
              <a:t>text mining</a:t>
            </a:r>
            <a:r>
              <a:rPr lang="en-US" sz="2000" dirty="0"/>
              <a:t>) is an artificial intelligence (AI) technology that uses </a:t>
            </a:r>
            <a:r>
              <a:rPr lang="en-US" sz="2000" i="1" dirty="0">
                <a:solidFill>
                  <a:srgbClr val="FF0000"/>
                </a:solidFill>
              </a:rPr>
              <a:t>natural language processing (NLP)</a:t>
            </a:r>
            <a:r>
              <a:rPr lang="en-US" sz="2000" dirty="0"/>
              <a:t> to </a:t>
            </a:r>
            <a:r>
              <a:rPr lang="en-US" sz="2000" i="1" dirty="0">
                <a:solidFill>
                  <a:srgbClr val="FF0000"/>
                </a:solidFill>
              </a:rPr>
              <a:t>transform the free (unstructured) text</a:t>
            </a:r>
            <a:r>
              <a:rPr lang="en-US" sz="2000" dirty="0"/>
              <a:t> in documents and databases into normalized, structured data suitable for analysis.</a:t>
            </a:r>
          </a:p>
          <a:p>
            <a:r>
              <a:rPr lang="en-US" sz="2000" u="sng" dirty="0">
                <a:solidFill>
                  <a:srgbClr val="FF0000"/>
                </a:solidFill>
              </a:rPr>
              <a:t>Text mining</a:t>
            </a:r>
            <a:r>
              <a:rPr lang="en-US" sz="2000" dirty="0"/>
              <a:t> is a process of exploring sizeable textual data and find patterns.</a:t>
            </a:r>
          </a:p>
        </p:txBody>
      </p:sp>
      <p:sp>
        <p:nvSpPr>
          <p:cNvPr id="2" name="Date Placeholder 1"/>
          <p:cNvSpPr>
            <a:spLocks noGrp="1"/>
          </p:cNvSpPr>
          <p:nvPr>
            <p:ph type="dt" sz="half" idx="10"/>
          </p:nvPr>
        </p:nvSpPr>
        <p:spPr/>
        <p:txBody>
          <a:bodyPr/>
          <a:lstStyle/>
          <a:p>
            <a:r>
              <a:rPr lang="en-US"/>
              <a:t>ITP4514 – AI &amp; ML</a:t>
            </a:r>
          </a:p>
        </p:txBody>
      </p:sp>
      <p:sp>
        <p:nvSpPr>
          <p:cNvPr id="3" name="Footer Placeholder 2"/>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4</a:t>
            </a:fld>
            <a:endParaRPr lang="en-US"/>
          </a:p>
        </p:txBody>
      </p:sp>
    </p:spTree>
    <p:extLst>
      <p:ext uri="{BB962C8B-B14F-4D97-AF65-F5344CB8AC3E}">
        <p14:creationId xmlns:p14="http://schemas.microsoft.com/office/powerpoint/2010/main" val="21156689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4" y="891995"/>
            <a:ext cx="4913084" cy="763525"/>
          </a:xfrm>
        </p:spPr>
        <p:txBody>
          <a:bodyPr>
            <a:normAutofit/>
          </a:bodyPr>
          <a:lstStyle/>
          <a:p>
            <a:r>
              <a:rPr lang="en-US" b="1" i="1" dirty="0">
                <a:solidFill>
                  <a:srgbClr val="FFFF00"/>
                </a:solidFill>
              </a:rPr>
              <a:t>4. Major NLP Tasks</a:t>
            </a:r>
          </a:p>
        </p:txBody>
      </p:sp>
      <p:sp>
        <p:nvSpPr>
          <p:cNvPr id="3" name="Content Placeholder 2"/>
          <p:cNvSpPr>
            <a:spLocks noGrp="1"/>
          </p:cNvSpPr>
          <p:nvPr>
            <p:ph idx="1"/>
          </p:nvPr>
        </p:nvSpPr>
        <p:spPr/>
        <p:txBody>
          <a:bodyPr/>
          <a:lstStyle/>
          <a:p>
            <a:r>
              <a:rPr lang="en-US" dirty="0"/>
              <a:t>Sentiment Analysis</a:t>
            </a:r>
          </a:p>
          <a:p>
            <a:r>
              <a:rPr lang="en-US" dirty="0"/>
              <a:t>Text Classification</a:t>
            </a:r>
          </a:p>
        </p:txBody>
      </p:sp>
      <p:sp>
        <p:nvSpPr>
          <p:cNvPr id="4" name="Date Placeholder 3"/>
          <p:cNvSpPr>
            <a:spLocks noGrp="1"/>
          </p:cNvSpPr>
          <p:nvPr>
            <p:ph type="dt" sz="half" idx="10"/>
          </p:nvPr>
        </p:nvSpPr>
        <p:spPr/>
        <p:txBody>
          <a:bodyPr/>
          <a:lstStyle/>
          <a:p>
            <a:pPr algn="l"/>
            <a:r>
              <a:rPr lang="en-US" dirty="0"/>
              <a:t>ITP4514 – AI &amp; ML</a:t>
            </a:r>
          </a:p>
        </p:txBody>
      </p:sp>
      <p:sp>
        <p:nvSpPr>
          <p:cNvPr id="5" name="Footer Placeholder 4"/>
          <p:cNvSpPr>
            <a:spLocks noGrp="1"/>
          </p:cNvSpPr>
          <p:nvPr>
            <p:ph type="ftr" sz="quarter" idx="11"/>
          </p:nvPr>
        </p:nvSpPr>
        <p:spPr/>
        <p:txBody>
          <a:bodyPr/>
          <a:lstStyle/>
          <a:p>
            <a:r>
              <a:rPr lang="en-US"/>
              <a:t>L9 – Natural Language Processing</a:t>
            </a:r>
          </a:p>
        </p:txBody>
      </p:sp>
      <p:sp>
        <p:nvSpPr>
          <p:cNvPr id="6" name="Slide Number Placeholder 5"/>
          <p:cNvSpPr>
            <a:spLocks noGrp="1"/>
          </p:cNvSpPr>
          <p:nvPr>
            <p:ph type="sldNum" sz="quarter" idx="12"/>
          </p:nvPr>
        </p:nvSpPr>
        <p:spPr/>
        <p:txBody>
          <a:bodyPr/>
          <a:lstStyle/>
          <a:p>
            <a:fld id="{B82CCC60-E8CD-4174-8B1A-7DF615B22EEF}" type="slidenum">
              <a:rPr lang="en-US" smtClean="0"/>
              <a:pPr/>
              <a:t>40</a:t>
            </a:fld>
            <a:endParaRPr lang="en-US"/>
          </a:p>
        </p:txBody>
      </p:sp>
    </p:spTree>
    <p:extLst>
      <p:ext uri="{BB962C8B-B14F-4D97-AF65-F5344CB8AC3E}">
        <p14:creationId xmlns:p14="http://schemas.microsoft.com/office/powerpoint/2010/main" val="7422207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zh-TW" dirty="0"/>
              <a:t>Sentiment Analysis</a:t>
            </a:r>
            <a:endParaRPr lang="en-US" dirty="0"/>
          </a:p>
        </p:txBody>
      </p:sp>
      <p:sp>
        <p:nvSpPr>
          <p:cNvPr id="5" name="Content Placeholder 4"/>
          <p:cNvSpPr>
            <a:spLocks noGrp="1"/>
          </p:cNvSpPr>
          <p:nvPr>
            <p:ph idx="1"/>
          </p:nvPr>
        </p:nvSpPr>
        <p:spPr>
          <a:xfrm>
            <a:off x="2389238" y="1268362"/>
            <a:ext cx="6304935" cy="3498902"/>
          </a:xfrm>
        </p:spPr>
        <p:txBody>
          <a:bodyPr>
            <a:normAutofit/>
          </a:bodyPr>
          <a:lstStyle/>
          <a:p>
            <a:r>
              <a:rPr lang="en-US" sz="2100" i="1" dirty="0">
                <a:solidFill>
                  <a:srgbClr val="FF0000"/>
                </a:solidFill>
              </a:rPr>
              <a:t>Sentiment analysis </a:t>
            </a:r>
            <a:r>
              <a:rPr lang="en-US" sz="2100" dirty="0"/>
              <a:t>(also known as </a:t>
            </a:r>
            <a:r>
              <a:rPr lang="en-US" sz="2100" i="1" dirty="0">
                <a:solidFill>
                  <a:srgbClr val="FF0000"/>
                </a:solidFill>
              </a:rPr>
              <a:t>opinion mining</a:t>
            </a:r>
            <a:r>
              <a:rPr lang="en-US" sz="2100" dirty="0"/>
              <a:t>) refers to the use of NLP, text analysis, computational linguistics, and biometrics to systematically identify, extract, quantify, and study </a:t>
            </a:r>
            <a:r>
              <a:rPr lang="en-US" sz="2100" i="1" dirty="0">
                <a:solidFill>
                  <a:srgbClr val="FF0000"/>
                </a:solidFill>
              </a:rPr>
              <a:t>affective states </a:t>
            </a:r>
            <a:r>
              <a:rPr lang="en-US" sz="2100" dirty="0"/>
              <a:t>and </a:t>
            </a:r>
            <a:r>
              <a:rPr lang="en-US" sz="2100" i="1" dirty="0">
                <a:solidFill>
                  <a:srgbClr val="FF0000"/>
                </a:solidFill>
              </a:rPr>
              <a:t>subjective information</a:t>
            </a:r>
            <a:r>
              <a:rPr lang="en-US" sz="2100" dirty="0"/>
              <a:t>.</a:t>
            </a:r>
          </a:p>
          <a:p>
            <a:r>
              <a:rPr lang="en-US" sz="2100" dirty="0"/>
              <a:t>Sentiment analysis is widely applied to voice of the </a:t>
            </a:r>
            <a:r>
              <a:rPr lang="en-US" sz="2100" i="1" dirty="0">
                <a:solidFill>
                  <a:srgbClr val="FF0000"/>
                </a:solidFill>
              </a:rPr>
              <a:t>customer materials </a:t>
            </a:r>
            <a:r>
              <a:rPr lang="en-US" sz="2100" dirty="0"/>
              <a:t>such as reviews and survey responses, online and social media, and healthcare materials for applications that range from marketing to customer service to clinical medicine.</a:t>
            </a:r>
          </a:p>
        </p:txBody>
      </p:sp>
      <p:sp>
        <p:nvSpPr>
          <p:cNvPr id="2" name="Date Placeholder 1"/>
          <p:cNvSpPr>
            <a:spLocks noGrp="1"/>
          </p:cNvSpPr>
          <p:nvPr>
            <p:ph type="dt" sz="half" idx="10"/>
          </p:nvPr>
        </p:nvSpPr>
        <p:spPr/>
        <p:txBody>
          <a:bodyPr/>
          <a:lstStyle/>
          <a:p>
            <a:r>
              <a:rPr lang="en-US" dirty="0"/>
              <a:t>ITP4514 – AI &amp; ML</a:t>
            </a:r>
          </a:p>
        </p:txBody>
      </p:sp>
      <p:sp>
        <p:nvSpPr>
          <p:cNvPr id="3" name="Footer Placeholder 2"/>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41</a:t>
            </a:fld>
            <a:endParaRPr lang="en-US"/>
          </a:p>
        </p:txBody>
      </p:sp>
    </p:spTree>
    <p:extLst>
      <p:ext uri="{BB962C8B-B14F-4D97-AF65-F5344CB8AC3E}">
        <p14:creationId xmlns:p14="http://schemas.microsoft.com/office/powerpoint/2010/main" val="42798436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zh-TW" dirty="0"/>
              <a:t>Sentiment Analysis (2)</a:t>
            </a:r>
            <a:endParaRPr lang="en-US" dirty="0"/>
          </a:p>
        </p:txBody>
      </p:sp>
      <p:sp>
        <p:nvSpPr>
          <p:cNvPr id="2" name="Date Placeholder 1"/>
          <p:cNvSpPr>
            <a:spLocks noGrp="1"/>
          </p:cNvSpPr>
          <p:nvPr>
            <p:ph type="dt" sz="half" idx="10"/>
          </p:nvPr>
        </p:nvSpPr>
        <p:spPr/>
        <p:txBody>
          <a:bodyPr/>
          <a:lstStyle/>
          <a:p>
            <a:r>
              <a:rPr lang="en-US" altLang="zh-HK" dirty="0"/>
              <a:t>ITP4514 – AI &amp; ML</a:t>
            </a:r>
          </a:p>
        </p:txBody>
      </p:sp>
      <p:sp>
        <p:nvSpPr>
          <p:cNvPr id="3" name="Footer Placeholder 2"/>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42</a:t>
            </a:fld>
            <a:endParaRPr lang="en-US"/>
          </a:p>
        </p:txBody>
      </p:sp>
      <p:pic>
        <p:nvPicPr>
          <p:cNvPr id="8" name="Picture 7"/>
          <p:cNvPicPr>
            <a:picLocks noChangeAspect="1"/>
          </p:cNvPicPr>
          <p:nvPr/>
        </p:nvPicPr>
        <p:blipFill>
          <a:blip r:embed="rId3"/>
          <a:stretch>
            <a:fillRect/>
          </a:stretch>
        </p:blipFill>
        <p:spPr>
          <a:xfrm>
            <a:off x="2392107" y="1328284"/>
            <a:ext cx="6519464" cy="2438174"/>
          </a:xfrm>
          <a:prstGeom prst="rect">
            <a:avLst/>
          </a:prstGeom>
        </p:spPr>
      </p:pic>
    </p:spTree>
    <p:extLst>
      <p:ext uri="{BB962C8B-B14F-4D97-AF65-F5344CB8AC3E}">
        <p14:creationId xmlns:p14="http://schemas.microsoft.com/office/powerpoint/2010/main" val="30488755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zh-TW" dirty="0"/>
              <a:t>Sentiment Analysis (3)</a:t>
            </a:r>
            <a:endParaRPr lang="en-US" dirty="0"/>
          </a:p>
        </p:txBody>
      </p:sp>
      <p:sp>
        <p:nvSpPr>
          <p:cNvPr id="2" name="Date Placeholder 1"/>
          <p:cNvSpPr>
            <a:spLocks noGrp="1"/>
          </p:cNvSpPr>
          <p:nvPr>
            <p:ph type="dt" sz="half" idx="10"/>
          </p:nvPr>
        </p:nvSpPr>
        <p:spPr/>
        <p:txBody>
          <a:bodyPr/>
          <a:lstStyle/>
          <a:p>
            <a:r>
              <a:rPr lang="en-US" altLang="zh-HK" dirty="0"/>
              <a:t>ITP4514 – AI &amp; ML</a:t>
            </a:r>
          </a:p>
        </p:txBody>
      </p:sp>
      <p:sp>
        <p:nvSpPr>
          <p:cNvPr id="3" name="Footer Placeholder 2"/>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43</a:t>
            </a:fld>
            <a:endParaRPr lang="en-US"/>
          </a:p>
        </p:txBody>
      </p:sp>
      <p:pic>
        <p:nvPicPr>
          <p:cNvPr id="5" name="Picture 4"/>
          <p:cNvPicPr>
            <a:picLocks noChangeAspect="1"/>
          </p:cNvPicPr>
          <p:nvPr/>
        </p:nvPicPr>
        <p:blipFill>
          <a:blip r:embed="rId3"/>
          <a:stretch>
            <a:fillRect/>
          </a:stretch>
        </p:blipFill>
        <p:spPr>
          <a:xfrm>
            <a:off x="1062317" y="1229857"/>
            <a:ext cx="7901472" cy="3265942"/>
          </a:xfrm>
          <a:prstGeom prst="rect">
            <a:avLst/>
          </a:prstGeom>
        </p:spPr>
      </p:pic>
    </p:spTree>
    <p:extLst>
      <p:ext uri="{BB962C8B-B14F-4D97-AF65-F5344CB8AC3E}">
        <p14:creationId xmlns:p14="http://schemas.microsoft.com/office/powerpoint/2010/main" val="4603800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zh-TW" dirty="0"/>
              <a:t>Sentiment Analysis (4)</a:t>
            </a:r>
            <a:endParaRPr lang="en-US" dirty="0"/>
          </a:p>
        </p:txBody>
      </p:sp>
      <p:sp>
        <p:nvSpPr>
          <p:cNvPr id="2" name="Date Placeholder 1"/>
          <p:cNvSpPr>
            <a:spLocks noGrp="1"/>
          </p:cNvSpPr>
          <p:nvPr>
            <p:ph type="dt" sz="half" idx="10"/>
          </p:nvPr>
        </p:nvSpPr>
        <p:spPr/>
        <p:txBody>
          <a:bodyPr/>
          <a:lstStyle/>
          <a:p>
            <a:r>
              <a:rPr lang="en-US" altLang="zh-HK" dirty="0"/>
              <a:t>ITP4514 – AI &amp; ML</a:t>
            </a:r>
          </a:p>
        </p:txBody>
      </p:sp>
      <p:sp>
        <p:nvSpPr>
          <p:cNvPr id="3" name="Footer Placeholder 2"/>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44</a:t>
            </a:fld>
            <a:endParaRPr lang="en-US"/>
          </a:p>
        </p:txBody>
      </p:sp>
      <p:pic>
        <p:nvPicPr>
          <p:cNvPr id="7" name="Picture 6"/>
          <p:cNvPicPr>
            <a:picLocks noChangeAspect="1"/>
          </p:cNvPicPr>
          <p:nvPr/>
        </p:nvPicPr>
        <p:blipFill>
          <a:blip r:embed="rId3"/>
          <a:stretch>
            <a:fillRect/>
          </a:stretch>
        </p:blipFill>
        <p:spPr>
          <a:xfrm>
            <a:off x="2476342" y="1131887"/>
            <a:ext cx="5731487" cy="3607230"/>
          </a:xfrm>
          <a:prstGeom prst="rect">
            <a:avLst/>
          </a:prstGeom>
        </p:spPr>
      </p:pic>
    </p:spTree>
    <p:extLst>
      <p:ext uri="{BB962C8B-B14F-4D97-AF65-F5344CB8AC3E}">
        <p14:creationId xmlns:p14="http://schemas.microsoft.com/office/powerpoint/2010/main" val="38895738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zh-TW" dirty="0"/>
              <a:t>Text Classification</a:t>
            </a:r>
            <a:endParaRPr lang="en-US" dirty="0"/>
          </a:p>
        </p:txBody>
      </p:sp>
      <p:sp>
        <p:nvSpPr>
          <p:cNvPr id="5" name="Content Placeholder 4"/>
          <p:cNvSpPr>
            <a:spLocks noGrp="1"/>
          </p:cNvSpPr>
          <p:nvPr>
            <p:ph idx="1"/>
          </p:nvPr>
        </p:nvSpPr>
        <p:spPr/>
        <p:txBody>
          <a:bodyPr>
            <a:normAutofit/>
          </a:bodyPr>
          <a:lstStyle/>
          <a:p>
            <a:r>
              <a:rPr lang="en-US" sz="1950" i="1" dirty="0">
                <a:solidFill>
                  <a:srgbClr val="FF0000"/>
                </a:solidFill>
              </a:rPr>
              <a:t>Text classification </a:t>
            </a:r>
            <a:r>
              <a:rPr lang="en-US" sz="1950" dirty="0"/>
              <a:t>is one of the classical problem of NLP.</a:t>
            </a:r>
          </a:p>
          <a:p>
            <a:r>
              <a:rPr lang="en-US" sz="1950" dirty="0"/>
              <a:t>Notorious examples include – Email Spam Identification, topic classification of news, sentiment classification and organization of web pages by search engines.</a:t>
            </a:r>
          </a:p>
          <a:p>
            <a:r>
              <a:rPr lang="en-US" sz="1950" dirty="0"/>
              <a:t>Text classification, in common words is defined as a technique </a:t>
            </a:r>
            <a:r>
              <a:rPr lang="en-US" sz="1950" i="1" dirty="0">
                <a:solidFill>
                  <a:srgbClr val="FF0000"/>
                </a:solidFill>
              </a:rPr>
              <a:t>to systematically classify a text object (document or sentence) in one of the fixed category</a:t>
            </a:r>
            <a:r>
              <a:rPr lang="en-US" sz="1950" dirty="0"/>
              <a:t>.</a:t>
            </a:r>
          </a:p>
          <a:p>
            <a:r>
              <a:rPr lang="en-US" sz="1950" dirty="0"/>
              <a:t>It is really helpful when the amount of data is too large, especially for organizing, information filtering, and storage purposes.</a:t>
            </a:r>
          </a:p>
        </p:txBody>
      </p:sp>
      <p:sp>
        <p:nvSpPr>
          <p:cNvPr id="2" name="Date Placeholder 1"/>
          <p:cNvSpPr>
            <a:spLocks noGrp="1"/>
          </p:cNvSpPr>
          <p:nvPr>
            <p:ph type="dt" sz="half" idx="10"/>
          </p:nvPr>
        </p:nvSpPr>
        <p:spPr/>
        <p:txBody>
          <a:bodyPr/>
          <a:lstStyle/>
          <a:p>
            <a:r>
              <a:rPr lang="en-US" altLang="zh-HK" dirty="0"/>
              <a:t>ITP4514 – AI &amp; ML</a:t>
            </a:r>
          </a:p>
        </p:txBody>
      </p:sp>
      <p:sp>
        <p:nvSpPr>
          <p:cNvPr id="3" name="Footer Placeholder 2"/>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45</a:t>
            </a:fld>
            <a:endParaRPr lang="en-US"/>
          </a:p>
        </p:txBody>
      </p:sp>
    </p:spTree>
    <p:extLst>
      <p:ext uri="{BB962C8B-B14F-4D97-AF65-F5344CB8AC3E}">
        <p14:creationId xmlns:p14="http://schemas.microsoft.com/office/powerpoint/2010/main" val="31860886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zh-TW" dirty="0"/>
              <a:t>Text Classification (2)</a:t>
            </a:r>
            <a:endParaRPr lang="en-US" dirty="0"/>
          </a:p>
        </p:txBody>
      </p:sp>
      <p:sp>
        <p:nvSpPr>
          <p:cNvPr id="5" name="Content Placeholder 4"/>
          <p:cNvSpPr>
            <a:spLocks noGrp="1"/>
          </p:cNvSpPr>
          <p:nvPr>
            <p:ph idx="1"/>
          </p:nvPr>
        </p:nvSpPr>
        <p:spPr/>
        <p:txBody>
          <a:bodyPr>
            <a:normAutofit/>
          </a:bodyPr>
          <a:lstStyle/>
          <a:p>
            <a:r>
              <a:rPr lang="en-US" sz="2100" dirty="0"/>
              <a:t>A typical natural language classifier consists of two parts: (a) </a:t>
            </a:r>
            <a:r>
              <a:rPr lang="en-US" sz="2100" i="1" dirty="0">
                <a:solidFill>
                  <a:srgbClr val="FF0000"/>
                </a:solidFill>
              </a:rPr>
              <a:t>Training</a:t>
            </a:r>
            <a:r>
              <a:rPr lang="en-US" sz="2100" dirty="0"/>
              <a:t> (b) </a:t>
            </a:r>
            <a:r>
              <a:rPr lang="en-US" sz="2100" i="1" dirty="0">
                <a:solidFill>
                  <a:srgbClr val="FF0000"/>
                </a:solidFill>
              </a:rPr>
              <a:t>Prediction</a:t>
            </a:r>
            <a:r>
              <a:rPr lang="en-US" sz="2100" dirty="0"/>
              <a:t> as shown in image on the next slide.</a:t>
            </a:r>
          </a:p>
          <a:p>
            <a:r>
              <a:rPr lang="en-US" sz="2100" dirty="0"/>
              <a:t>Firstly the text input is processes and features are created.</a:t>
            </a:r>
          </a:p>
          <a:p>
            <a:r>
              <a:rPr lang="en-US" sz="2100" dirty="0"/>
              <a:t>The machine learning models then learn these features and is used for predicting against the new text.</a:t>
            </a:r>
          </a:p>
        </p:txBody>
      </p:sp>
      <p:sp>
        <p:nvSpPr>
          <p:cNvPr id="2" name="Date Placeholder 1"/>
          <p:cNvSpPr>
            <a:spLocks noGrp="1"/>
          </p:cNvSpPr>
          <p:nvPr>
            <p:ph type="dt" sz="half" idx="10"/>
          </p:nvPr>
        </p:nvSpPr>
        <p:spPr/>
        <p:txBody>
          <a:bodyPr/>
          <a:lstStyle/>
          <a:p>
            <a:r>
              <a:rPr lang="en-US" altLang="zh-HK" dirty="0"/>
              <a:t>ITP4514 – AI &amp; ML</a:t>
            </a:r>
          </a:p>
        </p:txBody>
      </p:sp>
      <p:sp>
        <p:nvSpPr>
          <p:cNvPr id="3" name="Footer Placeholder 2"/>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46</a:t>
            </a:fld>
            <a:endParaRPr lang="en-US"/>
          </a:p>
        </p:txBody>
      </p:sp>
    </p:spTree>
    <p:extLst>
      <p:ext uri="{BB962C8B-B14F-4D97-AF65-F5344CB8AC3E}">
        <p14:creationId xmlns:p14="http://schemas.microsoft.com/office/powerpoint/2010/main" val="8451663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zh-TW" dirty="0"/>
              <a:t>Text Classification (3)</a:t>
            </a:r>
            <a:endParaRPr lang="en-US" dirty="0"/>
          </a:p>
        </p:txBody>
      </p:sp>
      <p:sp>
        <p:nvSpPr>
          <p:cNvPr id="2" name="Date Placeholder 1"/>
          <p:cNvSpPr>
            <a:spLocks noGrp="1"/>
          </p:cNvSpPr>
          <p:nvPr>
            <p:ph type="dt" sz="half" idx="10"/>
          </p:nvPr>
        </p:nvSpPr>
        <p:spPr/>
        <p:txBody>
          <a:bodyPr/>
          <a:lstStyle/>
          <a:p>
            <a:r>
              <a:rPr lang="en-US" altLang="zh-HK" dirty="0"/>
              <a:t>ITP4514 – AI &amp; ML</a:t>
            </a:r>
          </a:p>
        </p:txBody>
      </p:sp>
      <p:sp>
        <p:nvSpPr>
          <p:cNvPr id="3" name="Footer Placeholder 2"/>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47</a:t>
            </a:fld>
            <a:endParaRPr lang="en-US"/>
          </a:p>
        </p:txBody>
      </p:sp>
      <p:pic>
        <p:nvPicPr>
          <p:cNvPr id="8" name="Picture 7"/>
          <p:cNvPicPr>
            <a:picLocks noChangeAspect="1"/>
          </p:cNvPicPr>
          <p:nvPr/>
        </p:nvPicPr>
        <p:blipFill>
          <a:blip r:embed="rId3"/>
          <a:stretch>
            <a:fillRect/>
          </a:stretch>
        </p:blipFill>
        <p:spPr>
          <a:xfrm>
            <a:off x="2590800" y="1277030"/>
            <a:ext cx="6082073" cy="3022827"/>
          </a:xfrm>
          <a:prstGeom prst="rect">
            <a:avLst/>
          </a:prstGeom>
        </p:spPr>
      </p:pic>
    </p:spTree>
    <p:extLst>
      <p:ext uri="{BB962C8B-B14F-4D97-AF65-F5344CB8AC3E}">
        <p14:creationId xmlns:p14="http://schemas.microsoft.com/office/powerpoint/2010/main" val="6214903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zh-TW" dirty="0"/>
              <a:t>Text Classification (4)</a:t>
            </a:r>
            <a:endParaRPr lang="en-US" dirty="0"/>
          </a:p>
        </p:txBody>
      </p:sp>
      <p:sp>
        <p:nvSpPr>
          <p:cNvPr id="2" name="Date Placeholder 1"/>
          <p:cNvSpPr>
            <a:spLocks noGrp="1"/>
          </p:cNvSpPr>
          <p:nvPr>
            <p:ph type="dt" sz="half" idx="10"/>
          </p:nvPr>
        </p:nvSpPr>
        <p:spPr/>
        <p:txBody>
          <a:bodyPr/>
          <a:lstStyle/>
          <a:p>
            <a:r>
              <a:rPr lang="en-US" altLang="zh-HK" dirty="0"/>
              <a:t>ITP4514 – AI &amp; ML</a:t>
            </a:r>
          </a:p>
        </p:txBody>
      </p:sp>
      <p:sp>
        <p:nvSpPr>
          <p:cNvPr id="3" name="Footer Placeholder 2"/>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48</a:t>
            </a:fld>
            <a:endParaRPr lang="en-US"/>
          </a:p>
        </p:txBody>
      </p:sp>
      <p:pic>
        <p:nvPicPr>
          <p:cNvPr id="8" name="Picture 7"/>
          <p:cNvPicPr>
            <a:picLocks noChangeAspect="1"/>
          </p:cNvPicPr>
          <p:nvPr/>
        </p:nvPicPr>
        <p:blipFill>
          <a:blip r:embed="rId3"/>
          <a:stretch>
            <a:fillRect/>
          </a:stretch>
        </p:blipFill>
        <p:spPr>
          <a:xfrm>
            <a:off x="2469028" y="1000926"/>
            <a:ext cx="5847631" cy="4040182"/>
          </a:xfrm>
          <a:prstGeom prst="rect">
            <a:avLst/>
          </a:prstGeom>
        </p:spPr>
      </p:pic>
      <p:sp>
        <p:nvSpPr>
          <p:cNvPr id="9" name="TextBox 8"/>
          <p:cNvSpPr txBox="1"/>
          <p:nvPr/>
        </p:nvSpPr>
        <p:spPr>
          <a:xfrm>
            <a:off x="7211962" y="1543928"/>
            <a:ext cx="1463927" cy="369332"/>
          </a:xfrm>
          <a:prstGeom prst="rect">
            <a:avLst/>
          </a:prstGeom>
          <a:solidFill>
            <a:srgbClr val="FFFF99"/>
          </a:solidFill>
        </p:spPr>
        <p:txBody>
          <a:bodyPr wrap="square" rtlCol="0">
            <a:spAutoFit/>
          </a:bodyPr>
          <a:lstStyle/>
          <a:p>
            <a:pPr algn="ctr"/>
            <a:r>
              <a:rPr lang="en-US" b="1" i="1" dirty="0">
                <a:solidFill>
                  <a:srgbClr val="0070C0"/>
                </a:solidFill>
              </a:rPr>
              <a:t>Use </a:t>
            </a:r>
            <a:r>
              <a:rPr lang="en-US" b="1" i="1" dirty="0" err="1">
                <a:solidFill>
                  <a:srgbClr val="0070C0"/>
                </a:solidFill>
              </a:rPr>
              <a:t>TextBlob</a:t>
            </a:r>
            <a:endParaRPr lang="en-US" b="1" i="1" dirty="0">
              <a:solidFill>
                <a:srgbClr val="0070C0"/>
              </a:solidFill>
            </a:endParaRPr>
          </a:p>
        </p:txBody>
      </p:sp>
    </p:spTree>
    <p:extLst>
      <p:ext uri="{BB962C8B-B14F-4D97-AF65-F5344CB8AC3E}">
        <p14:creationId xmlns:p14="http://schemas.microsoft.com/office/powerpoint/2010/main" val="13880230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zh-TW" dirty="0"/>
              <a:t>Text Classification (5)</a:t>
            </a:r>
            <a:endParaRPr lang="en-US" dirty="0"/>
          </a:p>
        </p:txBody>
      </p:sp>
      <p:sp>
        <p:nvSpPr>
          <p:cNvPr id="2" name="Date Placeholder 1"/>
          <p:cNvSpPr>
            <a:spLocks noGrp="1"/>
          </p:cNvSpPr>
          <p:nvPr>
            <p:ph type="dt" sz="half" idx="10"/>
          </p:nvPr>
        </p:nvSpPr>
        <p:spPr/>
        <p:txBody>
          <a:bodyPr/>
          <a:lstStyle/>
          <a:p>
            <a:r>
              <a:rPr lang="en-US" altLang="zh-HK" dirty="0"/>
              <a:t>ITP4514 – AI &amp; ML</a:t>
            </a:r>
          </a:p>
        </p:txBody>
      </p:sp>
      <p:sp>
        <p:nvSpPr>
          <p:cNvPr id="3" name="Footer Placeholder 2"/>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49</a:t>
            </a:fld>
            <a:endParaRPr lang="en-US"/>
          </a:p>
        </p:txBody>
      </p:sp>
      <p:pic>
        <p:nvPicPr>
          <p:cNvPr id="5" name="Picture 4"/>
          <p:cNvPicPr>
            <a:picLocks noChangeAspect="1"/>
          </p:cNvPicPr>
          <p:nvPr/>
        </p:nvPicPr>
        <p:blipFill>
          <a:blip r:embed="rId3"/>
          <a:stretch>
            <a:fillRect/>
          </a:stretch>
        </p:blipFill>
        <p:spPr>
          <a:xfrm>
            <a:off x="1981353" y="1619251"/>
            <a:ext cx="7105289" cy="1581149"/>
          </a:xfrm>
          <a:prstGeom prst="rect">
            <a:avLst/>
          </a:prstGeom>
        </p:spPr>
      </p:pic>
    </p:spTree>
    <p:extLst>
      <p:ext uri="{BB962C8B-B14F-4D97-AF65-F5344CB8AC3E}">
        <p14:creationId xmlns:p14="http://schemas.microsoft.com/office/powerpoint/2010/main" val="3209387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zh-TW" dirty="0"/>
              <a:t>NLP and Text Analytics</a:t>
            </a:r>
          </a:p>
        </p:txBody>
      </p:sp>
      <p:sp>
        <p:nvSpPr>
          <p:cNvPr id="5" name="Content Placeholder 4"/>
          <p:cNvSpPr>
            <a:spLocks noGrp="1"/>
          </p:cNvSpPr>
          <p:nvPr>
            <p:ph idx="1"/>
          </p:nvPr>
        </p:nvSpPr>
        <p:spPr/>
        <p:txBody>
          <a:bodyPr>
            <a:normAutofit/>
          </a:bodyPr>
          <a:lstStyle/>
          <a:p>
            <a:r>
              <a:rPr lang="en-US" sz="2200" dirty="0"/>
              <a:t>To put it simply, </a:t>
            </a:r>
            <a:r>
              <a:rPr lang="en-US" sz="2200" i="1" dirty="0">
                <a:solidFill>
                  <a:srgbClr val="FF0000"/>
                </a:solidFill>
              </a:rPr>
              <a:t>text analytics</a:t>
            </a:r>
            <a:r>
              <a:rPr lang="en-US" sz="2200" dirty="0"/>
              <a:t> deals with the text itself, while </a:t>
            </a:r>
            <a:r>
              <a:rPr lang="en-US" sz="2200" i="1" dirty="0">
                <a:solidFill>
                  <a:srgbClr val="FF0000"/>
                </a:solidFill>
              </a:rPr>
              <a:t>NLP</a:t>
            </a:r>
            <a:r>
              <a:rPr lang="en-US" sz="2200" dirty="0"/>
              <a:t> deals with the underlying metadata.</a:t>
            </a:r>
          </a:p>
          <a:p>
            <a:r>
              <a:rPr lang="en-US" sz="2200" dirty="0"/>
              <a:t>For a sentence, “A major incarnation of the weather phenomenon known as El </a:t>
            </a:r>
            <a:r>
              <a:rPr lang="en-US" sz="2200" dirty="0" err="1"/>
              <a:t>Nîno</a:t>
            </a:r>
            <a:r>
              <a:rPr lang="en-US" sz="2200" dirty="0"/>
              <a:t> is gathering force in the Pacific Ocean.”</a:t>
            </a:r>
          </a:p>
          <a:p>
            <a:r>
              <a:rPr lang="en-US" sz="2200" dirty="0"/>
              <a:t>Answering questions like - frequency counts of words, length of the sentence, presence/absence of certain words etc. is </a:t>
            </a:r>
            <a:r>
              <a:rPr lang="en-US" sz="2200" i="1" dirty="0">
                <a:solidFill>
                  <a:srgbClr val="FF0000"/>
                </a:solidFill>
              </a:rPr>
              <a:t>text analytics</a:t>
            </a:r>
            <a:r>
              <a:rPr lang="en-US" sz="2200" dirty="0"/>
              <a:t>.</a:t>
            </a:r>
          </a:p>
          <a:p>
            <a:endParaRPr lang="en-US" sz="2100" dirty="0"/>
          </a:p>
        </p:txBody>
      </p:sp>
      <p:sp>
        <p:nvSpPr>
          <p:cNvPr id="2" name="Date Placeholder 1"/>
          <p:cNvSpPr>
            <a:spLocks noGrp="1"/>
          </p:cNvSpPr>
          <p:nvPr>
            <p:ph type="dt" sz="half" idx="10"/>
          </p:nvPr>
        </p:nvSpPr>
        <p:spPr/>
        <p:txBody>
          <a:bodyPr/>
          <a:lstStyle/>
          <a:p>
            <a:r>
              <a:rPr lang="en-US"/>
              <a:t>ITP4514 – AI &amp; ML</a:t>
            </a:r>
          </a:p>
        </p:txBody>
      </p:sp>
      <p:sp>
        <p:nvSpPr>
          <p:cNvPr id="3" name="Footer Placeholder 2"/>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5</a:t>
            </a:fld>
            <a:endParaRPr lang="en-US"/>
          </a:p>
        </p:txBody>
      </p:sp>
    </p:spTree>
    <p:extLst>
      <p:ext uri="{BB962C8B-B14F-4D97-AF65-F5344CB8AC3E}">
        <p14:creationId xmlns:p14="http://schemas.microsoft.com/office/powerpoint/2010/main" val="15277067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zh-TW" dirty="0"/>
              <a:t>Text Classification (6)</a:t>
            </a:r>
            <a:endParaRPr lang="en-US" dirty="0"/>
          </a:p>
        </p:txBody>
      </p:sp>
      <p:sp>
        <p:nvSpPr>
          <p:cNvPr id="2" name="Date Placeholder 1"/>
          <p:cNvSpPr>
            <a:spLocks noGrp="1"/>
          </p:cNvSpPr>
          <p:nvPr>
            <p:ph type="dt" sz="half" idx="10"/>
          </p:nvPr>
        </p:nvSpPr>
        <p:spPr/>
        <p:txBody>
          <a:bodyPr/>
          <a:lstStyle/>
          <a:p>
            <a:r>
              <a:rPr lang="en-US" altLang="zh-HK" dirty="0"/>
              <a:t>ITP4514 – AI &amp; ML</a:t>
            </a:r>
          </a:p>
        </p:txBody>
      </p:sp>
      <p:sp>
        <p:nvSpPr>
          <p:cNvPr id="3" name="Footer Placeholder 2"/>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50</a:t>
            </a:fld>
            <a:endParaRPr lang="en-US"/>
          </a:p>
        </p:txBody>
      </p:sp>
      <p:pic>
        <p:nvPicPr>
          <p:cNvPr id="7" name="Picture 6"/>
          <p:cNvPicPr>
            <a:picLocks noChangeAspect="1"/>
          </p:cNvPicPr>
          <p:nvPr/>
        </p:nvPicPr>
        <p:blipFill>
          <a:blip r:embed="rId3"/>
          <a:stretch>
            <a:fillRect/>
          </a:stretch>
        </p:blipFill>
        <p:spPr>
          <a:xfrm>
            <a:off x="2392107" y="1012144"/>
            <a:ext cx="6464449" cy="4028963"/>
          </a:xfrm>
          <a:prstGeom prst="rect">
            <a:avLst/>
          </a:prstGeom>
        </p:spPr>
      </p:pic>
      <p:sp>
        <p:nvSpPr>
          <p:cNvPr id="8" name="TextBox 7"/>
          <p:cNvSpPr txBox="1"/>
          <p:nvPr/>
        </p:nvSpPr>
        <p:spPr>
          <a:xfrm>
            <a:off x="7190189" y="2430202"/>
            <a:ext cx="1746983" cy="369332"/>
          </a:xfrm>
          <a:prstGeom prst="rect">
            <a:avLst/>
          </a:prstGeom>
          <a:solidFill>
            <a:srgbClr val="FFFF99"/>
          </a:solidFill>
        </p:spPr>
        <p:txBody>
          <a:bodyPr wrap="square" rtlCol="0">
            <a:spAutoFit/>
          </a:bodyPr>
          <a:lstStyle/>
          <a:p>
            <a:pPr algn="ctr"/>
            <a:r>
              <a:rPr lang="en-US" b="1" i="1" dirty="0">
                <a:solidFill>
                  <a:srgbClr val="0070C0"/>
                </a:solidFill>
              </a:rPr>
              <a:t>Use </a:t>
            </a:r>
            <a:r>
              <a:rPr lang="en-US" b="1" i="1" dirty="0" err="1">
                <a:solidFill>
                  <a:srgbClr val="0070C0"/>
                </a:solidFill>
              </a:rPr>
              <a:t>Scikit</a:t>
            </a:r>
            <a:r>
              <a:rPr lang="en-US" b="1" i="1" dirty="0">
                <a:solidFill>
                  <a:srgbClr val="0070C0"/>
                </a:solidFill>
              </a:rPr>
              <a:t>-Learn</a:t>
            </a:r>
          </a:p>
        </p:txBody>
      </p:sp>
    </p:spTree>
    <p:extLst>
      <p:ext uri="{BB962C8B-B14F-4D97-AF65-F5344CB8AC3E}">
        <p14:creationId xmlns:p14="http://schemas.microsoft.com/office/powerpoint/2010/main" val="39140824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zh-TW" dirty="0"/>
              <a:t>Text Classification (7)</a:t>
            </a:r>
            <a:endParaRPr lang="en-US" dirty="0"/>
          </a:p>
        </p:txBody>
      </p:sp>
      <p:sp>
        <p:nvSpPr>
          <p:cNvPr id="2" name="Date Placeholder 1"/>
          <p:cNvSpPr>
            <a:spLocks noGrp="1"/>
          </p:cNvSpPr>
          <p:nvPr>
            <p:ph type="dt" sz="half" idx="10"/>
          </p:nvPr>
        </p:nvSpPr>
        <p:spPr/>
        <p:txBody>
          <a:bodyPr/>
          <a:lstStyle/>
          <a:p>
            <a:r>
              <a:rPr lang="en-US" altLang="zh-HK" dirty="0"/>
              <a:t>ITP4514 – AI &amp; ML</a:t>
            </a:r>
          </a:p>
        </p:txBody>
      </p:sp>
      <p:sp>
        <p:nvSpPr>
          <p:cNvPr id="3" name="Footer Placeholder 2"/>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51</a:t>
            </a:fld>
            <a:endParaRPr lang="en-US"/>
          </a:p>
        </p:txBody>
      </p:sp>
      <p:pic>
        <p:nvPicPr>
          <p:cNvPr id="7" name="Picture 6"/>
          <p:cNvPicPr>
            <a:picLocks noChangeAspect="1"/>
          </p:cNvPicPr>
          <p:nvPr/>
        </p:nvPicPr>
        <p:blipFill>
          <a:blip r:embed="rId3"/>
          <a:stretch>
            <a:fillRect/>
          </a:stretch>
        </p:blipFill>
        <p:spPr>
          <a:xfrm>
            <a:off x="2069474" y="1575707"/>
            <a:ext cx="6932986" cy="2168979"/>
          </a:xfrm>
          <a:prstGeom prst="rect">
            <a:avLst/>
          </a:prstGeom>
        </p:spPr>
      </p:pic>
    </p:spTree>
    <p:extLst>
      <p:ext uri="{BB962C8B-B14F-4D97-AF65-F5344CB8AC3E}">
        <p14:creationId xmlns:p14="http://schemas.microsoft.com/office/powerpoint/2010/main" val="3697665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24C15-EC44-4905-8052-39077E663D9C}"/>
              </a:ext>
            </a:extLst>
          </p:cNvPr>
          <p:cNvSpPr>
            <a:spLocks noGrp="1"/>
          </p:cNvSpPr>
          <p:nvPr>
            <p:ph type="title"/>
          </p:nvPr>
        </p:nvSpPr>
        <p:spPr/>
        <p:txBody>
          <a:bodyPr/>
          <a:lstStyle/>
          <a:p>
            <a:r>
              <a:rPr lang="en-US" altLang="zh-HK" dirty="0"/>
              <a:t>Chatbot</a:t>
            </a:r>
            <a:endParaRPr lang="zh-HK" altLang="en-US" dirty="0"/>
          </a:p>
        </p:txBody>
      </p:sp>
      <p:sp>
        <p:nvSpPr>
          <p:cNvPr id="3" name="Content Placeholder 2">
            <a:extLst>
              <a:ext uri="{FF2B5EF4-FFF2-40B4-BE49-F238E27FC236}">
                <a16:creationId xmlns:a16="http://schemas.microsoft.com/office/drawing/2014/main" id="{269301DC-8F30-4A88-8039-A80D9C10D9AC}"/>
              </a:ext>
            </a:extLst>
          </p:cNvPr>
          <p:cNvSpPr>
            <a:spLocks noGrp="1"/>
          </p:cNvSpPr>
          <p:nvPr>
            <p:ph idx="1"/>
          </p:nvPr>
        </p:nvSpPr>
        <p:spPr/>
        <p:txBody>
          <a:bodyPr/>
          <a:lstStyle/>
          <a:p>
            <a:r>
              <a:rPr lang="en-US" altLang="zh-HK" dirty="0"/>
              <a:t> Creating a simple command-line chatbot using </a:t>
            </a:r>
            <a:r>
              <a:rPr lang="en-US" altLang="zh-HK" dirty="0" err="1"/>
              <a:t>ChatterBot</a:t>
            </a:r>
            <a:endParaRPr lang="zh-HK" altLang="en-US" dirty="0"/>
          </a:p>
        </p:txBody>
      </p:sp>
      <p:sp>
        <p:nvSpPr>
          <p:cNvPr id="4" name="Date Placeholder 3">
            <a:extLst>
              <a:ext uri="{FF2B5EF4-FFF2-40B4-BE49-F238E27FC236}">
                <a16:creationId xmlns:a16="http://schemas.microsoft.com/office/drawing/2014/main" id="{FC463054-74DE-45E1-B373-D97F53724417}"/>
              </a:ext>
            </a:extLst>
          </p:cNvPr>
          <p:cNvSpPr>
            <a:spLocks noGrp="1"/>
          </p:cNvSpPr>
          <p:nvPr>
            <p:ph type="dt" sz="half" idx="10"/>
          </p:nvPr>
        </p:nvSpPr>
        <p:spPr/>
        <p:txBody>
          <a:bodyPr/>
          <a:lstStyle/>
          <a:p>
            <a:r>
              <a:rPr lang="en-US"/>
              <a:t>ITP4514 – AI &amp; ML</a:t>
            </a:r>
          </a:p>
        </p:txBody>
      </p:sp>
      <p:sp>
        <p:nvSpPr>
          <p:cNvPr id="5" name="Footer Placeholder 4">
            <a:extLst>
              <a:ext uri="{FF2B5EF4-FFF2-40B4-BE49-F238E27FC236}">
                <a16:creationId xmlns:a16="http://schemas.microsoft.com/office/drawing/2014/main" id="{53FA07AB-B408-403E-A29E-5C11393F075F}"/>
              </a:ext>
            </a:extLst>
          </p:cNvPr>
          <p:cNvSpPr>
            <a:spLocks noGrp="1"/>
          </p:cNvSpPr>
          <p:nvPr>
            <p:ph type="ftr" sz="quarter" idx="11"/>
          </p:nvPr>
        </p:nvSpPr>
        <p:spPr/>
        <p:txBody>
          <a:bodyPr/>
          <a:lstStyle/>
          <a:p>
            <a:r>
              <a:rPr lang="en-US"/>
              <a:t>L9 – Natural Language Processing</a:t>
            </a:r>
            <a:endParaRPr lang="en-US" dirty="0"/>
          </a:p>
        </p:txBody>
      </p:sp>
      <p:sp>
        <p:nvSpPr>
          <p:cNvPr id="6" name="Slide Number Placeholder 5">
            <a:extLst>
              <a:ext uri="{FF2B5EF4-FFF2-40B4-BE49-F238E27FC236}">
                <a16:creationId xmlns:a16="http://schemas.microsoft.com/office/drawing/2014/main" id="{3066A7E8-4F98-49DC-8DE3-63C262093F6A}"/>
              </a:ext>
            </a:extLst>
          </p:cNvPr>
          <p:cNvSpPr>
            <a:spLocks noGrp="1"/>
          </p:cNvSpPr>
          <p:nvPr>
            <p:ph type="sldNum" sz="quarter" idx="12"/>
          </p:nvPr>
        </p:nvSpPr>
        <p:spPr/>
        <p:txBody>
          <a:bodyPr/>
          <a:lstStyle/>
          <a:p>
            <a:fld id="{B82CCC60-E8CD-4174-8B1A-7DF615B22EEF}" type="slidenum">
              <a:rPr lang="en-US" smtClean="0"/>
              <a:pPr/>
              <a:t>52</a:t>
            </a:fld>
            <a:endParaRPr lang="en-US"/>
          </a:p>
        </p:txBody>
      </p:sp>
      <p:pic>
        <p:nvPicPr>
          <p:cNvPr id="7" name="Picture 6">
            <a:extLst>
              <a:ext uri="{FF2B5EF4-FFF2-40B4-BE49-F238E27FC236}">
                <a16:creationId xmlns:a16="http://schemas.microsoft.com/office/drawing/2014/main" id="{64CDC5F1-3E5A-47BD-9352-135905085088}"/>
              </a:ext>
            </a:extLst>
          </p:cNvPr>
          <p:cNvPicPr>
            <a:picLocks noChangeAspect="1"/>
          </p:cNvPicPr>
          <p:nvPr/>
        </p:nvPicPr>
        <p:blipFill>
          <a:blip r:embed="rId2"/>
          <a:stretch>
            <a:fillRect/>
          </a:stretch>
        </p:blipFill>
        <p:spPr>
          <a:xfrm>
            <a:off x="2434130" y="2369378"/>
            <a:ext cx="3257550" cy="1628775"/>
          </a:xfrm>
          <a:prstGeom prst="rect">
            <a:avLst/>
          </a:prstGeom>
        </p:spPr>
      </p:pic>
    </p:spTree>
    <p:extLst>
      <p:ext uri="{BB962C8B-B14F-4D97-AF65-F5344CB8AC3E}">
        <p14:creationId xmlns:p14="http://schemas.microsoft.com/office/powerpoint/2010/main" val="2087040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24C15-EC44-4905-8052-39077E663D9C}"/>
              </a:ext>
            </a:extLst>
          </p:cNvPr>
          <p:cNvSpPr>
            <a:spLocks noGrp="1"/>
          </p:cNvSpPr>
          <p:nvPr>
            <p:ph type="title"/>
          </p:nvPr>
        </p:nvSpPr>
        <p:spPr/>
        <p:txBody>
          <a:bodyPr/>
          <a:lstStyle/>
          <a:p>
            <a:r>
              <a:rPr lang="en-US" altLang="zh-HK" dirty="0"/>
              <a:t>Chatbot</a:t>
            </a:r>
            <a:r>
              <a:rPr lang="en-US" altLang="zh-TW" dirty="0"/>
              <a:t> (2)</a:t>
            </a:r>
            <a:endParaRPr lang="zh-HK" altLang="en-US" dirty="0"/>
          </a:p>
        </p:txBody>
      </p:sp>
      <p:sp>
        <p:nvSpPr>
          <p:cNvPr id="4" name="Date Placeholder 3">
            <a:extLst>
              <a:ext uri="{FF2B5EF4-FFF2-40B4-BE49-F238E27FC236}">
                <a16:creationId xmlns:a16="http://schemas.microsoft.com/office/drawing/2014/main" id="{FC463054-74DE-45E1-B373-D97F53724417}"/>
              </a:ext>
            </a:extLst>
          </p:cNvPr>
          <p:cNvSpPr>
            <a:spLocks noGrp="1"/>
          </p:cNvSpPr>
          <p:nvPr>
            <p:ph type="dt" sz="half" idx="10"/>
          </p:nvPr>
        </p:nvSpPr>
        <p:spPr/>
        <p:txBody>
          <a:bodyPr/>
          <a:lstStyle/>
          <a:p>
            <a:r>
              <a:rPr lang="en-US"/>
              <a:t>ITP4514 – AI &amp; ML</a:t>
            </a:r>
          </a:p>
        </p:txBody>
      </p:sp>
      <p:sp>
        <p:nvSpPr>
          <p:cNvPr id="5" name="Footer Placeholder 4">
            <a:extLst>
              <a:ext uri="{FF2B5EF4-FFF2-40B4-BE49-F238E27FC236}">
                <a16:creationId xmlns:a16="http://schemas.microsoft.com/office/drawing/2014/main" id="{53FA07AB-B408-403E-A29E-5C11393F075F}"/>
              </a:ext>
            </a:extLst>
          </p:cNvPr>
          <p:cNvSpPr>
            <a:spLocks noGrp="1"/>
          </p:cNvSpPr>
          <p:nvPr>
            <p:ph type="ftr" sz="quarter" idx="11"/>
          </p:nvPr>
        </p:nvSpPr>
        <p:spPr/>
        <p:txBody>
          <a:bodyPr/>
          <a:lstStyle/>
          <a:p>
            <a:r>
              <a:rPr lang="en-US"/>
              <a:t>L9 – Natural Language Processing</a:t>
            </a:r>
            <a:endParaRPr lang="en-US" dirty="0"/>
          </a:p>
        </p:txBody>
      </p:sp>
      <p:sp>
        <p:nvSpPr>
          <p:cNvPr id="6" name="Slide Number Placeholder 5">
            <a:extLst>
              <a:ext uri="{FF2B5EF4-FFF2-40B4-BE49-F238E27FC236}">
                <a16:creationId xmlns:a16="http://schemas.microsoft.com/office/drawing/2014/main" id="{3066A7E8-4F98-49DC-8DE3-63C262093F6A}"/>
              </a:ext>
            </a:extLst>
          </p:cNvPr>
          <p:cNvSpPr>
            <a:spLocks noGrp="1"/>
          </p:cNvSpPr>
          <p:nvPr>
            <p:ph type="sldNum" sz="quarter" idx="12"/>
          </p:nvPr>
        </p:nvSpPr>
        <p:spPr/>
        <p:txBody>
          <a:bodyPr/>
          <a:lstStyle/>
          <a:p>
            <a:fld id="{B82CCC60-E8CD-4174-8B1A-7DF615B22EEF}" type="slidenum">
              <a:rPr lang="en-US" smtClean="0"/>
              <a:pPr/>
              <a:t>53</a:t>
            </a:fld>
            <a:endParaRPr lang="en-US"/>
          </a:p>
        </p:txBody>
      </p:sp>
      <p:pic>
        <p:nvPicPr>
          <p:cNvPr id="10" name="Picture 9">
            <a:extLst>
              <a:ext uri="{FF2B5EF4-FFF2-40B4-BE49-F238E27FC236}">
                <a16:creationId xmlns:a16="http://schemas.microsoft.com/office/drawing/2014/main" id="{698D86F4-A5D3-463D-AABC-465138B4DFFD}"/>
              </a:ext>
            </a:extLst>
          </p:cNvPr>
          <p:cNvPicPr>
            <a:picLocks noChangeAspect="1"/>
          </p:cNvPicPr>
          <p:nvPr/>
        </p:nvPicPr>
        <p:blipFill>
          <a:blip r:embed="rId2"/>
          <a:stretch>
            <a:fillRect/>
          </a:stretch>
        </p:blipFill>
        <p:spPr>
          <a:xfrm>
            <a:off x="2239899" y="1197405"/>
            <a:ext cx="6191250" cy="3019425"/>
          </a:xfrm>
          <a:prstGeom prst="rect">
            <a:avLst/>
          </a:prstGeom>
        </p:spPr>
      </p:pic>
    </p:spTree>
    <p:extLst>
      <p:ext uri="{BB962C8B-B14F-4D97-AF65-F5344CB8AC3E}">
        <p14:creationId xmlns:p14="http://schemas.microsoft.com/office/powerpoint/2010/main" val="18589159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24C15-EC44-4905-8052-39077E663D9C}"/>
              </a:ext>
            </a:extLst>
          </p:cNvPr>
          <p:cNvSpPr>
            <a:spLocks noGrp="1"/>
          </p:cNvSpPr>
          <p:nvPr>
            <p:ph type="title"/>
          </p:nvPr>
        </p:nvSpPr>
        <p:spPr/>
        <p:txBody>
          <a:bodyPr/>
          <a:lstStyle/>
          <a:p>
            <a:r>
              <a:rPr lang="en-US" altLang="zh-HK" dirty="0"/>
              <a:t>Chatbot</a:t>
            </a:r>
            <a:r>
              <a:rPr lang="en-US" altLang="zh-TW" dirty="0"/>
              <a:t> (3)</a:t>
            </a:r>
            <a:endParaRPr lang="zh-HK" altLang="en-US" dirty="0"/>
          </a:p>
        </p:txBody>
      </p:sp>
      <p:sp>
        <p:nvSpPr>
          <p:cNvPr id="4" name="Date Placeholder 3">
            <a:extLst>
              <a:ext uri="{FF2B5EF4-FFF2-40B4-BE49-F238E27FC236}">
                <a16:creationId xmlns:a16="http://schemas.microsoft.com/office/drawing/2014/main" id="{FC463054-74DE-45E1-B373-D97F53724417}"/>
              </a:ext>
            </a:extLst>
          </p:cNvPr>
          <p:cNvSpPr>
            <a:spLocks noGrp="1"/>
          </p:cNvSpPr>
          <p:nvPr>
            <p:ph type="dt" sz="half" idx="10"/>
          </p:nvPr>
        </p:nvSpPr>
        <p:spPr/>
        <p:txBody>
          <a:bodyPr/>
          <a:lstStyle/>
          <a:p>
            <a:r>
              <a:rPr lang="en-US"/>
              <a:t>ITP4514 – AI &amp; ML</a:t>
            </a:r>
          </a:p>
        </p:txBody>
      </p:sp>
      <p:sp>
        <p:nvSpPr>
          <p:cNvPr id="5" name="Footer Placeholder 4">
            <a:extLst>
              <a:ext uri="{FF2B5EF4-FFF2-40B4-BE49-F238E27FC236}">
                <a16:creationId xmlns:a16="http://schemas.microsoft.com/office/drawing/2014/main" id="{53FA07AB-B408-403E-A29E-5C11393F075F}"/>
              </a:ext>
            </a:extLst>
          </p:cNvPr>
          <p:cNvSpPr>
            <a:spLocks noGrp="1"/>
          </p:cNvSpPr>
          <p:nvPr>
            <p:ph type="ftr" sz="quarter" idx="11"/>
          </p:nvPr>
        </p:nvSpPr>
        <p:spPr/>
        <p:txBody>
          <a:bodyPr/>
          <a:lstStyle/>
          <a:p>
            <a:r>
              <a:rPr lang="en-US"/>
              <a:t>L9 – Natural Language Processing</a:t>
            </a:r>
            <a:endParaRPr lang="en-US" dirty="0"/>
          </a:p>
        </p:txBody>
      </p:sp>
      <p:sp>
        <p:nvSpPr>
          <p:cNvPr id="6" name="Slide Number Placeholder 5">
            <a:extLst>
              <a:ext uri="{FF2B5EF4-FFF2-40B4-BE49-F238E27FC236}">
                <a16:creationId xmlns:a16="http://schemas.microsoft.com/office/drawing/2014/main" id="{3066A7E8-4F98-49DC-8DE3-63C262093F6A}"/>
              </a:ext>
            </a:extLst>
          </p:cNvPr>
          <p:cNvSpPr>
            <a:spLocks noGrp="1"/>
          </p:cNvSpPr>
          <p:nvPr>
            <p:ph type="sldNum" sz="quarter" idx="12"/>
          </p:nvPr>
        </p:nvSpPr>
        <p:spPr/>
        <p:txBody>
          <a:bodyPr/>
          <a:lstStyle/>
          <a:p>
            <a:fld id="{B82CCC60-E8CD-4174-8B1A-7DF615B22EEF}" type="slidenum">
              <a:rPr lang="en-US" smtClean="0"/>
              <a:pPr/>
              <a:t>54</a:t>
            </a:fld>
            <a:endParaRPr lang="en-US"/>
          </a:p>
        </p:txBody>
      </p:sp>
      <p:pic>
        <p:nvPicPr>
          <p:cNvPr id="10" name="Picture 9">
            <a:extLst>
              <a:ext uri="{FF2B5EF4-FFF2-40B4-BE49-F238E27FC236}">
                <a16:creationId xmlns:a16="http://schemas.microsoft.com/office/drawing/2014/main" id="{FCB8A205-7D8C-4DD5-AADD-D21AA031E458}"/>
              </a:ext>
            </a:extLst>
          </p:cNvPr>
          <p:cNvPicPr>
            <a:picLocks noChangeAspect="1"/>
          </p:cNvPicPr>
          <p:nvPr/>
        </p:nvPicPr>
        <p:blipFill>
          <a:blip r:embed="rId2"/>
          <a:stretch>
            <a:fillRect/>
          </a:stretch>
        </p:blipFill>
        <p:spPr>
          <a:xfrm>
            <a:off x="2175307" y="1502815"/>
            <a:ext cx="5248275" cy="2457450"/>
          </a:xfrm>
          <a:prstGeom prst="rect">
            <a:avLst/>
          </a:prstGeom>
        </p:spPr>
      </p:pic>
    </p:spTree>
    <p:extLst>
      <p:ext uri="{BB962C8B-B14F-4D97-AF65-F5344CB8AC3E}">
        <p14:creationId xmlns:p14="http://schemas.microsoft.com/office/powerpoint/2010/main" val="12948132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D1B3C-90C9-4B5A-8423-B6F7FE88999F}"/>
              </a:ext>
            </a:extLst>
          </p:cNvPr>
          <p:cNvSpPr>
            <a:spLocks noGrp="1"/>
          </p:cNvSpPr>
          <p:nvPr>
            <p:ph type="title"/>
          </p:nvPr>
        </p:nvSpPr>
        <p:spPr/>
        <p:txBody>
          <a:bodyPr/>
          <a:lstStyle/>
          <a:p>
            <a:r>
              <a:rPr lang="en-US" altLang="zh-HK" dirty="0"/>
              <a:t>Chatbot</a:t>
            </a:r>
            <a:r>
              <a:rPr lang="en-US" altLang="zh-TW" dirty="0"/>
              <a:t> (4)</a:t>
            </a:r>
            <a:endParaRPr lang="zh-HK" altLang="en-US" dirty="0"/>
          </a:p>
        </p:txBody>
      </p:sp>
      <p:sp>
        <p:nvSpPr>
          <p:cNvPr id="4" name="Date Placeholder 3">
            <a:extLst>
              <a:ext uri="{FF2B5EF4-FFF2-40B4-BE49-F238E27FC236}">
                <a16:creationId xmlns:a16="http://schemas.microsoft.com/office/drawing/2014/main" id="{049EF5BC-4742-4BB8-8C39-1CC1AD7C4B8A}"/>
              </a:ext>
            </a:extLst>
          </p:cNvPr>
          <p:cNvSpPr>
            <a:spLocks noGrp="1"/>
          </p:cNvSpPr>
          <p:nvPr>
            <p:ph type="dt" sz="half" idx="10"/>
          </p:nvPr>
        </p:nvSpPr>
        <p:spPr/>
        <p:txBody>
          <a:bodyPr/>
          <a:lstStyle/>
          <a:p>
            <a:r>
              <a:rPr lang="en-US"/>
              <a:t>ITP4514 – AI &amp; ML</a:t>
            </a:r>
          </a:p>
        </p:txBody>
      </p:sp>
      <p:sp>
        <p:nvSpPr>
          <p:cNvPr id="5" name="Footer Placeholder 4">
            <a:extLst>
              <a:ext uri="{FF2B5EF4-FFF2-40B4-BE49-F238E27FC236}">
                <a16:creationId xmlns:a16="http://schemas.microsoft.com/office/drawing/2014/main" id="{AB38E9B1-3746-4E7F-98D4-E658A8E8616C}"/>
              </a:ext>
            </a:extLst>
          </p:cNvPr>
          <p:cNvSpPr>
            <a:spLocks noGrp="1"/>
          </p:cNvSpPr>
          <p:nvPr>
            <p:ph type="ftr" sz="quarter" idx="11"/>
          </p:nvPr>
        </p:nvSpPr>
        <p:spPr/>
        <p:txBody>
          <a:bodyPr/>
          <a:lstStyle/>
          <a:p>
            <a:r>
              <a:rPr lang="en-US"/>
              <a:t>L9 – Natural Language Processing</a:t>
            </a:r>
            <a:endParaRPr lang="en-US" dirty="0"/>
          </a:p>
        </p:txBody>
      </p:sp>
      <p:sp>
        <p:nvSpPr>
          <p:cNvPr id="6" name="Slide Number Placeholder 5">
            <a:extLst>
              <a:ext uri="{FF2B5EF4-FFF2-40B4-BE49-F238E27FC236}">
                <a16:creationId xmlns:a16="http://schemas.microsoft.com/office/drawing/2014/main" id="{659615A4-6702-4FB6-8BD8-89E4B777E78C}"/>
              </a:ext>
            </a:extLst>
          </p:cNvPr>
          <p:cNvSpPr>
            <a:spLocks noGrp="1"/>
          </p:cNvSpPr>
          <p:nvPr>
            <p:ph type="sldNum" sz="quarter" idx="12"/>
          </p:nvPr>
        </p:nvSpPr>
        <p:spPr/>
        <p:txBody>
          <a:bodyPr/>
          <a:lstStyle/>
          <a:p>
            <a:fld id="{B82CCC60-E8CD-4174-8B1A-7DF615B22EEF}" type="slidenum">
              <a:rPr lang="en-US" smtClean="0"/>
              <a:pPr/>
              <a:t>55</a:t>
            </a:fld>
            <a:endParaRPr lang="en-US"/>
          </a:p>
        </p:txBody>
      </p:sp>
      <p:pic>
        <p:nvPicPr>
          <p:cNvPr id="7" name="Picture 6">
            <a:extLst>
              <a:ext uri="{FF2B5EF4-FFF2-40B4-BE49-F238E27FC236}">
                <a16:creationId xmlns:a16="http://schemas.microsoft.com/office/drawing/2014/main" id="{498FBC31-CE67-47FC-99B7-D220B174800D}"/>
              </a:ext>
            </a:extLst>
          </p:cNvPr>
          <p:cNvPicPr>
            <a:picLocks noChangeAspect="1"/>
          </p:cNvPicPr>
          <p:nvPr/>
        </p:nvPicPr>
        <p:blipFill>
          <a:blip r:embed="rId2"/>
          <a:stretch>
            <a:fillRect/>
          </a:stretch>
        </p:blipFill>
        <p:spPr>
          <a:xfrm>
            <a:off x="2586835" y="1502815"/>
            <a:ext cx="4638675" cy="2400300"/>
          </a:xfrm>
          <a:prstGeom prst="rect">
            <a:avLst/>
          </a:prstGeom>
        </p:spPr>
      </p:pic>
    </p:spTree>
    <p:extLst>
      <p:ext uri="{BB962C8B-B14F-4D97-AF65-F5344CB8AC3E}">
        <p14:creationId xmlns:p14="http://schemas.microsoft.com/office/powerpoint/2010/main" val="3872928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3998"/>
            <a:ext cx="9144000" cy="4189501"/>
          </a:xfrm>
          <a:prstGeom prst="rect">
            <a:avLst/>
          </a:prstGeom>
        </p:spPr>
      </p:pic>
      <p:sp>
        <p:nvSpPr>
          <p:cNvPr id="2" name="Title 1"/>
          <p:cNvSpPr>
            <a:spLocks noGrp="1"/>
          </p:cNvSpPr>
          <p:nvPr>
            <p:ph type="title"/>
          </p:nvPr>
        </p:nvSpPr>
        <p:spPr>
          <a:xfrm>
            <a:off x="4877409" y="2393397"/>
            <a:ext cx="3359510" cy="763526"/>
          </a:xfrm>
        </p:spPr>
        <p:txBody>
          <a:bodyPr>
            <a:normAutofit/>
          </a:bodyPr>
          <a:lstStyle/>
          <a:p>
            <a:r>
              <a:rPr lang="en-US" sz="3200" b="1" i="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rPr>
              <a:t>Self Study Guide</a:t>
            </a:r>
          </a:p>
        </p:txBody>
      </p:sp>
      <p:sp>
        <p:nvSpPr>
          <p:cNvPr id="4" name="Date Placeholder 3"/>
          <p:cNvSpPr>
            <a:spLocks noGrp="1"/>
          </p:cNvSpPr>
          <p:nvPr>
            <p:ph type="dt" sz="half" idx="10"/>
          </p:nvPr>
        </p:nvSpPr>
        <p:spPr/>
        <p:txBody>
          <a:bodyPr/>
          <a:lstStyle/>
          <a:p>
            <a:pPr algn="l"/>
            <a:r>
              <a:rPr lang="en-US">
                <a:solidFill>
                  <a:srgbClr val="FFFF00"/>
                </a:solidFill>
              </a:rPr>
              <a:t>ITP4514 – AI &amp; ML</a:t>
            </a:r>
            <a:endParaRPr lang="en-US" dirty="0">
              <a:solidFill>
                <a:srgbClr val="FFFF00"/>
              </a:solidFill>
            </a:endParaRPr>
          </a:p>
        </p:txBody>
      </p:sp>
      <p:sp>
        <p:nvSpPr>
          <p:cNvPr id="5" name="Footer Placeholder 4"/>
          <p:cNvSpPr>
            <a:spLocks noGrp="1"/>
          </p:cNvSpPr>
          <p:nvPr>
            <p:ph type="ftr" sz="quarter" idx="11"/>
          </p:nvPr>
        </p:nvSpPr>
        <p:spPr/>
        <p:txBody>
          <a:bodyPr/>
          <a:lstStyle/>
          <a:p>
            <a:r>
              <a:rPr lang="en-US">
                <a:solidFill>
                  <a:srgbClr val="FFFF00"/>
                </a:solidFill>
              </a:rPr>
              <a:t>L9 – Natural Language Processing</a:t>
            </a:r>
            <a:endParaRPr lang="en-US" dirty="0">
              <a:solidFill>
                <a:srgbClr val="FFFF00"/>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srgbClr val="FFFF00"/>
                </a:solidFill>
              </a:rPr>
              <a:pPr/>
              <a:t>56</a:t>
            </a:fld>
            <a:endParaRPr lang="en-US" dirty="0">
              <a:solidFill>
                <a:srgbClr val="FFFF00"/>
              </a:solidFill>
            </a:endParaRPr>
          </a:p>
        </p:txBody>
      </p:sp>
    </p:spTree>
    <p:extLst>
      <p:ext uri="{BB962C8B-B14F-4D97-AF65-F5344CB8AC3E}">
        <p14:creationId xmlns:p14="http://schemas.microsoft.com/office/powerpoint/2010/main" val="31467816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Self Study Guide</a:t>
            </a:r>
          </a:p>
        </p:txBody>
      </p:sp>
      <p:sp>
        <p:nvSpPr>
          <p:cNvPr id="5" name="Content Placeholder 4"/>
          <p:cNvSpPr>
            <a:spLocks noGrp="1"/>
          </p:cNvSpPr>
          <p:nvPr>
            <p:ph idx="1"/>
          </p:nvPr>
        </p:nvSpPr>
        <p:spPr>
          <a:xfrm>
            <a:off x="2389238" y="1219199"/>
            <a:ext cx="6304935" cy="3548063"/>
          </a:xfrm>
        </p:spPr>
        <p:txBody>
          <a:bodyPr>
            <a:normAutofit lnSpcReduction="10000"/>
          </a:bodyPr>
          <a:lstStyle/>
          <a:p>
            <a:pPr marL="0" indent="0">
              <a:buNone/>
            </a:pPr>
            <a:r>
              <a:rPr lang="en-US" altLang="zh-HK" sz="2400" b="1" dirty="0"/>
              <a:t>References</a:t>
            </a:r>
          </a:p>
          <a:p>
            <a:pPr>
              <a:buFont typeface="Wingdings" panose="05000000000000000000" pitchFamily="2" charset="2"/>
              <a:buChar char="ü"/>
            </a:pPr>
            <a:r>
              <a:rPr lang="nl-NL" sz="2000" dirty="0"/>
              <a:t>Bird, S., Klein, E. &amp; Loper, E</a:t>
            </a:r>
            <a:r>
              <a:rPr lang="en-US" sz="2000" dirty="0"/>
              <a:t>. (2009). </a:t>
            </a:r>
            <a:r>
              <a:rPr lang="en-US" sz="2000" i="1" dirty="0">
                <a:solidFill>
                  <a:srgbClr val="7030A0"/>
                </a:solidFill>
              </a:rPr>
              <a:t>Natural Language Processing with Python</a:t>
            </a:r>
            <a:r>
              <a:rPr lang="en-US" sz="2000" dirty="0"/>
              <a:t> (1st ed.). Sebastopol, CA: O’Reilly.</a:t>
            </a:r>
          </a:p>
          <a:p>
            <a:pPr>
              <a:buFont typeface="Wingdings" panose="05000000000000000000" pitchFamily="2" charset="2"/>
              <a:buChar char="ü"/>
            </a:pPr>
            <a:r>
              <a:rPr lang="en-US" sz="2000" dirty="0"/>
              <a:t>Bengfort, B., </a:t>
            </a:r>
            <a:r>
              <a:rPr lang="en-US" sz="2000" dirty="0" err="1"/>
              <a:t>Bilbro</a:t>
            </a:r>
            <a:r>
              <a:rPr lang="en-US" sz="2000" dirty="0"/>
              <a:t>, R. &amp; Ojeda, T. (2018). </a:t>
            </a:r>
            <a:r>
              <a:rPr lang="en-US" sz="2000" i="1" dirty="0">
                <a:solidFill>
                  <a:srgbClr val="7030A0"/>
                </a:solidFill>
              </a:rPr>
              <a:t>Applied Text Analysis with Python: Enabling Language-Aware Data Products with Machine Learning</a:t>
            </a:r>
            <a:r>
              <a:rPr lang="en-US" sz="2000" dirty="0">
                <a:solidFill>
                  <a:srgbClr val="7030A0"/>
                </a:solidFill>
              </a:rPr>
              <a:t> </a:t>
            </a:r>
            <a:r>
              <a:rPr lang="en-US" sz="2000" dirty="0"/>
              <a:t>(1st ed.). Sebastopol, CA: O’Reilly.</a:t>
            </a:r>
          </a:p>
          <a:p>
            <a:pPr>
              <a:buFont typeface="Wingdings" panose="05000000000000000000" pitchFamily="2" charset="2"/>
              <a:buChar char="ü"/>
            </a:pPr>
            <a:r>
              <a:rPr lang="en-US" sz="2000" dirty="0"/>
              <a:t>Sarkar, D. (2016). </a:t>
            </a:r>
            <a:r>
              <a:rPr lang="en-US" sz="2000" i="1" dirty="0">
                <a:solidFill>
                  <a:srgbClr val="7030A0"/>
                </a:solidFill>
              </a:rPr>
              <a:t>Text Analytics with Python: A Practical Real-World Approach to Gaining Actionable Insights from Your Data</a:t>
            </a:r>
            <a:r>
              <a:rPr lang="en-US" sz="2000" dirty="0">
                <a:solidFill>
                  <a:srgbClr val="7030A0"/>
                </a:solidFill>
              </a:rPr>
              <a:t> </a:t>
            </a:r>
            <a:r>
              <a:rPr lang="en-US" sz="2000" dirty="0"/>
              <a:t>(1st ed.). New York, NY: </a:t>
            </a:r>
            <a:r>
              <a:rPr lang="en-US" sz="2000" dirty="0" err="1"/>
              <a:t>Apress</a:t>
            </a:r>
            <a:r>
              <a:rPr lang="en-US" sz="2000" dirty="0"/>
              <a:t>.</a:t>
            </a:r>
          </a:p>
        </p:txBody>
      </p:sp>
      <p:sp>
        <p:nvSpPr>
          <p:cNvPr id="2" name="Date Placeholder 1"/>
          <p:cNvSpPr>
            <a:spLocks noGrp="1"/>
          </p:cNvSpPr>
          <p:nvPr>
            <p:ph type="dt" sz="half" idx="10"/>
          </p:nvPr>
        </p:nvSpPr>
        <p:spPr/>
        <p:txBody>
          <a:bodyPr/>
          <a:lstStyle/>
          <a:p>
            <a:r>
              <a:rPr lang="en-US"/>
              <a:t>ITP4514 – AI &amp; ML</a:t>
            </a:r>
          </a:p>
        </p:txBody>
      </p:sp>
      <p:sp>
        <p:nvSpPr>
          <p:cNvPr id="3" name="Footer Placeholder 2"/>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57</a:t>
            </a:fld>
            <a:endParaRPr lang="en-US"/>
          </a:p>
        </p:txBody>
      </p:sp>
    </p:spTree>
    <p:extLst>
      <p:ext uri="{BB962C8B-B14F-4D97-AF65-F5344CB8AC3E}">
        <p14:creationId xmlns:p14="http://schemas.microsoft.com/office/powerpoint/2010/main" val="2423098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zh-TW" dirty="0"/>
              <a:t>NLP and Text Analytics</a:t>
            </a:r>
          </a:p>
        </p:txBody>
      </p:sp>
      <p:sp>
        <p:nvSpPr>
          <p:cNvPr id="5" name="Content Placeholder 4"/>
          <p:cNvSpPr>
            <a:spLocks noGrp="1"/>
          </p:cNvSpPr>
          <p:nvPr>
            <p:ph idx="1"/>
          </p:nvPr>
        </p:nvSpPr>
        <p:spPr/>
        <p:txBody>
          <a:bodyPr>
            <a:normAutofit/>
          </a:bodyPr>
          <a:lstStyle/>
          <a:p>
            <a:r>
              <a:rPr lang="en-US" sz="2200" i="1" dirty="0">
                <a:solidFill>
                  <a:srgbClr val="FF0000"/>
                </a:solidFill>
              </a:rPr>
              <a:t>NLP</a:t>
            </a:r>
            <a:r>
              <a:rPr lang="en-US" sz="2200" dirty="0"/>
              <a:t> on the other hand allows you to answer questions like:</a:t>
            </a:r>
          </a:p>
          <a:p>
            <a:pPr lvl="1"/>
            <a:r>
              <a:rPr lang="en-US" sz="2000" dirty="0"/>
              <a:t>What is the sentiment?</a:t>
            </a:r>
          </a:p>
          <a:p>
            <a:pPr lvl="1"/>
            <a:r>
              <a:rPr lang="en-US" sz="2000" dirty="0"/>
              <a:t>What are the keywords? (using POS tagging &amp; parsers)</a:t>
            </a:r>
          </a:p>
          <a:p>
            <a:pPr lvl="1"/>
            <a:r>
              <a:rPr lang="en-US" sz="2000" dirty="0"/>
              <a:t>What category of content it falls under?</a:t>
            </a:r>
          </a:p>
          <a:p>
            <a:pPr lvl="1"/>
            <a:r>
              <a:rPr lang="en-US" sz="2000" dirty="0"/>
              <a:t>Which are the entities in the sentence? And more</a:t>
            </a:r>
          </a:p>
          <a:p>
            <a:r>
              <a:rPr lang="en-US" sz="2200" i="1" dirty="0">
                <a:solidFill>
                  <a:srgbClr val="FF0000"/>
                </a:solidFill>
              </a:rPr>
              <a:t>NLP</a:t>
            </a:r>
            <a:r>
              <a:rPr lang="en-US" sz="2200" dirty="0"/>
              <a:t> in most cases needs a good understanding of statistics and Machine Learning.</a:t>
            </a:r>
          </a:p>
        </p:txBody>
      </p:sp>
      <p:sp>
        <p:nvSpPr>
          <p:cNvPr id="2" name="Date Placeholder 1"/>
          <p:cNvSpPr>
            <a:spLocks noGrp="1"/>
          </p:cNvSpPr>
          <p:nvPr>
            <p:ph type="dt" sz="half" idx="10"/>
          </p:nvPr>
        </p:nvSpPr>
        <p:spPr/>
        <p:txBody>
          <a:bodyPr/>
          <a:lstStyle/>
          <a:p>
            <a:r>
              <a:rPr lang="en-US"/>
              <a:t>ITP4514 – AI &amp; ML</a:t>
            </a:r>
          </a:p>
        </p:txBody>
      </p:sp>
      <p:sp>
        <p:nvSpPr>
          <p:cNvPr id="3" name="Footer Placeholder 2"/>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6</a:t>
            </a:fld>
            <a:endParaRPr lang="en-US"/>
          </a:p>
        </p:txBody>
      </p:sp>
    </p:spTree>
    <p:extLst>
      <p:ext uri="{BB962C8B-B14F-4D97-AF65-F5344CB8AC3E}">
        <p14:creationId xmlns:p14="http://schemas.microsoft.com/office/powerpoint/2010/main" val="3697813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zh-TW" dirty="0"/>
              <a:t>What Does NLP Do?</a:t>
            </a:r>
          </a:p>
        </p:txBody>
      </p:sp>
      <p:sp>
        <p:nvSpPr>
          <p:cNvPr id="5" name="Content Placeholder 4"/>
          <p:cNvSpPr>
            <a:spLocks noGrp="1"/>
          </p:cNvSpPr>
          <p:nvPr>
            <p:ph idx="1"/>
          </p:nvPr>
        </p:nvSpPr>
        <p:spPr/>
        <p:txBody>
          <a:bodyPr>
            <a:normAutofit/>
          </a:bodyPr>
          <a:lstStyle/>
          <a:p>
            <a:r>
              <a:rPr lang="en-US" sz="2100" i="1" dirty="0">
                <a:solidFill>
                  <a:srgbClr val="FF0000"/>
                </a:solidFill>
              </a:rPr>
              <a:t>NLP</a:t>
            </a:r>
            <a:r>
              <a:rPr lang="en-US" sz="2100" dirty="0"/>
              <a:t> is a branch of artificial intelligence that consists of systematic processes for </a:t>
            </a:r>
            <a:r>
              <a:rPr lang="en-US" sz="2100" i="1" dirty="0">
                <a:solidFill>
                  <a:srgbClr val="FF0000"/>
                </a:solidFill>
              </a:rPr>
              <a:t>analyzing, understanding, and deriving information from the text data </a:t>
            </a:r>
            <a:r>
              <a:rPr lang="en-US" sz="2100" dirty="0"/>
              <a:t>in a smart and efficient manner.</a:t>
            </a:r>
          </a:p>
          <a:p>
            <a:r>
              <a:rPr lang="en-US" sz="2100" dirty="0"/>
              <a:t>By utilizing NLP and its components, one can organize the massive chunks of text data, perform </a:t>
            </a:r>
            <a:r>
              <a:rPr lang="en-US" sz="2100" i="1" dirty="0">
                <a:solidFill>
                  <a:srgbClr val="FF0000"/>
                </a:solidFill>
              </a:rPr>
              <a:t>numerous automated tasks</a:t>
            </a:r>
            <a:r>
              <a:rPr lang="en-US" sz="2100" dirty="0"/>
              <a:t> and solve a wide range of problems such as – </a:t>
            </a:r>
            <a:r>
              <a:rPr lang="en-US" sz="2100" i="1" dirty="0">
                <a:solidFill>
                  <a:srgbClr val="FF0000"/>
                </a:solidFill>
              </a:rPr>
              <a:t>automatic summarization, machine translation, named entity recognition, relationship extraction, sentiment analysis, speech recognition, etc.</a:t>
            </a:r>
          </a:p>
          <a:p>
            <a:endParaRPr lang="en-US" sz="2100" dirty="0"/>
          </a:p>
        </p:txBody>
      </p:sp>
      <p:sp>
        <p:nvSpPr>
          <p:cNvPr id="2" name="Date Placeholder 1"/>
          <p:cNvSpPr>
            <a:spLocks noGrp="1"/>
          </p:cNvSpPr>
          <p:nvPr>
            <p:ph type="dt" sz="half" idx="10"/>
          </p:nvPr>
        </p:nvSpPr>
        <p:spPr/>
        <p:txBody>
          <a:bodyPr/>
          <a:lstStyle/>
          <a:p>
            <a:r>
              <a:rPr lang="en-US"/>
              <a:t>ITP4514 – AI &amp; ML</a:t>
            </a:r>
          </a:p>
        </p:txBody>
      </p:sp>
      <p:sp>
        <p:nvSpPr>
          <p:cNvPr id="3" name="Footer Placeholder 2"/>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7</a:t>
            </a:fld>
            <a:endParaRPr lang="en-US"/>
          </a:p>
        </p:txBody>
      </p:sp>
    </p:spTree>
    <p:extLst>
      <p:ext uri="{BB962C8B-B14F-4D97-AF65-F5344CB8AC3E}">
        <p14:creationId xmlns:p14="http://schemas.microsoft.com/office/powerpoint/2010/main" val="3418171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HK" dirty="0"/>
              <a:t>NLTK (1)</a:t>
            </a:r>
            <a:endParaRPr lang="en-US" dirty="0"/>
          </a:p>
        </p:txBody>
      </p:sp>
      <p:sp>
        <p:nvSpPr>
          <p:cNvPr id="3" name="Content Placeholder 2"/>
          <p:cNvSpPr>
            <a:spLocks noGrp="1"/>
          </p:cNvSpPr>
          <p:nvPr>
            <p:ph idx="1"/>
          </p:nvPr>
        </p:nvSpPr>
        <p:spPr/>
        <p:txBody>
          <a:bodyPr/>
          <a:lstStyle/>
          <a:p>
            <a:r>
              <a:rPr lang="en-US" dirty="0"/>
              <a:t>NLTK stands for </a:t>
            </a:r>
            <a:r>
              <a:rPr lang="en-US" dirty="0">
                <a:solidFill>
                  <a:srgbClr val="FF0000"/>
                </a:solidFill>
              </a:rPr>
              <a:t>Natural Language Toolkit</a:t>
            </a:r>
            <a:r>
              <a:rPr lang="en-US" dirty="0"/>
              <a:t>. It is a popular open-source library for natural language processing (NLP) in Python. </a:t>
            </a:r>
          </a:p>
          <a:p>
            <a:r>
              <a:rPr lang="en-US" dirty="0"/>
              <a:t>NLTK provides a wide range of tools and resources for tasks such as tokenization, stemming, tagging, parsing, semantic reasoning, and wrappers for industrial-strength NLP libraries.</a:t>
            </a:r>
          </a:p>
        </p:txBody>
      </p:sp>
      <p:sp>
        <p:nvSpPr>
          <p:cNvPr id="4" name="Date Placeholder 3"/>
          <p:cNvSpPr>
            <a:spLocks noGrp="1"/>
          </p:cNvSpPr>
          <p:nvPr>
            <p:ph type="dt" sz="half" idx="10"/>
          </p:nvPr>
        </p:nvSpPr>
        <p:spPr/>
        <p:txBody>
          <a:bodyPr/>
          <a:lstStyle/>
          <a:p>
            <a:r>
              <a:rPr lang="en-US"/>
              <a:t>ITP4514 – AI &amp; ML</a:t>
            </a:r>
          </a:p>
        </p:txBody>
      </p:sp>
      <p:sp>
        <p:nvSpPr>
          <p:cNvPr id="5" name="Footer Placeholder 4"/>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8</a:t>
            </a:fld>
            <a:endParaRPr lang="en-US"/>
          </a:p>
        </p:txBody>
      </p:sp>
    </p:spTree>
    <p:extLst>
      <p:ext uri="{BB962C8B-B14F-4D97-AF65-F5344CB8AC3E}">
        <p14:creationId xmlns:p14="http://schemas.microsoft.com/office/powerpoint/2010/main" val="2386104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HK" dirty="0"/>
              <a:t>NLTK (2)</a:t>
            </a:r>
            <a:endParaRPr lang="en-US" dirty="0"/>
          </a:p>
        </p:txBody>
      </p:sp>
      <p:sp>
        <p:nvSpPr>
          <p:cNvPr id="3" name="Content Placeholder 2"/>
          <p:cNvSpPr>
            <a:spLocks noGrp="1"/>
          </p:cNvSpPr>
          <p:nvPr>
            <p:ph idx="1"/>
          </p:nvPr>
        </p:nvSpPr>
        <p:spPr/>
        <p:txBody>
          <a:bodyPr>
            <a:normAutofit fontScale="70000" lnSpcReduction="20000"/>
          </a:bodyPr>
          <a:lstStyle/>
          <a:p>
            <a:r>
              <a:rPr lang="en-US" dirty="0"/>
              <a:t>Text Processing: NLTK offers various text processing capabilities, including tokenization (splitting text into words or sentences), stemming (reducing words to their base or root form), and lemmatization (reducing words to their dictionary form).</a:t>
            </a:r>
          </a:p>
          <a:p>
            <a:endParaRPr lang="en-US" dirty="0"/>
          </a:p>
          <a:p>
            <a:r>
              <a:rPr lang="en-US" dirty="0"/>
              <a:t>Part-of-Speech Tagging: NLTK provides pre-trained models and algorithms for part-of-speech (POS) tagging, which assigns grammatical tags to words in a sentence, such as noun, verb, adjective, etc.</a:t>
            </a:r>
          </a:p>
          <a:p>
            <a:endParaRPr lang="en-US" dirty="0"/>
          </a:p>
          <a:p>
            <a:r>
              <a:rPr lang="en-US" dirty="0"/>
              <a:t>Named Entity Recognition: NLTK includes tools for named entity recognition (NER), which identifies and extracts named entities like names, locations, organizations, and dates from text.</a:t>
            </a:r>
          </a:p>
        </p:txBody>
      </p:sp>
      <p:sp>
        <p:nvSpPr>
          <p:cNvPr id="4" name="Date Placeholder 3"/>
          <p:cNvSpPr>
            <a:spLocks noGrp="1"/>
          </p:cNvSpPr>
          <p:nvPr>
            <p:ph type="dt" sz="half" idx="10"/>
          </p:nvPr>
        </p:nvSpPr>
        <p:spPr/>
        <p:txBody>
          <a:bodyPr/>
          <a:lstStyle/>
          <a:p>
            <a:r>
              <a:rPr lang="en-US"/>
              <a:t>ITP4514 – AI &amp; ML</a:t>
            </a:r>
          </a:p>
        </p:txBody>
      </p:sp>
      <p:sp>
        <p:nvSpPr>
          <p:cNvPr id="5" name="Footer Placeholder 4"/>
          <p:cNvSpPr>
            <a:spLocks noGrp="1"/>
          </p:cNvSpPr>
          <p:nvPr>
            <p:ph type="ftr" sz="quarter" idx="11"/>
          </p:nvPr>
        </p:nvSpPr>
        <p:spPr/>
        <p:txBody>
          <a:bodyPr/>
          <a:lstStyle/>
          <a:p>
            <a:r>
              <a:rPr lang="en-US"/>
              <a:t>L9 – Natural Language Processing</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9</a:t>
            </a:fld>
            <a:endParaRPr lang="en-US"/>
          </a:p>
        </p:txBody>
      </p:sp>
    </p:spTree>
    <p:extLst>
      <p:ext uri="{BB962C8B-B14F-4D97-AF65-F5344CB8AC3E}">
        <p14:creationId xmlns:p14="http://schemas.microsoft.com/office/powerpoint/2010/main" val="26103784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2707</TotalTime>
  <Words>2669</Words>
  <Application>Microsoft Office PowerPoint</Application>
  <PresentationFormat>On-screen Show (16:9)</PresentationFormat>
  <Paragraphs>371</Paragraphs>
  <Slides>57</Slides>
  <Notes>44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Cambria</vt:lpstr>
      <vt:lpstr>Wingdings</vt:lpstr>
      <vt:lpstr>Office Theme</vt:lpstr>
      <vt:lpstr>Lecture 9 – Natural Language Processing</vt:lpstr>
      <vt:lpstr>Lesson Outline</vt:lpstr>
      <vt:lpstr>1. NLP: An Introduction</vt:lpstr>
      <vt:lpstr>What is NLP?</vt:lpstr>
      <vt:lpstr>NLP and Text Analytics</vt:lpstr>
      <vt:lpstr>NLP and Text Analytics</vt:lpstr>
      <vt:lpstr>What Does NLP Do?</vt:lpstr>
      <vt:lpstr>NLTK (1)</vt:lpstr>
      <vt:lpstr>NLTK (2)</vt:lpstr>
      <vt:lpstr>NLTK (3)</vt:lpstr>
      <vt:lpstr>2. Text Preprocessing</vt:lpstr>
      <vt:lpstr>An Overview</vt:lpstr>
      <vt:lpstr>Noise Removal</vt:lpstr>
      <vt:lpstr>Noise Removal (2)</vt:lpstr>
      <vt:lpstr>Noise Removal (3)</vt:lpstr>
      <vt:lpstr>Noise Removal (4)</vt:lpstr>
      <vt:lpstr>Noise Removal (5)</vt:lpstr>
      <vt:lpstr>Noise Removal (6)</vt:lpstr>
      <vt:lpstr>Noise Removal (7)</vt:lpstr>
      <vt:lpstr>Noise Removal (8)</vt:lpstr>
      <vt:lpstr>Lexicon Normalization</vt:lpstr>
      <vt:lpstr>Lexicon Normalization (2)</vt:lpstr>
      <vt:lpstr>Lexicon Normalization (3)</vt:lpstr>
      <vt:lpstr>Lexicon Normalization (4)</vt:lpstr>
      <vt:lpstr>Lexicon Normalization (5)</vt:lpstr>
      <vt:lpstr>Object Standardization</vt:lpstr>
      <vt:lpstr>Object Standardization (2)</vt:lpstr>
      <vt:lpstr>3. Feature Engineering on Text</vt:lpstr>
      <vt:lpstr>Overview</vt:lpstr>
      <vt:lpstr>Part of Speech Tagging</vt:lpstr>
      <vt:lpstr>N-Grams as Features</vt:lpstr>
      <vt:lpstr>N-Grams as Features (2)</vt:lpstr>
      <vt:lpstr>Statistical Features</vt:lpstr>
      <vt:lpstr>Statistical Features (2)</vt:lpstr>
      <vt:lpstr>Statistical Features (3)</vt:lpstr>
      <vt:lpstr>Statistical Features (4)</vt:lpstr>
      <vt:lpstr>Statistical Features (5)</vt:lpstr>
      <vt:lpstr>Statistical Features (6)</vt:lpstr>
      <vt:lpstr>Statistical Features (7)</vt:lpstr>
      <vt:lpstr>4. Major NLP Tasks</vt:lpstr>
      <vt:lpstr>Sentiment Analysis</vt:lpstr>
      <vt:lpstr>Sentiment Analysis (2)</vt:lpstr>
      <vt:lpstr>Sentiment Analysis (3)</vt:lpstr>
      <vt:lpstr>Sentiment Analysis (4)</vt:lpstr>
      <vt:lpstr>Text Classification</vt:lpstr>
      <vt:lpstr>Text Classification (2)</vt:lpstr>
      <vt:lpstr>Text Classification (3)</vt:lpstr>
      <vt:lpstr>Text Classification (4)</vt:lpstr>
      <vt:lpstr>Text Classification (5)</vt:lpstr>
      <vt:lpstr>Text Classification (6)</vt:lpstr>
      <vt:lpstr>Text Classification (7)</vt:lpstr>
      <vt:lpstr>Chatbot</vt:lpstr>
      <vt:lpstr>Chatbot (2)</vt:lpstr>
      <vt:lpstr>Chatbot (3)</vt:lpstr>
      <vt:lpstr>Chatbot (4)</vt:lpstr>
      <vt:lpstr>Self Study Guide</vt:lpstr>
      <vt:lpstr>Self Study Guide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ITP4514 - Lecture 9</dc:title>
  <dc:creator>Dr. Johnny Cheng</dc:creator>
  <cp:lastModifiedBy>David HO</cp:lastModifiedBy>
  <cp:revision>29</cp:revision>
  <dcterms:created xsi:type="dcterms:W3CDTF">2017-08-01T15:40:51Z</dcterms:created>
  <dcterms:modified xsi:type="dcterms:W3CDTF">2024-11-03T15:34:53Z</dcterms:modified>
</cp:coreProperties>
</file>