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8" r:id="rId6"/>
    <p:sldId id="269" r:id="rId7"/>
    <p:sldId id="270" r:id="rId8"/>
    <p:sldId id="271" r:id="rId9"/>
    <p:sldId id="272" r:id="rId10"/>
    <p:sldId id="273" r:id="rId11"/>
    <p:sldId id="274" r:id="rId12"/>
    <p:sldId id="275" r:id="rId13"/>
    <p:sldId id="261" r:id="rId14"/>
    <p:sldId id="276" r:id="rId15"/>
    <p:sldId id="277" r:id="rId16"/>
    <p:sldId id="278" r:id="rId17"/>
    <p:sldId id="279" r:id="rId18"/>
    <p:sldId id="280" r:id="rId19"/>
    <p:sldId id="281" r:id="rId20"/>
    <p:sldId id="285" r:id="rId21"/>
    <p:sldId id="282" r:id="rId22"/>
    <p:sldId id="283" r:id="rId23"/>
    <p:sldId id="284" r:id="rId24"/>
    <p:sldId id="262" r:id="rId25"/>
    <p:sldId id="263" r:id="rId26"/>
    <p:sldId id="266" r:id="rId27"/>
    <p:sldId id="286" r:id="rId28"/>
    <p:sldId id="287" r:id="rId29"/>
    <p:sldId id="288" r:id="rId30"/>
    <p:sldId id="289" r:id="rId3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8" d="100"/>
          <a:sy n="68" d="100"/>
        </p:scale>
        <p:origin x="60" y="42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12/11/2017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mran.microsoft.com/documents/data/" TargetMode="External"/><Relationship Id="rId2" Type="http://schemas.openxmlformats.org/officeDocument/2006/relationships/hyperlink" Target="https://comtrade.un.org/data/"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err="1"/>
              <a:t>Diploma</a:t>
            </a:r>
            <a:r>
              <a:rPr lang="fi-FI" dirty="0"/>
              <a:t> </a:t>
            </a:r>
            <a:r>
              <a:rPr lang="fi-FI" dirty="0" err="1"/>
              <a:t>work</a:t>
            </a:r>
            <a:r>
              <a:rPr lang="fi-FI" dirty="0"/>
              <a:t> </a:t>
            </a:r>
            <a:r>
              <a:rPr lang="en-US" altLang="fi-FI" dirty="0">
                <a:solidFill>
                  <a:srgbClr val="FF0000"/>
                </a:solidFill>
              </a:rPr>
              <a:t>4</a:t>
            </a:r>
            <a:r>
              <a:rPr lang="fi-FI" dirty="0"/>
              <a:t> cp</a:t>
            </a:r>
            <a:endParaRPr lang="en-US" dirty="0"/>
          </a:p>
        </p:txBody>
      </p:sp>
      <p:sp>
        <p:nvSpPr>
          <p:cNvPr id="3" name="Subtitle 2"/>
          <p:cNvSpPr>
            <a:spLocks noGrp="1"/>
          </p:cNvSpPr>
          <p:nvPr>
            <p:ph type="subTitle" idx="1"/>
          </p:nvPr>
        </p:nvSpPr>
        <p:spPr/>
        <p:txBody>
          <a:bodyPr/>
          <a:lstStyle/>
          <a:p>
            <a:r>
              <a:rPr lang="en-US" dirty="0" err="1">
                <a:solidFill>
                  <a:srgbClr val="FF0000"/>
                </a:solidFill>
              </a:rPr>
              <a:t>Mingyue Xie</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4247317"/>
          </a:xfrm>
          <a:prstGeom prst="rect">
            <a:avLst/>
          </a:prstGeom>
          <a:noFill/>
        </p:spPr>
        <p:txBody>
          <a:bodyPr wrap="square" rtlCol="0">
            <a:spAutoFit/>
          </a:bodyPr>
          <a:lstStyle/>
          <a:p>
            <a:r>
              <a:rPr lang="en-US" altLang="zh-CN" dirty="0"/>
              <a:t>We can find that the correlation value between Reporter code and Trade values is 0.1, it means when the reporter code increase, the trade value has the trend to increase, and the trade value has no correlation with Trade Flow, which means no matter it is export or import, the trade value has no correlation with its type.</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1937702" cy="369332"/>
          </a:xfrm>
          <a:prstGeom prst="rect">
            <a:avLst/>
          </a:prstGeom>
          <a:noFill/>
        </p:spPr>
        <p:txBody>
          <a:bodyPr wrap="square" rtlCol="0">
            <a:spAutoFit/>
          </a:bodyPr>
          <a:lstStyle/>
          <a:p>
            <a:r>
              <a:rPr lang="en-US" altLang="zh-CN" dirty="0"/>
              <a:t>7. Correlation</a:t>
            </a:r>
            <a:endParaRPr lang="zh-CN" altLang="en-US" dirty="0"/>
          </a:p>
        </p:txBody>
      </p:sp>
      <p:pic>
        <p:nvPicPr>
          <p:cNvPr id="7" name="Picture 6">
            <a:extLst>
              <a:ext uri="{FF2B5EF4-FFF2-40B4-BE49-F238E27FC236}">
                <a16:creationId xmlns:a16="http://schemas.microsoft.com/office/drawing/2014/main" id="{AE00E3B0-258D-4D0B-84AF-1D72017D33DE}"/>
              </a:ext>
            </a:extLst>
          </p:cNvPr>
          <p:cNvPicPr/>
          <p:nvPr/>
        </p:nvPicPr>
        <p:blipFill>
          <a:blip r:embed="rId2"/>
          <a:stretch>
            <a:fillRect/>
          </a:stretch>
        </p:blipFill>
        <p:spPr>
          <a:xfrm>
            <a:off x="604912" y="1902221"/>
            <a:ext cx="5491088" cy="4456376"/>
          </a:xfrm>
          <a:prstGeom prst="rect">
            <a:avLst/>
          </a:prstGeom>
          <a:noFill/>
          <a:ln w="9525">
            <a:noFill/>
          </a:ln>
        </p:spPr>
      </p:pic>
    </p:spTree>
    <p:extLst>
      <p:ext uri="{BB962C8B-B14F-4D97-AF65-F5344CB8AC3E}">
        <p14:creationId xmlns:p14="http://schemas.microsoft.com/office/powerpoint/2010/main" val="194330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3416320"/>
          </a:xfrm>
          <a:prstGeom prst="rect">
            <a:avLst/>
          </a:prstGeom>
          <a:noFill/>
        </p:spPr>
        <p:txBody>
          <a:bodyPr wrap="square" rtlCol="0">
            <a:spAutoFit/>
          </a:bodyPr>
          <a:lstStyle/>
          <a:p>
            <a:r>
              <a:rPr lang="en-US" altLang="zh-CN" dirty="0"/>
              <a:t>This figure helps to visualize and understand noisy scatter plot, as can be seen from the figure, the value for trade value is located on the red line, and no matter the change of the period, the trade value is most distributed in the value around 11 billion.</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2349182" cy="369332"/>
          </a:xfrm>
          <a:prstGeom prst="rect">
            <a:avLst/>
          </a:prstGeom>
          <a:noFill/>
        </p:spPr>
        <p:txBody>
          <a:bodyPr wrap="square" rtlCol="0">
            <a:spAutoFit/>
          </a:bodyPr>
          <a:lstStyle/>
          <a:p>
            <a:r>
              <a:rPr lang="en-US" altLang="zh-CN" dirty="0"/>
              <a:t>8. Smoothing spline</a:t>
            </a:r>
            <a:endParaRPr lang="zh-CN" altLang="en-US" dirty="0"/>
          </a:p>
        </p:txBody>
      </p:sp>
      <p:pic>
        <p:nvPicPr>
          <p:cNvPr id="6" name="Picture 5">
            <a:extLst>
              <a:ext uri="{FF2B5EF4-FFF2-40B4-BE49-F238E27FC236}">
                <a16:creationId xmlns:a16="http://schemas.microsoft.com/office/drawing/2014/main" id="{CAED8324-143A-4891-8125-2BE4A2ECE77E}"/>
              </a:ext>
            </a:extLst>
          </p:cNvPr>
          <p:cNvPicPr/>
          <p:nvPr/>
        </p:nvPicPr>
        <p:blipFill>
          <a:blip r:embed="rId2"/>
          <a:stretch>
            <a:fillRect/>
          </a:stretch>
        </p:blipFill>
        <p:spPr>
          <a:xfrm>
            <a:off x="562708" y="2394663"/>
            <a:ext cx="6527409" cy="3693319"/>
          </a:xfrm>
          <a:prstGeom prst="rect">
            <a:avLst/>
          </a:prstGeom>
          <a:noFill/>
          <a:ln w="9525">
            <a:noFill/>
          </a:ln>
        </p:spPr>
      </p:pic>
    </p:spTree>
    <p:extLst>
      <p:ext uri="{BB962C8B-B14F-4D97-AF65-F5344CB8AC3E}">
        <p14:creationId xmlns:p14="http://schemas.microsoft.com/office/powerpoint/2010/main" val="159265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2862322"/>
          </a:xfrm>
          <a:prstGeom prst="rect">
            <a:avLst/>
          </a:prstGeom>
          <a:noFill/>
        </p:spPr>
        <p:txBody>
          <a:bodyPr wrap="square" rtlCol="0">
            <a:spAutoFit/>
          </a:bodyPr>
          <a:lstStyle/>
          <a:p>
            <a:r>
              <a:rPr lang="en-US" altLang="zh-CN" dirty="0"/>
              <a:t>As can be seen from the figure, most of the reporter has trade with UN when the period is 2014, and we can see the highest point is Reporter: China, the period is in 2014, and the trade value is 19T(us $)</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2349182" cy="369332"/>
          </a:xfrm>
          <a:prstGeom prst="rect">
            <a:avLst/>
          </a:prstGeom>
          <a:noFill/>
        </p:spPr>
        <p:txBody>
          <a:bodyPr wrap="square" rtlCol="0">
            <a:spAutoFit/>
          </a:bodyPr>
          <a:lstStyle/>
          <a:p>
            <a:r>
              <a:rPr lang="en-US" altLang="zh-CN" dirty="0"/>
              <a:t>9. Scatter plot</a:t>
            </a:r>
            <a:endParaRPr lang="zh-CN" altLang="en-US" dirty="0"/>
          </a:p>
        </p:txBody>
      </p:sp>
      <p:pic>
        <p:nvPicPr>
          <p:cNvPr id="6" name="Picture 5">
            <a:extLst>
              <a:ext uri="{FF2B5EF4-FFF2-40B4-BE49-F238E27FC236}">
                <a16:creationId xmlns:a16="http://schemas.microsoft.com/office/drawing/2014/main" id="{9F7C619B-8A42-4460-9D21-D3A55F7DB685}"/>
              </a:ext>
            </a:extLst>
          </p:cNvPr>
          <p:cNvPicPr/>
          <p:nvPr/>
        </p:nvPicPr>
        <p:blipFill>
          <a:blip r:embed="rId2"/>
          <a:stretch>
            <a:fillRect/>
          </a:stretch>
        </p:blipFill>
        <p:spPr>
          <a:xfrm>
            <a:off x="409331" y="2225357"/>
            <a:ext cx="6680786" cy="3693319"/>
          </a:xfrm>
          <a:prstGeom prst="rect">
            <a:avLst/>
          </a:prstGeom>
          <a:noFill/>
          <a:ln w="9525">
            <a:noFill/>
          </a:ln>
        </p:spPr>
      </p:pic>
    </p:spTree>
    <p:extLst>
      <p:ext uri="{BB962C8B-B14F-4D97-AF65-F5344CB8AC3E}">
        <p14:creationId xmlns:p14="http://schemas.microsoft.com/office/powerpoint/2010/main" val="152711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2</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4524315"/>
          </a:xfrm>
          <a:prstGeom prst="rect">
            <a:avLst/>
          </a:prstGeom>
          <a:noFill/>
        </p:spPr>
        <p:txBody>
          <a:bodyPr wrap="square" rtlCol="0">
            <a:spAutoFit/>
          </a:bodyPr>
          <a:lstStyle/>
          <a:p>
            <a:r>
              <a:rPr lang="en-US" altLang="zh-CN" dirty="0"/>
              <a:t>We can see from this pivot table that there are 3 class of tax class at time of sale; also we noticed that different lot has different sale prices; we can go further to figure the relationship between sale price and other variables.</a:t>
            </a:r>
            <a:endParaRPr lang="zh-CN" altLang="zh-CN" dirty="0"/>
          </a:p>
          <a:p>
            <a:r>
              <a:rPr lang="en-US" altLang="zh-CN" dirty="0"/>
              <a:t>In the grand total, we can find the highest sale price corresponds to the tax class2, the price is around 15 billion.</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1. Pivot table</a:t>
            </a:r>
            <a:endParaRPr lang="zh-CN" altLang="en-US" dirty="0"/>
          </a:p>
        </p:txBody>
      </p:sp>
      <p:pic>
        <p:nvPicPr>
          <p:cNvPr id="6" name="Picture 5">
            <a:extLst>
              <a:ext uri="{FF2B5EF4-FFF2-40B4-BE49-F238E27FC236}">
                <a16:creationId xmlns:a16="http://schemas.microsoft.com/office/drawing/2014/main" id="{3FBB78BB-0C9A-4B61-9FE8-E8A89A98DF4B}"/>
              </a:ext>
            </a:extLst>
          </p:cNvPr>
          <p:cNvPicPr/>
          <p:nvPr/>
        </p:nvPicPr>
        <p:blipFill>
          <a:blip r:embed="rId2"/>
          <a:stretch>
            <a:fillRect/>
          </a:stretch>
        </p:blipFill>
        <p:spPr>
          <a:xfrm>
            <a:off x="659374" y="2180034"/>
            <a:ext cx="5274310" cy="4108224"/>
          </a:xfrm>
          <a:prstGeom prst="rect">
            <a:avLst/>
          </a:prstGeom>
        </p:spPr>
      </p:pic>
    </p:spTree>
    <p:extLst>
      <p:ext uri="{BB962C8B-B14F-4D97-AF65-F5344CB8AC3E}">
        <p14:creationId xmlns:p14="http://schemas.microsoft.com/office/powerpoint/2010/main" val="144669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5078313"/>
          </a:xfrm>
          <a:prstGeom prst="rect">
            <a:avLst/>
          </a:prstGeom>
          <a:noFill/>
        </p:spPr>
        <p:txBody>
          <a:bodyPr wrap="square" rtlCol="0">
            <a:spAutoFit/>
          </a:bodyPr>
          <a:lstStyle/>
          <a:p>
            <a:r>
              <a:rPr lang="en-US" altLang="zh-CN" dirty="0"/>
              <a:t>We can see that from year of 1800 to 2013, there are records of the building which were sold out, in this figure, we can find the total sold price for all the building are around 2.8 billion; at the same time, the columns are taxes at time of sale, so we can see that there are 1,2,4 class of taxes, class 2 of taxes corresponds to the highest sold price building, class 1 takes the lowest sold price.</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2. Matrix</a:t>
            </a:r>
            <a:endParaRPr lang="zh-CN" altLang="en-US" dirty="0"/>
          </a:p>
        </p:txBody>
      </p:sp>
      <p:pic>
        <p:nvPicPr>
          <p:cNvPr id="7" name="Picture 6">
            <a:extLst>
              <a:ext uri="{FF2B5EF4-FFF2-40B4-BE49-F238E27FC236}">
                <a16:creationId xmlns:a16="http://schemas.microsoft.com/office/drawing/2014/main" id="{872FDC07-6213-4F8B-B50B-DE20713ABFA6}"/>
              </a:ext>
            </a:extLst>
          </p:cNvPr>
          <p:cNvPicPr/>
          <p:nvPr/>
        </p:nvPicPr>
        <p:blipFill>
          <a:blip r:embed="rId2"/>
          <a:stretch>
            <a:fillRect/>
          </a:stretch>
        </p:blipFill>
        <p:spPr>
          <a:xfrm>
            <a:off x="295422" y="2040830"/>
            <a:ext cx="6907236" cy="4697595"/>
          </a:xfrm>
          <a:prstGeom prst="rect">
            <a:avLst/>
          </a:prstGeom>
          <a:noFill/>
          <a:ln w="9525">
            <a:noFill/>
          </a:ln>
        </p:spPr>
      </p:pic>
    </p:spTree>
    <p:extLst>
      <p:ext uri="{BB962C8B-B14F-4D97-AF65-F5344CB8AC3E}">
        <p14:creationId xmlns:p14="http://schemas.microsoft.com/office/powerpoint/2010/main" val="239469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628206" y="1946672"/>
            <a:ext cx="2628900" cy="2308324"/>
          </a:xfrm>
          <a:prstGeom prst="rect">
            <a:avLst/>
          </a:prstGeom>
          <a:noFill/>
        </p:spPr>
        <p:txBody>
          <a:bodyPr wrap="square" rtlCol="0">
            <a:spAutoFit/>
          </a:bodyPr>
          <a:lstStyle/>
          <a:p>
            <a:r>
              <a:rPr lang="en-US" altLang="zh-CN" dirty="0"/>
              <a:t>This is the Narrative used to measure the sale price by Gross square feet of building, we can see that it clearly illustrates the max, min, </a:t>
            </a:r>
            <a:r>
              <a:rPr lang="en-US" altLang="zh-CN" dirty="0" err="1"/>
              <a:t>ave</a:t>
            </a:r>
            <a:r>
              <a:rPr lang="en-US" altLang="zh-CN" dirty="0"/>
              <a:t> value of sale price.</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3. Narrative</a:t>
            </a:r>
            <a:endParaRPr lang="zh-CN" altLang="en-US" dirty="0"/>
          </a:p>
        </p:txBody>
      </p:sp>
      <p:pic>
        <p:nvPicPr>
          <p:cNvPr id="8" name="Picture 7">
            <a:extLst>
              <a:ext uri="{FF2B5EF4-FFF2-40B4-BE49-F238E27FC236}">
                <a16:creationId xmlns:a16="http://schemas.microsoft.com/office/drawing/2014/main" id="{B175AA80-AEBF-4B7A-9A22-581A7BB77862}"/>
              </a:ext>
            </a:extLst>
          </p:cNvPr>
          <p:cNvPicPr/>
          <p:nvPr/>
        </p:nvPicPr>
        <p:blipFill>
          <a:blip r:embed="rId2"/>
          <a:stretch>
            <a:fillRect/>
          </a:stretch>
        </p:blipFill>
        <p:spPr>
          <a:xfrm>
            <a:off x="464234" y="1946672"/>
            <a:ext cx="6133513" cy="4546202"/>
          </a:xfrm>
          <a:prstGeom prst="rect">
            <a:avLst/>
          </a:prstGeom>
          <a:noFill/>
          <a:ln w="9525">
            <a:noFill/>
          </a:ln>
        </p:spPr>
      </p:pic>
    </p:spTree>
    <p:extLst>
      <p:ext uri="{BB962C8B-B14F-4D97-AF65-F5344CB8AC3E}">
        <p14:creationId xmlns:p14="http://schemas.microsoft.com/office/powerpoint/2010/main" val="182686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6907237" y="1817370"/>
            <a:ext cx="3448343" cy="3416320"/>
          </a:xfrm>
          <a:prstGeom prst="rect">
            <a:avLst/>
          </a:prstGeom>
          <a:noFill/>
        </p:spPr>
        <p:txBody>
          <a:bodyPr wrap="square" rtlCol="0">
            <a:spAutoFit/>
          </a:bodyPr>
          <a:lstStyle/>
          <a:p>
            <a:r>
              <a:rPr lang="en-US" altLang="zh-CN" dirty="0"/>
              <a:t>We can see that for tax class1 , the highest sale price is around 80 billion $ in 1920, the lowest price is 0 in 1900; for class 2 the highest sale price is 1.5 billion $ in 1974, lowest one is 0 in 2012; for class 4, the highest price is 68 billion $ in 1999, and the lowest price is 0 in 2010. So, class 1 tax has the highest price over 3 kinds of tax classes.</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4. Micro chart</a:t>
            </a:r>
            <a:endParaRPr lang="zh-CN" altLang="en-US" dirty="0"/>
          </a:p>
        </p:txBody>
      </p:sp>
      <p:pic>
        <p:nvPicPr>
          <p:cNvPr id="7" name="Picture 6">
            <a:extLst>
              <a:ext uri="{FF2B5EF4-FFF2-40B4-BE49-F238E27FC236}">
                <a16:creationId xmlns:a16="http://schemas.microsoft.com/office/drawing/2014/main" id="{659233A3-5CE8-4A1B-88E4-055A19638567}"/>
              </a:ext>
            </a:extLst>
          </p:cNvPr>
          <p:cNvPicPr/>
          <p:nvPr/>
        </p:nvPicPr>
        <p:blipFill>
          <a:blip r:embed="rId2"/>
          <a:stretch>
            <a:fillRect/>
          </a:stretch>
        </p:blipFill>
        <p:spPr>
          <a:xfrm>
            <a:off x="839788" y="1986280"/>
            <a:ext cx="5219065" cy="2885440"/>
          </a:xfrm>
          <a:prstGeom prst="rect">
            <a:avLst/>
          </a:prstGeom>
          <a:noFill/>
          <a:ln w="9525">
            <a:noFill/>
          </a:ln>
        </p:spPr>
      </p:pic>
    </p:spTree>
    <p:extLst>
      <p:ext uri="{BB962C8B-B14F-4D97-AF65-F5344CB8AC3E}">
        <p14:creationId xmlns:p14="http://schemas.microsoft.com/office/powerpoint/2010/main" val="278831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3625532" cy="3970318"/>
          </a:xfrm>
          <a:prstGeom prst="rect">
            <a:avLst/>
          </a:prstGeom>
          <a:noFill/>
        </p:spPr>
        <p:txBody>
          <a:bodyPr wrap="square" rtlCol="0">
            <a:spAutoFit/>
          </a:bodyPr>
          <a:lstStyle/>
          <a:p>
            <a:r>
              <a:rPr lang="en-US" altLang="zh-CN" dirty="0"/>
              <a:t>We can see that: when the lot = 1001, the year built is very likely to be 2010; when the land square feet = 0 and year built = 1963, the tax class at time of sale is very likely to be 2; when the lot = 1001 and year built = 2010, the tax class at time of sale is very likely to be 2; and when year built  = 1961, the land square feet is likely to be 0, the tax class at time of sale is very likely to be 2, if these 3 conditions are met, the lot is very likely to be 1.</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5. Association</a:t>
            </a:r>
            <a:endParaRPr lang="zh-CN" altLang="en-US" dirty="0"/>
          </a:p>
        </p:txBody>
      </p:sp>
      <p:pic>
        <p:nvPicPr>
          <p:cNvPr id="6" name="Picture 5">
            <a:extLst>
              <a:ext uri="{FF2B5EF4-FFF2-40B4-BE49-F238E27FC236}">
                <a16:creationId xmlns:a16="http://schemas.microsoft.com/office/drawing/2014/main" id="{39182C33-FFC1-4449-905C-E093169717B2}"/>
              </a:ext>
            </a:extLst>
          </p:cNvPr>
          <p:cNvPicPr/>
          <p:nvPr/>
        </p:nvPicPr>
        <p:blipFill>
          <a:blip r:embed="rId2"/>
          <a:stretch>
            <a:fillRect/>
          </a:stretch>
        </p:blipFill>
        <p:spPr>
          <a:xfrm>
            <a:off x="450166" y="2160051"/>
            <a:ext cx="6696222" cy="4332823"/>
          </a:xfrm>
          <a:prstGeom prst="rect">
            <a:avLst/>
          </a:prstGeom>
          <a:noFill/>
          <a:ln w="9525">
            <a:noFill/>
          </a:ln>
        </p:spPr>
      </p:pic>
    </p:spTree>
    <p:extLst>
      <p:ext uri="{BB962C8B-B14F-4D97-AF65-F5344CB8AC3E}">
        <p14:creationId xmlns:p14="http://schemas.microsoft.com/office/powerpoint/2010/main" val="273508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216726" y="1817370"/>
            <a:ext cx="3742006" cy="3139321"/>
          </a:xfrm>
          <a:prstGeom prst="rect">
            <a:avLst/>
          </a:prstGeom>
          <a:noFill/>
        </p:spPr>
        <p:txBody>
          <a:bodyPr wrap="square" rtlCol="0">
            <a:spAutoFit/>
          </a:bodyPr>
          <a:lstStyle/>
          <a:p>
            <a:r>
              <a:rPr lang="en-US" altLang="zh-CN" dirty="0"/>
              <a:t>We can see for the first figure, cluster4 corresponds to the highest sale price, the center of it is 83billion $, cluster 2 has the lowest sale price.</a:t>
            </a:r>
            <a:endParaRPr lang="zh-CN" altLang="zh-CN" dirty="0"/>
          </a:p>
          <a:p>
            <a:r>
              <a:rPr lang="en-US" altLang="zh-CN" dirty="0"/>
              <a:t>In the second figure, there are 2 clusters, cluster1 has the total units from around 0 to 1500, and cluster 2 has the total units from 1500 to 2500, cluster1 and cluster2 have different sale prices.</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1937702" cy="369332"/>
          </a:xfrm>
          <a:prstGeom prst="rect">
            <a:avLst/>
          </a:prstGeom>
          <a:noFill/>
        </p:spPr>
        <p:txBody>
          <a:bodyPr wrap="square" rtlCol="0">
            <a:spAutoFit/>
          </a:bodyPr>
          <a:lstStyle/>
          <a:p>
            <a:r>
              <a:rPr lang="en-US" altLang="zh-CN" dirty="0"/>
              <a:t>6. Cluster</a:t>
            </a:r>
            <a:endParaRPr lang="zh-CN" altLang="en-US" dirty="0"/>
          </a:p>
        </p:txBody>
      </p:sp>
      <p:pic>
        <p:nvPicPr>
          <p:cNvPr id="7" name="Picture 6">
            <a:extLst>
              <a:ext uri="{FF2B5EF4-FFF2-40B4-BE49-F238E27FC236}">
                <a16:creationId xmlns:a16="http://schemas.microsoft.com/office/drawing/2014/main" id="{A149159D-7F74-4835-BB02-91F8E39DF60A}"/>
              </a:ext>
            </a:extLst>
          </p:cNvPr>
          <p:cNvPicPr/>
          <p:nvPr/>
        </p:nvPicPr>
        <p:blipFill>
          <a:blip r:embed="rId2"/>
          <a:stretch>
            <a:fillRect/>
          </a:stretch>
        </p:blipFill>
        <p:spPr>
          <a:xfrm>
            <a:off x="1028626" y="2326081"/>
            <a:ext cx="5267325" cy="2440305"/>
          </a:xfrm>
          <a:prstGeom prst="rect">
            <a:avLst/>
          </a:prstGeom>
          <a:noFill/>
          <a:ln w="9525">
            <a:noFill/>
          </a:ln>
        </p:spPr>
      </p:pic>
      <p:pic>
        <p:nvPicPr>
          <p:cNvPr id="8" name="Picture 7">
            <a:extLst>
              <a:ext uri="{FF2B5EF4-FFF2-40B4-BE49-F238E27FC236}">
                <a16:creationId xmlns:a16="http://schemas.microsoft.com/office/drawing/2014/main" id="{03AF0A22-5B79-4A4F-AB6A-1D5DA4E48032}"/>
              </a:ext>
            </a:extLst>
          </p:cNvPr>
          <p:cNvPicPr/>
          <p:nvPr/>
        </p:nvPicPr>
        <p:blipFill>
          <a:blip r:embed="rId3"/>
          <a:stretch>
            <a:fillRect/>
          </a:stretch>
        </p:blipFill>
        <p:spPr>
          <a:xfrm>
            <a:off x="1027355" y="4762869"/>
            <a:ext cx="5269865" cy="1844675"/>
          </a:xfrm>
          <a:prstGeom prst="rect">
            <a:avLst/>
          </a:prstGeom>
          <a:noFill/>
          <a:ln w="9525">
            <a:noFill/>
          </a:ln>
        </p:spPr>
      </p:pic>
    </p:spTree>
    <p:extLst>
      <p:ext uri="{BB962C8B-B14F-4D97-AF65-F5344CB8AC3E}">
        <p14:creationId xmlns:p14="http://schemas.microsoft.com/office/powerpoint/2010/main" val="203040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err="1"/>
              <a:t>Datasets</a:t>
            </a:r>
            <a:endParaRPr lang="en-US" dirty="0"/>
          </a:p>
        </p:txBody>
      </p:sp>
      <p:sp>
        <p:nvSpPr>
          <p:cNvPr id="3" name="Text Placeholder 2"/>
          <p:cNvSpPr>
            <a:spLocks noGrp="1"/>
          </p:cNvSpPr>
          <p:nvPr>
            <p:ph type="body" idx="1"/>
          </p:nvPr>
        </p:nvSpPr>
        <p:spPr>
          <a:xfrm>
            <a:off x="839788" y="921681"/>
            <a:ext cx="5157787" cy="823912"/>
          </a:xfrm>
        </p:spPr>
        <p:txBody>
          <a:bodyPr/>
          <a:lstStyle/>
          <a:p>
            <a:r>
              <a:rPr lang="en-US" i="1" dirty="0">
                <a:sym typeface="+mn-ea"/>
              </a:rPr>
              <a:t>UN </a:t>
            </a:r>
            <a:r>
              <a:rPr lang="en-US" i="1" dirty="0" err="1">
                <a:sym typeface="+mn-ea"/>
              </a:rPr>
              <a:t>Comtrade</a:t>
            </a:r>
            <a:endParaRPr lang="en-US" altLang="fi-FI" dirty="0">
              <a:solidFill>
                <a:srgbClr val="FF0000"/>
              </a:solidFill>
            </a:endParaRPr>
          </a:p>
        </p:txBody>
      </p:sp>
      <p:sp>
        <p:nvSpPr>
          <p:cNvPr id="4" name="Content Placeholder 3"/>
          <p:cNvSpPr>
            <a:spLocks noGrp="1"/>
          </p:cNvSpPr>
          <p:nvPr>
            <p:ph sz="half" idx="2"/>
          </p:nvPr>
        </p:nvSpPr>
        <p:spPr>
          <a:xfrm>
            <a:off x="839788" y="1745593"/>
            <a:ext cx="5157787" cy="3684588"/>
          </a:xfrm>
        </p:spPr>
        <p:txBody>
          <a:bodyPr>
            <a:normAutofit fontScale="52500" lnSpcReduction="20000"/>
          </a:bodyPr>
          <a:lstStyle/>
          <a:p>
            <a:r>
              <a:rPr lang="fi-FI" dirty="0" err="1"/>
              <a:t>Datasource</a:t>
            </a:r>
            <a:r>
              <a:rPr lang="fi-FI" dirty="0"/>
              <a:t>: </a:t>
            </a:r>
          </a:p>
          <a:p>
            <a:r>
              <a:rPr lang="en-US" dirty="0">
                <a:sym typeface="+mn-ea"/>
                <a:hlinkClick r:id="rId2"/>
              </a:rPr>
              <a:t>https://comtrade.un.org/data/</a:t>
            </a:r>
            <a:endParaRPr lang="fi-FI" dirty="0">
              <a:solidFill>
                <a:srgbClr val="FF0000"/>
              </a:solidFill>
            </a:endParaRPr>
          </a:p>
          <a:p>
            <a:r>
              <a:rPr lang="fi-FI" dirty="0" err="1"/>
              <a:t>Number</a:t>
            </a:r>
            <a:r>
              <a:rPr lang="fi-FI" dirty="0"/>
              <a:t> of </a:t>
            </a:r>
            <a:r>
              <a:rPr lang="fi-FI" dirty="0" err="1"/>
              <a:t>instances</a:t>
            </a:r>
            <a:r>
              <a:rPr lang="fi-FI" dirty="0"/>
              <a:t>/</a:t>
            </a:r>
            <a:r>
              <a:rPr lang="fi-FI" dirty="0" err="1"/>
              <a:t>rows</a:t>
            </a:r>
            <a:r>
              <a:rPr lang="fi-FI" dirty="0"/>
              <a:t> </a:t>
            </a:r>
            <a:r>
              <a:rPr lang="en-US" altLang="fi-FI" dirty="0"/>
              <a:t>: 1556</a:t>
            </a:r>
            <a:endParaRPr lang="en-US" altLang="fi-FI" dirty="0">
              <a:solidFill>
                <a:srgbClr val="FF0000"/>
              </a:solidFill>
            </a:endParaRPr>
          </a:p>
          <a:p>
            <a:r>
              <a:rPr lang="fi-FI" dirty="0" err="1"/>
              <a:t>Number</a:t>
            </a:r>
            <a:r>
              <a:rPr lang="fi-FI" dirty="0"/>
              <a:t> of </a:t>
            </a:r>
            <a:r>
              <a:rPr lang="fi-FI" dirty="0" err="1"/>
              <a:t>fields</a:t>
            </a:r>
            <a:r>
              <a:rPr lang="fi-FI" dirty="0"/>
              <a:t> </a:t>
            </a:r>
            <a:r>
              <a:rPr lang="en-US" altLang="fi-FI" dirty="0"/>
              <a:t>: 35</a:t>
            </a:r>
            <a:endParaRPr lang="en-US" altLang="fi-FI" dirty="0">
              <a:solidFill>
                <a:srgbClr val="FF0000"/>
              </a:solidFill>
            </a:endParaRPr>
          </a:p>
          <a:p>
            <a:r>
              <a:rPr lang="fi-FI" dirty="0"/>
              <a:t>For </a:t>
            </a:r>
            <a:r>
              <a:rPr lang="fi-FI" dirty="0" err="1"/>
              <a:t>example</a:t>
            </a:r>
            <a:r>
              <a:rPr lang="fi-FI" dirty="0"/>
              <a:t>,</a:t>
            </a:r>
          </a:p>
          <a:p>
            <a:pPr lvl="1"/>
            <a:r>
              <a:rPr lang="fi-FI" dirty="0"/>
              <a:t>34 categorical fields are the follows:</a:t>
            </a:r>
          </a:p>
          <a:p>
            <a:pPr lvl="2"/>
            <a:r>
              <a:rPr lang="fi-FI" dirty="0">
                <a:solidFill>
                  <a:srgbClr val="FF0000"/>
                </a:solidFill>
              </a:rPr>
              <a:t>C</a:t>
            </a:r>
            <a:r>
              <a:rPr lang="en-US" altLang="zh-CN" dirty="0" err="1">
                <a:solidFill>
                  <a:srgbClr val="FF0000"/>
                </a:solidFill>
              </a:rPr>
              <a:t>lassification</a:t>
            </a:r>
            <a:r>
              <a:rPr lang="en-US" altLang="zh-CN" dirty="0">
                <a:solidFill>
                  <a:srgbClr val="FF0000"/>
                </a:solidFill>
              </a:rPr>
              <a:t>                    </a:t>
            </a:r>
            <a:endParaRPr lang="fi-FI" dirty="0">
              <a:solidFill>
                <a:srgbClr val="FF0000"/>
              </a:solidFill>
            </a:endParaRPr>
          </a:p>
          <a:p>
            <a:pPr lvl="2"/>
            <a:r>
              <a:rPr lang="fi-FI" dirty="0">
                <a:solidFill>
                  <a:srgbClr val="FF0000"/>
                </a:solidFill>
              </a:rPr>
              <a:t>Year</a:t>
            </a:r>
          </a:p>
          <a:p>
            <a:pPr lvl="2"/>
            <a:r>
              <a:rPr lang="fi-FI" dirty="0">
                <a:solidFill>
                  <a:srgbClr val="FF0000"/>
                </a:solidFill>
              </a:rPr>
              <a:t>Period</a:t>
            </a:r>
          </a:p>
          <a:p>
            <a:pPr lvl="2"/>
            <a:r>
              <a:rPr lang="fi-FI" dirty="0">
                <a:solidFill>
                  <a:srgbClr val="FF0000"/>
                </a:solidFill>
              </a:rPr>
              <a:t>Period desc</a:t>
            </a:r>
          </a:p>
          <a:p>
            <a:pPr lvl="2"/>
            <a:r>
              <a:rPr lang="fi-FI" dirty="0">
                <a:solidFill>
                  <a:srgbClr val="FF0000"/>
                </a:solidFill>
              </a:rPr>
              <a:t>Reporter</a:t>
            </a:r>
          </a:p>
          <a:p>
            <a:pPr lvl="2"/>
            <a:r>
              <a:rPr lang="fi-FI" dirty="0">
                <a:solidFill>
                  <a:srgbClr val="FF0000"/>
                </a:solidFill>
              </a:rPr>
              <a:t> ...</a:t>
            </a:r>
          </a:p>
          <a:p>
            <a:pPr lvl="1"/>
            <a:r>
              <a:rPr lang="fi-FI" dirty="0"/>
              <a:t>1 measurable fields are the follows:</a:t>
            </a:r>
          </a:p>
          <a:p>
            <a:pPr lvl="2"/>
            <a:endParaRPr lang="fi-FI" dirty="0">
              <a:solidFill>
                <a:srgbClr val="FF0000"/>
              </a:solidFill>
            </a:endParaRPr>
          </a:p>
          <a:p>
            <a:pPr lvl="2"/>
            <a:r>
              <a:rPr lang="fi-FI" dirty="0">
                <a:solidFill>
                  <a:srgbClr val="FF0000"/>
                </a:solidFill>
              </a:rPr>
              <a:t>Trade value</a:t>
            </a:r>
          </a:p>
        </p:txBody>
      </p:sp>
      <p:sp>
        <p:nvSpPr>
          <p:cNvPr id="5" name="Text Placeholder 4"/>
          <p:cNvSpPr>
            <a:spLocks noGrp="1"/>
          </p:cNvSpPr>
          <p:nvPr>
            <p:ph type="body" sz="quarter" idx="3"/>
          </p:nvPr>
        </p:nvSpPr>
        <p:spPr>
          <a:xfrm>
            <a:off x="6172199" y="921681"/>
            <a:ext cx="5523411" cy="823912"/>
          </a:xfrm>
        </p:spPr>
        <p:txBody>
          <a:bodyPr/>
          <a:lstStyle/>
          <a:p>
            <a:r>
              <a:rPr lang="fi-FI" i="1" dirty="0"/>
              <a:t>Rollingsale_bronx.xls</a:t>
            </a:r>
            <a:r>
              <a:rPr lang="fi-FI" dirty="0"/>
              <a:t>(time-stamped dataset)</a:t>
            </a:r>
            <a:endParaRPr lang="en-US" dirty="0"/>
          </a:p>
        </p:txBody>
      </p:sp>
      <p:sp>
        <p:nvSpPr>
          <p:cNvPr id="6" name="Content Placeholder 5"/>
          <p:cNvSpPr>
            <a:spLocks noGrp="1"/>
          </p:cNvSpPr>
          <p:nvPr>
            <p:ph sz="quarter" idx="4"/>
          </p:nvPr>
        </p:nvSpPr>
        <p:spPr>
          <a:xfrm>
            <a:off x="6172200" y="1745593"/>
            <a:ext cx="5183188" cy="3684588"/>
          </a:xfrm>
        </p:spPr>
        <p:txBody>
          <a:bodyPr>
            <a:normAutofit fontScale="52500" lnSpcReduction="20000"/>
          </a:bodyPr>
          <a:lstStyle/>
          <a:p>
            <a:r>
              <a:rPr lang="fi-FI" dirty="0"/>
              <a:t>Datasource: </a:t>
            </a:r>
          </a:p>
          <a:p>
            <a:r>
              <a:rPr lang="en-US" altLang="zh-CN" u="sng" dirty="0">
                <a:hlinkClick r:id="rId3"/>
              </a:rPr>
              <a:t>https://mran.microsoft.com/documents/data/</a:t>
            </a:r>
            <a:endParaRPr lang="fi-FI" dirty="0"/>
          </a:p>
          <a:p>
            <a:r>
              <a:rPr lang="fi-FI" dirty="0"/>
              <a:t>Number of instances/rows : 1702</a:t>
            </a:r>
            <a:endParaRPr lang="fi-FI" dirty="0">
              <a:solidFill>
                <a:srgbClr val="FF0000"/>
              </a:solidFill>
            </a:endParaRPr>
          </a:p>
          <a:p>
            <a:r>
              <a:rPr lang="fi-FI" dirty="0"/>
              <a:t>Number of fields: 21</a:t>
            </a:r>
            <a:endParaRPr lang="fi-FI" dirty="0">
              <a:solidFill>
                <a:srgbClr val="FF0000"/>
              </a:solidFill>
            </a:endParaRPr>
          </a:p>
          <a:p>
            <a:r>
              <a:rPr lang="fi-FI" dirty="0"/>
              <a:t>For </a:t>
            </a:r>
            <a:r>
              <a:rPr lang="fi-FI" dirty="0" err="1"/>
              <a:t>example</a:t>
            </a:r>
            <a:r>
              <a:rPr lang="fi-FI" dirty="0"/>
              <a:t>, </a:t>
            </a:r>
          </a:p>
          <a:p>
            <a:pPr lvl="1"/>
            <a:r>
              <a:rPr lang="fi-FI" dirty="0"/>
              <a:t>14 categorical field(s) is/are the follows:</a:t>
            </a:r>
          </a:p>
          <a:p>
            <a:pPr lvl="2"/>
            <a:r>
              <a:rPr lang="fi-FI" altLang="zh-CN" dirty="0">
                <a:solidFill>
                  <a:srgbClr val="FF0000"/>
                </a:solidFill>
              </a:rPr>
              <a:t>Building class at time of sale</a:t>
            </a:r>
          </a:p>
          <a:p>
            <a:pPr lvl="2"/>
            <a:r>
              <a:rPr lang="fi-FI" altLang="zh-CN" dirty="0">
                <a:solidFill>
                  <a:srgbClr val="FF0000"/>
                </a:solidFill>
              </a:rPr>
              <a:t>Sale date</a:t>
            </a:r>
          </a:p>
          <a:p>
            <a:pPr lvl="2"/>
            <a:r>
              <a:rPr lang="fi-FI" altLang="zh-CN" dirty="0">
                <a:solidFill>
                  <a:srgbClr val="FF0000"/>
                </a:solidFill>
              </a:rPr>
              <a:t>Building class category</a:t>
            </a:r>
          </a:p>
          <a:p>
            <a:pPr lvl="2"/>
            <a:r>
              <a:rPr lang="fi-FI" altLang="zh-CN" dirty="0">
                <a:solidFill>
                  <a:srgbClr val="FF0000"/>
                </a:solidFill>
              </a:rPr>
              <a:t>Nigheborhood</a:t>
            </a:r>
          </a:p>
          <a:p>
            <a:pPr lvl="2"/>
            <a:r>
              <a:rPr lang="fi-FI" altLang="zh-CN" dirty="0">
                <a:solidFill>
                  <a:srgbClr val="FF0000"/>
                </a:solidFill>
              </a:rPr>
              <a:t>....</a:t>
            </a:r>
            <a:endParaRPr lang="fi-FI" dirty="0"/>
          </a:p>
          <a:p>
            <a:pPr lvl="1"/>
            <a:r>
              <a:rPr lang="fi-FI" dirty="0"/>
              <a:t>7 measurable attributes/fields/variables are the follows:</a:t>
            </a:r>
            <a:endParaRPr lang="en-US" dirty="0"/>
          </a:p>
          <a:p>
            <a:pPr lvl="2"/>
            <a:r>
              <a:rPr lang="fi-FI" altLang="zh-CN" dirty="0">
                <a:solidFill>
                  <a:srgbClr val="FF0000"/>
                </a:solidFill>
              </a:rPr>
              <a:t>Residential units</a:t>
            </a:r>
          </a:p>
          <a:p>
            <a:pPr lvl="2"/>
            <a:r>
              <a:rPr lang="fi-FI" altLang="zh-CN" dirty="0">
                <a:solidFill>
                  <a:srgbClr val="FF0000"/>
                </a:solidFill>
              </a:rPr>
              <a:t>Commercial units</a:t>
            </a:r>
          </a:p>
          <a:p>
            <a:pPr lvl="2"/>
            <a:r>
              <a:rPr lang="fi-FI" altLang="zh-CN" dirty="0">
                <a:solidFill>
                  <a:srgbClr val="FF0000"/>
                </a:solidFill>
              </a:rPr>
              <a:t>Gross square Feet</a:t>
            </a:r>
          </a:p>
          <a:p>
            <a:pPr lvl="2"/>
            <a:r>
              <a:rPr lang="fi-FI" altLang="zh-CN" dirty="0">
                <a:solidFill>
                  <a:srgbClr val="FF0000"/>
                </a:solidFill>
              </a:rPr>
              <a:t>Sale price</a:t>
            </a:r>
          </a:p>
          <a:p>
            <a:pPr lvl="2"/>
            <a:r>
              <a:rPr lang="fi-FI" altLang="zh-CN" dirty="0">
                <a:solidFill>
                  <a:srgbClr val="FF0000"/>
                </a:solidFill>
              </a:rPr>
              <a:t>....</a:t>
            </a:r>
          </a:p>
        </p:txBody>
      </p:sp>
      <p:sp>
        <p:nvSpPr>
          <p:cNvPr id="7" name="TextBox 6"/>
          <p:cNvSpPr txBox="1"/>
          <p:nvPr/>
        </p:nvSpPr>
        <p:spPr>
          <a:xfrm>
            <a:off x="839788" y="6488668"/>
            <a:ext cx="5968365" cy="369332"/>
          </a:xfrm>
          <a:prstGeom prst="rect">
            <a:avLst/>
          </a:prstGeom>
          <a:noFill/>
        </p:spPr>
        <p:txBody>
          <a:bodyPr wrap="none" rtlCol="0">
            <a:spAutoFit/>
          </a:bodyPr>
          <a:lstStyle/>
          <a:p>
            <a:r>
              <a:rPr lang="fi-FI" dirty="0"/>
              <a:t>* Fields </a:t>
            </a:r>
            <a:r>
              <a:rPr lang="fi-FI" dirty="0" err="1"/>
              <a:t>have</a:t>
            </a:r>
            <a:r>
              <a:rPr lang="fi-FI" dirty="0"/>
              <a:t> </a:t>
            </a:r>
            <a:r>
              <a:rPr lang="fi-FI" dirty="0" err="1"/>
              <a:t>synonymes</a:t>
            </a:r>
            <a:r>
              <a:rPr lang="fi-FI" dirty="0"/>
              <a:t> </a:t>
            </a:r>
            <a:r>
              <a:rPr lang="fi-FI" dirty="0" err="1"/>
              <a:t>like</a:t>
            </a:r>
            <a:r>
              <a:rPr lang="fi-FI" dirty="0"/>
              <a:t> </a:t>
            </a:r>
            <a:r>
              <a:rPr lang="fi-FI" dirty="0" err="1"/>
              <a:t>attributes</a:t>
            </a:r>
            <a:r>
              <a:rPr lang="fi-FI" dirty="0"/>
              <a:t>, </a:t>
            </a:r>
            <a:r>
              <a:rPr lang="fi-FI" dirty="0" err="1"/>
              <a:t>columns</a:t>
            </a:r>
            <a:r>
              <a:rPr lang="fi-FI" dirty="0"/>
              <a:t> and </a:t>
            </a:r>
            <a:r>
              <a:rPr lang="fi-FI" dirty="0" err="1"/>
              <a:t>variables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216726" y="1817370"/>
            <a:ext cx="4135486" cy="2031325"/>
          </a:xfrm>
          <a:prstGeom prst="rect">
            <a:avLst/>
          </a:prstGeom>
          <a:noFill/>
        </p:spPr>
        <p:txBody>
          <a:bodyPr wrap="square" rtlCol="0">
            <a:spAutoFit/>
          </a:bodyPr>
          <a:lstStyle/>
          <a:p>
            <a:r>
              <a:rPr lang="en-US" altLang="zh-CN" dirty="0"/>
              <a:t>We can see that after 2013, August, the sale price will stay around 330000, the upper price is around 29 billion and the lowest price will be around -30 billion, which mean price could be 0 as the lowest price.</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1937702" cy="369332"/>
          </a:xfrm>
          <a:prstGeom prst="rect">
            <a:avLst/>
          </a:prstGeom>
          <a:noFill/>
        </p:spPr>
        <p:txBody>
          <a:bodyPr wrap="square" rtlCol="0">
            <a:spAutoFit/>
          </a:bodyPr>
          <a:lstStyle/>
          <a:p>
            <a:r>
              <a:rPr lang="en-US" altLang="zh-CN" dirty="0"/>
              <a:t>7. Forecast</a:t>
            </a:r>
            <a:endParaRPr lang="zh-CN" altLang="en-US" dirty="0"/>
          </a:p>
        </p:txBody>
      </p:sp>
      <p:pic>
        <p:nvPicPr>
          <p:cNvPr id="9" name="Picture 8">
            <a:extLst>
              <a:ext uri="{FF2B5EF4-FFF2-40B4-BE49-F238E27FC236}">
                <a16:creationId xmlns:a16="http://schemas.microsoft.com/office/drawing/2014/main" id="{9B8D9620-D903-4DB5-8BD1-3B61B4D5D267}"/>
              </a:ext>
            </a:extLst>
          </p:cNvPr>
          <p:cNvPicPr/>
          <p:nvPr/>
        </p:nvPicPr>
        <p:blipFill>
          <a:blip r:embed="rId2"/>
          <a:stretch>
            <a:fillRect/>
          </a:stretch>
        </p:blipFill>
        <p:spPr>
          <a:xfrm>
            <a:off x="662232" y="2292952"/>
            <a:ext cx="5851110" cy="3559207"/>
          </a:xfrm>
          <a:prstGeom prst="rect">
            <a:avLst/>
          </a:prstGeom>
          <a:noFill/>
          <a:ln w="9525">
            <a:noFill/>
          </a:ln>
        </p:spPr>
      </p:pic>
    </p:spTree>
    <p:extLst>
      <p:ext uri="{BB962C8B-B14F-4D97-AF65-F5344CB8AC3E}">
        <p14:creationId xmlns:p14="http://schemas.microsoft.com/office/powerpoint/2010/main" val="3893568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019778" y="1817370"/>
            <a:ext cx="4332434" cy="2862322"/>
          </a:xfrm>
          <a:prstGeom prst="rect">
            <a:avLst/>
          </a:prstGeom>
          <a:noFill/>
        </p:spPr>
        <p:txBody>
          <a:bodyPr wrap="square" rtlCol="0">
            <a:spAutoFit/>
          </a:bodyPr>
          <a:lstStyle/>
          <a:p>
            <a:r>
              <a:rPr lang="en-US" altLang="zh-CN" dirty="0"/>
              <a:t>We can see from this figure that: with the developing of year to built the building, there are less and less lot; sale price has no correlation with lot and year built, but it has the correlation with tax class at time of sale; with the increasing of tax class at time of sale, there are more lot and higher sale price; with the increasing of year built, the tax class at time of sale is decreasing.</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1937702" cy="369332"/>
          </a:xfrm>
          <a:prstGeom prst="rect">
            <a:avLst/>
          </a:prstGeom>
          <a:noFill/>
        </p:spPr>
        <p:txBody>
          <a:bodyPr wrap="square" rtlCol="0">
            <a:spAutoFit/>
          </a:bodyPr>
          <a:lstStyle/>
          <a:p>
            <a:r>
              <a:rPr lang="en-US" altLang="zh-CN" dirty="0"/>
              <a:t>8. Correlation</a:t>
            </a:r>
            <a:endParaRPr lang="zh-CN" altLang="en-US" dirty="0"/>
          </a:p>
        </p:txBody>
      </p:sp>
      <p:pic>
        <p:nvPicPr>
          <p:cNvPr id="6" name="Picture 5">
            <a:extLst>
              <a:ext uri="{FF2B5EF4-FFF2-40B4-BE49-F238E27FC236}">
                <a16:creationId xmlns:a16="http://schemas.microsoft.com/office/drawing/2014/main" id="{4B2BD6DA-33D7-4E45-A5E2-D47697732188}"/>
              </a:ext>
            </a:extLst>
          </p:cNvPr>
          <p:cNvPicPr/>
          <p:nvPr/>
        </p:nvPicPr>
        <p:blipFill>
          <a:blip r:embed="rId2"/>
          <a:stretch>
            <a:fillRect/>
          </a:stretch>
        </p:blipFill>
        <p:spPr>
          <a:xfrm>
            <a:off x="463061" y="2124222"/>
            <a:ext cx="5881468" cy="4117102"/>
          </a:xfrm>
          <a:prstGeom prst="rect">
            <a:avLst/>
          </a:prstGeom>
          <a:noFill/>
          <a:ln w="9525">
            <a:noFill/>
          </a:ln>
        </p:spPr>
      </p:pic>
    </p:spTree>
    <p:extLst>
      <p:ext uri="{BB962C8B-B14F-4D97-AF65-F5344CB8AC3E}">
        <p14:creationId xmlns:p14="http://schemas.microsoft.com/office/powerpoint/2010/main" val="378095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1754326"/>
          </a:xfrm>
          <a:prstGeom prst="rect">
            <a:avLst/>
          </a:prstGeom>
          <a:noFill/>
        </p:spPr>
        <p:txBody>
          <a:bodyPr wrap="square" rtlCol="0">
            <a:spAutoFit/>
          </a:bodyPr>
          <a:lstStyle/>
          <a:p>
            <a:r>
              <a:rPr lang="en-US" altLang="zh-CN" dirty="0"/>
              <a:t>We can see from this figure that: when the gross square feet increasing, the sale price with increase too.</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2349182" cy="369332"/>
          </a:xfrm>
          <a:prstGeom prst="rect">
            <a:avLst/>
          </a:prstGeom>
          <a:noFill/>
        </p:spPr>
        <p:txBody>
          <a:bodyPr wrap="square" rtlCol="0">
            <a:spAutoFit/>
          </a:bodyPr>
          <a:lstStyle/>
          <a:p>
            <a:r>
              <a:rPr lang="en-US" altLang="zh-CN" dirty="0"/>
              <a:t>9. Smoothing spline</a:t>
            </a:r>
            <a:endParaRPr lang="zh-CN" altLang="en-US" dirty="0"/>
          </a:p>
        </p:txBody>
      </p:sp>
      <p:pic>
        <p:nvPicPr>
          <p:cNvPr id="7" name="Picture 6">
            <a:extLst>
              <a:ext uri="{FF2B5EF4-FFF2-40B4-BE49-F238E27FC236}">
                <a16:creationId xmlns:a16="http://schemas.microsoft.com/office/drawing/2014/main" id="{9F327FF6-EE9F-4545-90A3-7533DA3BC8B9}"/>
              </a:ext>
            </a:extLst>
          </p:cNvPr>
          <p:cNvPicPr/>
          <p:nvPr/>
        </p:nvPicPr>
        <p:blipFill>
          <a:blip r:embed="rId2"/>
          <a:stretch>
            <a:fillRect/>
          </a:stretch>
        </p:blipFill>
        <p:spPr>
          <a:xfrm>
            <a:off x="464234" y="1995190"/>
            <a:ext cx="5838091" cy="4208662"/>
          </a:xfrm>
          <a:prstGeom prst="rect">
            <a:avLst/>
          </a:prstGeom>
          <a:noFill/>
          <a:ln w="9525">
            <a:noFill/>
          </a:ln>
        </p:spPr>
      </p:pic>
    </p:spTree>
    <p:extLst>
      <p:ext uri="{BB962C8B-B14F-4D97-AF65-F5344CB8AC3E}">
        <p14:creationId xmlns:p14="http://schemas.microsoft.com/office/powerpoint/2010/main" val="4163853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the insights from the </a:t>
            </a:r>
            <a:r>
              <a:rPr lang="fi-FI" dirty="0">
                <a:solidFill>
                  <a:srgbClr val="FF0000"/>
                </a:solidFill>
              </a:rPr>
              <a:t>set 2</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2308324"/>
          </a:xfrm>
          <a:prstGeom prst="rect">
            <a:avLst/>
          </a:prstGeom>
          <a:noFill/>
        </p:spPr>
        <p:txBody>
          <a:bodyPr wrap="square" rtlCol="0">
            <a:spAutoFit/>
          </a:bodyPr>
          <a:lstStyle/>
          <a:p>
            <a:r>
              <a:rPr lang="en-US" altLang="zh-CN" dirty="0"/>
              <a:t>We can find that most of the gross square feet are from 0.0M to 0.6M, and the sale prices locate around 0.045bn, there are little sale prices that are high than 0.4bn.</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2349182" cy="369332"/>
          </a:xfrm>
          <a:prstGeom prst="rect">
            <a:avLst/>
          </a:prstGeom>
          <a:noFill/>
        </p:spPr>
        <p:txBody>
          <a:bodyPr wrap="square" rtlCol="0">
            <a:spAutoFit/>
          </a:bodyPr>
          <a:lstStyle/>
          <a:p>
            <a:r>
              <a:rPr lang="en-US" altLang="zh-CN" dirty="0"/>
              <a:t>10. Scatter plot</a:t>
            </a:r>
            <a:endParaRPr lang="zh-CN" altLang="en-US" dirty="0"/>
          </a:p>
        </p:txBody>
      </p:sp>
      <p:pic>
        <p:nvPicPr>
          <p:cNvPr id="7" name="Picture 6">
            <a:extLst>
              <a:ext uri="{FF2B5EF4-FFF2-40B4-BE49-F238E27FC236}">
                <a16:creationId xmlns:a16="http://schemas.microsoft.com/office/drawing/2014/main" id="{73267018-696A-4017-B00F-E2751F85CF71}"/>
              </a:ext>
            </a:extLst>
          </p:cNvPr>
          <p:cNvPicPr/>
          <p:nvPr/>
        </p:nvPicPr>
        <p:blipFill>
          <a:blip r:embed="rId2"/>
          <a:stretch>
            <a:fillRect/>
          </a:stretch>
        </p:blipFill>
        <p:spPr>
          <a:xfrm>
            <a:off x="548641" y="2512477"/>
            <a:ext cx="5950634" cy="3747645"/>
          </a:xfrm>
          <a:prstGeom prst="rect">
            <a:avLst/>
          </a:prstGeom>
          <a:noFill/>
          <a:ln w="9525">
            <a:noFill/>
          </a:ln>
        </p:spPr>
      </p:pic>
    </p:spTree>
    <p:extLst>
      <p:ext uri="{BB962C8B-B14F-4D97-AF65-F5344CB8AC3E}">
        <p14:creationId xmlns:p14="http://schemas.microsoft.com/office/powerpoint/2010/main" val="1264258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1852" y="308534"/>
            <a:ext cx="4110173" cy="558365"/>
          </a:xfrm>
        </p:spPr>
        <p:txBody>
          <a:bodyPr>
            <a:normAutofit fontScale="90000"/>
          </a:bodyPr>
          <a:lstStyle/>
          <a:p>
            <a:r>
              <a:rPr lang="fi-FI" b="1" dirty="0" err="1"/>
              <a:t>Classifier</a:t>
            </a:r>
            <a:r>
              <a:rPr lang="fi-FI" b="1" dirty="0"/>
              <a:t> </a:t>
            </a:r>
            <a:r>
              <a:rPr lang="fi-FI" b="1" dirty="0" err="1"/>
              <a:t>by</a:t>
            </a:r>
            <a:r>
              <a:rPr lang="fi-FI" b="1" dirty="0"/>
              <a:t> </a:t>
            </a:r>
            <a:r>
              <a:rPr lang="fi-FI" b="1" dirty="0" err="1"/>
              <a:t>decision</a:t>
            </a:r>
            <a:r>
              <a:rPr lang="fi-FI" b="1" dirty="0"/>
              <a:t> </a:t>
            </a:r>
            <a:r>
              <a:rPr lang="fi-FI" b="1" dirty="0" err="1"/>
              <a:t>tree</a:t>
            </a:r>
            <a:endParaRPr lang="en-US" b="1" dirty="0"/>
          </a:p>
        </p:txBody>
      </p:sp>
      <p:sp>
        <p:nvSpPr>
          <p:cNvPr id="11" name="Text Placeholder 10"/>
          <p:cNvSpPr>
            <a:spLocks noGrp="1"/>
          </p:cNvSpPr>
          <p:nvPr>
            <p:ph type="body" sz="half" idx="2"/>
          </p:nvPr>
        </p:nvSpPr>
        <p:spPr>
          <a:xfrm>
            <a:off x="839788" y="1367246"/>
            <a:ext cx="3932237" cy="4501742"/>
          </a:xfrm>
        </p:spPr>
        <p:txBody>
          <a:bodyPr/>
          <a:lstStyle/>
          <a:p>
            <a:r>
              <a:rPr lang="fi-FI" dirty="0"/>
              <a:t>Selected fields: </a:t>
            </a:r>
            <a:r>
              <a:rPr lang="fi-FI" dirty="0">
                <a:solidFill>
                  <a:srgbClr val="FF0000"/>
                </a:solidFill>
              </a:rPr>
              <a:t> Age, Cars, Children, Commute Distance, Income, Region</a:t>
            </a:r>
          </a:p>
          <a:p>
            <a:r>
              <a:rPr lang="fi-FI" dirty="0"/>
              <a:t>Accuracy: </a:t>
            </a:r>
            <a:r>
              <a:rPr lang="en-US" dirty="0">
                <a:solidFill>
                  <a:srgbClr val="FF0000"/>
                </a:solidFill>
              </a:rPr>
              <a:t>(</a:t>
            </a:r>
            <a:r>
              <a:rPr lang="fi-FI" dirty="0">
                <a:solidFill>
                  <a:srgbClr val="FF0000"/>
                </a:solidFill>
              </a:rPr>
              <a:t>a+d)/(a+b+c+d)</a:t>
            </a:r>
            <a:r>
              <a:rPr lang="en-US" altLang="zh-CN" dirty="0">
                <a:solidFill>
                  <a:srgbClr val="FF0000"/>
                </a:solidFill>
              </a:rPr>
              <a:t>=</a:t>
            </a:r>
            <a:r>
              <a:rPr lang="fi-FI" dirty="0">
                <a:solidFill>
                  <a:srgbClr val="FF0000"/>
                </a:solidFill>
              </a:rPr>
              <a:t>63.9%</a:t>
            </a:r>
          </a:p>
          <a:p>
            <a:endParaRPr lang="fi-FI" dirty="0">
              <a:solidFill>
                <a:srgbClr val="FF0000"/>
              </a:solidFill>
            </a:endParaRPr>
          </a:p>
          <a:p>
            <a:endParaRPr lang="fi-FI" dirty="0">
              <a:solidFill>
                <a:srgbClr val="FF0000"/>
              </a:solidFill>
            </a:endParaRPr>
          </a:p>
          <a:p>
            <a:endParaRPr lang="fi-FI" dirty="0"/>
          </a:p>
          <a:p>
            <a:endParaRPr lang="fi-FI" dirty="0"/>
          </a:p>
          <a:p>
            <a:endParaRPr lang="fi-FI" dirty="0"/>
          </a:p>
          <a:p>
            <a:endParaRPr lang="fi-FI" dirty="0"/>
          </a:p>
          <a:p>
            <a:endParaRPr lang="fi-FI"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962164492"/>
              </p:ext>
            </p:extLst>
          </p:nvPr>
        </p:nvGraphicFramePr>
        <p:xfrm>
          <a:off x="839787" y="2217541"/>
          <a:ext cx="3654696" cy="1371600"/>
        </p:xfrm>
        <a:graphic>
          <a:graphicData uri="http://schemas.openxmlformats.org/drawingml/2006/table">
            <a:tbl>
              <a:tblPr firstRow="1" bandRow="1">
                <a:tableStyleId>{5C22544A-7EE6-4342-B048-85BDC9FD1C3A}</a:tableStyleId>
              </a:tblPr>
              <a:tblGrid>
                <a:gridCol w="913674">
                  <a:extLst>
                    <a:ext uri="{9D8B030D-6E8A-4147-A177-3AD203B41FA5}">
                      <a16:colId xmlns:a16="http://schemas.microsoft.com/office/drawing/2014/main" val="20000"/>
                    </a:ext>
                  </a:extLst>
                </a:gridCol>
                <a:gridCol w="913674">
                  <a:extLst>
                    <a:ext uri="{9D8B030D-6E8A-4147-A177-3AD203B41FA5}">
                      <a16:colId xmlns:a16="http://schemas.microsoft.com/office/drawing/2014/main" val="20001"/>
                    </a:ext>
                  </a:extLst>
                </a:gridCol>
                <a:gridCol w="913674">
                  <a:extLst>
                    <a:ext uri="{9D8B030D-6E8A-4147-A177-3AD203B41FA5}">
                      <a16:colId xmlns:a16="http://schemas.microsoft.com/office/drawing/2014/main" val="20002"/>
                    </a:ext>
                  </a:extLst>
                </a:gridCol>
                <a:gridCol w="913674">
                  <a:extLst>
                    <a:ext uri="{9D8B030D-6E8A-4147-A177-3AD203B41FA5}">
                      <a16:colId xmlns:a16="http://schemas.microsoft.com/office/drawing/2014/main" val="20003"/>
                    </a:ext>
                  </a:extLst>
                </a:gridCol>
              </a:tblGrid>
              <a:tr h="370840">
                <a:tc>
                  <a:txBody>
                    <a:bodyPr/>
                    <a:lstStyle/>
                    <a:p>
                      <a:endParaRPr lang="en-US" sz="1200" dirty="0"/>
                    </a:p>
                  </a:txBody>
                  <a:tcPr/>
                </a:tc>
                <a:tc>
                  <a:txBody>
                    <a:bodyPr/>
                    <a:lstStyle/>
                    <a:p>
                      <a:r>
                        <a:rPr lang="fi-FI" sz="1200" dirty="0" err="1"/>
                        <a:t>Classified</a:t>
                      </a:r>
                      <a:endParaRPr lang="fi-FI" sz="1200" dirty="0"/>
                    </a:p>
                    <a:p>
                      <a:r>
                        <a:rPr lang="fi-FI" sz="1200" dirty="0" err="1"/>
                        <a:t>buyers</a:t>
                      </a:r>
                      <a:endParaRPr lang="en-US" sz="1200" dirty="0"/>
                    </a:p>
                  </a:txBody>
                  <a:tcPr/>
                </a:tc>
                <a:tc>
                  <a:txBody>
                    <a:bodyPr/>
                    <a:lstStyle/>
                    <a:p>
                      <a:r>
                        <a:rPr lang="fi-FI" sz="1200" dirty="0" err="1"/>
                        <a:t>Classified</a:t>
                      </a:r>
                      <a:endParaRPr lang="fi-FI" sz="1200" dirty="0"/>
                    </a:p>
                    <a:p>
                      <a:r>
                        <a:rPr lang="fi-FI" sz="1200" dirty="0" err="1"/>
                        <a:t>non-buyers</a:t>
                      </a:r>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r h="370840">
                <a:tc>
                  <a:txBody>
                    <a:bodyPr/>
                    <a:lstStyle/>
                    <a:p>
                      <a:r>
                        <a:rPr lang="fi-FI" sz="1200" dirty="0" err="1"/>
                        <a:t>Actual</a:t>
                      </a:r>
                      <a:r>
                        <a:rPr lang="fi-FI" sz="1200" dirty="0"/>
                        <a:t> </a:t>
                      </a:r>
                      <a:r>
                        <a:rPr lang="fi-FI" sz="1200" dirty="0" err="1"/>
                        <a:t>buyers</a:t>
                      </a:r>
                      <a:endParaRPr lang="en-US" sz="1200" dirty="0"/>
                    </a:p>
                  </a:txBody>
                  <a:tcPr/>
                </a:tc>
                <a:tc>
                  <a:txBody>
                    <a:bodyPr/>
                    <a:lstStyle/>
                    <a:p>
                      <a:r>
                        <a:rPr lang="en-US" sz="1200" dirty="0"/>
                        <a:t>a = 224</a:t>
                      </a:r>
                    </a:p>
                  </a:txBody>
                  <a:tcPr/>
                </a:tc>
                <a:tc>
                  <a:txBody>
                    <a:bodyPr/>
                    <a:lstStyle/>
                    <a:p>
                      <a:r>
                        <a:rPr lang="en-US" sz="1200" dirty="0"/>
                        <a:t>b=146</a:t>
                      </a:r>
                    </a:p>
                  </a:txBody>
                  <a:tcPr/>
                </a:tc>
                <a:tc>
                  <a:txBody>
                    <a:bodyPr/>
                    <a:lstStyle/>
                    <a:p>
                      <a:endParaRPr lang="en-US" sz="1200" dirty="0"/>
                    </a:p>
                  </a:txBody>
                  <a:tcPr/>
                </a:tc>
                <a:extLst>
                  <a:ext uri="{0D108BD9-81ED-4DB2-BD59-A6C34878D82A}">
                    <a16:rowId xmlns:a16="http://schemas.microsoft.com/office/drawing/2014/main" val="10001"/>
                  </a:ext>
                </a:extLst>
              </a:tr>
              <a:tr h="370840">
                <a:tc>
                  <a:txBody>
                    <a:bodyPr/>
                    <a:lstStyle/>
                    <a:p>
                      <a:r>
                        <a:rPr lang="fi-FI" sz="1200" dirty="0" err="1"/>
                        <a:t>Actual</a:t>
                      </a:r>
                      <a:r>
                        <a:rPr lang="fi-FI" sz="1200" dirty="0"/>
                        <a:t> </a:t>
                      </a:r>
                      <a:r>
                        <a:rPr lang="fi-FI" sz="1200" dirty="0" err="1"/>
                        <a:t>non-buyers</a:t>
                      </a:r>
                      <a:endParaRPr lang="en-US" sz="1200" dirty="0"/>
                    </a:p>
                  </a:txBody>
                  <a:tcPr/>
                </a:tc>
                <a:tc>
                  <a:txBody>
                    <a:bodyPr/>
                    <a:lstStyle/>
                    <a:p>
                      <a:r>
                        <a:rPr lang="en-US" sz="1200" dirty="0"/>
                        <a:t>c=95</a:t>
                      </a:r>
                    </a:p>
                  </a:txBody>
                  <a:tcPr/>
                </a:tc>
                <a:tc>
                  <a:txBody>
                    <a:bodyPr/>
                    <a:lstStyle/>
                    <a:p>
                      <a:r>
                        <a:rPr lang="en-US" sz="1200" dirty="0"/>
                        <a:t>d=320</a:t>
                      </a:r>
                    </a:p>
                  </a:txBody>
                  <a:tcPr/>
                </a:tc>
                <a:tc>
                  <a:txBody>
                    <a:bodyPr/>
                    <a:lstStyle/>
                    <a:p>
                      <a:endParaRPr lang="en-US" sz="1200" dirty="0"/>
                    </a:p>
                  </a:txBody>
                  <a:tcPr/>
                </a:tc>
                <a:extLst>
                  <a:ext uri="{0D108BD9-81ED-4DB2-BD59-A6C34878D82A}">
                    <a16:rowId xmlns:a16="http://schemas.microsoft.com/office/drawing/2014/main" val="10002"/>
                  </a:ext>
                </a:extLst>
              </a:tr>
            </a:tbl>
          </a:graphicData>
        </a:graphic>
      </p:graphicFrame>
      <p:sp>
        <p:nvSpPr>
          <p:cNvPr id="14" name="TextBox 13"/>
          <p:cNvSpPr txBox="1"/>
          <p:nvPr/>
        </p:nvSpPr>
        <p:spPr>
          <a:xfrm>
            <a:off x="5120641" y="497567"/>
            <a:ext cx="2323265" cy="369332"/>
          </a:xfrm>
          <a:prstGeom prst="rect">
            <a:avLst/>
          </a:prstGeom>
          <a:noFill/>
        </p:spPr>
        <p:txBody>
          <a:bodyPr wrap="none" rtlCol="0">
            <a:spAutoFit/>
          </a:bodyPr>
          <a:lstStyle/>
          <a:p>
            <a:r>
              <a:rPr lang="fi-FI" dirty="0"/>
              <a:t>Picture of </a:t>
            </a:r>
            <a:r>
              <a:rPr lang="fi-FI" dirty="0" err="1"/>
              <a:t>the</a:t>
            </a:r>
            <a:r>
              <a:rPr lang="fi-FI" dirty="0"/>
              <a:t> </a:t>
            </a:r>
            <a:r>
              <a:rPr lang="fi-FI" dirty="0" err="1"/>
              <a:t>classifier</a:t>
            </a:r>
            <a:endParaRPr lang="en-US" dirty="0"/>
          </a:p>
        </p:txBody>
      </p:sp>
      <p:pic>
        <p:nvPicPr>
          <p:cNvPr id="8" name="Picture 7">
            <a:extLst>
              <a:ext uri="{FF2B5EF4-FFF2-40B4-BE49-F238E27FC236}">
                <a16:creationId xmlns:a16="http://schemas.microsoft.com/office/drawing/2014/main" id="{90A29CBD-FFEE-49CE-A531-5DD0853B821C}"/>
              </a:ext>
            </a:extLst>
          </p:cNvPr>
          <p:cNvPicPr/>
          <p:nvPr/>
        </p:nvPicPr>
        <p:blipFill>
          <a:blip r:embed="rId2"/>
          <a:stretch>
            <a:fillRect/>
          </a:stretch>
        </p:blipFill>
        <p:spPr>
          <a:xfrm>
            <a:off x="5554980" y="1367246"/>
            <a:ext cx="6206490" cy="4656363"/>
          </a:xfrm>
          <a:prstGeom prst="rect">
            <a:avLst/>
          </a:prstGeom>
          <a:noFill/>
          <a:ln w="9525">
            <a:noFill/>
          </a:ln>
        </p:spPr>
      </p:pic>
      <p:pic>
        <p:nvPicPr>
          <p:cNvPr id="2" name="Picture 1">
            <a:extLst>
              <a:ext uri="{FF2B5EF4-FFF2-40B4-BE49-F238E27FC236}">
                <a16:creationId xmlns:a16="http://schemas.microsoft.com/office/drawing/2014/main" id="{9EE0557C-DE07-4A8A-8ACD-BD26EDE5CBA9}"/>
              </a:ext>
            </a:extLst>
          </p:cNvPr>
          <p:cNvPicPr>
            <a:picLocks noChangeAspect="1"/>
          </p:cNvPicPr>
          <p:nvPr/>
        </p:nvPicPr>
        <p:blipFill>
          <a:blip r:embed="rId3"/>
          <a:stretch>
            <a:fillRect/>
          </a:stretch>
        </p:blipFill>
        <p:spPr>
          <a:xfrm>
            <a:off x="2630085" y="4383274"/>
            <a:ext cx="1571429" cy="148571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1852" y="308534"/>
            <a:ext cx="4110173" cy="770709"/>
          </a:xfrm>
        </p:spPr>
        <p:txBody>
          <a:bodyPr>
            <a:normAutofit fontScale="90000"/>
          </a:bodyPr>
          <a:lstStyle/>
          <a:p>
            <a:r>
              <a:rPr lang="fi-FI" b="1" dirty="0" err="1"/>
              <a:t>Bike</a:t>
            </a:r>
            <a:r>
              <a:rPr lang="fi-FI" b="1" dirty="0"/>
              <a:t> </a:t>
            </a:r>
            <a:r>
              <a:rPr lang="fi-FI" b="1" dirty="0" err="1"/>
              <a:t>buyers</a:t>
            </a:r>
            <a:r>
              <a:rPr lang="fi-FI" b="1" dirty="0"/>
              <a:t> </a:t>
            </a:r>
            <a:r>
              <a:rPr lang="fi-FI" b="1" dirty="0" err="1"/>
              <a:t>by</a:t>
            </a:r>
            <a:r>
              <a:rPr lang="fi-FI" b="1" dirty="0"/>
              <a:t> </a:t>
            </a:r>
            <a:r>
              <a:rPr lang="fi-FI" b="1" dirty="0" err="1"/>
              <a:t>decision</a:t>
            </a:r>
            <a:r>
              <a:rPr lang="fi-FI" b="1" dirty="0"/>
              <a:t> </a:t>
            </a:r>
            <a:r>
              <a:rPr lang="fi-FI" b="1" dirty="0" err="1"/>
              <a:t>tree</a:t>
            </a:r>
            <a:endParaRPr lang="en-US" b="1" dirty="0"/>
          </a:p>
        </p:txBody>
      </p:sp>
      <p:sp>
        <p:nvSpPr>
          <p:cNvPr id="11" name="Text Placeholder 10"/>
          <p:cNvSpPr>
            <a:spLocks noGrp="1"/>
          </p:cNvSpPr>
          <p:nvPr>
            <p:ph type="body" sz="half" idx="2"/>
          </p:nvPr>
        </p:nvSpPr>
        <p:spPr>
          <a:xfrm>
            <a:off x="750819" y="1359308"/>
            <a:ext cx="10604569" cy="1670959"/>
          </a:xfrm>
        </p:spPr>
        <p:txBody>
          <a:bodyPr>
            <a:normAutofit/>
          </a:bodyPr>
          <a:lstStyle/>
          <a:p>
            <a:r>
              <a:rPr lang="fi-FI" dirty="0"/>
              <a:t>Number of the potential bike buyers: 319</a:t>
            </a:r>
            <a:endParaRPr lang="fi-FI" dirty="0">
              <a:solidFill>
                <a:srgbClr val="FF0000"/>
              </a:solidFill>
            </a:endParaRPr>
          </a:p>
          <a:p>
            <a:r>
              <a:rPr lang="en-US" dirty="0"/>
              <a:t>Explanation of how the number was calculate:</a:t>
            </a:r>
          </a:p>
          <a:p>
            <a:r>
              <a:rPr lang="en-US" dirty="0"/>
              <a:t>When applying the decision tree, we can get the data by exporting data from </a:t>
            </a:r>
            <a:r>
              <a:rPr lang="en-US" dirty="0" err="1"/>
              <a:t>PowerBI</a:t>
            </a:r>
            <a:r>
              <a:rPr lang="en-US" dirty="0"/>
              <a:t> decision tree graph,  then load the predicted data, we can apply filter to change the conditions according to generated leaf node, then we get table of actual buy and actual non buyer, then we can calculate the  accuracy parameter: </a:t>
            </a:r>
            <a:r>
              <a:rPr lang="en-US" altLang="zh-CN" dirty="0" err="1"/>
              <a:t>a,b,c,d</a:t>
            </a:r>
            <a:r>
              <a:rPr lang="en-US" altLang="zh-CN" dirty="0"/>
              <a:t>, finally, we can calculate: accuracy = (</a:t>
            </a:r>
            <a:r>
              <a:rPr lang="en-US" altLang="zh-CN" dirty="0" err="1"/>
              <a:t>a+b</a:t>
            </a:r>
            <a:r>
              <a:rPr lang="en-US" altLang="zh-CN" dirty="0"/>
              <a:t>)/(</a:t>
            </a:r>
            <a:r>
              <a:rPr lang="en-US" altLang="zh-CN" dirty="0" err="1"/>
              <a:t>a+b+c+d</a:t>
            </a:r>
            <a:r>
              <a:rPr lang="en-US" altLang="zh-CN" dirty="0"/>
              <a:t>)</a:t>
            </a:r>
            <a:endParaRPr lang="fi-FI" dirty="0"/>
          </a:p>
          <a:p>
            <a:endParaRPr lang="en-US" dirty="0"/>
          </a:p>
        </p:txBody>
      </p:sp>
      <p:pic>
        <p:nvPicPr>
          <p:cNvPr id="3" name="Picture 2">
            <a:extLst>
              <a:ext uri="{FF2B5EF4-FFF2-40B4-BE49-F238E27FC236}">
                <a16:creationId xmlns:a16="http://schemas.microsoft.com/office/drawing/2014/main" id="{B9482630-1DAD-4312-BF3D-4A89FAECDFCB}"/>
              </a:ext>
            </a:extLst>
          </p:cNvPr>
          <p:cNvPicPr>
            <a:picLocks noChangeAspect="1"/>
          </p:cNvPicPr>
          <p:nvPr/>
        </p:nvPicPr>
        <p:blipFill>
          <a:blip r:embed="rId2"/>
          <a:stretch>
            <a:fillRect/>
          </a:stretch>
        </p:blipFill>
        <p:spPr>
          <a:xfrm>
            <a:off x="3062303" y="3624958"/>
            <a:ext cx="1981443" cy="3059723"/>
          </a:xfrm>
          <a:prstGeom prst="rect">
            <a:avLst/>
          </a:prstGeom>
        </p:spPr>
      </p:pic>
      <p:sp>
        <p:nvSpPr>
          <p:cNvPr id="7" name="Arrow: Right 6">
            <a:extLst>
              <a:ext uri="{FF2B5EF4-FFF2-40B4-BE49-F238E27FC236}">
                <a16:creationId xmlns:a16="http://schemas.microsoft.com/office/drawing/2014/main" id="{CFFFF788-9219-457F-B72B-72A98CA141E1}"/>
              </a:ext>
            </a:extLst>
          </p:cNvPr>
          <p:cNvSpPr/>
          <p:nvPr/>
        </p:nvSpPr>
        <p:spPr>
          <a:xfrm>
            <a:off x="5018097" y="5215741"/>
            <a:ext cx="838095"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a:extLst>
              <a:ext uri="{FF2B5EF4-FFF2-40B4-BE49-F238E27FC236}">
                <a16:creationId xmlns:a16="http://schemas.microsoft.com/office/drawing/2014/main" id="{C656C549-C01E-4E09-839A-BAA15E4E6B83}"/>
              </a:ext>
            </a:extLst>
          </p:cNvPr>
          <p:cNvPicPr/>
          <p:nvPr/>
        </p:nvPicPr>
        <p:blipFill>
          <a:blip r:embed="rId3"/>
          <a:stretch>
            <a:fillRect/>
          </a:stretch>
        </p:blipFill>
        <p:spPr>
          <a:xfrm>
            <a:off x="5856192" y="4712309"/>
            <a:ext cx="2716496" cy="1386547"/>
          </a:xfrm>
          <a:prstGeom prst="rect">
            <a:avLst/>
          </a:prstGeom>
        </p:spPr>
      </p:pic>
      <p:sp>
        <p:nvSpPr>
          <p:cNvPr id="12" name="TextBox 11">
            <a:extLst>
              <a:ext uri="{FF2B5EF4-FFF2-40B4-BE49-F238E27FC236}">
                <a16:creationId xmlns:a16="http://schemas.microsoft.com/office/drawing/2014/main" id="{D65CD9AD-3A26-480F-8F24-1E7232F82260}"/>
              </a:ext>
            </a:extLst>
          </p:cNvPr>
          <p:cNvSpPr txBox="1"/>
          <p:nvPr/>
        </p:nvSpPr>
        <p:spPr>
          <a:xfrm>
            <a:off x="6079362" y="6075833"/>
            <a:ext cx="1628775" cy="646331"/>
          </a:xfrm>
          <a:prstGeom prst="rect">
            <a:avLst/>
          </a:prstGeom>
          <a:noFill/>
        </p:spPr>
        <p:txBody>
          <a:bodyPr wrap="square" rtlCol="0">
            <a:spAutoFit/>
          </a:bodyPr>
          <a:lstStyle/>
          <a:p>
            <a:r>
              <a:rPr lang="en-US" altLang="zh-CN" dirty="0"/>
              <a:t>There are 16 tables</a:t>
            </a:r>
            <a:endParaRPr lang="zh-CN" altLang="en-US" dirty="0"/>
          </a:p>
        </p:txBody>
      </p:sp>
      <p:sp>
        <p:nvSpPr>
          <p:cNvPr id="15" name="Arrow: Right 14">
            <a:extLst>
              <a:ext uri="{FF2B5EF4-FFF2-40B4-BE49-F238E27FC236}">
                <a16:creationId xmlns:a16="http://schemas.microsoft.com/office/drawing/2014/main" id="{E683A622-F021-4632-A579-66EFD9549D7D}"/>
              </a:ext>
            </a:extLst>
          </p:cNvPr>
          <p:cNvSpPr/>
          <p:nvPr/>
        </p:nvSpPr>
        <p:spPr>
          <a:xfrm>
            <a:off x="8265381" y="5256978"/>
            <a:ext cx="811278"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a:extLst>
              <a:ext uri="{FF2B5EF4-FFF2-40B4-BE49-F238E27FC236}">
                <a16:creationId xmlns:a16="http://schemas.microsoft.com/office/drawing/2014/main" id="{E9AC0F05-562B-43AA-8B7A-0EE30722F5FF}"/>
              </a:ext>
            </a:extLst>
          </p:cNvPr>
          <p:cNvSpPr txBox="1"/>
          <p:nvPr/>
        </p:nvSpPr>
        <p:spPr>
          <a:xfrm>
            <a:off x="8118703" y="4835859"/>
            <a:ext cx="1628775" cy="369332"/>
          </a:xfrm>
          <a:prstGeom prst="rect">
            <a:avLst/>
          </a:prstGeom>
          <a:noFill/>
        </p:spPr>
        <p:txBody>
          <a:bodyPr wrap="square" rtlCol="0">
            <a:spAutoFit/>
          </a:bodyPr>
          <a:lstStyle/>
          <a:p>
            <a:r>
              <a:rPr lang="en-US" altLang="zh-CN" dirty="0"/>
              <a:t> calculate</a:t>
            </a:r>
            <a:endParaRPr lang="zh-CN" altLang="en-US" dirty="0"/>
          </a:p>
        </p:txBody>
      </p:sp>
      <p:sp>
        <p:nvSpPr>
          <p:cNvPr id="17" name="TextBox 16">
            <a:extLst>
              <a:ext uri="{FF2B5EF4-FFF2-40B4-BE49-F238E27FC236}">
                <a16:creationId xmlns:a16="http://schemas.microsoft.com/office/drawing/2014/main" id="{8D626D65-5880-41B9-A15D-26F2A26ADBEF}"/>
              </a:ext>
            </a:extLst>
          </p:cNvPr>
          <p:cNvSpPr txBox="1"/>
          <p:nvPr/>
        </p:nvSpPr>
        <p:spPr>
          <a:xfrm>
            <a:off x="9122847" y="4898527"/>
            <a:ext cx="354016" cy="1200329"/>
          </a:xfrm>
          <a:prstGeom prst="rect">
            <a:avLst/>
          </a:prstGeom>
          <a:noFill/>
        </p:spPr>
        <p:txBody>
          <a:bodyPr wrap="square" rtlCol="0">
            <a:spAutoFit/>
          </a:bodyPr>
          <a:lstStyle/>
          <a:p>
            <a:r>
              <a:rPr lang="en-US" altLang="zh-CN" dirty="0"/>
              <a:t>a</a:t>
            </a:r>
          </a:p>
          <a:p>
            <a:r>
              <a:rPr lang="en-US" altLang="zh-CN" dirty="0"/>
              <a:t>b</a:t>
            </a:r>
          </a:p>
          <a:p>
            <a:r>
              <a:rPr lang="en-US" altLang="zh-CN" dirty="0"/>
              <a:t>c</a:t>
            </a:r>
          </a:p>
          <a:p>
            <a:r>
              <a:rPr lang="en-US" altLang="zh-CN" dirty="0"/>
              <a:t>d</a:t>
            </a:r>
          </a:p>
        </p:txBody>
      </p:sp>
      <p:sp>
        <p:nvSpPr>
          <p:cNvPr id="18" name="Arrow: Right 17">
            <a:extLst>
              <a:ext uri="{FF2B5EF4-FFF2-40B4-BE49-F238E27FC236}">
                <a16:creationId xmlns:a16="http://schemas.microsoft.com/office/drawing/2014/main" id="{89DB4BEE-9AAF-4C37-A56A-04E5D6DA0D27}"/>
              </a:ext>
            </a:extLst>
          </p:cNvPr>
          <p:cNvSpPr/>
          <p:nvPr/>
        </p:nvSpPr>
        <p:spPr>
          <a:xfrm>
            <a:off x="9476863" y="5246369"/>
            <a:ext cx="894872"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a:extLst>
              <a:ext uri="{FF2B5EF4-FFF2-40B4-BE49-F238E27FC236}">
                <a16:creationId xmlns:a16="http://schemas.microsoft.com/office/drawing/2014/main" id="{5EE96B7B-0795-48C2-B43F-A48492E56813}"/>
              </a:ext>
            </a:extLst>
          </p:cNvPr>
          <p:cNvSpPr txBox="1"/>
          <p:nvPr/>
        </p:nvSpPr>
        <p:spPr>
          <a:xfrm>
            <a:off x="10480431" y="4851124"/>
            <a:ext cx="1519311" cy="1200329"/>
          </a:xfrm>
          <a:prstGeom prst="rect">
            <a:avLst/>
          </a:prstGeom>
          <a:noFill/>
        </p:spPr>
        <p:txBody>
          <a:bodyPr wrap="square" rtlCol="0">
            <a:spAutoFit/>
          </a:bodyPr>
          <a:lstStyle/>
          <a:p>
            <a:r>
              <a:rPr lang="en-US" altLang="zh-CN" dirty="0"/>
              <a:t> accuracy=(</a:t>
            </a:r>
            <a:r>
              <a:rPr lang="en-US" altLang="zh-CN" dirty="0" err="1"/>
              <a:t>a+b</a:t>
            </a:r>
            <a:r>
              <a:rPr lang="en-US" altLang="zh-CN" dirty="0"/>
              <a:t>)/(</a:t>
            </a:r>
            <a:r>
              <a:rPr lang="en-US" altLang="zh-CN" dirty="0" err="1"/>
              <a:t>a+b+c+d</a:t>
            </a:r>
            <a:r>
              <a:rPr lang="en-US" altLang="zh-CN" dirty="0"/>
              <a:t>)</a:t>
            </a:r>
            <a:endParaRPr lang="fi-FI" altLang="zh-CN" dirty="0"/>
          </a:p>
          <a:p>
            <a:endParaRPr lang="en-US" altLang="zh-CN" dirty="0"/>
          </a:p>
        </p:txBody>
      </p:sp>
      <p:pic>
        <p:nvPicPr>
          <p:cNvPr id="20" name="Picture 19">
            <a:extLst>
              <a:ext uri="{FF2B5EF4-FFF2-40B4-BE49-F238E27FC236}">
                <a16:creationId xmlns:a16="http://schemas.microsoft.com/office/drawing/2014/main" id="{BCC5C15D-1CE3-4E47-8B3A-BC499828E624}"/>
              </a:ext>
            </a:extLst>
          </p:cNvPr>
          <p:cNvPicPr>
            <a:picLocks noChangeAspect="1"/>
          </p:cNvPicPr>
          <p:nvPr/>
        </p:nvPicPr>
        <p:blipFill>
          <a:blip r:embed="rId4"/>
          <a:stretch>
            <a:fillRect/>
          </a:stretch>
        </p:blipFill>
        <p:spPr>
          <a:xfrm>
            <a:off x="254858" y="4216696"/>
            <a:ext cx="1676190" cy="1819048"/>
          </a:xfrm>
          <a:prstGeom prst="rect">
            <a:avLst/>
          </a:prstGeom>
        </p:spPr>
      </p:pic>
      <p:sp>
        <p:nvSpPr>
          <p:cNvPr id="21" name="Arrow: Right 20">
            <a:extLst>
              <a:ext uri="{FF2B5EF4-FFF2-40B4-BE49-F238E27FC236}">
                <a16:creationId xmlns:a16="http://schemas.microsoft.com/office/drawing/2014/main" id="{354CA589-D43E-4FCD-AA8C-494C03EC0ECD}"/>
              </a:ext>
            </a:extLst>
          </p:cNvPr>
          <p:cNvSpPr/>
          <p:nvPr/>
        </p:nvSpPr>
        <p:spPr>
          <a:xfrm>
            <a:off x="1977236" y="5068148"/>
            <a:ext cx="1038879"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a:extLst>
              <a:ext uri="{FF2B5EF4-FFF2-40B4-BE49-F238E27FC236}">
                <a16:creationId xmlns:a16="http://schemas.microsoft.com/office/drawing/2014/main" id="{7A27869A-B970-4061-8958-CD539D15224F}"/>
              </a:ext>
            </a:extLst>
          </p:cNvPr>
          <p:cNvSpPr txBox="1"/>
          <p:nvPr/>
        </p:nvSpPr>
        <p:spPr>
          <a:xfrm>
            <a:off x="302273" y="6167720"/>
            <a:ext cx="1628775" cy="369332"/>
          </a:xfrm>
          <a:prstGeom prst="rect">
            <a:avLst/>
          </a:prstGeom>
          <a:noFill/>
        </p:spPr>
        <p:txBody>
          <a:bodyPr wrap="square" rtlCol="0">
            <a:spAutoFit/>
          </a:bodyPr>
          <a:lstStyle/>
          <a:p>
            <a:r>
              <a:rPr lang="en-US" altLang="zh-CN" dirty="0"/>
              <a:t>Predicted data</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1852" y="308534"/>
            <a:ext cx="4110173" cy="770709"/>
          </a:xfrm>
        </p:spPr>
        <p:txBody>
          <a:bodyPr>
            <a:normAutofit/>
          </a:bodyPr>
          <a:lstStyle/>
          <a:p>
            <a:r>
              <a:rPr lang="fi-FI" b="1" dirty="0" err="1"/>
              <a:t>First</a:t>
            </a:r>
            <a:r>
              <a:rPr lang="fi-FI" b="1" dirty="0"/>
              <a:t> API</a:t>
            </a:r>
            <a:endParaRPr lang="en-US" b="1" dirty="0"/>
          </a:p>
        </p:txBody>
      </p:sp>
      <p:sp>
        <p:nvSpPr>
          <p:cNvPr id="11" name="Text Placeholder 10"/>
          <p:cNvSpPr>
            <a:spLocks noGrp="1"/>
          </p:cNvSpPr>
          <p:nvPr>
            <p:ph type="body" sz="half" idx="2"/>
          </p:nvPr>
        </p:nvSpPr>
        <p:spPr>
          <a:xfrm>
            <a:off x="750819" y="1359308"/>
            <a:ext cx="3932237" cy="4501742"/>
          </a:xfrm>
        </p:spPr>
        <p:txBody>
          <a:bodyPr>
            <a:normAutofit/>
          </a:bodyPr>
          <a:lstStyle/>
          <a:p>
            <a:r>
              <a:rPr lang="fi-FI" dirty="0"/>
              <a:t>Selected API: </a:t>
            </a:r>
            <a:r>
              <a:rPr lang="fi-FI" dirty="0">
                <a:solidFill>
                  <a:srgbClr val="FF0000"/>
                </a:solidFill>
              </a:rPr>
              <a:t> </a:t>
            </a:r>
          </a:p>
          <a:p>
            <a:r>
              <a:rPr lang="fi-FI" dirty="0"/>
              <a:t>Used dataset: </a:t>
            </a:r>
            <a:endParaRPr lang="fi-FI" dirty="0">
              <a:solidFill>
                <a:srgbClr val="FF0000"/>
              </a:solidFill>
            </a:endParaRPr>
          </a:p>
          <a:p>
            <a:r>
              <a:rPr lang="en-US" dirty="0"/>
              <a:t>Explanation of how the API use was made and how it was used successfully: </a:t>
            </a:r>
            <a:r>
              <a:rPr lang="en-US" dirty="0">
                <a:solidFill>
                  <a:srgbClr val="FF0000"/>
                </a:solidFill>
              </a:rPr>
              <a:t>By Get Data from Online Service-&gt; Facebook-&gt;Posts -&gt; Load data, then we can use </a:t>
            </a:r>
            <a:r>
              <a:rPr lang="en-US" dirty="0" err="1">
                <a:solidFill>
                  <a:srgbClr val="FF0000"/>
                </a:solidFill>
              </a:rPr>
              <a:t>facebook</a:t>
            </a:r>
            <a:r>
              <a:rPr lang="en-US" dirty="0">
                <a:solidFill>
                  <a:srgbClr val="FF0000"/>
                </a:solidFill>
              </a:rPr>
              <a:t> API to get related data.</a:t>
            </a:r>
            <a:endParaRPr lang="fi-FI" dirty="0">
              <a:solidFill>
                <a:srgbClr val="FF0000"/>
              </a:solidFill>
            </a:endParaRPr>
          </a:p>
          <a:p>
            <a:endParaRPr lang="fi-FI" dirty="0"/>
          </a:p>
          <a:p>
            <a:endParaRPr lang="fi-FI" dirty="0"/>
          </a:p>
          <a:p>
            <a:endParaRPr lang="fi-FI" dirty="0"/>
          </a:p>
          <a:p>
            <a:endParaRPr lang="fi-FI" dirty="0"/>
          </a:p>
          <a:p>
            <a:endParaRPr lang="en-US" dirty="0"/>
          </a:p>
        </p:txBody>
      </p:sp>
      <p:sp>
        <p:nvSpPr>
          <p:cNvPr id="14" name="TextBox 13"/>
          <p:cNvSpPr txBox="1"/>
          <p:nvPr/>
        </p:nvSpPr>
        <p:spPr>
          <a:xfrm>
            <a:off x="5120641" y="497567"/>
            <a:ext cx="3976601" cy="369332"/>
          </a:xfrm>
          <a:prstGeom prst="rect">
            <a:avLst/>
          </a:prstGeom>
          <a:noFill/>
        </p:spPr>
        <p:txBody>
          <a:bodyPr wrap="none" rtlCol="0">
            <a:spAutoFit/>
          </a:bodyPr>
          <a:lstStyle/>
          <a:p>
            <a:r>
              <a:rPr lang="fi-FI" dirty="0"/>
              <a:t>Picture of </a:t>
            </a:r>
            <a:r>
              <a:rPr lang="fi-FI" dirty="0" err="1"/>
              <a:t>the</a:t>
            </a:r>
            <a:r>
              <a:rPr lang="fi-FI" dirty="0"/>
              <a:t> </a:t>
            </a:r>
            <a:r>
              <a:rPr lang="fi-FI" dirty="0" err="1"/>
              <a:t>insight</a:t>
            </a:r>
            <a:r>
              <a:rPr lang="fi-FI" dirty="0"/>
              <a:t> </a:t>
            </a:r>
            <a:r>
              <a:rPr lang="fi-FI" dirty="0" err="1"/>
              <a:t>by</a:t>
            </a:r>
            <a:r>
              <a:rPr lang="fi-FI" dirty="0"/>
              <a:t> </a:t>
            </a:r>
            <a:r>
              <a:rPr lang="fi-FI" dirty="0" err="1"/>
              <a:t>the</a:t>
            </a:r>
            <a:r>
              <a:rPr lang="fi-FI" dirty="0"/>
              <a:t> </a:t>
            </a:r>
            <a:r>
              <a:rPr lang="fi-FI" dirty="0" err="1"/>
              <a:t>selected</a:t>
            </a:r>
            <a:r>
              <a:rPr lang="fi-FI" dirty="0"/>
              <a:t> API</a:t>
            </a:r>
            <a:endParaRPr lang="en-US" dirty="0"/>
          </a:p>
        </p:txBody>
      </p:sp>
      <p:pic>
        <p:nvPicPr>
          <p:cNvPr id="8" name="Picture Placeholder 7">
            <a:extLst>
              <a:ext uri="{FF2B5EF4-FFF2-40B4-BE49-F238E27FC236}">
                <a16:creationId xmlns:a16="http://schemas.microsoft.com/office/drawing/2014/main" id="{BBC58C8A-0B63-4797-B489-A59596277D01}"/>
              </a:ext>
            </a:extLst>
          </p:cNvPr>
          <p:cNvPicPr>
            <a:picLocks noGrp="1"/>
          </p:cNvPicPr>
          <p:nvPr>
            <p:ph type="pic" idx="1"/>
          </p:nvPr>
        </p:nvPicPr>
        <p:blipFill>
          <a:blip r:embed="rId2"/>
          <a:srcRect t="13301" b="13301"/>
          <a:stretch>
            <a:fillRect/>
          </a:stretch>
        </p:blipFill>
        <p:spPr>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1852" y="308534"/>
            <a:ext cx="4110173" cy="770709"/>
          </a:xfrm>
        </p:spPr>
        <p:txBody>
          <a:bodyPr>
            <a:normAutofit/>
          </a:bodyPr>
          <a:lstStyle/>
          <a:p>
            <a:r>
              <a:rPr lang="fi-FI" b="1" dirty="0" err="1"/>
              <a:t>First</a:t>
            </a:r>
            <a:r>
              <a:rPr lang="fi-FI" b="1" dirty="0"/>
              <a:t> API</a:t>
            </a:r>
            <a:endParaRPr lang="en-US" b="1" dirty="0"/>
          </a:p>
        </p:txBody>
      </p:sp>
      <p:sp>
        <p:nvSpPr>
          <p:cNvPr id="11" name="Text Placeholder 10"/>
          <p:cNvSpPr>
            <a:spLocks noGrp="1"/>
          </p:cNvSpPr>
          <p:nvPr>
            <p:ph type="body" sz="half" idx="2"/>
          </p:nvPr>
        </p:nvSpPr>
        <p:spPr>
          <a:xfrm>
            <a:off x="750819" y="1359308"/>
            <a:ext cx="3932237" cy="4501742"/>
          </a:xfrm>
        </p:spPr>
        <p:txBody>
          <a:bodyPr>
            <a:normAutofit/>
          </a:bodyPr>
          <a:lstStyle/>
          <a:p>
            <a:r>
              <a:rPr lang="en-US" dirty="0"/>
              <a:t> </a:t>
            </a:r>
            <a:endParaRPr lang="fi-FI" dirty="0">
              <a:solidFill>
                <a:srgbClr val="FF0000"/>
              </a:solidFill>
            </a:endParaRPr>
          </a:p>
          <a:p>
            <a:endParaRPr lang="fi-FI" dirty="0"/>
          </a:p>
          <a:p>
            <a:endParaRPr lang="fi-FI" dirty="0"/>
          </a:p>
          <a:p>
            <a:endParaRPr lang="fi-FI" dirty="0"/>
          </a:p>
          <a:p>
            <a:endParaRPr lang="fi-FI" dirty="0"/>
          </a:p>
          <a:p>
            <a:endParaRPr lang="en-US" dirty="0"/>
          </a:p>
        </p:txBody>
      </p:sp>
      <p:sp>
        <p:nvSpPr>
          <p:cNvPr id="6" name="TextBox 5">
            <a:extLst>
              <a:ext uri="{FF2B5EF4-FFF2-40B4-BE49-F238E27FC236}">
                <a16:creationId xmlns:a16="http://schemas.microsoft.com/office/drawing/2014/main" id="{E7AAB5C3-AD81-4EEF-A898-A7B01F4D212F}"/>
              </a:ext>
            </a:extLst>
          </p:cNvPr>
          <p:cNvSpPr txBox="1"/>
          <p:nvPr/>
        </p:nvSpPr>
        <p:spPr>
          <a:xfrm>
            <a:off x="5120641" y="497567"/>
            <a:ext cx="3976601" cy="369332"/>
          </a:xfrm>
          <a:prstGeom prst="rect">
            <a:avLst/>
          </a:prstGeom>
          <a:noFill/>
        </p:spPr>
        <p:txBody>
          <a:bodyPr wrap="none" rtlCol="0">
            <a:spAutoFit/>
          </a:bodyPr>
          <a:lstStyle/>
          <a:p>
            <a:r>
              <a:rPr lang="fi-FI" dirty="0"/>
              <a:t>Picture of </a:t>
            </a:r>
            <a:r>
              <a:rPr lang="fi-FI" dirty="0" err="1"/>
              <a:t>the</a:t>
            </a:r>
            <a:r>
              <a:rPr lang="fi-FI" dirty="0"/>
              <a:t> </a:t>
            </a:r>
            <a:r>
              <a:rPr lang="fi-FI" dirty="0" err="1"/>
              <a:t>insight</a:t>
            </a:r>
            <a:r>
              <a:rPr lang="fi-FI" dirty="0"/>
              <a:t> </a:t>
            </a:r>
            <a:r>
              <a:rPr lang="fi-FI" dirty="0" err="1"/>
              <a:t>by</a:t>
            </a:r>
            <a:r>
              <a:rPr lang="fi-FI" dirty="0"/>
              <a:t> </a:t>
            </a:r>
            <a:r>
              <a:rPr lang="fi-FI" dirty="0" err="1"/>
              <a:t>the</a:t>
            </a:r>
            <a:r>
              <a:rPr lang="fi-FI" dirty="0"/>
              <a:t> </a:t>
            </a:r>
            <a:r>
              <a:rPr lang="fi-FI" dirty="0" err="1"/>
              <a:t>selected</a:t>
            </a:r>
            <a:r>
              <a:rPr lang="fi-FI" dirty="0"/>
              <a:t> API</a:t>
            </a:r>
            <a:endParaRPr lang="en-US" dirty="0"/>
          </a:p>
        </p:txBody>
      </p:sp>
      <p:pic>
        <p:nvPicPr>
          <p:cNvPr id="10" name="Picture 9">
            <a:extLst>
              <a:ext uri="{FF2B5EF4-FFF2-40B4-BE49-F238E27FC236}">
                <a16:creationId xmlns:a16="http://schemas.microsoft.com/office/drawing/2014/main" id="{A8B4C40E-DE1E-47C4-937F-4E6DAEFCCED0}"/>
              </a:ext>
            </a:extLst>
          </p:cNvPr>
          <p:cNvPicPr/>
          <p:nvPr/>
        </p:nvPicPr>
        <p:blipFill>
          <a:blip r:embed="rId2"/>
          <a:stretch>
            <a:fillRect/>
          </a:stretch>
        </p:blipFill>
        <p:spPr>
          <a:xfrm>
            <a:off x="83909" y="1079243"/>
            <a:ext cx="6172200" cy="4252412"/>
          </a:xfrm>
          <a:prstGeom prst="rect">
            <a:avLst/>
          </a:prstGeom>
          <a:noFill/>
          <a:ln w="9525">
            <a:noFill/>
          </a:ln>
        </p:spPr>
      </p:pic>
      <p:pic>
        <p:nvPicPr>
          <p:cNvPr id="12" name="Picture 11">
            <a:extLst>
              <a:ext uri="{FF2B5EF4-FFF2-40B4-BE49-F238E27FC236}">
                <a16:creationId xmlns:a16="http://schemas.microsoft.com/office/drawing/2014/main" id="{0E4FD54A-6BDE-47B5-B5EB-7FC458CB7D0F}"/>
              </a:ext>
            </a:extLst>
          </p:cNvPr>
          <p:cNvPicPr/>
          <p:nvPr/>
        </p:nvPicPr>
        <p:blipFill>
          <a:blip r:embed="rId3"/>
          <a:stretch>
            <a:fillRect/>
          </a:stretch>
        </p:blipFill>
        <p:spPr>
          <a:xfrm>
            <a:off x="6464214" y="1319309"/>
            <a:ext cx="5266055" cy="1711960"/>
          </a:xfrm>
          <a:prstGeom prst="rect">
            <a:avLst/>
          </a:prstGeom>
          <a:noFill/>
          <a:ln w="9525">
            <a:noFill/>
          </a:ln>
        </p:spPr>
      </p:pic>
      <p:sp>
        <p:nvSpPr>
          <p:cNvPr id="4" name="TextBox 3">
            <a:extLst>
              <a:ext uri="{FF2B5EF4-FFF2-40B4-BE49-F238E27FC236}">
                <a16:creationId xmlns:a16="http://schemas.microsoft.com/office/drawing/2014/main" id="{DEE7D576-410C-4397-B5C2-BAB572281622}"/>
              </a:ext>
            </a:extLst>
          </p:cNvPr>
          <p:cNvSpPr txBox="1"/>
          <p:nvPr/>
        </p:nvSpPr>
        <p:spPr>
          <a:xfrm>
            <a:off x="7371471" y="4009292"/>
            <a:ext cx="4069710" cy="2031325"/>
          </a:xfrm>
          <a:prstGeom prst="rect">
            <a:avLst/>
          </a:prstGeom>
          <a:noFill/>
        </p:spPr>
        <p:txBody>
          <a:bodyPr wrap="square" rtlCol="0">
            <a:spAutoFit/>
          </a:bodyPr>
          <a:lstStyle/>
          <a:p>
            <a:r>
              <a:rPr lang="en-US" altLang="zh-CN" dirty="0"/>
              <a:t>When the story is ‘Blank’, the count of message takes the most space, then there are </a:t>
            </a:r>
            <a:r>
              <a:rPr lang="en-US" altLang="zh-CN" dirty="0" err="1"/>
              <a:t>PowerBI</a:t>
            </a:r>
            <a:r>
              <a:rPr lang="en-US" altLang="zh-CN" dirty="0"/>
              <a:t> shared Microsoft SQL server’s photo, </a:t>
            </a:r>
            <a:r>
              <a:rPr lang="en-US" altLang="zh-CN" dirty="0" err="1"/>
              <a:t>PowerBI</a:t>
            </a:r>
            <a:r>
              <a:rPr lang="en-US" altLang="zh-CN" dirty="0"/>
              <a:t> created a poll and so on stories are much less than story ‘blank’</a:t>
            </a:r>
            <a:endParaRPr lang="zh-CN" altLang="zh-CN" dirty="0"/>
          </a:p>
          <a:p>
            <a:endParaRPr lang="zh-CN" altLang="en-US" dirty="0"/>
          </a:p>
        </p:txBody>
      </p:sp>
    </p:spTree>
    <p:extLst>
      <p:ext uri="{BB962C8B-B14F-4D97-AF65-F5344CB8AC3E}">
        <p14:creationId xmlns:p14="http://schemas.microsoft.com/office/powerpoint/2010/main" val="34277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1852" y="308534"/>
            <a:ext cx="4110173" cy="770709"/>
          </a:xfrm>
        </p:spPr>
        <p:txBody>
          <a:bodyPr>
            <a:normAutofit/>
          </a:bodyPr>
          <a:lstStyle/>
          <a:p>
            <a:r>
              <a:rPr lang="fi-FI" b="1" dirty="0" err="1"/>
              <a:t>First</a:t>
            </a:r>
            <a:r>
              <a:rPr lang="fi-FI" b="1" dirty="0"/>
              <a:t> API</a:t>
            </a:r>
            <a:endParaRPr lang="en-US" b="1" dirty="0"/>
          </a:p>
        </p:txBody>
      </p:sp>
      <p:sp>
        <p:nvSpPr>
          <p:cNvPr id="11" name="Text Placeholder 10"/>
          <p:cNvSpPr>
            <a:spLocks noGrp="1"/>
          </p:cNvSpPr>
          <p:nvPr>
            <p:ph type="body" sz="half" idx="2"/>
          </p:nvPr>
        </p:nvSpPr>
        <p:spPr>
          <a:xfrm>
            <a:off x="750819" y="1359308"/>
            <a:ext cx="3932237" cy="4501742"/>
          </a:xfrm>
        </p:spPr>
        <p:txBody>
          <a:bodyPr>
            <a:normAutofit/>
          </a:bodyPr>
          <a:lstStyle/>
          <a:p>
            <a:r>
              <a:rPr lang="en-US" dirty="0"/>
              <a:t> </a:t>
            </a:r>
            <a:endParaRPr lang="fi-FI" dirty="0">
              <a:solidFill>
                <a:srgbClr val="FF0000"/>
              </a:solidFill>
            </a:endParaRPr>
          </a:p>
          <a:p>
            <a:endParaRPr lang="fi-FI" dirty="0"/>
          </a:p>
          <a:p>
            <a:endParaRPr lang="fi-FI" dirty="0"/>
          </a:p>
          <a:p>
            <a:endParaRPr lang="fi-FI" dirty="0"/>
          </a:p>
          <a:p>
            <a:endParaRPr lang="fi-FI" dirty="0"/>
          </a:p>
          <a:p>
            <a:endParaRPr lang="en-US" dirty="0"/>
          </a:p>
        </p:txBody>
      </p:sp>
      <p:sp>
        <p:nvSpPr>
          <p:cNvPr id="6" name="TextBox 5">
            <a:extLst>
              <a:ext uri="{FF2B5EF4-FFF2-40B4-BE49-F238E27FC236}">
                <a16:creationId xmlns:a16="http://schemas.microsoft.com/office/drawing/2014/main" id="{E7AAB5C3-AD81-4EEF-A898-A7B01F4D212F}"/>
              </a:ext>
            </a:extLst>
          </p:cNvPr>
          <p:cNvSpPr txBox="1"/>
          <p:nvPr/>
        </p:nvSpPr>
        <p:spPr>
          <a:xfrm>
            <a:off x="5120641" y="497567"/>
            <a:ext cx="3976601" cy="369332"/>
          </a:xfrm>
          <a:prstGeom prst="rect">
            <a:avLst/>
          </a:prstGeom>
          <a:noFill/>
        </p:spPr>
        <p:txBody>
          <a:bodyPr wrap="none" rtlCol="0">
            <a:spAutoFit/>
          </a:bodyPr>
          <a:lstStyle/>
          <a:p>
            <a:r>
              <a:rPr lang="fi-FI" dirty="0"/>
              <a:t>Picture of </a:t>
            </a:r>
            <a:r>
              <a:rPr lang="fi-FI" dirty="0" err="1"/>
              <a:t>the</a:t>
            </a:r>
            <a:r>
              <a:rPr lang="fi-FI" dirty="0"/>
              <a:t> </a:t>
            </a:r>
            <a:r>
              <a:rPr lang="fi-FI" dirty="0" err="1"/>
              <a:t>insight</a:t>
            </a:r>
            <a:r>
              <a:rPr lang="fi-FI" dirty="0"/>
              <a:t> </a:t>
            </a:r>
            <a:r>
              <a:rPr lang="fi-FI" dirty="0" err="1"/>
              <a:t>by</a:t>
            </a:r>
            <a:r>
              <a:rPr lang="fi-FI" dirty="0"/>
              <a:t> </a:t>
            </a:r>
            <a:r>
              <a:rPr lang="fi-FI" dirty="0" err="1"/>
              <a:t>the</a:t>
            </a:r>
            <a:r>
              <a:rPr lang="fi-FI" dirty="0"/>
              <a:t> </a:t>
            </a:r>
            <a:r>
              <a:rPr lang="fi-FI" dirty="0" err="1"/>
              <a:t>selected</a:t>
            </a:r>
            <a:r>
              <a:rPr lang="fi-FI" dirty="0"/>
              <a:t> API</a:t>
            </a:r>
            <a:endParaRPr lang="en-US" dirty="0"/>
          </a:p>
        </p:txBody>
      </p:sp>
      <p:sp>
        <p:nvSpPr>
          <p:cNvPr id="4" name="TextBox 3">
            <a:extLst>
              <a:ext uri="{FF2B5EF4-FFF2-40B4-BE49-F238E27FC236}">
                <a16:creationId xmlns:a16="http://schemas.microsoft.com/office/drawing/2014/main" id="{DEE7D576-410C-4397-B5C2-BAB572281622}"/>
              </a:ext>
            </a:extLst>
          </p:cNvPr>
          <p:cNvSpPr txBox="1"/>
          <p:nvPr/>
        </p:nvSpPr>
        <p:spPr>
          <a:xfrm>
            <a:off x="7132320" y="4009292"/>
            <a:ext cx="4308861" cy="1477328"/>
          </a:xfrm>
          <a:prstGeom prst="rect">
            <a:avLst/>
          </a:prstGeom>
          <a:noFill/>
        </p:spPr>
        <p:txBody>
          <a:bodyPr wrap="square" rtlCol="0">
            <a:spAutoFit/>
          </a:bodyPr>
          <a:lstStyle/>
          <a:p>
            <a:r>
              <a:rPr lang="en-US" altLang="zh-CN" dirty="0"/>
              <a:t>With the increasing of hours, the count of messages are increasing, the highest point corresponds to the 12/11/2017 6:00:02 AM, there are totally 576 hours and 32 messages.</a:t>
            </a:r>
            <a:endParaRPr lang="zh-CN" altLang="zh-CN" dirty="0"/>
          </a:p>
          <a:p>
            <a:endParaRPr lang="zh-CN" altLang="en-US" dirty="0"/>
          </a:p>
        </p:txBody>
      </p:sp>
      <p:pic>
        <p:nvPicPr>
          <p:cNvPr id="8" name="Picture 7">
            <a:extLst>
              <a:ext uri="{FF2B5EF4-FFF2-40B4-BE49-F238E27FC236}">
                <a16:creationId xmlns:a16="http://schemas.microsoft.com/office/drawing/2014/main" id="{1C5C7AFF-E3EB-43BF-911B-0342A9472300}"/>
              </a:ext>
            </a:extLst>
          </p:cNvPr>
          <p:cNvPicPr/>
          <p:nvPr/>
        </p:nvPicPr>
        <p:blipFill>
          <a:blip r:embed="rId2"/>
          <a:stretch>
            <a:fillRect/>
          </a:stretch>
        </p:blipFill>
        <p:spPr>
          <a:xfrm>
            <a:off x="464272" y="1420274"/>
            <a:ext cx="5263515" cy="1510030"/>
          </a:xfrm>
          <a:prstGeom prst="rect">
            <a:avLst/>
          </a:prstGeom>
          <a:noFill/>
          <a:ln w="9525">
            <a:noFill/>
          </a:ln>
        </p:spPr>
      </p:pic>
      <p:pic>
        <p:nvPicPr>
          <p:cNvPr id="13" name="Picture 12">
            <a:extLst>
              <a:ext uri="{FF2B5EF4-FFF2-40B4-BE49-F238E27FC236}">
                <a16:creationId xmlns:a16="http://schemas.microsoft.com/office/drawing/2014/main" id="{DC2F5FD2-A753-4A19-8E9F-AF0D5452860B}"/>
              </a:ext>
            </a:extLst>
          </p:cNvPr>
          <p:cNvPicPr/>
          <p:nvPr/>
        </p:nvPicPr>
        <p:blipFill>
          <a:blip r:embed="rId3"/>
          <a:stretch>
            <a:fillRect/>
          </a:stretch>
        </p:blipFill>
        <p:spPr>
          <a:xfrm>
            <a:off x="6464215" y="1420274"/>
            <a:ext cx="3971290" cy="1733550"/>
          </a:xfrm>
          <a:prstGeom prst="rect">
            <a:avLst/>
          </a:prstGeom>
          <a:noFill/>
          <a:ln w="9525">
            <a:noFill/>
          </a:ln>
        </p:spPr>
      </p:pic>
      <p:pic>
        <p:nvPicPr>
          <p:cNvPr id="14" name="Picture 13">
            <a:extLst>
              <a:ext uri="{FF2B5EF4-FFF2-40B4-BE49-F238E27FC236}">
                <a16:creationId xmlns:a16="http://schemas.microsoft.com/office/drawing/2014/main" id="{06A6C3B4-F0D8-4E41-9305-C8EAC25C7313}"/>
              </a:ext>
            </a:extLst>
          </p:cNvPr>
          <p:cNvPicPr/>
          <p:nvPr/>
        </p:nvPicPr>
        <p:blipFill>
          <a:blip r:embed="rId4"/>
          <a:stretch>
            <a:fillRect/>
          </a:stretch>
        </p:blipFill>
        <p:spPr>
          <a:xfrm>
            <a:off x="464272" y="3271335"/>
            <a:ext cx="5142865" cy="2837815"/>
          </a:xfrm>
          <a:prstGeom prst="rect">
            <a:avLst/>
          </a:prstGeom>
          <a:noFill/>
          <a:ln w="9525">
            <a:noFill/>
          </a:ln>
        </p:spPr>
      </p:pic>
    </p:spTree>
    <p:extLst>
      <p:ext uri="{BB962C8B-B14F-4D97-AF65-F5344CB8AC3E}">
        <p14:creationId xmlns:p14="http://schemas.microsoft.com/office/powerpoint/2010/main" val="4047910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1852" y="308534"/>
            <a:ext cx="4110173" cy="770709"/>
          </a:xfrm>
        </p:spPr>
        <p:txBody>
          <a:bodyPr>
            <a:normAutofit/>
          </a:bodyPr>
          <a:lstStyle/>
          <a:p>
            <a:r>
              <a:rPr lang="fi-FI" b="1" dirty="0" err="1"/>
              <a:t>First</a:t>
            </a:r>
            <a:r>
              <a:rPr lang="fi-FI" b="1" dirty="0"/>
              <a:t> API</a:t>
            </a:r>
            <a:endParaRPr lang="en-US" b="1" dirty="0"/>
          </a:p>
        </p:txBody>
      </p:sp>
      <p:sp>
        <p:nvSpPr>
          <p:cNvPr id="11" name="Text Placeholder 10"/>
          <p:cNvSpPr>
            <a:spLocks noGrp="1"/>
          </p:cNvSpPr>
          <p:nvPr>
            <p:ph type="body" sz="half" idx="2"/>
          </p:nvPr>
        </p:nvSpPr>
        <p:spPr>
          <a:xfrm>
            <a:off x="750819" y="1359308"/>
            <a:ext cx="3932237" cy="4501742"/>
          </a:xfrm>
        </p:spPr>
        <p:txBody>
          <a:bodyPr>
            <a:normAutofit/>
          </a:bodyPr>
          <a:lstStyle/>
          <a:p>
            <a:r>
              <a:rPr lang="en-US" dirty="0"/>
              <a:t> </a:t>
            </a:r>
            <a:endParaRPr lang="fi-FI" dirty="0">
              <a:solidFill>
                <a:srgbClr val="FF0000"/>
              </a:solidFill>
            </a:endParaRPr>
          </a:p>
          <a:p>
            <a:endParaRPr lang="fi-FI" dirty="0"/>
          </a:p>
          <a:p>
            <a:endParaRPr lang="fi-FI" dirty="0"/>
          </a:p>
          <a:p>
            <a:endParaRPr lang="fi-FI" dirty="0"/>
          </a:p>
          <a:p>
            <a:endParaRPr lang="fi-FI" dirty="0"/>
          </a:p>
          <a:p>
            <a:endParaRPr lang="en-US" dirty="0"/>
          </a:p>
        </p:txBody>
      </p:sp>
      <p:sp>
        <p:nvSpPr>
          <p:cNvPr id="6" name="TextBox 5">
            <a:extLst>
              <a:ext uri="{FF2B5EF4-FFF2-40B4-BE49-F238E27FC236}">
                <a16:creationId xmlns:a16="http://schemas.microsoft.com/office/drawing/2014/main" id="{E7AAB5C3-AD81-4EEF-A898-A7B01F4D212F}"/>
              </a:ext>
            </a:extLst>
          </p:cNvPr>
          <p:cNvSpPr txBox="1"/>
          <p:nvPr/>
        </p:nvSpPr>
        <p:spPr>
          <a:xfrm>
            <a:off x="5120641" y="497567"/>
            <a:ext cx="3976601" cy="369332"/>
          </a:xfrm>
          <a:prstGeom prst="rect">
            <a:avLst/>
          </a:prstGeom>
          <a:noFill/>
        </p:spPr>
        <p:txBody>
          <a:bodyPr wrap="none" rtlCol="0">
            <a:spAutoFit/>
          </a:bodyPr>
          <a:lstStyle/>
          <a:p>
            <a:r>
              <a:rPr lang="fi-FI" dirty="0"/>
              <a:t>Picture of </a:t>
            </a:r>
            <a:r>
              <a:rPr lang="fi-FI" dirty="0" err="1"/>
              <a:t>the</a:t>
            </a:r>
            <a:r>
              <a:rPr lang="fi-FI" dirty="0"/>
              <a:t> </a:t>
            </a:r>
            <a:r>
              <a:rPr lang="fi-FI" dirty="0" err="1"/>
              <a:t>insight</a:t>
            </a:r>
            <a:r>
              <a:rPr lang="fi-FI" dirty="0"/>
              <a:t> </a:t>
            </a:r>
            <a:r>
              <a:rPr lang="fi-FI" dirty="0" err="1"/>
              <a:t>by</a:t>
            </a:r>
            <a:r>
              <a:rPr lang="fi-FI" dirty="0"/>
              <a:t> </a:t>
            </a:r>
            <a:r>
              <a:rPr lang="fi-FI" dirty="0" err="1"/>
              <a:t>the</a:t>
            </a:r>
            <a:r>
              <a:rPr lang="fi-FI" dirty="0"/>
              <a:t> </a:t>
            </a:r>
            <a:r>
              <a:rPr lang="fi-FI" dirty="0" err="1"/>
              <a:t>selected</a:t>
            </a:r>
            <a:r>
              <a:rPr lang="fi-FI" dirty="0"/>
              <a:t> API</a:t>
            </a:r>
            <a:endParaRPr lang="en-US" dirty="0"/>
          </a:p>
        </p:txBody>
      </p:sp>
      <p:sp>
        <p:nvSpPr>
          <p:cNvPr id="4" name="TextBox 3">
            <a:extLst>
              <a:ext uri="{FF2B5EF4-FFF2-40B4-BE49-F238E27FC236}">
                <a16:creationId xmlns:a16="http://schemas.microsoft.com/office/drawing/2014/main" id="{DEE7D576-410C-4397-B5C2-BAB572281622}"/>
              </a:ext>
            </a:extLst>
          </p:cNvPr>
          <p:cNvSpPr txBox="1"/>
          <p:nvPr/>
        </p:nvSpPr>
        <p:spPr>
          <a:xfrm>
            <a:off x="486894" y="4009292"/>
            <a:ext cx="10954288" cy="923330"/>
          </a:xfrm>
          <a:prstGeom prst="rect">
            <a:avLst/>
          </a:prstGeom>
          <a:noFill/>
        </p:spPr>
        <p:txBody>
          <a:bodyPr wrap="square" rtlCol="0">
            <a:spAutoFit/>
          </a:bodyPr>
          <a:lstStyle/>
          <a:p>
            <a:r>
              <a:rPr lang="en-US" altLang="zh-CN" dirty="0"/>
              <a:t>We can see that when the hours are more than 20, there is a decrease of count of messages. The largest amount of messages happens when the hours are around 20.</a:t>
            </a:r>
            <a:endParaRPr lang="zh-CN" altLang="zh-CN" dirty="0"/>
          </a:p>
          <a:p>
            <a:endParaRPr lang="zh-CN" altLang="en-US" dirty="0"/>
          </a:p>
        </p:txBody>
      </p:sp>
      <p:pic>
        <p:nvPicPr>
          <p:cNvPr id="10" name="Picture 9">
            <a:extLst>
              <a:ext uri="{FF2B5EF4-FFF2-40B4-BE49-F238E27FC236}">
                <a16:creationId xmlns:a16="http://schemas.microsoft.com/office/drawing/2014/main" id="{62E196B3-40DE-4B3B-91B1-F0DA825F8A84}"/>
              </a:ext>
            </a:extLst>
          </p:cNvPr>
          <p:cNvPicPr/>
          <p:nvPr/>
        </p:nvPicPr>
        <p:blipFill>
          <a:blip r:embed="rId2"/>
          <a:stretch>
            <a:fillRect/>
          </a:stretch>
        </p:blipFill>
        <p:spPr>
          <a:xfrm>
            <a:off x="486894" y="1133254"/>
            <a:ext cx="5269230" cy="2295746"/>
          </a:xfrm>
          <a:prstGeom prst="rect">
            <a:avLst/>
          </a:prstGeom>
          <a:noFill/>
          <a:ln w="9525">
            <a:noFill/>
          </a:ln>
        </p:spPr>
      </p:pic>
      <p:pic>
        <p:nvPicPr>
          <p:cNvPr id="12" name="Picture 11">
            <a:extLst>
              <a:ext uri="{FF2B5EF4-FFF2-40B4-BE49-F238E27FC236}">
                <a16:creationId xmlns:a16="http://schemas.microsoft.com/office/drawing/2014/main" id="{0422ACD4-B4FE-4384-BCBC-E899B668B6A5}"/>
              </a:ext>
            </a:extLst>
          </p:cNvPr>
          <p:cNvPicPr/>
          <p:nvPr/>
        </p:nvPicPr>
        <p:blipFill>
          <a:blip r:embed="rId3"/>
          <a:stretch>
            <a:fillRect/>
          </a:stretch>
        </p:blipFill>
        <p:spPr>
          <a:xfrm>
            <a:off x="5771377" y="1133254"/>
            <a:ext cx="5271770" cy="2172654"/>
          </a:xfrm>
          <a:prstGeom prst="rect">
            <a:avLst/>
          </a:prstGeom>
          <a:noFill/>
          <a:ln w="9525">
            <a:noFill/>
          </a:ln>
        </p:spPr>
      </p:pic>
    </p:spTree>
    <p:extLst>
      <p:ext uri="{BB962C8B-B14F-4D97-AF65-F5344CB8AC3E}">
        <p14:creationId xmlns:p14="http://schemas.microsoft.com/office/powerpoint/2010/main" val="66056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err="1"/>
              <a:t>Insights</a:t>
            </a:r>
            <a:endParaRPr lang="en-US" dirty="0"/>
          </a:p>
        </p:txBody>
      </p:sp>
      <p:sp>
        <p:nvSpPr>
          <p:cNvPr id="3" name="Text Placeholder 2"/>
          <p:cNvSpPr>
            <a:spLocks noGrp="1"/>
          </p:cNvSpPr>
          <p:nvPr>
            <p:ph type="body" idx="1"/>
          </p:nvPr>
        </p:nvSpPr>
        <p:spPr>
          <a:xfrm>
            <a:off x="839788" y="921681"/>
            <a:ext cx="5157787" cy="823912"/>
          </a:xfrm>
        </p:spPr>
        <p:txBody>
          <a:bodyPr/>
          <a:lstStyle/>
          <a:p>
            <a:r>
              <a:rPr lang="en-US" altLang="zh-CN" i="1" dirty="0">
                <a:solidFill>
                  <a:srgbClr val="FF0000"/>
                </a:solidFill>
                <a:sym typeface="+mn-ea"/>
              </a:rPr>
              <a:t>UN </a:t>
            </a:r>
            <a:r>
              <a:rPr lang="en-US" altLang="zh-CN" i="1" dirty="0" err="1">
                <a:solidFill>
                  <a:srgbClr val="FF0000"/>
                </a:solidFill>
                <a:sym typeface="+mn-ea"/>
              </a:rPr>
              <a:t>Comtrade</a:t>
            </a:r>
            <a:endParaRPr lang="en-US" altLang="fi-FI" dirty="0">
              <a:solidFill>
                <a:srgbClr val="FF0000"/>
              </a:solidFill>
            </a:endParaRPr>
          </a:p>
        </p:txBody>
      </p:sp>
      <p:sp>
        <p:nvSpPr>
          <p:cNvPr id="4" name="Content Placeholder 3"/>
          <p:cNvSpPr>
            <a:spLocks noGrp="1"/>
          </p:cNvSpPr>
          <p:nvPr>
            <p:ph sz="half" idx="2"/>
          </p:nvPr>
        </p:nvSpPr>
        <p:spPr>
          <a:xfrm>
            <a:off x="839788" y="1745592"/>
            <a:ext cx="5157787" cy="4620373"/>
          </a:xfrm>
        </p:spPr>
        <p:txBody>
          <a:bodyPr>
            <a:normAutofit fontScale="70000" lnSpcReduction="20000"/>
          </a:bodyPr>
          <a:lstStyle/>
          <a:p>
            <a:r>
              <a:rPr lang="fi-FI" sz="1800" dirty="0"/>
              <a:t>Pivot </a:t>
            </a:r>
            <a:r>
              <a:rPr lang="fi-FI" sz="1800" dirty="0" err="1"/>
              <a:t>table</a:t>
            </a:r>
            <a:endParaRPr lang="fi-FI" sz="1800" dirty="0"/>
          </a:p>
          <a:p>
            <a:pPr lvl="1"/>
            <a:r>
              <a:rPr lang="fi-FI" sz="1400" dirty="0">
                <a:solidFill>
                  <a:srgbClr val="FF0000"/>
                </a:solidFill>
              </a:rPr>
              <a:t>used fields: Trade value, Trade flow, Year, Period</a:t>
            </a:r>
            <a:endParaRPr lang="en-US" altLang="fi-FI" sz="1400" dirty="0">
              <a:solidFill>
                <a:srgbClr val="FF0000"/>
              </a:solidFill>
            </a:endParaRPr>
          </a:p>
          <a:p>
            <a:r>
              <a:rPr lang="fi-FI" sz="1800" dirty="0" err="1"/>
              <a:t>Matrix</a:t>
            </a:r>
            <a:endParaRPr lang="fi-FI" sz="1800" dirty="0"/>
          </a:p>
          <a:p>
            <a:pPr lvl="1"/>
            <a:r>
              <a:rPr lang="fi-FI" sz="1400" dirty="0">
                <a:solidFill>
                  <a:srgbClr val="FF0000"/>
                </a:solidFill>
              </a:rPr>
              <a:t>used fields: </a:t>
            </a:r>
            <a:r>
              <a:rPr lang="en-US" altLang="fi-FI" sz="1400" dirty="0">
                <a:solidFill>
                  <a:srgbClr val="FF0000"/>
                </a:solidFill>
              </a:rPr>
              <a:t> T</a:t>
            </a:r>
            <a:r>
              <a:rPr lang="en-US" altLang="zh-CN" sz="1400" dirty="0">
                <a:solidFill>
                  <a:srgbClr val="FF0000"/>
                </a:solidFill>
              </a:rPr>
              <a:t>rade Flow, Trade value, period</a:t>
            </a:r>
            <a:endParaRPr lang="en-US" altLang="fi-FI" sz="1400" dirty="0">
              <a:solidFill>
                <a:srgbClr val="FF0000"/>
              </a:solidFill>
            </a:endParaRPr>
          </a:p>
          <a:p>
            <a:r>
              <a:rPr lang="fi-FI" sz="1800" dirty="0" err="1"/>
              <a:t>Narrative</a:t>
            </a:r>
            <a:endParaRPr lang="fi-FI" sz="1800" dirty="0"/>
          </a:p>
          <a:p>
            <a:pPr lvl="1"/>
            <a:r>
              <a:rPr lang="fi-FI" sz="1400" dirty="0">
                <a:solidFill>
                  <a:srgbClr val="FF0000"/>
                </a:solidFill>
              </a:rPr>
              <a:t>used fields: Reporter, year, Trade value</a:t>
            </a:r>
            <a:endParaRPr lang="en-US" altLang="fi-FI" sz="1400" dirty="0">
              <a:solidFill>
                <a:srgbClr val="FF0000"/>
              </a:solidFill>
            </a:endParaRPr>
          </a:p>
          <a:p>
            <a:r>
              <a:rPr lang="fi-FI" sz="1800" dirty="0"/>
              <a:t>Micro </a:t>
            </a:r>
            <a:r>
              <a:rPr lang="fi-FI" sz="1800" dirty="0" err="1"/>
              <a:t>chart</a:t>
            </a:r>
            <a:r>
              <a:rPr lang="fi-FI" sz="1800" dirty="0"/>
              <a:t> </a:t>
            </a:r>
          </a:p>
          <a:p>
            <a:pPr lvl="1"/>
            <a:r>
              <a:rPr lang="fi-FI" sz="1400" dirty="0">
                <a:solidFill>
                  <a:srgbClr val="FF0000"/>
                </a:solidFill>
              </a:rPr>
              <a:t>used fields: </a:t>
            </a:r>
            <a:r>
              <a:rPr lang="en-US" sz="1400" dirty="0">
                <a:solidFill>
                  <a:srgbClr val="FF0000"/>
                </a:solidFill>
              </a:rPr>
              <a:t>Year, Trade Flow, Trade Value</a:t>
            </a:r>
            <a:endParaRPr lang="en-US" altLang="fi-FI" sz="1400" dirty="0">
              <a:solidFill>
                <a:srgbClr val="FF0000"/>
              </a:solidFill>
            </a:endParaRPr>
          </a:p>
          <a:p>
            <a:r>
              <a:rPr lang="fi-FI" sz="1800" dirty="0"/>
              <a:t>Association</a:t>
            </a:r>
          </a:p>
          <a:p>
            <a:pPr lvl="1"/>
            <a:r>
              <a:rPr lang="fi-FI" sz="1400" dirty="0">
                <a:solidFill>
                  <a:srgbClr val="FF0000"/>
                </a:solidFill>
              </a:rPr>
              <a:t>used fields: Trade Flow , Trade Flow Code</a:t>
            </a:r>
          </a:p>
          <a:p>
            <a:r>
              <a:rPr lang="fi-FI" sz="1800" dirty="0" err="1"/>
              <a:t>Clusters</a:t>
            </a:r>
            <a:endParaRPr lang="fi-FI" sz="1800" dirty="0"/>
          </a:p>
          <a:p>
            <a:pPr lvl="1"/>
            <a:r>
              <a:rPr lang="fi-FI" sz="1400" dirty="0">
                <a:solidFill>
                  <a:srgbClr val="FF0000"/>
                </a:solidFill>
              </a:rPr>
              <a:t>used fields: Reporter code, Trade value</a:t>
            </a:r>
          </a:p>
          <a:p>
            <a:r>
              <a:rPr lang="fi-FI" sz="1800" dirty="0" err="1"/>
              <a:t>Correlations</a:t>
            </a:r>
            <a:endParaRPr lang="fi-FI" sz="1800" dirty="0"/>
          </a:p>
          <a:p>
            <a:pPr lvl="1"/>
            <a:r>
              <a:rPr lang="fi-FI" sz="1400" dirty="0">
                <a:solidFill>
                  <a:srgbClr val="FF0000"/>
                </a:solidFill>
              </a:rPr>
              <a:t>used fields: Period , Trade Value</a:t>
            </a:r>
          </a:p>
          <a:p>
            <a:r>
              <a:rPr lang="fi-FI" sz="1800" dirty="0" err="1"/>
              <a:t>Smoothing</a:t>
            </a:r>
            <a:r>
              <a:rPr lang="fi-FI" sz="1800" dirty="0"/>
              <a:t> </a:t>
            </a:r>
            <a:r>
              <a:rPr lang="fi-FI" sz="1800" dirty="0" err="1"/>
              <a:t>splines</a:t>
            </a:r>
            <a:endParaRPr lang="fi-FI" sz="1800" dirty="0"/>
          </a:p>
          <a:p>
            <a:pPr lvl="1"/>
            <a:r>
              <a:rPr lang="fi-FI" sz="1400" dirty="0">
                <a:solidFill>
                  <a:srgbClr val="FF0000"/>
                </a:solidFill>
              </a:rPr>
              <a:t>used fields: Trade value, Period</a:t>
            </a:r>
          </a:p>
          <a:p>
            <a:r>
              <a:rPr lang="fi-FI" sz="1800" dirty="0" err="1"/>
              <a:t>Scatter</a:t>
            </a:r>
            <a:r>
              <a:rPr lang="fi-FI" sz="1800" dirty="0"/>
              <a:t> </a:t>
            </a:r>
            <a:r>
              <a:rPr lang="fi-FI" sz="1800" dirty="0" err="1"/>
              <a:t>plots</a:t>
            </a:r>
            <a:endParaRPr lang="fi-FI" sz="1800" dirty="0"/>
          </a:p>
          <a:p>
            <a:pPr lvl="1"/>
            <a:r>
              <a:rPr lang="fi-FI" sz="1400" dirty="0">
                <a:solidFill>
                  <a:srgbClr val="FF0000"/>
                </a:solidFill>
              </a:rPr>
              <a:t>used fields: Period, Reporter, Trade value</a:t>
            </a:r>
          </a:p>
        </p:txBody>
      </p:sp>
      <p:sp>
        <p:nvSpPr>
          <p:cNvPr id="5" name="Text Placeholder 4"/>
          <p:cNvSpPr>
            <a:spLocks noGrp="1"/>
          </p:cNvSpPr>
          <p:nvPr>
            <p:ph type="body" sz="quarter" idx="3"/>
          </p:nvPr>
        </p:nvSpPr>
        <p:spPr>
          <a:xfrm>
            <a:off x="6172199" y="921681"/>
            <a:ext cx="5523411" cy="823912"/>
          </a:xfrm>
        </p:spPr>
        <p:txBody>
          <a:bodyPr/>
          <a:lstStyle/>
          <a:p>
            <a:r>
              <a:rPr lang="fi-FI" altLang="zh-CN" i="1" dirty="0">
                <a:solidFill>
                  <a:srgbClr val="FF0000"/>
                </a:solidFill>
              </a:rPr>
              <a:t>Rollingsale_bronx</a:t>
            </a:r>
            <a:r>
              <a:rPr lang="fi-FI" altLang="zh-CN" dirty="0"/>
              <a:t>(time-stamped dataset)</a:t>
            </a:r>
            <a:endParaRPr lang="en-US" altLang="zh-CN" dirty="0"/>
          </a:p>
        </p:txBody>
      </p:sp>
      <p:sp>
        <p:nvSpPr>
          <p:cNvPr id="6" name="Content Placeholder 5"/>
          <p:cNvSpPr>
            <a:spLocks noGrp="1"/>
          </p:cNvSpPr>
          <p:nvPr>
            <p:ph sz="quarter" idx="4"/>
          </p:nvPr>
        </p:nvSpPr>
        <p:spPr>
          <a:xfrm>
            <a:off x="6172200" y="1745592"/>
            <a:ext cx="5183188" cy="4533287"/>
          </a:xfrm>
        </p:spPr>
        <p:txBody>
          <a:bodyPr>
            <a:normAutofit fontScale="70000" lnSpcReduction="20000"/>
          </a:bodyPr>
          <a:lstStyle/>
          <a:p>
            <a:r>
              <a:rPr lang="fi-FI" sz="1800" dirty="0"/>
              <a:t>Pivot </a:t>
            </a:r>
            <a:r>
              <a:rPr lang="fi-FI" sz="1800" dirty="0" err="1"/>
              <a:t>table</a:t>
            </a:r>
            <a:endParaRPr lang="fi-FI" sz="1800" dirty="0"/>
          </a:p>
          <a:p>
            <a:pPr lvl="1"/>
            <a:r>
              <a:rPr lang="fi-FI" sz="1400" dirty="0">
                <a:solidFill>
                  <a:srgbClr val="FF0000"/>
                </a:solidFill>
              </a:rPr>
              <a:t>used fields: Tax class at time of sale, lot , sale price</a:t>
            </a:r>
          </a:p>
          <a:p>
            <a:r>
              <a:rPr lang="fi-FI" sz="1800" dirty="0" err="1"/>
              <a:t>Matrix</a:t>
            </a:r>
            <a:endParaRPr lang="fi-FI" sz="1800" dirty="0"/>
          </a:p>
          <a:p>
            <a:pPr lvl="1"/>
            <a:r>
              <a:rPr lang="fi-FI" sz="1400" dirty="0">
                <a:solidFill>
                  <a:srgbClr val="FF0000"/>
                </a:solidFill>
              </a:rPr>
              <a:t>used fields: Year built, sale price, tax class at time of sale</a:t>
            </a:r>
          </a:p>
          <a:p>
            <a:r>
              <a:rPr lang="fi-FI" sz="1800" dirty="0" err="1"/>
              <a:t>Narrative</a:t>
            </a:r>
            <a:endParaRPr lang="fi-FI" sz="1800" dirty="0"/>
          </a:p>
          <a:p>
            <a:pPr lvl="1"/>
            <a:r>
              <a:rPr lang="fi-FI" sz="1400" dirty="0"/>
              <a:t>used fields: </a:t>
            </a:r>
            <a:r>
              <a:rPr lang="fi-FI" sz="1400" dirty="0">
                <a:solidFill>
                  <a:srgbClr val="FF0000"/>
                </a:solidFill>
              </a:rPr>
              <a:t> Gross square feet, sale price</a:t>
            </a:r>
            <a:endParaRPr lang="fi-FI" sz="1400" dirty="0"/>
          </a:p>
          <a:p>
            <a:r>
              <a:rPr lang="fi-FI" sz="1800" dirty="0"/>
              <a:t>Micro </a:t>
            </a:r>
            <a:r>
              <a:rPr lang="fi-FI" sz="1800" dirty="0" err="1"/>
              <a:t>chart</a:t>
            </a:r>
            <a:r>
              <a:rPr lang="fi-FI" sz="1800" dirty="0"/>
              <a:t> </a:t>
            </a:r>
          </a:p>
          <a:p>
            <a:pPr lvl="1"/>
            <a:r>
              <a:rPr lang="fi-FI" sz="1400" dirty="0"/>
              <a:t>used fields: </a:t>
            </a:r>
            <a:r>
              <a:rPr lang="fi-FI" sz="1400" dirty="0">
                <a:solidFill>
                  <a:srgbClr val="FF0000"/>
                </a:solidFill>
              </a:rPr>
              <a:t>tax class at time of sale, year built, sale price</a:t>
            </a:r>
            <a:endParaRPr lang="fi-FI" sz="1400" dirty="0"/>
          </a:p>
          <a:p>
            <a:r>
              <a:rPr lang="fi-FI" sz="1800" dirty="0"/>
              <a:t>Association</a:t>
            </a:r>
          </a:p>
          <a:p>
            <a:pPr lvl="1"/>
            <a:r>
              <a:rPr lang="fi-FI" sz="1400" dirty="0">
                <a:solidFill>
                  <a:srgbClr val="FF0000"/>
                </a:solidFill>
              </a:rPr>
              <a:t>used fields:  land square feet, lot, sale price, sale date, tax class at time of sale</a:t>
            </a:r>
          </a:p>
          <a:p>
            <a:r>
              <a:rPr lang="fi-FI" sz="1800" dirty="0" err="1"/>
              <a:t>Clusters</a:t>
            </a:r>
            <a:endParaRPr lang="fi-FI" sz="1800" dirty="0"/>
          </a:p>
          <a:p>
            <a:pPr lvl="1"/>
            <a:r>
              <a:rPr lang="fi-FI" sz="1400" dirty="0"/>
              <a:t>used fields: </a:t>
            </a:r>
            <a:r>
              <a:rPr lang="fi-FI" sz="1400" dirty="0">
                <a:solidFill>
                  <a:srgbClr val="FF0000"/>
                </a:solidFill>
              </a:rPr>
              <a:t>sale price, total units, lot</a:t>
            </a:r>
            <a:endParaRPr lang="fi-FI" sz="1400" dirty="0"/>
          </a:p>
          <a:p>
            <a:r>
              <a:rPr lang="fi-FI" sz="1800" dirty="0" err="1"/>
              <a:t>Forecasts</a:t>
            </a:r>
            <a:endParaRPr lang="fi-FI" sz="1800" dirty="0"/>
          </a:p>
          <a:p>
            <a:pPr lvl="1"/>
            <a:r>
              <a:rPr lang="fi-FI" sz="1400" dirty="0"/>
              <a:t>used fields: </a:t>
            </a:r>
            <a:r>
              <a:rPr lang="fi-FI" sz="1400" dirty="0">
                <a:solidFill>
                  <a:srgbClr val="FF0000"/>
                </a:solidFill>
              </a:rPr>
              <a:t>sale date, sale price</a:t>
            </a:r>
            <a:endParaRPr lang="fi-FI" sz="1400" dirty="0"/>
          </a:p>
          <a:p>
            <a:r>
              <a:rPr lang="fi-FI" sz="1800" dirty="0" err="1"/>
              <a:t>Correlations</a:t>
            </a:r>
            <a:endParaRPr lang="fi-FI" sz="1800" dirty="0"/>
          </a:p>
          <a:p>
            <a:pPr lvl="1"/>
            <a:r>
              <a:rPr lang="fi-FI" sz="1400" dirty="0"/>
              <a:t>used fields: </a:t>
            </a:r>
            <a:r>
              <a:rPr lang="fi-FI" sz="1400" dirty="0">
                <a:solidFill>
                  <a:srgbClr val="FF0000"/>
                </a:solidFill>
              </a:rPr>
              <a:t>year built, sale price, tax class at time of sale, lot</a:t>
            </a:r>
            <a:endParaRPr lang="fi-FI" sz="1400" dirty="0"/>
          </a:p>
          <a:p>
            <a:r>
              <a:rPr lang="fi-FI" sz="1800" dirty="0" err="1"/>
              <a:t>Smoothing</a:t>
            </a:r>
            <a:r>
              <a:rPr lang="fi-FI" sz="1800" dirty="0"/>
              <a:t> </a:t>
            </a:r>
            <a:r>
              <a:rPr lang="fi-FI" sz="1800" dirty="0" err="1"/>
              <a:t>splines</a:t>
            </a:r>
            <a:endParaRPr lang="fi-FI" sz="1800" dirty="0"/>
          </a:p>
          <a:p>
            <a:pPr lvl="1"/>
            <a:r>
              <a:rPr lang="fi-FI" sz="1400" dirty="0"/>
              <a:t>used fields: </a:t>
            </a:r>
            <a:r>
              <a:rPr lang="fi-FI" sz="1400" dirty="0">
                <a:solidFill>
                  <a:srgbClr val="FF0000"/>
                </a:solidFill>
              </a:rPr>
              <a:t>gross feet square, sale price</a:t>
            </a:r>
            <a:endParaRPr lang="fi-FI" sz="1400" dirty="0"/>
          </a:p>
          <a:p>
            <a:r>
              <a:rPr lang="fi-FI" sz="1800" dirty="0" err="1"/>
              <a:t>Scatter</a:t>
            </a:r>
            <a:r>
              <a:rPr lang="fi-FI" sz="1800" dirty="0"/>
              <a:t> </a:t>
            </a:r>
            <a:r>
              <a:rPr lang="fi-FI" sz="1800" dirty="0" err="1"/>
              <a:t>plots</a:t>
            </a:r>
            <a:endParaRPr lang="fi-FI" sz="1800" dirty="0"/>
          </a:p>
          <a:p>
            <a:pPr lvl="1"/>
            <a:r>
              <a:rPr lang="fi-FI" sz="1400" dirty="0"/>
              <a:t>used fields: </a:t>
            </a:r>
            <a:r>
              <a:rPr lang="fi-FI" sz="1400" dirty="0">
                <a:solidFill>
                  <a:srgbClr val="FF0000"/>
                </a:solidFill>
              </a:rPr>
              <a:t>tax at time of sale, sale price</a:t>
            </a:r>
            <a:endParaRPr lang="fi-FI" sz="1400" dirty="0"/>
          </a:p>
        </p:txBody>
      </p:sp>
      <p:sp>
        <p:nvSpPr>
          <p:cNvPr id="7" name="TextBox 6"/>
          <p:cNvSpPr txBox="1"/>
          <p:nvPr/>
        </p:nvSpPr>
        <p:spPr>
          <a:xfrm>
            <a:off x="839788" y="6488668"/>
            <a:ext cx="5600636" cy="369332"/>
          </a:xfrm>
          <a:prstGeom prst="rect">
            <a:avLst/>
          </a:prstGeom>
          <a:noFill/>
        </p:spPr>
        <p:txBody>
          <a:bodyPr wrap="none" rtlCol="0">
            <a:spAutoFit/>
          </a:bodyPr>
          <a:lstStyle/>
          <a:p>
            <a:r>
              <a:rPr lang="fi-FI" dirty="0"/>
              <a:t>* </a:t>
            </a:r>
            <a:r>
              <a:rPr lang="en-US" dirty="0"/>
              <a:t>Remove the insights you did not make from the datasets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1852" y="308534"/>
            <a:ext cx="4110173" cy="770709"/>
          </a:xfrm>
        </p:spPr>
        <p:txBody>
          <a:bodyPr>
            <a:normAutofit/>
          </a:bodyPr>
          <a:lstStyle/>
          <a:p>
            <a:r>
              <a:rPr lang="fi-FI" b="1" dirty="0" err="1"/>
              <a:t>First</a:t>
            </a:r>
            <a:r>
              <a:rPr lang="fi-FI" b="1" dirty="0"/>
              <a:t> API</a:t>
            </a:r>
            <a:endParaRPr lang="en-US" b="1" dirty="0"/>
          </a:p>
        </p:txBody>
      </p:sp>
      <p:sp>
        <p:nvSpPr>
          <p:cNvPr id="11" name="Text Placeholder 10"/>
          <p:cNvSpPr>
            <a:spLocks noGrp="1"/>
          </p:cNvSpPr>
          <p:nvPr>
            <p:ph type="body" sz="half" idx="2"/>
          </p:nvPr>
        </p:nvSpPr>
        <p:spPr>
          <a:xfrm>
            <a:off x="750819" y="1359308"/>
            <a:ext cx="3932237" cy="4501742"/>
          </a:xfrm>
        </p:spPr>
        <p:txBody>
          <a:bodyPr>
            <a:normAutofit/>
          </a:bodyPr>
          <a:lstStyle/>
          <a:p>
            <a:r>
              <a:rPr lang="en-US" dirty="0"/>
              <a:t> </a:t>
            </a:r>
            <a:endParaRPr lang="fi-FI" dirty="0">
              <a:solidFill>
                <a:srgbClr val="FF0000"/>
              </a:solidFill>
            </a:endParaRPr>
          </a:p>
          <a:p>
            <a:endParaRPr lang="fi-FI" dirty="0"/>
          </a:p>
          <a:p>
            <a:endParaRPr lang="fi-FI" dirty="0"/>
          </a:p>
          <a:p>
            <a:endParaRPr lang="fi-FI" dirty="0"/>
          </a:p>
          <a:p>
            <a:endParaRPr lang="fi-FI" dirty="0"/>
          </a:p>
          <a:p>
            <a:endParaRPr lang="en-US" dirty="0"/>
          </a:p>
        </p:txBody>
      </p:sp>
      <p:sp>
        <p:nvSpPr>
          <p:cNvPr id="6" name="TextBox 5">
            <a:extLst>
              <a:ext uri="{FF2B5EF4-FFF2-40B4-BE49-F238E27FC236}">
                <a16:creationId xmlns:a16="http://schemas.microsoft.com/office/drawing/2014/main" id="{E7AAB5C3-AD81-4EEF-A898-A7B01F4D212F}"/>
              </a:ext>
            </a:extLst>
          </p:cNvPr>
          <p:cNvSpPr txBox="1"/>
          <p:nvPr/>
        </p:nvSpPr>
        <p:spPr>
          <a:xfrm>
            <a:off x="5120641" y="497567"/>
            <a:ext cx="3976601" cy="369332"/>
          </a:xfrm>
          <a:prstGeom prst="rect">
            <a:avLst/>
          </a:prstGeom>
          <a:noFill/>
        </p:spPr>
        <p:txBody>
          <a:bodyPr wrap="none" rtlCol="0">
            <a:spAutoFit/>
          </a:bodyPr>
          <a:lstStyle/>
          <a:p>
            <a:r>
              <a:rPr lang="fi-FI" dirty="0"/>
              <a:t>Picture of </a:t>
            </a:r>
            <a:r>
              <a:rPr lang="fi-FI" dirty="0" err="1"/>
              <a:t>the</a:t>
            </a:r>
            <a:r>
              <a:rPr lang="fi-FI" dirty="0"/>
              <a:t> </a:t>
            </a:r>
            <a:r>
              <a:rPr lang="fi-FI" dirty="0" err="1"/>
              <a:t>insight</a:t>
            </a:r>
            <a:r>
              <a:rPr lang="fi-FI" dirty="0"/>
              <a:t> </a:t>
            </a:r>
            <a:r>
              <a:rPr lang="fi-FI" dirty="0" err="1"/>
              <a:t>by</a:t>
            </a:r>
            <a:r>
              <a:rPr lang="fi-FI" dirty="0"/>
              <a:t> </a:t>
            </a:r>
            <a:r>
              <a:rPr lang="fi-FI" dirty="0" err="1"/>
              <a:t>the</a:t>
            </a:r>
            <a:r>
              <a:rPr lang="fi-FI" dirty="0"/>
              <a:t> </a:t>
            </a:r>
            <a:r>
              <a:rPr lang="fi-FI" dirty="0" err="1"/>
              <a:t>selected</a:t>
            </a:r>
            <a:r>
              <a:rPr lang="fi-FI" dirty="0"/>
              <a:t> API</a:t>
            </a:r>
            <a:endParaRPr lang="en-US" dirty="0"/>
          </a:p>
        </p:txBody>
      </p:sp>
      <p:sp>
        <p:nvSpPr>
          <p:cNvPr id="4" name="TextBox 3">
            <a:extLst>
              <a:ext uri="{FF2B5EF4-FFF2-40B4-BE49-F238E27FC236}">
                <a16:creationId xmlns:a16="http://schemas.microsoft.com/office/drawing/2014/main" id="{DEE7D576-410C-4397-B5C2-BAB572281622}"/>
              </a:ext>
            </a:extLst>
          </p:cNvPr>
          <p:cNvSpPr txBox="1"/>
          <p:nvPr/>
        </p:nvSpPr>
        <p:spPr>
          <a:xfrm>
            <a:off x="1491175" y="4760028"/>
            <a:ext cx="8623496" cy="923330"/>
          </a:xfrm>
          <a:prstGeom prst="rect">
            <a:avLst/>
          </a:prstGeom>
          <a:noFill/>
        </p:spPr>
        <p:txBody>
          <a:bodyPr wrap="square" rtlCol="0">
            <a:spAutoFit/>
          </a:bodyPr>
          <a:lstStyle/>
          <a:p>
            <a:r>
              <a:rPr lang="en-US" altLang="zh-CN" dirty="0"/>
              <a:t>We can see from this figure that there is some heaps when the created time is around year o 2016, November, also, it can be forecast that in 01/10/2018, the amount of messages are still low, and no change.</a:t>
            </a:r>
            <a:endParaRPr lang="zh-CN" altLang="zh-CN" dirty="0"/>
          </a:p>
        </p:txBody>
      </p:sp>
      <p:pic>
        <p:nvPicPr>
          <p:cNvPr id="10" name="Picture 9">
            <a:extLst>
              <a:ext uri="{FF2B5EF4-FFF2-40B4-BE49-F238E27FC236}">
                <a16:creationId xmlns:a16="http://schemas.microsoft.com/office/drawing/2014/main" id="{382F5C72-189F-4394-8977-C68F445336AE}"/>
              </a:ext>
            </a:extLst>
          </p:cNvPr>
          <p:cNvPicPr/>
          <p:nvPr/>
        </p:nvPicPr>
        <p:blipFill>
          <a:blip r:embed="rId2"/>
          <a:stretch>
            <a:fillRect/>
          </a:stretch>
        </p:blipFill>
        <p:spPr>
          <a:xfrm>
            <a:off x="1012873" y="1359308"/>
            <a:ext cx="9903655" cy="3034257"/>
          </a:xfrm>
          <a:prstGeom prst="rect">
            <a:avLst/>
          </a:prstGeom>
          <a:noFill/>
          <a:ln w="9525">
            <a:noFill/>
          </a:ln>
        </p:spPr>
      </p:pic>
    </p:spTree>
    <p:extLst>
      <p:ext uri="{BB962C8B-B14F-4D97-AF65-F5344CB8AC3E}">
        <p14:creationId xmlns:p14="http://schemas.microsoft.com/office/powerpoint/2010/main" val="254630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pic>
        <p:nvPicPr>
          <p:cNvPr id="3" name="Picture 2">
            <a:extLst>
              <a:ext uri="{FF2B5EF4-FFF2-40B4-BE49-F238E27FC236}">
                <a16:creationId xmlns:a16="http://schemas.microsoft.com/office/drawing/2014/main" id="{0B1F9B13-A507-4013-BFED-CBD5E14697C1}"/>
              </a:ext>
            </a:extLst>
          </p:cNvPr>
          <p:cNvPicPr/>
          <p:nvPr/>
        </p:nvPicPr>
        <p:blipFill>
          <a:blip r:embed="rId2"/>
          <a:stretch>
            <a:fillRect/>
          </a:stretch>
        </p:blipFill>
        <p:spPr>
          <a:xfrm>
            <a:off x="521334" y="2414783"/>
            <a:ext cx="6402607" cy="2894012"/>
          </a:xfrm>
          <a:prstGeom prst="rect">
            <a:avLst/>
          </a:prstGeom>
        </p:spPr>
      </p:pic>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3693319"/>
          </a:xfrm>
          <a:prstGeom prst="rect">
            <a:avLst/>
          </a:prstGeom>
          <a:noFill/>
        </p:spPr>
        <p:txBody>
          <a:bodyPr wrap="square" rtlCol="0">
            <a:spAutoFit/>
          </a:bodyPr>
          <a:lstStyle/>
          <a:p>
            <a:r>
              <a:rPr lang="en-US" altLang="zh-CN" dirty="0"/>
              <a:t>We can see from the pivot table that there are totally around 1.72E+14 US$ trade value, and export trade value is higher than import trade value in total. From year 2012 to 2013, the export and import trade value are increasing, than from 2014 to 2016, they are both decreasing.</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1. Pivot table</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2862322"/>
          </a:xfrm>
          <a:prstGeom prst="rect">
            <a:avLst/>
          </a:prstGeom>
          <a:noFill/>
        </p:spPr>
        <p:txBody>
          <a:bodyPr wrap="square" rtlCol="0">
            <a:spAutoFit/>
          </a:bodyPr>
          <a:lstStyle/>
          <a:p>
            <a:r>
              <a:rPr lang="en-US" altLang="zh-CN" dirty="0"/>
              <a:t>We can see that there are 2 kinds of trade flow, export and import, and 4 years of trade value records. Basically the total trade value for each year is around 30 T us$, total for those years are around 172 T us$</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2. Matrix</a:t>
            </a:r>
            <a:endParaRPr lang="zh-CN" altLang="en-US" dirty="0"/>
          </a:p>
        </p:txBody>
      </p:sp>
      <p:pic>
        <p:nvPicPr>
          <p:cNvPr id="6" name="Picture 5">
            <a:extLst>
              <a:ext uri="{FF2B5EF4-FFF2-40B4-BE49-F238E27FC236}">
                <a16:creationId xmlns:a16="http://schemas.microsoft.com/office/drawing/2014/main" id="{71E28ACA-8F60-4DE9-8E39-0687A8FC89A3}"/>
              </a:ext>
            </a:extLst>
          </p:cNvPr>
          <p:cNvPicPr/>
          <p:nvPr/>
        </p:nvPicPr>
        <p:blipFill>
          <a:blip r:embed="rId2"/>
          <a:stretch>
            <a:fillRect/>
          </a:stretch>
        </p:blipFill>
        <p:spPr>
          <a:xfrm>
            <a:off x="351692" y="2470273"/>
            <a:ext cx="6654019" cy="3832053"/>
          </a:xfrm>
          <a:prstGeom prst="rect">
            <a:avLst/>
          </a:prstGeom>
        </p:spPr>
      </p:pic>
    </p:spTree>
    <p:extLst>
      <p:ext uri="{BB962C8B-B14F-4D97-AF65-F5344CB8AC3E}">
        <p14:creationId xmlns:p14="http://schemas.microsoft.com/office/powerpoint/2010/main" val="305515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628206" y="1946672"/>
            <a:ext cx="2628900" cy="4247317"/>
          </a:xfrm>
          <a:prstGeom prst="rect">
            <a:avLst/>
          </a:prstGeom>
          <a:noFill/>
        </p:spPr>
        <p:txBody>
          <a:bodyPr wrap="square" rtlCol="0">
            <a:spAutoFit/>
          </a:bodyPr>
          <a:lstStyle/>
          <a:p>
            <a:r>
              <a:rPr lang="en-US" altLang="zh-CN" dirty="0"/>
              <a:t>We can see from the narrative that the total trade value is 172.6 trillion, which can be validated from the second fig. The minimum value is 132.1 million (Montserrat) and the maximum is 19.97 trillion (China), The top three entities account for over a quarter (30%) of overall Trade Value (US$), which are China, USA and Germany.</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3. Narrative</a:t>
            </a:r>
            <a:endParaRPr lang="zh-CN" altLang="en-US" dirty="0"/>
          </a:p>
        </p:txBody>
      </p:sp>
      <p:pic>
        <p:nvPicPr>
          <p:cNvPr id="6" name="Picture 5">
            <a:extLst>
              <a:ext uri="{FF2B5EF4-FFF2-40B4-BE49-F238E27FC236}">
                <a16:creationId xmlns:a16="http://schemas.microsoft.com/office/drawing/2014/main" id="{8608AC4E-5EC5-4301-B8A3-7E6BEE80FCD2}"/>
              </a:ext>
            </a:extLst>
          </p:cNvPr>
          <p:cNvPicPr/>
          <p:nvPr/>
        </p:nvPicPr>
        <p:blipFill>
          <a:blip r:embed="rId2"/>
          <a:stretch>
            <a:fillRect/>
          </a:stretch>
        </p:blipFill>
        <p:spPr>
          <a:xfrm>
            <a:off x="393675" y="2077474"/>
            <a:ext cx="6372885" cy="4027903"/>
          </a:xfrm>
          <a:prstGeom prst="rect">
            <a:avLst/>
          </a:prstGeom>
          <a:noFill/>
          <a:ln w="9525">
            <a:noFill/>
          </a:ln>
        </p:spPr>
      </p:pic>
    </p:spTree>
    <p:extLst>
      <p:ext uri="{BB962C8B-B14F-4D97-AF65-F5344CB8AC3E}">
        <p14:creationId xmlns:p14="http://schemas.microsoft.com/office/powerpoint/2010/main" val="7023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3693319"/>
          </a:xfrm>
          <a:prstGeom prst="rect">
            <a:avLst/>
          </a:prstGeom>
          <a:noFill/>
        </p:spPr>
        <p:txBody>
          <a:bodyPr wrap="square" rtlCol="0">
            <a:spAutoFit/>
          </a:bodyPr>
          <a:lstStyle/>
          <a:p>
            <a:r>
              <a:rPr lang="en-US" altLang="zh-CN" dirty="0"/>
              <a:t>In this figure, we can see that this micro chart clearly shows comparison between two kinds of trade flow: Export and import, for 2012, 2015, and 2016, the export trade value is lower than import trade value,  and for 2013 and 2014, the export trade value is high than import trade value.</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4. Micro chart</a:t>
            </a:r>
            <a:endParaRPr lang="zh-CN" altLang="en-US" dirty="0"/>
          </a:p>
        </p:txBody>
      </p:sp>
      <p:pic>
        <p:nvPicPr>
          <p:cNvPr id="6" name="Picture 5">
            <a:extLst>
              <a:ext uri="{FF2B5EF4-FFF2-40B4-BE49-F238E27FC236}">
                <a16:creationId xmlns:a16="http://schemas.microsoft.com/office/drawing/2014/main" id="{F5A833D2-25D5-41A9-91F9-64EFBE8D2C0B}"/>
              </a:ext>
            </a:extLst>
          </p:cNvPr>
          <p:cNvPicPr/>
          <p:nvPr/>
        </p:nvPicPr>
        <p:blipFill>
          <a:blip r:embed="rId2"/>
          <a:stretch>
            <a:fillRect/>
          </a:stretch>
        </p:blipFill>
        <p:spPr>
          <a:xfrm>
            <a:off x="407963" y="1946672"/>
            <a:ext cx="6569611" cy="4158706"/>
          </a:xfrm>
          <a:prstGeom prst="rect">
            <a:avLst/>
          </a:prstGeom>
          <a:noFill/>
          <a:ln w="9525">
            <a:noFill/>
          </a:ln>
        </p:spPr>
      </p:pic>
    </p:spTree>
    <p:extLst>
      <p:ext uri="{BB962C8B-B14F-4D97-AF65-F5344CB8AC3E}">
        <p14:creationId xmlns:p14="http://schemas.microsoft.com/office/powerpoint/2010/main" val="18100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2308324"/>
          </a:xfrm>
          <a:prstGeom prst="rect">
            <a:avLst/>
          </a:prstGeom>
          <a:noFill/>
        </p:spPr>
        <p:txBody>
          <a:bodyPr wrap="square" rtlCol="0">
            <a:spAutoFit/>
          </a:bodyPr>
          <a:lstStyle/>
          <a:p>
            <a:r>
              <a:rPr lang="en-US" altLang="zh-CN" dirty="0"/>
              <a:t>As can be seen from the figure, when the trade flow code = 2, is </a:t>
            </a:r>
            <a:r>
              <a:rPr lang="en-US" altLang="zh-CN" dirty="0" err="1"/>
              <a:t>is</a:t>
            </a:r>
            <a:r>
              <a:rPr lang="en-US" altLang="zh-CN" dirty="0"/>
              <a:t> more likely belong to the export, when the trade flow code = 1, it is more likely belong to import trade.</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77340"/>
            <a:ext cx="1937702" cy="369332"/>
          </a:xfrm>
          <a:prstGeom prst="rect">
            <a:avLst/>
          </a:prstGeom>
          <a:noFill/>
        </p:spPr>
        <p:txBody>
          <a:bodyPr wrap="square" rtlCol="0">
            <a:spAutoFit/>
          </a:bodyPr>
          <a:lstStyle/>
          <a:p>
            <a:r>
              <a:rPr lang="en-US" altLang="zh-CN" dirty="0"/>
              <a:t>5. Association</a:t>
            </a:r>
            <a:endParaRPr lang="zh-CN" altLang="en-US" dirty="0"/>
          </a:p>
        </p:txBody>
      </p:sp>
      <p:pic>
        <p:nvPicPr>
          <p:cNvPr id="7" name="Picture 6">
            <a:extLst>
              <a:ext uri="{FF2B5EF4-FFF2-40B4-BE49-F238E27FC236}">
                <a16:creationId xmlns:a16="http://schemas.microsoft.com/office/drawing/2014/main" id="{0B7DA4BA-771E-40AE-9784-941D6ABB2EC6}"/>
              </a:ext>
            </a:extLst>
          </p:cNvPr>
          <p:cNvPicPr/>
          <p:nvPr/>
        </p:nvPicPr>
        <p:blipFill>
          <a:blip r:embed="rId2"/>
          <a:stretch>
            <a:fillRect/>
          </a:stretch>
        </p:blipFill>
        <p:spPr>
          <a:xfrm>
            <a:off x="633046" y="2294889"/>
            <a:ext cx="6175717" cy="3951165"/>
          </a:xfrm>
          <a:prstGeom prst="rect">
            <a:avLst/>
          </a:prstGeom>
          <a:noFill/>
          <a:ln w="9525">
            <a:noFill/>
          </a:ln>
        </p:spPr>
      </p:pic>
    </p:spTree>
    <p:extLst>
      <p:ext uri="{BB962C8B-B14F-4D97-AF65-F5344CB8AC3E}">
        <p14:creationId xmlns:p14="http://schemas.microsoft.com/office/powerpoint/2010/main" val="135977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88612"/>
          </a:xfrm>
        </p:spPr>
        <p:txBody>
          <a:bodyPr>
            <a:normAutofit fontScale="90000"/>
          </a:bodyPr>
          <a:lstStyle/>
          <a:p>
            <a:r>
              <a:rPr lang="fi-FI" dirty="0"/>
              <a:t>Picture(s) of </a:t>
            </a:r>
            <a:r>
              <a:rPr lang="fi-FI" dirty="0" err="1"/>
              <a:t>the</a:t>
            </a:r>
            <a:r>
              <a:rPr lang="fi-FI" dirty="0"/>
              <a:t> </a:t>
            </a:r>
            <a:r>
              <a:rPr lang="fi-FI" dirty="0" err="1"/>
              <a:t>insights</a:t>
            </a:r>
            <a:r>
              <a:rPr lang="fi-FI" dirty="0"/>
              <a:t> </a:t>
            </a:r>
            <a:r>
              <a:rPr lang="fi-FI" dirty="0" err="1"/>
              <a:t>from</a:t>
            </a:r>
            <a:r>
              <a:rPr lang="fi-FI" dirty="0"/>
              <a:t> </a:t>
            </a:r>
            <a:r>
              <a:rPr lang="fi-FI" dirty="0" err="1"/>
              <a:t>the</a:t>
            </a:r>
            <a:r>
              <a:rPr lang="fi-FI" dirty="0"/>
              <a:t> </a:t>
            </a:r>
            <a:r>
              <a:rPr lang="fi-FI" dirty="0">
                <a:solidFill>
                  <a:srgbClr val="FF0000"/>
                </a:solidFill>
              </a:rPr>
              <a:t>set 1</a:t>
            </a:r>
            <a:endParaRPr lang="en-US" dirty="0">
              <a:solidFill>
                <a:srgbClr val="FF0000"/>
              </a:solidFill>
            </a:endParaRPr>
          </a:p>
        </p:txBody>
      </p:sp>
      <p:sp>
        <p:nvSpPr>
          <p:cNvPr id="4" name="TextBox 3">
            <a:extLst>
              <a:ext uri="{FF2B5EF4-FFF2-40B4-BE49-F238E27FC236}">
                <a16:creationId xmlns:a16="http://schemas.microsoft.com/office/drawing/2014/main" id="{1AAFE623-C876-42FD-9DBF-4B03794528DB}"/>
              </a:ext>
            </a:extLst>
          </p:cNvPr>
          <p:cNvSpPr txBox="1"/>
          <p:nvPr/>
        </p:nvSpPr>
        <p:spPr>
          <a:xfrm>
            <a:off x="7726680" y="1817370"/>
            <a:ext cx="2628900" cy="4524315"/>
          </a:xfrm>
          <a:prstGeom prst="rect">
            <a:avLst/>
          </a:prstGeom>
          <a:noFill/>
        </p:spPr>
        <p:txBody>
          <a:bodyPr wrap="square" rtlCol="0">
            <a:spAutoFit/>
          </a:bodyPr>
          <a:lstStyle/>
          <a:p>
            <a:r>
              <a:rPr lang="en-US" altLang="zh-CN" dirty="0"/>
              <a:t>We can see that there are 3 clusters, cluster1 has the highest trade value, we can see the center of this cluster is reporter code: 156, which represents 	China, then the red cluster has second highest trade value, its center is reporter code: 528, which represents Netherlands, the lowest trade value is Reporter code : 634, which is Qatar.</a:t>
            </a:r>
            <a:endParaRPr lang="zh-CN" altLang="zh-CN" dirty="0"/>
          </a:p>
          <a:p>
            <a:endParaRPr lang="zh-CN" altLang="en-US" dirty="0"/>
          </a:p>
        </p:txBody>
      </p:sp>
      <p:sp>
        <p:nvSpPr>
          <p:cNvPr id="5" name="TextBox 4">
            <a:extLst>
              <a:ext uri="{FF2B5EF4-FFF2-40B4-BE49-F238E27FC236}">
                <a16:creationId xmlns:a16="http://schemas.microsoft.com/office/drawing/2014/main" id="{48761731-FC1F-4BC9-AC69-6EF60242AB72}"/>
              </a:ext>
            </a:extLst>
          </p:cNvPr>
          <p:cNvSpPr txBox="1"/>
          <p:nvPr/>
        </p:nvSpPr>
        <p:spPr>
          <a:xfrm>
            <a:off x="839788" y="1549205"/>
            <a:ext cx="1937702" cy="369332"/>
          </a:xfrm>
          <a:prstGeom prst="rect">
            <a:avLst/>
          </a:prstGeom>
          <a:noFill/>
        </p:spPr>
        <p:txBody>
          <a:bodyPr wrap="square" rtlCol="0">
            <a:spAutoFit/>
          </a:bodyPr>
          <a:lstStyle/>
          <a:p>
            <a:r>
              <a:rPr lang="en-US" altLang="zh-CN" dirty="0"/>
              <a:t>6. Cluster</a:t>
            </a:r>
            <a:endParaRPr lang="zh-CN" altLang="en-US" dirty="0"/>
          </a:p>
        </p:txBody>
      </p:sp>
      <p:pic>
        <p:nvPicPr>
          <p:cNvPr id="6" name="Picture 5">
            <a:extLst>
              <a:ext uri="{FF2B5EF4-FFF2-40B4-BE49-F238E27FC236}">
                <a16:creationId xmlns:a16="http://schemas.microsoft.com/office/drawing/2014/main" id="{9645CD50-7C04-4F8E-9BCA-2A73741681ED}"/>
              </a:ext>
            </a:extLst>
          </p:cNvPr>
          <p:cNvPicPr/>
          <p:nvPr/>
        </p:nvPicPr>
        <p:blipFill>
          <a:blip r:embed="rId2"/>
          <a:stretch>
            <a:fillRect/>
          </a:stretch>
        </p:blipFill>
        <p:spPr>
          <a:xfrm>
            <a:off x="560900" y="1918537"/>
            <a:ext cx="6585488" cy="4327518"/>
          </a:xfrm>
          <a:prstGeom prst="rect">
            <a:avLst/>
          </a:prstGeom>
          <a:noFill/>
          <a:ln w="9525">
            <a:noFill/>
          </a:ln>
        </p:spPr>
      </p:pic>
    </p:spTree>
    <p:extLst>
      <p:ext uri="{BB962C8B-B14F-4D97-AF65-F5344CB8AC3E}">
        <p14:creationId xmlns:p14="http://schemas.microsoft.com/office/powerpoint/2010/main" val="2921213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2289</Words>
  <Application>Microsoft Office PowerPoint</Application>
  <PresentationFormat>Widescreen</PresentationFormat>
  <Paragraphs>208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宋体</vt:lpstr>
      <vt:lpstr>Arial</vt:lpstr>
      <vt:lpstr>Calibri</vt:lpstr>
      <vt:lpstr>Calibri Light</vt:lpstr>
      <vt:lpstr>Office Theme</vt:lpstr>
      <vt:lpstr>Diploma work 4 cp</vt:lpstr>
      <vt:lpstr>Datasets</vt:lpstr>
      <vt:lpstr>Insights</vt:lpstr>
      <vt:lpstr>Picture(s) of the insights from the set 1</vt:lpstr>
      <vt:lpstr>Picture(s) of the insights from the set 1</vt:lpstr>
      <vt:lpstr>Picture(s) of the insights from the set 1</vt:lpstr>
      <vt:lpstr>Picture(s) of the insights from the set 1</vt:lpstr>
      <vt:lpstr>Picture(s) of the insights from the set 1</vt:lpstr>
      <vt:lpstr>Picture(s) of the insights from the set 1</vt:lpstr>
      <vt:lpstr>Picture(s) of the insights from the set 1</vt:lpstr>
      <vt:lpstr>Picture(s) of the insights from the set 1</vt:lpstr>
      <vt:lpstr>Picture(s) of the insights from the set 1</vt:lpstr>
      <vt:lpstr>Picture(s) of the insights from the set 2</vt:lpstr>
      <vt:lpstr>Picture(s) of the insights from the set 2</vt:lpstr>
      <vt:lpstr>Picture(s) of the insights from the set 2</vt:lpstr>
      <vt:lpstr>Picture(s) of the insights from the set 2</vt:lpstr>
      <vt:lpstr>Picture(s) of the insights from the set 2</vt:lpstr>
      <vt:lpstr>Picture(s) of the insights from the set 2</vt:lpstr>
      <vt:lpstr>Picture(s) of the insights from the set 2</vt:lpstr>
      <vt:lpstr>Picture(s) of the insights from the set 2</vt:lpstr>
      <vt:lpstr>Picture(s) of the insights from the set 2</vt:lpstr>
      <vt:lpstr>Picture(s) of the insights from the set 2</vt:lpstr>
      <vt:lpstr>Picture(s) of the insights from the set 2</vt:lpstr>
      <vt:lpstr>Classifier by decision tree</vt:lpstr>
      <vt:lpstr>Bike buyers by decision tree</vt:lpstr>
      <vt:lpstr>First API</vt:lpstr>
      <vt:lpstr>First API</vt:lpstr>
      <vt:lpstr>First API</vt:lpstr>
      <vt:lpstr>First API</vt:lpstr>
      <vt:lpstr>First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 work 4 cp</dc:title>
  <dc:creator>Administrator</dc:creator>
  <cp:lastModifiedBy>Mingyue Xie</cp:lastModifiedBy>
  <cp:revision>158</cp:revision>
  <dcterms:created xsi:type="dcterms:W3CDTF">2017-12-10T00:20:00Z</dcterms:created>
  <dcterms:modified xsi:type="dcterms:W3CDTF">2017-12-11T23:32:03Z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