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06"/>
  </p:normalViewPr>
  <p:slideViewPr>
    <p:cSldViewPr snapToGrid="0" snapToObjects="1">
      <p:cViewPr varScale="1">
        <p:scale>
          <a:sx n="90" d="100"/>
          <a:sy n="90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5A2C-71B2-4242-AC0A-979A85E21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26F7C-CEA1-1C47-9EEC-59EC7DDEA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5D5B-1292-4041-A8FA-68624079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61C7-4F9A-4D47-87B8-BFBF4BC8AA1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A1F0-AD08-DC4E-8A03-C2B9CD60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4029-3D99-D343-AF4C-9141F71D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9EA-E9EE-304F-B4A2-A3D39DD3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3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51BB-FB92-F048-9606-4F09464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A45D3-45FA-F84F-91C0-14C42BC7F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0BC6D-A9EB-1942-9DDE-315DC0EC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61C7-4F9A-4D47-87B8-BFBF4BC8AA1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A536-750F-A64E-B673-0367FDA6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B44DF-0804-984B-B2AB-44EE3B85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9EA-E9EE-304F-B4A2-A3D39DD3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3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C4540-732F-1942-AE2B-BD24E7FAE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0E88C-5E7B-9D44-9AD7-88C8A9588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3603-8A68-D64D-B818-D698D018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61C7-4F9A-4D47-87B8-BFBF4BC8AA1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78429-BE65-B44E-A482-8F377F41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9B854-CED4-5D45-8819-20767A74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9EA-E9EE-304F-B4A2-A3D39DD3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3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2756-FB5C-2D42-ACFB-F8BD7F40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5867-2F16-324B-B08E-5EEDF1A01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9192-A1D4-EC44-8A20-F258A6BA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61C7-4F9A-4D47-87B8-BFBF4BC8AA1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E6CF-39F6-4740-85EB-FEF73CC1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9E307-43C1-7E46-8BAB-D2A3F6A8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9EA-E9EE-304F-B4A2-A3D39DD3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208A-B0F6-3B4D-BE17-D614C382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7C763-8FA0-5C45-B25C-0F435E408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991F2-47CA-B84A-9CFD-80E1336A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61C7-4F9A-4D47-87B8-BFBF4BC8AA1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D25B-548C-D241-A182-F308ADA4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56659-8EE4-EE40-9D11-7F1B4E74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9EA-E9EE-304F-B4A2-A3D39DD3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597F8-7F14-9E4A-B906-444A17C5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4609-E105-FB49-ACE0-4A1F57C17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C073-969E-3F42-81D1-1676864B2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5EC66-9AC4-3741-9B0E-61F72DD7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61C7-4F9A-4D47-87B8-BFBF4BC8AA1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584B6-BC11-5546-A68F-AE0032D0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D4575-87C3-7B40-B05F-652CDD09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9EA-E9EE-304F-B4A2-A3D39DD3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1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46CA1-442B-2448-9472-0DAFAFD7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E9D0F-9755-F244-AB78-BFBF1778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7278F-3704-FE4B-8062-47D2FC1E9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E76F4-B672-CE41-91E1-CE6F1883C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193F4-E0D5-7D42-8A76-58515EE5C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24951-5771-024C-B919-02DDF36D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61C7-4F9A-4D47-87B8-BFBF4BC8AA1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21777-2458-0241-87E9-D90E4043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8D993-57BC-CA45-AC32-C7A09C04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9EA-E9EE-304F-B4A2-A3D39DD3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1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DFF5-C900-5143-BA70-E4CA2E31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0711B-BEE2-8942-A390-D39477F5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61C7-4F9A-4D47-87B8-BFBF4BC8AA1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0F04F-D68B-834D-A18C-F3019AE6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02AA0-8BE5-6346-AEE0-1139F0F0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9EA-E9EE-304F-B4A2-A3D39DD3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84679-935C-4D4C-A39D-11FE705E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61C7-4F9A-4D47-87B8-BFBF4BC8AA1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2AD96-C5C7-1E44-A682-C66113A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F42D9-0EAF-1C45-BB31-54F51E90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9EA-E9EE-304F-B4A2-A3D39DD3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0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5C7E-91E1-EB45-8AE2-8053693A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38864-2A1F-BA45-9326-29EF6D0C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F84CA-8054-1644-AD34-40993AA1F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BB581-F27A-7C4D-9EAE-E2EB222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61C7-4F9A-4D47-87B8-BFBF4BC8AA1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28493-C327-904F-8F82-8EB7BBB9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A9893-D0E6-7549-8DF8-670979D8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9EA-E9EE-304F-B4A2-A3D39DD3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5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3608-D4E0-2449-9A93-77693A09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86929-B055-1940-BABF-A4BF4E6B2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883DF-8FAD-1146-A69A-EB9D0123D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D97A6-1C1E-E740-9F5A-2ABF5632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261C7-4F9A-4D47-87B8-BFBF4BC8AA1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D0247-9138-0A4C-A53A-B3044FC8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91AC9-6F60-4542-ACA7-D39B4032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9EA-E9EE-304F-B4A2-A3D39DD3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92D7F-6B31-BB41-9E8B-B5B87F81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14C30-7D27-BF40-8543-21BEDC0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159C-1742-DA40-AAE3-0A7A314C2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261C7-4F9A-4D47-87B8-BFBF4BC8AA1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B48ED-AC9E-834C-8AE5-95E4C8457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111A-C9B7-CF49-8DBC-577D31F71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639EA-E9EE-304F-B4A2-A3D39DD3B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FBDD-4582-0646-ABB3-4F87ED21C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Prediction of Ideal Neighborhoods to Open New Coffee Shops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498D6-BFAB-4045-BF29-D449F3FEB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5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4E27-B135-EB40-AFCA-427DE88E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 to predict coffee shop number in each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CCF0-5FF7-1542-B00A-B1740B7F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R2 score: 0.8719796647644302 </a:t>
            </a:r>
          </a:p>
          <a:p>
            <a:r>
              <a:rPr lang="en-US" dirty="0" err="1"/>
              <a:t>coefficiency</a:t>
            </a:r>
            <a:r>
              <a:rPr lang="en-US" dirty="0"/>
              <a:t>: [-0.05698575 0.36527995 0.49928682 0.06049385 0.6038981 0.61981172 0.43625695 0.82013551 0.44346885 0.34628185 -0.05717205 -0.55038192 -0.10135574 0.18406391 0.71333691 0.15898316 0.49716479 0.61669379 -0.61514679] </a:t>
            </a:r>
          </a:p>
          <a:p>
            <a:r>
              <a:rPr lang="en-US" dirty="0"/>
              <a:t>intercept: -0.1697859631662182</a:t>
            </a:r>
          </a:p>
        </p:txBody>
      </p:sp>
    </p:spTree>
    <p:extLst>
      <p:ext uri="{BB962C8B-B14F-4D97-AF65-F5344CB8AC3E}">
        <p14:creationId xmlns:p14="http://schemas.microsoft.com/office/powerpoint/2010/main" val="80020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3C66-F73D-724B-83BB-57F5EC93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Rank most favorable place for opening a coffee shop (predict number – existing number)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D5EA6A-6BAF-2042-ABBD-7DF56FC346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357127"/>
              </p:ext>
            </p:extLst>
          </p:nvPr>
        </p:nvGraphicFramePr>
        <p:xfrm>
          <a:off x="1890926" y="1825626"/>
          <a:ext cx="8410148" cy="4351336"/>
        </p:xfrm>
        <a:graphic>
          <a:graphicData uri="http://schemas.openxmlformats.org/drawingml/2006/table">
            <a:tbl>
              <a:tblPr/>
              <a:tblGrid>
                <a:gridCol w="1390107">
                  <a:extLst>
                    <a:ext uri="{9D8B030D-6E8A-4147-A177-3AD203B41FA5}">
                      <a16:colId xmlns:a16="http://schemas.microsoft.com/office/drawing/2014/main" val="3619473811"/>
                    </a:ext>
                  </a:extLst>
                </a:gridCol>
                <a:gridCol w="1390107">
                  <a:extLst>
                    <a:ext uri="{9D8B030D-6E8A-4147-A177-3AD203B41FA5}">
                      <a16:colId xmlns:a16="http://schemas.microsoft.com/office/drawing/2014/main" val="1402939505"/>
                    </a:ext>
                  </a:extLst>
                </a:gridCol>
                <a:gridCol w="1390107">
                  <a:extLst>
                    <a:ext uri="{9D8B030D-6E8A-4147-A177-3AD203B41FA5}">
                      <a16:colId xmlns:a16="http://schemas.microsoft.com/office/drawing/2014/main" val="179667609"/>
                    </a:ext>
                  </a:extLst>
                </a:gridCol>
                <a:gridCol w="1390107">
                  <a:extLst>
                    <a:ext uri="{9D8B030D-6E8A-4147-A177-3AD203B41FA5}">
                      <a16:colId xmlns:a16="http://schemas.microsoft.com/office/drawing/2014/main" val="2629231594"/>
                    </a:ext>
                  </a:extLst>
                </a:gridCol>
                <a:gridCol w="2849720">
                  <a:extLst>
                    <a:ext uri="{9D8B030D-6E8A-4147-A177-3AD203B41FA5}">
                      <a16:colId xmlns:a16="http://schemas.microsoft.com/office/drawing/2014/main" val="1785143635"/>
                    </a:ext>
                  </a:extLst>
                </a:gridCol>
              </a:tblGrid>
              <a:tr h="292527">
                <a:tc>
                  <a:txBody>
                    <a:bodyPr/>
                    <a:lstStyle/>
                    <a:p>
                      <a:pPr algn="r" fontAlgn="ctr"/>
                      <a:endParaRPr lang="en-US" sz="1400" b="1" dirty="0">
                        <a:effectLst/>
                      </a:endParaRP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Neighborhood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Coffee Shop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predict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diff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559551"/>
                  </a:ext>
                </a:extLst>
              </a:tr>
              <a:tr h="499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89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University of Toronto, Harbord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0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4.252432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4.252432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576201"/>
                  </a:ext>
                </a:extLst>
              </a:tr>
              <a:tr h="280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18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 err="1">
                          <a:effectLst/>
                        </a:rPr>
                        <a:t>Davisville</a:t>
                      </a:r>
                      <a:endParaRPr lang="en-US" sz="1400" dirty="0">
                        <a:effectLst/>
                      </a:endParaRP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4.685824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2.685824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357053"/>
                  </a:ext>
                </a:extLst>
              </a:tr>
              <a:tr h="280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19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 err="1">
                          <a:effectLst/>
                        </a:rPr>
                        <a:t>Davisville</a:t>
                      </a:r>
                      <a:r>
                        <a:rPr lang="en-US" sz="1400" dirty="0">
                          <a:effectLst/>
                        </a:rPr>
                        <a:t> North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2.269935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2.269935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652991"/>
                  </a:ext>
                </a:extLst>
              </a:tr>
              <a:tr h="7191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88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Toronto Dominion Centre, Design Exchange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11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12.575825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1.575825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412548"/>
                  </a:ext>
                </a:extLst>
              </a:tr>
              <a:tr h="280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27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Downsview West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1.459938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1.459938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9176"/>
                  </a:ext>
                </a:extLst>
              </a:tr>
              <a:tr h="7191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39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Guildwood, Morningside, West Hill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1.405996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1.405996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641261"/>
                  </a:ext>
                </a:extLst>
              </a:tr>
              <a:tr h="499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38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Golden Mile, Clairlea, Oakridge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1.216439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1.216439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38867"/>
                  </a:ext>
                </a:extLst>
              </a:tr>
              <a:tr h="2803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37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Glencairn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1.209227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1.209227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15210"/>
                  </a:ext>
                </a:extLst>
              </a:tr>
              <a:tr h="4997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46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India Bazaar, The Beaches West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1.205436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1.205436</a:t>
                      </a:r>
                    </a:p>
                  </a:txBody>
                  <a:tcPr marL="30472" marR="30472" marT="30472" marB="304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25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33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D8FFD-75E9-4046-B40D-0C9FC001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31B6-E71C-0B43-9BB5-639D5E2C2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 of Toronto, Harbord, </a:t>
            </a:r>
            <a:r>
              <a:rPr lang="en-US" dirty="0" err="1"/>
              <a:t>Davisville</a:t>
            </a:r>
            <a:r>
              <a:rPr lang="en-US" dirty="0"/>
              <a:t> and </a:t>
            </a:r>
            <a:r>
              <a:rPr lang="en-US" dirty="0" err="1"/>
              <a:t>Davisville</a:t>
            </a:r>
            <a:r>
              <a:rPr lang="en-US" dirty="0"/>
              <a:t> North are neighborhood are neighborhoods that ideal for open new coffee shop.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06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76F8-4E7D-7B44-BDA5-B3BF97B6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E75E-E9CF-DB43-8917-C1A742E5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Coffee shop is the most popular venue in Toronto</a:t>
            </a:r>
          </a:p>
          <a:p>
            <a:r>
              <a:rPr lang="en-US" dirty="0"/>
              <a:t>Law of supply and demand</a:t>
            </a:r>
          </a:p>
          <a:p>
            <a:r>
              <a:rPr lang="en-US" dirty="0"/>
              <a:t>An ideal location to open a new coffee shop is in a neighborhood have lower than expect number of shop</a:t>
            </a:r>
          </a:p>
        </p:txBody>
      </p:sp>
    </p:spTree>
    <p:extLst>
      <p:ext uri="{BB962C8B-B14F-4D97-AF65-F5344CB8AC3E}">
        <p14:creationId xmlns:p14="http://schemas.microsoft.com/office/powerpoint/2010/main" val="265263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3A46-4E15-E642-8DA8-706A6A28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of 103 postal code neighbor hood in Toronto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580EC7F-39BA-0843-B559-06D83DC34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69" t="23386" r="22050" b="16527"/>
          <a:stretch/>
        </p:blipFill>
        <p:spPr>
          <a:xfrm>
            <a:off x="2372622" y="1935163"/>
            <a:ext cx="7446755" cy="4557712"/>
          </a:xfrm>
        </p:spPr>
      </p:pic>
    </p:spTree>
    <p:extLst>
      <p:ext uri="{BB962C8B-B14F-4D97-AF65-F5344CB8AC3E}">
        <p14:creationId xmlns:p14="http://schemas.microsoft.com/office/powerpoint/2010/main" val="221006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642B-28D9-9844-8846-53536B29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FourSquare</a:t>
            </a:r>
            <a:r>
              <a:rPr lang="en-US" dirty="0"/>
              <a:t> API found 2123 venues in </a:t>
            </a:r>
            <a:r>
              <a:rPr lang="en-US" dirty="0" err="1"/>
              <a:t>Tronoto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957884-2539-824E-9E36-93F72EFC9C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605409"/>
              </p:ext>
            </p:extLst>
          </p:nvPr>
        </p:nvGraphicFramePr>
        <p:xfrm>
          <a:off x="838200" y="2038191"/>
          <a:ext cx="10515602" cy="4297680"/>
        </p:xfrm>
        <a:graphic>
          <a:graphicData uri="http://schemas.openxmlformats.org/drawingml/2006/table">
            <a:tbl>
              <a:tblPr/>
              <a:tblGrid>
                <a:gridCol w="1161945">
                  <a:extLst>
                    <a:ext uri="{9D8B030D-6E8A-4147-A177-3AD203B41FA5}">
                      <a16:colId xmlns:a16="http://schemas.microsoft.com/office/drawing/2014/main" val="294366452"/>
                    </a:ext>
                  </a:extLst>
                </a:gridCol>
                <a:gridCol w="1161945">
                  <a:extLst>
                    <a:ext uri="{9D8B030D-6E8A-4147-A177-3AD203B41FA5}">
                      <a16:colId xmlns:a16="http://schemas.microsoft.com/office/drawing/2014/main" val="458599512"/>
                    </a:ext>
                  </a:extLst>
                </a:gridCol>
                <a:gridCol w="1161945">
                  <a:extLst>
                    <a:ext uri="{9D8B030D-6E8A-4147-A177-3AD203B41FA5}">
                      <a16:colId xmlns:a16="http://schemas.microsoft.com/office/drawing/2014/main" val="166793526"/>
                    </a:ext>
                  </a:extLst>
                </a:gridCol>
                <a:gridCol w="1161945">
                  <a:extLst>
                    <a:ext uri="{9D8B030D-6E8A-4147-A177-3AD203B41FA5}">
                      <a16:colId xmlns:a16="http://schemas.microsoft.com/office/drawing/2014/main" val="2020877249"/>
                    </a:ext>
                  </a:extLst>
                </a:gridCol>
                <a:gridCol w="1161945">
                  <a:extLst>
                    <a:ext uri="{9D8B030D-6E8A-4147-A177-3AD203B41FA5}">
                      <a16:colId xmlns:a16="http://schemas.microsoft.com/office/drawing/2014/main" val="2743371631"/>
                    </a:ext>
                  </a:extLst>
                </a:gridCol>
                <a:gridCol w="1161945">
                  <a:extLst>
                    <a:ext uri="{9D8B030D-6E8A-4147-A177-3AD203B41FA5}">
                      <a16:colId xmlns:a16="http://schemas.microsoft.com/office/drawing/2014/main" val="905998178"/>
                    </a:ext>
                  </a:extLst>
                </a:gridCol>
                <a:gridCol w="1161945">
                  <a:extLst>
                    <a:ext uri="{9D8B030D-6E8A-4147-A177-3AD203B41FA5}">
                      <a16:colId xmlns:a16="http://schemas.microsoft.com/office/drawing/2014/main" val="1699152585"/>
                    </a:ext>
                  </a:extLst>
                </a:gridCol>
                <a:gridCol w="2381987">
                  <a:extLst>
                    <a:ext uri="{9D8B030D-6E8A-4147-A177-3AD203B41FA5}">
                      <a16:colId xmlns:a16="http://schemas.microsoft.com/office/drawing/2014/main" val="404224398"/>
                    </a:ext>
                  </a:extLst>
                </a:gridCol>
              </a:tblGrid>
              <a:tr h="742691">
                <a:tc>
                  <a:txBody>
                    <a:bodyPr/>
                    <a:lstStyle/>
                    <a:p>
                      <a:pPr algn="r" fontAlgn="ctr"/>
                      <a:endParaRPr lang="en-US" sz="1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Neighborhood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Neighborhood Latitude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Neighborhood Longitude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Venue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>
                          <a:effectLst/>
                        </a:rPr>
                        <a:t>Venue Latitude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Venue Longitude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1" dirty="0">
                          <a:effectLst/>
                        </a:rPr>
                        <a:t>Venue Category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39279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Parkwoods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43.753259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-79.329656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 err="1">
                          <a:effectLst/>
                        </a:rPr>
                        <a:t>Brookbanks</a:t>
                      </a:r>
                      <a:r>
                        <a:rPr lang="en-US" sz="1800" dirty="0">
                          <a:effectLst/>
                        </a:rPr>
                        <a:t> Park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43.751976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-79.332140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Park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98666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Parkwoods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43.753259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-79.329656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TTC stop #8380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43.752672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-79.326351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Bus Stop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6483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Parkwoods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43.753259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-79.329656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Sun Life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43.754760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-79.332783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Construction &amp; Landscaping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348096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Parkwoods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43.753259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-79.329656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Variety Store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43.751974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-79.333114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Food &amp; Drink Shop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052271"/>
                  </a:ext>
                </a:extLst>
              </a:tr>
              <a:tr h="74269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Victoria Village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43.725882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-79.315572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Victoria Village Arena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43.723481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>
                          <a:effectLst/>
                        </a:rPr>
                        <a:t>-79.315635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effectLst/>
                        </a:rPr>
                        <a:t>Hockey Arena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2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80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3514-B1F5-684A-907B-4DC566EC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</a:t>
            </a:r>
            <a:r>
              <a:rPr lang="en-US" dirty="0" err="1"/>
              <a:t>venus</a:t>
            </a:r>
            <a:r>
              <a:rPr lang="en-US" dirty="0"/>
              <a:t> vary greatly in different neighborhood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B9B80F9-E870-E640-91A7-E839713C7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956961"/>
              </p:ext>
            </p:extLst>
          </p:nvPr>
        </p:nvGraphicFramePr>
        <p:xfrm>
          <a:off x="838200" y="1927235"/>
          <a:ext cx="9544051" cy="4597131"/>
        </p:xfrm>
        <a:graphic>
          <a:graphicData uri="http://schemas.openxmlformats.org/drawingml/2006/table">
            <a:tbl>
              <a:tblPr/>
              <a:tblGrid>
                <a:gridCol w="2630579">
                  <a:extLst>
                    <a:ext uri="{9D8B030D-6E8A-4147-A177-3AD203B41FA5}">
                      <a16:colId xmlns:a16="http://schemas.microsoft.com/office/drawing/2014/main" val="1156655545"/>
                    </a:ext>
                  </a:extLst>
                </a:gridCol>
                <a:gridCol w="1060359">
                  <a:extLst>
                    <a:ext uri="{9D8B030D-6E8A-4147-A177-3AD203B41FA5}">
                      <a16:colId xmlns:a16="http://schemas.microsoft.com/office/drawing/2014/main" val="1795412906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207842379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7245812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097652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3279763124"/>
                    </a:ext>
                  </a:extLst>
                </a:gridCol>
                <a:gridCol w="1266826">
                  <a:extLst>
                    <a:ext uri="{9D8B030D-6E8A-4147-A177-3AD203B41FA5}">
                      <a16:colId xmlns:a16="http://schemas.microsoft.com/office/drawing/2014/main" val="1953439563"/>
                    </a:ext>
                  </a:extLst>
                </a:gridCol>
              </a:tblGrid>
              <a:tr h="538216">
                <a:tc>
                  <a:txBody>
                    <a:bodyPr/>
                    <a:lstStyle/>
                    <a:p>
                      <a:pPr algn="r" fontAlgn="ctr"/>
                      <a:endParaRPr lang="en-US" sz="1400" b="1" dirty="0">
                        <a:effectLst/>
                      </a:endParaRP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Neighborhood Latitude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Neighborhood Longitude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Venue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Venue Latitude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Venue Longitude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 dirty="0">
                          <a:effectLst/>
                        </a:rPr>
                        <a:t>Venue Category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4775"/>
                  </a:ext>
                </a:extLst>
              </a:tr>
              <a:tr h="37401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1">
                          <a:effectLst/>
                        </a:rPr>
                        <a:t>Neighborhood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effectLst/>
                      </a:endParaRP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effectLst/>
                      </a:endParaRP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effectLst/>
                      </a:endParaRP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effectLst/>
                      </a:endParaRP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>
                        <a:effectLst/>
                      </a:endParaRP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400" b="1" dirty="0">
                        <a:effectLst/>
                      </a:endParaRP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72835"/>
                  </a:ext>
                </a:extLst>
              </a:tr>
              <a:tr h="2098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Agincourt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830677"/>
                  </a:ext>
                </a:extLst>
              </a:tr>
              <a:tr h="374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Alderwood, Long Branch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8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337509"/>
                  </a:ext>
                </a:extLst>
              </a:tr>
              <a:tr h="10308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Bathurst Manor, Wilson Heights, Downsview North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8651"/>
                  </a:ext>
                </a:extLst>
              </a:tr>
              <a:tr h="3740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Bayview Village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785490"/>
                  </a:ext>
                </a:extLst>
              </a:tr>
              <a:tr h="7024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Bedford Park, Lawrence Manor East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27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27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27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27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27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27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622963"/>
                  </a:ext>
                </a:extLst>
              </a:tr>
              <a:tr h="2098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Berczy Park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57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57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57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57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57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57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979365"/>
                  </a:ext>
                </a:extLst>
              </a:tr>
              <a:tr h="5382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>
                          <a:effectLst/>
                        </a:rPr>
                        <a:t>Birch Cliff, Cliffside West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22806" marR="22806" marT="22806" marB="2280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55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40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B2B6-3E30-CD4E-B746-BB2DC44F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venue preference vary by neighborhood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2FF5F4-E0A2-7C4F-BE27-D3F90E125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220378"/>
              </p:ext>
            </p:extLst>
          </p:nvPr>
        </p:nvGraphicFramePr>
        <p:xfrm>
          <a:off x="1407318" y="1825625"/>
          <a:ext cx="9377363" cy="4351337"/>
        </p:xfrm>
        <a:graphic>
          <a:graphicData uri="http://schemas.openxmlformats.org/drawingml/2006/table">
            <a:tbl>
              <a:tblPr/>
              <a:tblGrid>
                <a:gridCol w="782072">
                  <a:extLst>
                    <a:ext uri="{9D8B030D-6E8A-4147-A177-3AD203B41FA5}">
                      <a16:colId xmlns:a16="http://schemas.microsoft.com/office/drawing/2014/main" val="3061158419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39284515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3132057116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3838621387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2582989216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1155632713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266139991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747084827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349179871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1632565116"/>
                    </a:ext>
                  </a:extLst>
                </a:gridCol>
                <a:gridCol w="782072">
                  <a:extLst>
                    <a:ext uri="{9D8B030D-6E8A-4147-A177-3AD203B41FA5}">
                      <a16:colId xmlns:a16="http://schemas.microsoft.com/office/drawing/2014/main" val="3144998285"/>
                    </a:ext>
                  </a:extLst>
                </a:gridCol>
                <a:gridCol w="774571">
                  <a:extLst>
                    <a:ext uri="{9D8B030D-6E8A-4147-A177-3AD203B41FA5}">
                      <a16:colId xmlns:a16="http://schemas.microsoft.com/office/drawing/2014/main" val="1600447497"/>
                    </a:ext>
                  </a:extLst>
                </a:gridCol>
              </a:tblGrid>
              <a:tr h="748871">
                <a:tc>
                  <a:txBody>
                    <a:bodyPr/>
                    <a:lstStyle/>
                    <a:p>
                      <a:pPr algn="r" fontAlgn="ctr"/>
                      <a:endParaRPr lang="en-US" sz="1200" b="1" dirty="0">
                        <a:effectLst/>
                      </a:endParaRP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Neighborhood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1st Most Common Venue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2nd Most Common Venue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3rd Most Common Venue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4th Most Common Venue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5th Most Common Venue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6th Most Common Venue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7th Most Common Venue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8th Most Common Venue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9th Most Common Venue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10th Most Common Venue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231487"/>
                  </a:ext>
                </a:extLst>
              </a:tr>
              <a:tr h="606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0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Berczy Park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Coffee Shop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Cocktail Bar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Bakery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Cheese Shop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Seafood 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Pharmacy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Beer Bar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Farmers Market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Hotel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345576"/>
                  </a:ext>
                </a:extLst>
              </a:tr>
              <a:tr h="1316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1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CN Tower, King and Spadina, Railway Lands, Har...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Airport Lounge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Airport Service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Airport Terminal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Coffee Shop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Rental Car Location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Boat or Ferry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Airport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Airport Food Court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Airport Gate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Sculpture Garden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650715"/>
                  </a:ext>
                </a:extLst>
              </a:tr>
              <a:tr h="606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2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Central Bay Street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Coffee Shop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Café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Sandwich Place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Italian 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Salad Place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Bubble Tea Shop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Burger Joint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Japanese 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Korean 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Indian 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20053"/>
                  </a:ext>
                </a:extLst>
              </a:tr>
              <a:tr h="4650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3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Christie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Grocery Store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Café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Park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Baby Store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Italian 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Nightclub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Candy Store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Coffee Shop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American 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7216"/>
                  </a:ext>
                </a:extLst>
              </a:tr>
              <a:tr h="6069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>
                          <a:effectLst/>
                        </a:rPr>
                        <a:t>4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Church and Wellesley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Coffee Shop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Japanese 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Sushi 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Gay Bar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Yoga Studio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Pub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Hotel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>
                          <a:effectLst/>
                        </a:rPr>
                        <a:t>Fast Food 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dirty="0">
                          <a:effectLst/>
                        </a:rPr>
                        <a:t>Mediterranean Restaurant</a:t>
                      </a:r>
                    </a:p>
                  </a:txBody>
                  <a:tcPr marL="19707" marR="19707" marT="19707" marB="1970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92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C3FE-D0BD-1545-B99F-2DCCB11A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/>
              <a:t>Top 20 venue categories in Toronto</a:t>
            </a:r>
          </a:p>
        </p:txBody>
      </p:sp>
      <p:pic>
        <p:nvPicPr>
          <p:cNvPr id="9" name="Content Placeholder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A182A3BE-A4D8-C941-B273-76F5CAC28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169" t="32258" r="61239" b="34586"/>
          <a:stretch/>
        </p:blipFill>
        <p:spPr>
          <a:xfrm>
            <a:off x="3414712" y="1124452"/>
            <a:ext cx="4371976" cy="5733548"/>
          </a:xfrm>
        </p:spPr>
      </p:pic>
    </p:spTree>
    <p:extLst>
      <p:ext uri="{BB962C8B-B14F-4D97-AF65-F5344CB8AC3E}">
        <p14:creationId xmlns:p14="http://schemas.microsoft.com/office/powerpoint/2010/main" val="246793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ED71-7749-8440-8071-F386ABCC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B14B-7D98-5F4C-B96A-2151930D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One-hot </a:t>
            </a:r>
            <a:r>
              <a:rPr lang="en-US" dirty="0" err="1"/>
              <a:t>dataframe</a:t>
            </a:r>
            <a:r>
              <a:rPr lang="en-US" dirty="0"/>
              <a:t> of each categories</a:t>
            </a:r>
          </a:p>
          <a:p>
            <a:r>
              <a:rPr lang="en-US" dirty="0"/>
              <a:t>K-fold validation for splitting the train/test set due to small sample size</a:t>
            </a:r>
          </a:p>
          <a:p>
            <a:r>
              <a:rPr lang="en-US" i="1" dirty="0"/>
              <a:t>Multi-linear regression (scikit-learn)</a:t>
            </a:r>
            <a:endParaRPr lang="en-US" dirty="0"/>
          </a:p>
          <a:p>
            <a:r>
              <a:rPr lang="en-US" dirty="0"/>
              <a:t>Metrics: </a:t>
            </a:r>
            <a:r>
              <a:rPr lang="en-US" i="1" dirty="0"/>
              <a:t>Coefficient of determination,(R2) Mean squared error and </a:t>
            </a:r>
            <a:r>
              <a:rPr lang="en-US" i="1" dirty="0" err="1"/>
              <a:t>coefficeincy</a:t>
            </a:r>
            <a:r>
              <a:rPr lang="en-US" i="1" dirty="0"/>
              <a:t> to determine if multiple linear regression is suitable for predicting the number of a specific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0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36B0-4981-214F-A407-81064A98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multi-linear regression for predicting different categories number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9AE488-1B03-A240-A0E2-56A67F53C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501720"/>
              </p:ext>
            </p:extLst>
          </p:nvPr>
        </p:nvGraphicFramePr>
        <p:xfrm>
          <a:off x="3391114" y="1825623"/>
          <a:ext cx="5409771" cy="4351342"/>
        </p:xfrm>
        <a:graphic>
          <a:graphicData uri="http://schemas.openxmlformats.org/drawingml/2006/table">
            <a:tbl>
              <a:tblPr/>
              <a:tblGrid>
                <a:gridCol w="894177">
                  <a:extLst>
                    <a:ext uri="{9D8B030D-6E8A-4147-A177-3AD203B41FA5}">
                      <a16:colId xmlns:a16="http://schemas.microsoft.com/office/drawing/2014/main" val="3041449031"/>
                    </a:ext>
                  </a:extLst>
                </a:gridCol>
                <a:gridCol w="894177">
                  <a:extLst>
                    <a:ext uri="{9D8B030D-6E8A-4147-A177-3AD203B41FA5}">
                      <a16:colId xmlns:a16="http://schemas.microsoft.com/office/drawing/2014/main" val="2705612868"/>
                    </a:ext>
                  </a:extLst>
                </a:gridCol>
                <a:gridCol w="894177">
                  <a:extLst>
                    <a:ext uri="{9D8B030D-6E8A-4147-A177-3AD203B41FA5}">
                      <a16:colId xmlns:a16="http://schemas.microsoft.com/office/drawing/2014/main" val="49798495"/>
                    </a:ext>
                  </a:extLst>
                </a:gridCol>
                <a:gridCol w="894177">
                  <a:extLst>
                    <a:ext uri="{9D8B030D-6E8A-4147-A177-3AD203B41FA5}">
                      <a16:colId xmlns:a16="http://schemas.microsoft.com/office/drawing/2014/main" val="2483295629"/>
                    </a:ext>
                  </a:extLst>
                </a:gridCol>
                <a:gridCol w="1833063">
                  <a:extLst>
                    <a:ext uri="{9D8B030D-6E8A-4147-A177-3AD203B41FA5}">
                      <a16:colId xmlns:a16="http://schemas.microsoft.com/office/drawing/2014/main" val="3164951769"/>
                    </a:ext>
                  </a:extLst>
                </a:gridCol>
              </a:tblGrid>
              <a:tr h="321450">
                <a:tc>
                  <a:txBody>
                    <a:bodyPr/>
                    <a:lstStyle/>
                    <a:p>
                      <a:pPr algn="r" fontAlgn="ctr"/>
                      <a:endParaRPr lang="en-US" sz="900" b="1" dirty="0">
                        <a:effectLst/>
                      </a:endParaRP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n-US" sz="900" b="1" dirty="0">
                          <a:effectLst/>
                        </a:rPr>
                      </a:br>
                      <a:r>
                        <a:rPr lang="en-US" sz="900" b="1" dirty="0">
                          <a:effectLst/>
                        </a:rPr>
                        <a:t>name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>
                          <a:effectLst/>
                        </a:rPr>
                        <a:t>r2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mse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dirty="0" err="1">
                          <a:effectLst/>
                        </a:rPr>
                        <a:t>coef</a:t>
                      </a:r>
                      <a:endParaRPr lang="en-US" sz="900" b="1" dirty="0">
                        <a:effectLst/>
                      </a:endParaRP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931107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0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Coffee Shop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0.631204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3.228614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3.228614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43556"/>
                  </a:ext>
                </a:extLst>
              </a:tr>
              <a:tr h="32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18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Seafood Restaurant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0.419422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0.266531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0.266531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3792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Café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0.269827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1.332593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1.332593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734434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9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Bakery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0.107140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0.467728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0.467728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578203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8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Sandwich Place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-0.058658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0.439785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0.439785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914365"/>
                  </a:ext>
                </a:extLst>
              </a:tr>
              <a:tr h="32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12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Fast Food Restaurant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-0.160709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0.358247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0.358247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59548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2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Restaurant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-0.260870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0.968311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0.968311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70818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6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Hotel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-0.349577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1.136891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1.136891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13241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5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Italian Restaurant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-0.454025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1.226595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1.226595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411339"/>
                  </a:ext>
                </a:extLst>
              </a:tr>
              <a:tr h="32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7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Japanese Restaurant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-0.485812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0.673359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0.673359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863836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19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Pharmacy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-0.545532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0.288691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0.288691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07092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3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Park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-0.614441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0.708853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0.708853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637155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14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Sushi Restaurant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-0.712241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0.762295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0.762295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823711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4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Pizza Place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-0.745298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1.023304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1.023304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991911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15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Bank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-1.067827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0.551912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0.551912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773966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11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Gym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-1.141358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0.827415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0.827415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26934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17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Breakfast Spot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-1.347859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0.603516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0.603516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66408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16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Bar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-1.605440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0.656598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0.656598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362140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13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Grocery Store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-1.807140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0.822999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0.822999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372306"/>
                  </a:ext>
                </a:extLst>
              </a:tr>
              <a:tr h="1803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>
                          <a:effectLst/>
                        </a:rPr>
                        <a:t>10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Clothing Store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-12.434890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>
                          <a:effectLst/>
                        </a:rPr>
                        <a:t>2.082187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dirty="0">
                          <a:effectLst/>
                        </a:rPr>
                        <a:t>2.082187</a:t>
                      </a:r>
                    </a:p>
                  </a:txBody>
                  <a:tcPr marL="19601" marR="19601" marT="19601" marB="196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663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5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756</Words>
  <Application>Microsoft Macintosh PowerPoint</Application>
  <PresentationFormat>Widescreen</PresentationFormat>
  <Paragraphs>348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Prediction of Ideal Neighborhoods to Open New Coffee Shops</vt:lpstr>
      <vt:lpstr>PowerPoint Presentation</vt:lpstr>
      <vt:lpstr>Distribution of 103 postal code neighbor hood in Toronto  </vt:lpstr>
      <vt:lpstr>FourSquare API found 2123 venues in Tronoto</vt:lpstr>
      <vt:lpstr>Number of venus vary greatly in different neighborhood</vt:lpstr>
      <vt:lpstr>Different venue preference vary by neighborhood </vt:lpstr>
      <vt:lpstr>Top 20 venue categories in Toronto</vt:lpstr>
      <vt:lpstr>PowerPoint Presentation</vt:lpstr>
      <vt:lpstr>Use multi-linear regression for predicting different categories number  </vt:lpstr>
      <vt:lpstr>Training model to predict coffee shop number in each neighborhood</vt:lpstr>
      <vt:lpstr>Rank most favorable place for opening a coffee shop (predict number – existing number)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Zhuo, Xinming</dc:creator>
  <cp:lastModifiedBy>Zhuo, Xinming</cp:lastModifiedBy>
  <cp:revision>9</cp:revision>
  <dcterms:created xsi:type="dcterms:W3CDTF">2021-05-12T18:08:47Z</dcterms:created>
  <dcterms:modified xsi:type="dcterms:W3CDTF">2021-05-12T19:30:28Z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e4b1be8-281e-475d-98b0-21c3457e5a46_Enabled">
    <vt:lpwstr>true</vt:lpwstr>
  </property>
  <property fmtid="{D5CDD505-2E9C-101B-9397-08002B2CF9AE}" pid="3" name="MSIP_Label_5e4b1be8-281e-475d-98b0-21c3457e5a46_SetDate">
    <vt:lpwstr>2021-05-12T18:08:48Z</vt:lpwstr>
  </property>
  <property fmtid="{D5CDD505-2E9C-101B-9397-08002B2CF9AE}" pid="4" name="MSIP_Label_5e4b1be8-281e-475d-98b0-21c3457e5a46_Method">
    <vt:lpwstr>Standard</vt:lpwstr>
  </property>
  <property fmtid="{D5CDD505-2E9C-101B-9397-08002B2CF9AE}" pid="5" name="MSIP_Label_5e4b1be8-281e-475d-98b0-21c3457e5a46_Name">
    <vt:lpwstr>Public</vt:lpwstr>
  </property>
  <property fmtid="{D5CDD505-2E9C-101B-9397-08002B2CF9AE}" pid="6" name="MSIP_Label_5e4b1be8-281e-475d-98b0-21c3457e5a46_SiteId">
    <vt:lpwstr>8b3dd73e-4e72-4679-b191-56da1588712b</vt:lpwstr>
  </property>
  <property fmtid="{D5CDD505-2E9C-101B-9397-08002B2CF9AE}" pid="7" name="MSIP_Label_5e4b1be8-281e-475d-98b0-21c3457e5a46_ActionId">
    <vt:lpwstr>137fb204-ddfc-4d83-88f6-54b47aa74645</vt:lpwstr>
  </property>
  <property fmtid="{D5CDD505-2E9C-101B-9397-08002B2CF9AE}" pid="8" name="MSIP_Label_5e4b1be8-281e-475d-98b0-21c3457e5a46_ContentBits">
    <vt:lpwstr>0</vt:lpwstr>
  </property>
</Properties>
</file>