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73" r:id="rId5"/>
    <p:sldId id="275" r:id="rId6"/>
    <p:sldId id="277" r:id="rId7"/>
    <p:sldId id="304" r:id="rId8"/>
    <p:sldId id="305" r:id="rId9"/>
    <p:sldId id="295" r:id="rId10"/>
    <p:sldId id="299" r:id="rId11"/>
    <p:sldId id="306" r:id="rId12"/>
    <p:sldId id="274" r:id="rId1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7E8"/>
    <a:srgbClr val="DEA900"/>
    <a:srgbClr val="1C8186"/>
    <a:srgbClr val="D8BEB2"/>
    <a:srgbClr val="753F2D"/>
    <a:srgbClr val="5E3324"/>
    <a:srgbClr val="8A4C34"/>
    <a:srgbClr val="815550"/>
    <a:srgbClr val="A3573E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27"/>
  </p:normalViewPr>
  <p:slideViewPr>
    <p:cSldViewPr snapToGrid="0">
      <p:cViewPr varScale="1">
        <p:scale>
          <a:sx n="101" d="100"/>
          <a:sy n="101" d="100"/>
        </p:scale>
        <p:origin x="150" y="228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5/12/2025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vectorstock.com/royalty-free-vector/wasteful-energy-consumption-rgb-color-icon-vector-35357295" TargetMode="Externa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4451" y="1153422"/>
            <a:ext cx="9783097" cy="3320845"/>
          </a:xfrm>
        </p:spPr>
        <p:txBody>
          <a:bodyPr>
            <a:normAutofit/>
          </a:bodyPr>
          <a:lstStyle/>
          <a:p>
            <a:pPr algn="ctr"/>
            <a:r>
              <a:rPr lang="en-US" sz="6000" b="0" i="0" dirty="0" err="1">
                <a:effectLst/>
                <a:latin typeface="Arial" panose="020B0604020202020204" pitchFamily="34" charset="0"/>
              </a:rPr>
              <a:t>Bezpečnosť</a:t>
            </a:r>
            <a:r>
              <a:rPr lang="en-US" sz="6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6000" b="0" i="0" dirty="0" err="1">
                <a:effectLst/>
                <a:latin typeface="Arial" panose="020B0604020202020204" pitchFamily="34" charset="0"/>
              </a:rPr>
              <a:t>webového</a:t>
            </a:r>
            <a:r>
              <a:rPr lang="en-US" sz="6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6000" b="0" i="0" dirty="0" err="1">
                <a:effectLst/>
                <a:latin typeface="Arial" panose="020B0604020202020204" pitchFamily="34" charset="0"/>
              </a:rPr>
              <a:t>servera</a:t>
            </a:r>
            <a:br>
              <a:rPr lang="sk-SK" sz="4000" b="0" i="0" dirty="0">
                <a:effectLst/>
                <a:latin typeface="Arial" panose="020B0604020202020204" pitchFamily="34" charset="0"/>
              </a:rPr>
            </a:br>
            <a:br>
              <a:rPr lang="sk-SK" sz="4000" b="0" i="0" dirty="0">
                <a:effectLst/>
                <a:latin typeface="Arial" panose="020B0604020202020204" pitchFamily="34" charset="0"/>
              </a:rPr>
            </a:br>
            <a:r>
              <a:rPr lang="sk-SK" sz="3000" b="0" i="0" dirty="0">
                <a:effectLst/>
                <a:latin typeface="Arial" panose="020B0604020202020204" pitchFamily="34" charset="0"/>
              </a:rPr>
              <a:t>Progress report </a:t>
            </a:r>
            <a:r>
              <a:rPr lang="en-US" sz="3000" dirty="0">
                <a:latin typeface="Arial" panose="020B0604020202020204" pitchFamily="34" charset="0"/>
              </a:rPr>
              <a:t>4</a:t>
            </a:r>
            <a:endParaRPr lang="en-US" sz="300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799" y="5038435"/>
            <a:ext cx="5486400" cy="384048"/>
          </a:xfrm>
        </p:spPr>
        <p:txBody>
          <a:bodyPr/>
          <a:lstStyle/>
          <a:p>
            <a:pPr algn="ctr"/>
            <a:r>
              <a:rPr lang="sk-SK" dirty="0"/>
              <a:t>Bc. András Nagy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Agenda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hu-HU" dirty="0"/>
              <a:t>Experiment 1 - Kontrola zraniteľnosti</a:t>
            </a:r>
            <a:endParaRPr lang="en-US" dirty="0"/>
          </a:p>
          <a:p>
            <a:pPr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hu-HU" dirty="0"/>
              <a:t>Experiment 2 - Fixovanie zranitelnosti</a:t>
            </a:r>
            <a:endParaRPr lang="en-US" dirty="0"/>
          </a:p>
          <a:p>
            <a:pPr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dirty="0" err="1"/>
              <a:t>Konklúzia</a:t>
            </a:r>
            <a:endParaRPr lang="en-US" dirty="0"/>
          </a:p>
          <a:p>
            <a:pPr marL="0" marR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dirty="0" err="1"/>
              <a:t>Budúca</a:t>
            </a:r>
            <a:r>
              <a:rPr lang="en-US" dirty="0"/>
              <a:t> </a:t>
            </a:r>
            <a:r>
              <a:rPr lang="en-US" dirty="0" err="1"/>
              <a:t>práca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703594" cy="575321"/>
          </a:xfrm>
        </p:spPr>
        <p:txBody>
          <a:bodyPr/>
          <a:lstStyle/>
          <a:p>
            <a:r>
              <a:rPr lang="hu-HU" sz="3600" dirty="0"/>
              <a:t>Experiment 1 - Kontrola zraniteľnosti</a:t>
            </a:r>
            <a:endParaRPr lang="en-US" sz="36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FC1D94-94A7-B7DA-CDCD-436D8A7D1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0" y="2839634"/>
            <a:ext cx="2695078" cy="145435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715F1-AC41-2E34-8341-81F0C1B7F0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92098" y="2863757"/>
            <a:ext cx="3255625" cy="1156472"/>
          </a:xfrm>
        </p:spPr>
        <p:txBody>
          <a:bodyPr numCol="1"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Experiment </a:t>
            </a:r>
            <a:r>
              <a:rPr lang="en-US" b="1" dirty="0" err="1">
                <a:solidFill>
                  <a:srgbClr val="0070C0"/>
                </a:solidFill>
              </a:rPr>
              <a:t>prebiehal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na</a:t>
            </a:r>
            <a:r>
              <a:rPr lang="en-US" b="1" dirty="0">
                <a:solidFill>
                  <a:srgbClr val="0070C0"/>
                </a:solidFill>
              </a:rPr>
              <a:t> Windows s </a:t>
            </a:r>
            <a:r>
              <a:rPr lang="en-US" b="1" dirty="0" err="1">
                <a:solidFill>
                  <a:srgbClr val="0070C0"/>
                </a:solidFill>
              </a:rPr>
              <a:t>cieľom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skenovať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lokálny</a:t>
            </a:r>
            <a:r>
              <a:rPr lang="en-US" b="1" dirty="0">
                <a:solidFill>
                  <a:srgbClr val="0070C0"/>
                </a:solidFill>
              </a:rPr>
              <a:t> Apache server.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D35286A-59C2-0977-0E15-CEA973FADD21}"/>
              </a:ext>
            </a:extLst>
          </p:cNvPr>
          <p:cNvSpPr txBox="1">
            <a:spLocks/>
          </p:cNvSpPr>
          <p:nvPr/>
        </p:nvSpPr>
        <p:spPr>
          <a:xfrm>
            <a:off x="106492" y="4802084"/>
            <a:ext cx="5002945" cy="1130485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 err="1">
                <a:solidFill>
                  <a:srgbClr val="FF0000"/>
                </a:solidFill>
              </a:rPr>
              <a:t>Nikto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nenašiel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bežiaci</a:t>
            </a:r>
            <a:r>
              <a:rPr lang="en-US" b="1" dirty="0">
                <a:solidFill>
                  <a:srgbClr val="FF0000"/>
                </a:solidFill>
              </a:rPr>
              <a:t> server </a:t>
            </a:r>
            <a:r>
              <a:rPr lang="en-US" b="1" dirty="0" err="1">
                <a:solidFill>
                  <a:srgbClr val="FF0000"/>
                </a:solidFill>
              </a:rPr>
              <a:t>na</a:t>
            </a:r>
            <a:r>
              <a:rPr lang="en-US" b="1" dirty="0">
                <a:solidFill>
                  <a:srgbClr val="FF0000"/>
                </a:solidFill>
              </a:rPr>
              <a:t> localhost, </a:t>
            </a:r>
            <a:r>
              <a:rPr lang="en-US" b="1" dirty="0" err="1">
                <a:solidFill>
                  <a:srgbClr val="FF0000"/>
                </a:solidFill>
              </a:rPr>
              <a:t>aj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keď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Server </a:t>
            </a:r>
            <a:r>
              <a:rPr lang="en-US" b="1" dirty="0" err="1">
                <a:solidFill>
                  <a:srgbClr val="FF0000"/>
                </a:solidFill>
              </a:rPr>
              <a:t>bol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funkčný</a:t>
            </a:r>
            <a:r>
              <a:rPr lang="en-US" b="1" dirty="0">
                <a:solidFill>
                  <a:srgbClr val="FF0000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0000"/>
                </a:solidFill>
              </a:rPr>
              <a:t>Počúval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porte</a:t>
            </a:r>
            <a:r>
              <a:rPr lang="en-US" b="1" dirty="0">
                <a:solidFill>
                  <a:srgbClr val="FF0000"/>
                </a:solidFill>
              </a:rPr>
              <a:t> 8080.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FD6DA47-7303-F74A-48FE-6F338DBDB3D3}"/>
              </a:ext>
            </a:extLst>
          </p:cNvPr>
          <p:cNvSpPr txBox="1">
            <a:spLocks/>
          </p:cNvSpPr>
          <p:nvPr/>
        </p:nvSpPr>
        <p:spPr>
          <a:xfrm>
            <a:off x="5385683" y="5638247"/>
            <a:ext cx="2885942" cy="1433679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Pri </a:t>
            </a:r>
            <a:r>
              <a:rPr lang="en-US" b="1" dirty="0" err="1">
                <a:solidFill>
                  <a:srgbClr val="00B050"/>
                </a:solidFill>
              </a:rPr>
              <a:t>testovaní</a:t>
            </a:r>
            <a:r>
              <a:rPr lang="en-US" b="1" dirty="0">
                <a:solidFill>
                  <a:srgbClr val="00B050"/>
                </a:solidFill>
              </a:rPr>
              <a:t> google.com </a:t>
            </a:r>
            <a:r>
              <a:rPr lang="en-US" b="1" dirty="0" err="1">
                <a:solidFill>
                  <a:srgbClr val="00B050"/>
                </a:solidFill>
              </a:rPr>
              <a:t>nástroj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správne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fungoval</a:t>
            </a:r>
            <a:r>
              <a:rPr lang="en-US" b="1" dirty="0">
                <a:solidFill>
                  <a:srgbClr val="00B050"/>
                </a:solidFill>
              </a:rPr>
              <a:t> a </a:t>
            </a:r>
            <a:r>
              <a:rPr lang="en-US" b="1" dirty="0" err="1">
                <a:solidFill>
                  <a:srgbClr val="00B050"/>
                </a:solidFill>
              </a:rPr>
              <a:t>skenovanie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prebehlo</a:t>
            </a:r>
            <a:r>
              <a:rPr lang="en-US" b="1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53C6824-6E54-B82A-8AEF-667053C9A5A2}"/>
              </a:ext>
            </a:extLst>
          </p:cNvPr>
          <p:cNvSpPr txBox="1">
            <a:spLocks/>
          </p:cNvSpPr>
          <p:nvPr/>
        </p:nvSpPr>
        <p:spPr>
          <a:xfrm>
            <a:off x="5428195" y="4106808"/>
            <a:ext cx="2885942" cy="1260519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/>
              <a:t>	</a:t>
            </a:r>
            <a:r>
              <a:rPr lang="en-US" b="1" dirty="0" err="1">
                <a:solidFill>
                  <a:srgbClr val="FF0000"/>
                </a:solidFill>
              </a:rPr>
              <a:t>Opakované</a:t>
            </a:r>
            <a:r>
              <a:rPr lang="en-US" b="1" dirty="0">
                <a:solidFill>
                  <a:srgbClr val="FF0000"/>
                </a:solidFill>
              </a:rPr>
              <a:t> testy s </a:t>
            </a:r>
            <a:r>
              <a:rPr lang="en-US" b="1" dirty="0" err="1">
                <a:solidFill>
                  <a:srgbClr val="FF0000"/>
                </a:solidFill>
              </a:rPr>
              <a:t>rôznymi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verziami</a:t>
            </a:r>
            <a:r>
              <a:rPr lang="en-US" b="1" dirty="0">
                <a:solidFill>
                  <a:srgbClr val="FF0000"/>
                </a:solidFill>
              </a:rPr>
              <a:t> Perl a </a:t>
            </a:r>
            <a:r>
              <a:rPr lang="en-US" b="1" dirty="0" err="1">
                <a:solidFill>
                  <a:srgbClr val="FF0000"/>
                </a:solidFill>
              </a:rPr>
              <a:t>Nikto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nepriniesli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zmenu</a:t>
            </a:r>
            <a:r>
              <a:rPr lang="en-US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BFA570B4-DB72-475C-9C2F-0BAAD97071FB}"/>
              </a:ext>
            </a:extLst>
          </p:cNvPr>
          <p:cNvSpPr txBox="1">
            <a:spLocks/>
          </p:cNvSpPr>
          <p:nvPr/>
        </p:nvSpPr>
        <p:spPr>
          <a:xfrm>
            <a:off x="9129552" y="3310115"/>
            <a:ext cx="3062447" cy="221323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F0D8775E-501C-79A1-65B6-C92FAB221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3235" y="2708586"/>
            <a:ext cx="2695079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V</a:t>
            </a:r>
            <a:r>
              <a:rPr kumimoji="0" lang="sk-SK" altLang="en-US" sz="2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ýsledky: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Nástroj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Nikto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nebol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schopný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skenovať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lokálny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server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vo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Windows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prostredí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pravdepodobne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kvôli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chybe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v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implementácii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Fungoval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však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bez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problémov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pri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skenovaní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vzdialených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serverov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D7C5601B-E99A-31E4-02AE-A0BC98282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7249" y="6013422"/>
            <a:ext cx="548274" cy="548274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E5DEEDDC-DFAF-E73A-A0B1-4DDBF622E7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12450" y="6013422"/>
            <a:ext cx="548181" cy="548181"/>
          </a:xfrm>
          <a:prstGeom prst="rect">
            <a:avLst/>
          </a:prstGeom>
        </p:spPr>
      </p:pic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EB0D3A59-641F-35F6-6586-1E95AEC77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73570" y="4426954"/>
            <a:ext cx="548274" cy="548274"/>
          </a:xfrm>
          <a:prstGeom prst="rect">
            <a:avLst/>
          </a:prstGeom>
        </p:spPr>
      </p:pic>
      <p:pic>
        <p:nvPicPr>
          <p:cNvPr id="26" name="Graphic 25" descr="Information with solid fill">
            <a:extLst>
              <a:ext uri="{FF2B5EF4-FFF2-40B4-BE49-F238E27FC236}">
                <a16:creationId xmlns:a16="http://schemas.microsoft.com/office/drawing/2014/main" id="{7B8FD98F-0B8B-C646-C4BD-4DB4DFB282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22408" y="6186922"/>
            <a:ext cx="695884" cy="695884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D822F1-F423-968F-52E0-8367074E977D}"/>
              </a:ext>
            </a:extLst>
          </p:cNvPr>
          <p:cNvCxnSpPr>
            <a:cxnSpLocks/>
            <a:stCxn id="4" idx="1"/>
            <a:endCxn id="6" idx="0"/>
          </p:cNvCxnSpPr>
          <p:nvPr/>
        </p:nvCxnSpPr>
        <p:spPr>
          <a:xfrm flipH="1">
            <a:off x="2607965" y="3441993"/>
            <a:ext cx="1484133" cy="136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4139988-CC41-B93B-1178-7C0213D6E3E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5109437" y="4737068"/>
            <a:ext cx="318758" cy="63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A751674-793B-EC4A-AAF1-D3EC95D0559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109437" y="5367327"/>
            <a:ext cx="276246" cy="98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1E4CD54-0192-BC6D-7880-E9A0187D98B1}"/>
              </a:ext>
            </a:extLst>
          </p:cNvPr>
          <p:cNvCxnSpPr>
            <a:endCxn id="17" idx="1"/>
          </p:cNvCxnSpPr>
          <p:nvPr/>
        </p:nvCxnSpPr>
        <p:spPr>
          <a:xfrm flipV="1">
            <a:off x="8486540" y="4570634"/>
            <a:ext cx="826695" cy="144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AA6784-28C0-A57B-0818-6CC051880849}"/>
              </a:ext>
            </a:extLst>
          </p:cNvPr>
          <p:cNvCxnSpPr>
            <a:endCxn id="17" idx="1"/>
          </p:cNvCxnSpPr>
          <p:nvPr/>
        </p:nvCxnSpPr>
        <p:spPr>
          <a:xfrm flipV="1">
            <a:off x="8760631" y="4570634"/>
            <a:ext cx="552604" cy="130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7" grpId="0"/>
      <p:bldP spid="8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79B11-9709-E50D-4A23-71B161976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FE04-7CAA-4DE5-21D3-1234089B8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703594" cy="575321"/>
          </a:xfrm>
        </p:spPr>
        <p:txBody>
          <a:bodyPr/>
          <a:lstStyle/>
          <a:p>
            <a:r>
              <a:rPr lang="hu-HU" sz="3600" dirty="0"/>
              <a:t>Experiment 1 - Kontrola zraniteľnosti</a:t>
            </a:r>
            <a:endParaRPr lang="en-US" sz="36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D9A0FD4-404D-7E70-D400-802048AA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E16B6-D262-EF6D-3E9B-1BA448301A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75350" y="3429000"/>
            <a:ext cx="3255625" cy="1346619"/>
          </a:xfrm>
        </p:spPr>
        <p:txBody>
          <a:bodyPr numCol="1"/>
          <a:lstStyle/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Bash </a:t>
            </a:r>
            <a:r>
              <a:rPr lang="en-US" sz="1400" dirty="0" err="1">
                <a:solidFill>
                  <a:srgbClr val="00B050"/>
                </a:solidFill>
              </a:rPr>
              <a:t>skript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b="1" dirty="0">
                <a:solidFill>
                  <a:srgbClr val="00B050"/>
                </a:solidFill>
              </a:rPr>
              <a:t>apache_nmap_scan.sh </a:t>
            </a:r>
            <a:r>
              <a:rPr lang="en-US" sz="1400" dirty="0">
                <a:solidFill>
                  <a:srgbClr val="00B050"/>
                </a:solidFill>
              </a:rPr>
              <a:t>3.17 sec – (</a:t>
            </a:r>
            <a:r>
              <a:rPr lang="en-US" sz="1400" dirty="0" err="1">
                <a:solidFill>
                  <a:srgbClr val="00B050"/>
                </a:solidFill>
              </a:rPr>
              <a:t>iba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cielen</a:t>
            </a:r>
            <a:r>
              <a:rPr lang="sk-SK" sz="1400" dirty="0">
                <a:solidFill>
                  <a:srgbClr val="00B050"/>
                </a:solidFill>
              </a:rPr>
              <a:t>ý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sken</a:t>
            </a:r>
            <a:r>
              <a:rPr lang="en-US" sz="1400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DFFBF6A-3D92-DB6A-500E-054E44B34931}"/>
              </a:ext>
            </a:extLst>
          </p:cNvPr>
          <p:cNvSpPr txBox="1">
            <a:spLocks/>
          </p:cNvSpPr>
          <p:nvPr/>
        </p:nvSpPr>
        <p:spPr>
          <a:xfrm>
            <a:off x="106492" y="4802084"/>
            <a:ext cx="2648085" cy="1130485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sk-SK" dirty="0">
                <a:solidFill>
                  <a:srgbClr val="0070C0"/>
                </a:solidFill>
              </a:rPr>
              <a:t>	F</a:t>
            </a:r>
            <a:r>
              <a:rPr lang="en-US" dirty="0" err="1">
                <a:solidFill>
                  <a:srgbClr val="0070C0"/>
                </a:solidFill>
              </a:rPr>
              <a:t>lexibilný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bezpečnostný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skener</a:t>
            </a:r>
            <a:r>
              <a:rPr lang="en-US" dirty="0">
                <a:solidFill>
                  <a:srgbClr val="0070C0"/>
                </a:solidFill>
              </a:rPr>
              <a:t> s </a:t>
            </a:r>
            <a:r>
              <a:rPr lang="en-US" dirty="0" err="1">
                <a:solidFill>
                  <a:srgbClr val="0070C0"/>
                </a:solidFill>
              </a:rPr>
              <a:t>podporou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.</a:t>
            </a:r>
            <a:r>
              <a:rPr lang="en-US" b="1" dirty="0" err="1">
                <a:solidFill>
                  <a:srgbClr val="0070C0"/>
                </a:solidFill>
              </a:rPr>
              <a:t>nse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skriptov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B09E9AE-628D-103B-281E-3713BEFA68A9}"/>
              </a:ext>
            </a:extLst>
          </p:cNvPr>
          <p:cNvSpPr txBox="1">
            <a:spLocks/>
          </p:cNvSpPr>
          <p:nvPr/>
        </p:nvSpPr>
        <p:spPr>
          <a:xfrm>
            <a:off x="3815382" y="2784757"/>
            <a:ext cx="2885942" cy="548182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400" dirty="0" err="1">
                <a:solidFill>
                  <a:srgbClr val="00B050"/>
                </a:solidFill>
              </a:rPr>
              <a:t>Testovacia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stránka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C010E7A-1B51-82F9-FCFC-EDB03340D3E4}"/>
              </a:ext>
            </a:extLst>
          </p:cNvPr>
          <p:cNvSpPr txBox="1">
            <a:spLocks/>
          </p:cNvSpPr>
          <p:nvPr/>
        </p:nvSpPr>
        <p:spPr>
          <a:xfrm>
            <a:off x="9206480" y="7911732"/>
            <a:ext cx="1005803" cy="1260519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C211996-5A39-4A6B-277A-F57A2DBE7CF4}"/>
              </a:ext>
            </a:extLst>
          </p:cNvPr>
          <p:cNvSpPr txBox="1">
            <a:spLocks/>
          </p:cNvSpPr>
          <p:nvPr/>
        </p:nvSpPr>
        <p:spPr>
          <a:xfrm>
            <a:off x="9129552" y="3310115"/>
            <a:ext cx="3062447" cy="221323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35AD869D-0800-4D44-1380-7037DC837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5834" y="2708586"/>
            <a:ext cx="2695079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V</a:t>
            </a:r>
            <a:r>
              <a:rPr kumimoji="0" lang="sk-SK" altLang="en-US" sz="2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ýsledky: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Vygenerovaný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report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Nmap_Vulnerability_report.csv</a:t>
            </a:r>
          </a:p>
        </p:txBody>
      </p:sp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FC4C6F0E-8577-2B1E-E31B-46AB67827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2794" y="3643963"/>
            <a:ext cx="548181" cy="548181"/>
          </a:xfrm>
          <a:prstGeom prst="rect">
            <a:avLst/>
          </a:prstGeom>
        </p:spPr>
      </p:pic>
      <p:pic>
        <p:nvPicPr>
          <p:cNvPr id="26" name="Graphic 25" descr="Information with solid fill">
            <a:extLst>
              <a:ext uri="{FF2B5EF4-FFF2-40B4-BE49-F238E27FC236}">
                <a16:creationId xmlns:a16="http://schemas.microsoft.com/office/drawing/2014/main" id="{55D6B7E8-B529-06F4-0089-FC18287A10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5431" y="5860364"/>
            <a:ext cx="695884" cy="695884"/>
          </a:xfrm>
          <a:prstGeom prst="rect">
            <a:avLst/>
          </a:prstGeom>
        </p:spPr>
      </p:pic>
      <p:pic>
        <p:nvPicPr>
          <p:cNvPr id="15" name="Picture 2" descr="Unveiling the Power of the Nmap Framework in Linux: A Comprehensive Guide |  by TechLatest.Net | Medium">
            <a:extLst>
              <a:ext uri="{FF2B5EF4-FFF2-40B4-BE49-F238E27FC236}">
                <a16:creationId xmlns:a16="http://schemas.microsoft.com/office/drawing/2014/main" id="{49024326-794E-0394-0EE9-2288C439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74" y="2708586"/>
            <a:ext cx="2674350" cy="176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3">
            <a:extLst>
              <a:ext uri="{FF2B5EF4-FFF2-40B4-BE49-F238E27FC236}">
                <a16:creationId xmlns:a16="http://schemas.microsoft.com/office/drawing/2014/main" id="{F90B8AC1-F540-2B43-7482-0FC5FFB79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928" y="4359639"/>
            <a:ext cx="306244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Vlastný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.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nse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skript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Implementovaný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nasadený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vlastný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skript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sk-SK" altLang="en-US" sz="1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</a:rPr>
              <a:t>http-check-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</a:rPr>
              <a:t>gitdir.nse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 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82C859B9-D1C7-9DE2-5724-AB195C942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2793" y="4578884"/>
            <a:ext cx="548181" cy="548181"/>
          </a:xfrm>
          <a:prstGeom prst="rect">
            <a:avLst/>
          </a:prstGeom>
        </p:spPr>
      </p:pic>
      <p:pic>
        <p:nvPicPr>
          <p:cNvPr id="22" name="Graphic 21" descr="Checkmark with solid fill">
            <a:extLst>
              <a:ext uri="{FF2B5EF4-FFF2-40B4-BE49-F238E27FC236}">
                <a16:creationId xmlns:a16="http://schemas.microsoft.com/office/drawing/2014/main" id="{02E19201-CC1D-A107-1755-A93D84202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9076" y="2665856"/>
            <a:ext cx="548181" cy="548181"/>
          </a:xfrm>
          <a:prstGeom prst="rect">
            <a:avLst/>
          </a:prstGeom>
        </p:spPr>
      </p:pic>
      <p:sp>
        <p:nvSpPr>
          <p:cNvPr id="25" name="Rectangle 3">
            <a:extLst>
              <a:ext uri="{FF2B5EF4-FFF2-40B4-BE49-F238E27FC236}">
                <a16:creationId xmlns:a16="http://schemas.microsoft.com/office/drawing/2014/main" id="{1CDA89ED-697B-80E1-02B7-DBCFF9283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350" y="5253013"/>
            <a:ext cx="286084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rgbClr val="00B050"/>
                </a:solidFill>
              </a:rPr>
              <a:t>Spustený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sk-SK" sz="1400" dirty="0">
                <a:solidFill>
                  <a:srgbClr val="00B050"/>
                </a:solidFill>
              </a:rPr>
              <a:t>kompletný</a:t>
            </a:r>
            <a:r>
              <a:rPr lang="en-US" sz="1400" b="1" dirty="0">
                <a:solidFill>
                  <a:srgbClr val="00B050"/>
                </a:solidFill>
              </a:rPr>
              <a:t> Nmap </a:t>
            </a:r>
            <a:r>
              <a:rPr lang="en-US" sz="1400" b="1" dirty="0" err="1">
                <a:solidFill>
                  <a:srgbClr val="00B050"/>
                </a:solidFill>
              </a:rPr>
              <a:t>sken</a:t>
            </a:r>
            <a:r>
              <a:rPr lang="en-US" sz="1400" dirty="0">
                <a:solidFill>
                  <a:srgbClr val="00B050"/>
                </a:solidFill>
              </a:rPr>
              <a:t> so </a:t>
            </a:r>
            <a:r>
              <a:rPr lang="en-US" sz="1400" dirty="0" err="1">
                <a:solidFill>
                  <a:srgbClr val="00B050"/>
                </a:solidFill>
              </a:rPr>
              <a:t>všetkými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dostupnými</a:t>
            </a:r>
            <a:r>
              <a:rPr lang="en-US" sz="1400" dirty="0">
                <a:solidFill>
                  <a:srgbClr val="00B050"/>
                </a:solidFill>
              </a:rPr>
              <a:t> .</a:t>
            </a:r>
            <a:r>
              <a:rPr lang="en-US" sz="1400" dirty="0" err="1">
                <a:solidFill>
                  <a:srgbClr val="00B050"/>
                </a:solidFill>
              </a:rPr>
              <a:t>nse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skriptmi</a:t>
            </a:r>
            <a:r>
              <a:rPr lang="sk-SK" sz="1400" dirty="0">
                <a:solidFill>
                  <a:srgbClr val="00B050"/>
                </a:solidFill>
              </a:rPr>
              <a:t> +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</a:rPr>
              <a:t>http-check-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</a:rPr>
              <a:t>gitdir.nse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 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en-US" sz="1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2h 17 min – </a:t>
            </a:r>
            <a:r>
              <a:rPr kumimoji="0" lang="sk-SK" altLang="en-US" sz="140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(full sken)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7" name="Graphic 26" descr="Checkmark with solid fill">
            <a:extLst>
              <a:ext uri="{FF2B5EF4-FFF2-40B4-BE49-F238E27FC236}">
                <a16:creationId xmlns:a16="http://schemas.microsoft.com/office/drawing/2014/main" id="{59B1D911-6375-392A-64E5-1FDF62370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2792" y="5769329"/>
            <a:ext cx="548181" cy="54818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C770117-51D7-B823-39EC-3E6138AD6547}"/>
              </a:ext>
            </a:extLst>
          </p:cNvPr>
          <p:cNvSpPr txBox="1"/>
          <p:nvPr/>
        </p:nvSpPr>
        <p:spPr>
          <a:xfrm>
            <a:off x="7391236" y="4287441"/>
            <a:ext cx="12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Logovanie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0A2AC1-0E70-FB7B-6580-297892AB56A3}"/>
              </a:ext>
            </a:extLst>
          </p:cNvPr>
          <p:cNvCxnSpPr>
            <a:endCxn id="7" idx="1"/>
          </p:cNvCxnSpPr>
          <p:nvPr/>
        </p:nvCxnSpPr>
        <p:spPr>
          <a:xfrm flipV="1">
            <a:off x="2770360" y="3058848"/>
            <a:ext cx="1045022" cy="1716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A995064-43BA-63D9-23B8-AC11CB96181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789922" y="4102310"/>
            <a:ext cx="985428" cy="673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8D676DC-1942-1278-2CCE-5C74E01C9A7F}"/>
              </a:ext>
            </a:extLst>
          </p:cNvPr>
          <p:cNvCxnSpPr>
            <a:cxnSpLocks/>
          </p:cNvCxnSpPr>
          <p:nvPr/>
        </p:nvCxnSpPr>
        <p:spPr>
          <a:xfrm flipV="1">
            <a:off x="2789695" y="4702506"/>
            <a:ext cx="1065038" cy="73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73189C-2B95-56D3-2128-75A62664D3C9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767942" y="4775619"/>
            <a:ext cx="1007408" cy="95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57B89C6-1905-B90C-DC8A-44761EDEBB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2457" y="4894894"/>
            <a:ext cx="3355785" cy="83343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9F9A7CB-D107-B930-8250-BF48A7B8228A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7067257" y="2939946"/>
            <a:ext cx="949146" cy="134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B1688AB-1F8C-0BB5-FDC8-B1EE18765FBA}"/>
              </a:ext>
            </a:extLst>
          </p:cNvPr>
          <p:cNvCxnSpPr>
            <a:cxnSpLocks/>
            <a:stCxn id="4" idx="3"/>
            <a:endCxn id="29" idx="0"/>
          </p:cNvCxnSpPr>
          <p:nvPr/>
        </p:nvCxnSpPr>
        <p:spPr>
          <a:xfrm>
            <a:off x="7030975" y="4102310"/>
            <a:ext cx="985428" cy="18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FC3699-8328-E69D-B5C8-9C0B16541B1C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7027225" y="4656773"/>
            <a:ext cx="989178" cy="19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22C12C5-0FD2-1EC5-748A-70BA7DC3EF49}"/>
              </a:ext>
            </a:extLst>
          </p:cNvPr>
          <p:cNvCxnSpPr>
            <a:cxnSpLocks/>
            <a:stCxn id="27" idx="3"/>
            <a:endCxn id="29" idx="2"/>
          </p:cNvCxnSpPr>
          <p:nvPr/>
        </p:nvCxnSpPr>
        <p:spPr>
          <a:xfrm flipV="1">
            <a:off x="7030973" y="4656773"/>
            <a:ext cx="985430" cy="138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07E7EC5-6B75-B208-B66D-477010642D2E}"/>
              </a:ext>
            </a:extLst>
          </p:cNvPr>
          <p:cNvCxnSpPr>
            <a:cxnSpLocks/>
            <a:stCxn id="29" idx="3"/>
            <a:endCxn id="46" idx="0"/>
          </p:cNvCxnSpPr>
          <p:nvPr/>
        </p:nvCxnSpPr>
        <p:spPr>
          <a:xfrm>
            <a:off x="8641569" y="4472107"/>
            <a:ext cx="1828781" cy="422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823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  <p:bldP spid="17" grpId="0"/>
      <p:bldP spid="19" grpId="0"/>
      <p:bldP spid="25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A5D50-4B0E-A19E-1980-C2466D704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73C4-B738-A5A0-1059-961B04BE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703594" cy="575321"/>
          </a:xfrm>
        </p:spPr>
        <p:txBody>
          <a:bodyPr/>
          <a:lstStyle/>
          <a:p>
            <a:r>
              <a:rPr lang="hu-HU" sz="3600" dirty="0"/>
              <a:t>Experiment 1 - Kontrola zraniteľnosti</a:t>
            </a:r>
            <a:endParaRPr lang="en-US" sz="36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07C0669-73B3-848B-3FD3-6C9D4611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D24A8-389B-F603-F97C-78E49ABDC8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19260" y="3841530"/>
            <a:ext cx="2212930" cy="575321"/>
          </a:xfrm>
        </p:spPr>
        <p:txBody>
          <a:bodyPr numCol="1"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Konfigurácia </a:t>
            </a:r>
            <a:r>
              <a:rPr lang="en-US" dirty="0" err="1">
                <a:solidFill>
                  <a:srgbClr val="00B050"/>
                </a:solidFill>
              </a:rPr>
              <a:t>skenov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AACE2DF-1BC8-AE02-BB7F-74FF2EDBC8BF}"/>
              </a:ext>
            </a:extLst>
          </p:cNvPr>
          <p:cNvSpPr txBox="1">
            <a:spLocks/>
          </p:cNvSpPr>
          <p:nvPr/>
        </p:nvSpPr>
        <p:spPr>
          <a:xfrm>
            <a:off x="97439" y="4657229"/>
            <a:ext cx="2831211" cy="1130485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sk-SK" dirty="0"/>
              <a:t>	</a:t>
            </a:r>
            <a:r>
              <a:rPr lang="en-US" dirty="0">
                <a:solidFill>
                  <a:srgbClr val="0070C0"/>
                </a:solidFill>
              </a:rPr>
              <a:t>OWASP ZAP </a:t>
            </a:r>
            <a:r>
              <a:rPr lang="en-US" dirty="0" err="1">
                <a:solidFill>
                  <a:srgbClr val="0070C0"/>
                </a:solidFill>
              </a:rPr>
              <a:t>ponúka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intuitívne</a:t>
            </a:r>
            <a:r>
              <a:rPr lang="en-US" b="1" dirty="0">
                <a:solidFill>
                  <a:srgbClr val="0070C0"/>
                </a:solidFill>
              </a:rPr>
              <a:t> GUI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funkcie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prehľadne</a:t>
            </a:r>
            <a:r>
              <a:rPr lang="en-US" dirty="0">
                <a:solidFill>
                  <a:srgbClr val="0070C0"/>
                </a:solidFill>
              </a:rPr>
              <a:t> a </a:t>
            </a:r>
            <a:r>
              <a:rPr lang="en-US" dirty="0" err="1">
                <a:solidFill>
                  <a:srgbClr val="0070C0"/>
                </a:solidFill>
              </a:rPr>
              <a:t>interaktívne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usporiadané</a:t>
            </a:r>
            <a:r>
              <a:rPr lang="en-US" dirty="0">
                <a:solidFill>
                  <a:srgbClr val="0070C0"/>
                </a:solidFill>
              </a:rPr>
              <a:t>.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6147200-75E7-6035-9011-23C3C6E56C3E}"/>
              </a:ext>
            </a:extLst>
          </p:cNvPr>
          <p:cNvSpPr txBox="1">
            <a:spLocks/>
          </p:cNvSpPr>
          <p:nvPr/>
        </p:nvSpPr>
        <p:spPr>
          <a:xfrm>
            <a:off x="4094704" y="4791487"/>
            <a:ext cx="2212930" cy="483299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 err="1">
                <a:solidFill>
                  <a:srgbClr val="00B050"/>
                </a:solidFill>
              </a:rPr>
              <a:t>Vizualizácia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výsledkov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D50777B-29B7-F656-10CE-D03B6337CE1F}"/>
              </a:ext>
            </a:extLst>
          </p:cNvPr>
          <p:cNvSpPr txBox="1">
            <a:spLocks/>
          </p:cNvSpPr>
          <p:nvPr/>
        </p:nvSpPr>
        <p:spPr>
          <a:xfrm>
            <a:off x="9129552" y="3310115"/>
            <a:ext cx="3062447" cy="221323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8E27B30-8E04-4F19-1016-7D33EF6D5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573" y="2720463"/>
            <a:ext cx="3207983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V</a:t>
            </a:r>
            <a:r>
              <a:rPr kumimoji="0" lang="sk-SK" altLang="en-US" sz="2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ýsledky: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Dobré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v</a:t>
            </a:r>
            <a:r>
              <a:rPr kumimoji="0" lang="sk-SK" altLang="en-US" sz="1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ýsledky (rýchly)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sk-SK" altLang="en-US" sz="1600" dirty="0">
                <a:solidFill>
                  <a:srgbClr val="7030A0"/>
                </a:solidFill>
                <a:latin typeface="Arial" panose="020B0604020202020204" pitchFamily="34" charset="0"/>
              </a:rPr>
              <a:t>Zle customizovatelné (Nmap lepšie)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sk-SK" altLang="en-US" sz="1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Nenašiel .git zraniteľnosť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sk-SK" altLang="en-US" sz="1600" dirty="0">
                <a:solidFill>
                  <a:srgbClr val="7030A0"/>
                </a:solidFill>
                <a:latin typeface="Arial" panose="020B0604020202020204" pitchFamily="34" charset="0"/>
              </a:rPr>
              <a:t>Užitočné GUI</a:t>
            </a:r>
            <a:endParaRPr kumimoji="0" lang="sk-SK" altLang="en-US" sz="16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6" name="Graphic 25" descr="Information with solid fill">
            <a:extLst>
              <a:ext uri="{FF2B5EF4-FFF2-40B4-BE49-F238E27FC236}">
                <a16:creationId xmlns:a16="http://schemas.microsoft.com/office/drawing/2014/main" id="{F0C87E26-A9B7-6D2F-0B10-0126DB9AD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3438" y="3864981"/>
            <a:ext cx="695884" cy="695884"/>
          </a:xfrm>
          <a:prstGeom prst="rect">
            <a:avLst/>
          </a:prstGeom>
        </p:spPr>
      </p:pic>
      <p:pic>
        <p:nvPicPr>
          <p:cNvPr id="16" name="Picture 2" descr="OWASP ZAP: A Comprehensive Guide to Web Application Security Testing | by  Andrey Pautov | Medium">
            <a:extLst>
              <a:ext uri="{FF2B5EF4-FFF2-40B4-BE49-F238E27FC236}">
                <a16:creationId xmlns:a16="http://schemas.microsoft.com/office/drawing/2014/main" id="{31A2FFC8-FAAB-0B41-ED16-C361984F4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00" y="2715287"/>
            <a:ext cx="2674350" cy="149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08B2B3AA-A374-5686-0E29-90C9E3628A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07634" y="3815979"/>
            <a:ext cx="548181" cy="548181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2B1039A9-7462-5190-BBB3-AB07A77CAA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07633" y="4721704"/>
            <a:ext cx="548181" cy="548181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EDE3FD-E286-D2E7-874C-2C60433096BA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2928650" y="4129191"/>
            <a:ext cx="1190610" cy="109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F96C39-EB01-C963-3B51-3C54D8D82541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928650" y="5033137"/>
            <a:ext cx="1166054" cy="189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1B0BA06E-B99C-040F-6936-38BFC6857E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7373" y="5044734"/>
            <a:ext cx="3193183" cy="1629043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7F8C43-9AEB-8AAA-A92D-C44F28A8E3FD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925915" y="4090068"/>
            <a:ext cx="1331458" cy="1769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4D4CBB6-632E-E1C1-6C32-9576EB3D6F85}"/>
              </a:ext>
            </a:extLst>
          </p:cNvPr>
          <p:cNvCxnSpPr>
            <a:cxnSpLocks/>
            <a:stCxn id="19" idx="3"/>
            <a:endCxn id="30" idx="1"/>
          </p:cNvCxnSpPr>
          <p:nvPr/>
        </p:nvCxnSpPr>
        <p:spPr>
          <a:xfrm>
            <a:off x="6855814" y="4995795"/>
            <a:ext cx="1401559" cy="86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835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8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32A24-AF7E-9EC5-A361-5AD180F48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E9A78-0ED2-1A56-02FC-DD64FDEE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703594" cy="575321"/>
          </a:xfrm>
        </p:spPr>
        <p:txBody>
          <a:bodyPr/>
          <a:lstStyle/>
          <a:p>
            <a:r>
              <a:rPr lang="hu-HU" sz="3600" dirty="0"/>
              <a:t>Experiment 2 - Fixovanie zranitelnosti</a:t>
            </a:r>
            <a:br>
              <a:rPr lang="en-US" sz="1800" b="1" dirty="0">
                <a:effectLst/>
                <a:latin typeface="Arial" panose="020B0604020202020204" pitchFamily="34" charset="0"/>
              </a:rPr>
            </a:br>
            <a:endParaRPr lang="en-US" sz="36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D59051B-DED9-E1B5-F7C4-EF8E8283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 descr="A diagram of a computer server&#10;&#10;AI-generated content may be incorrect.">
            <a:extLst>
              <a:ext uri="{FF2B5EF4-FFF2-40B4-BE49-F238E27FC236}">
                <a16:creationId xmlns:a16="http://schemas.microsoft.com/office/drawing/2014/main" id="{0FC326A5-60BB-963A-480D-5A284BAB8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4" y="2634558"/>
            <a:ext cx="4970605" cy="4155541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B172F7-C9EA-8FC8-45F4-618D2A950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617" y="3781625"/>
            <a:ext cx="2134563" cy="367091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D82479C-3CDB-D67E-EFBE-84C8ACF7BCEC}"/>
              </a:ext>
            </a:extLst>
          </p:cNvPr>
          <p:cNvSpPr/>
          <p:nvPr/>
        </p:nvSpPr>
        <p:spPr>
          <a:xfrm>
            <a:off x="27160" y="3268301"/>
            <a:ext cx="5115208" cy="1910281"/>
          </a:xfrm>
          <a:custGeom>
            <a:avLst/>
            <a:gdLst>
              <a:gd name="connsiteX0" fmla="*/ 1674891 w 5115208"/>
              <a:gd name="connsiteY0" fmla="*/ 0 h 1910281"/>
              <a:gd name="connsiteX1" fmla="*/ 5115208 w 5115208"/>
              <a:gd name="connsiteY1" fmla="*/ 9053 h 1910281"/>
              <a:gd name="connsiteX2" fmla="*/ 5115208 w 5115208"/>
              <a:gd name="connsiteY2" fmla="*/ 1910281 h 1910281"/>
              <a:gd name="connsiteX3" fmla="*/ 0 w 5115208"/>
              <a:gd name="connsiteY3" fmla="*/ 1910281 h 1910281"/>
              <a:gd name="connsiteX4" fmla="*/ 9054 w 5115208"/>
              <a:gd name="connsiteY4" fmla="*/ 986828 h 1910281"/>
              <a:gd name="connsiteX5" fmla="*/ 1656785 w 5115208"/>
              <a:gd name="connsiteY5" fmla="*/ 995881 h 1910281"/>
              <a:gd name="connsiteX6" fmla="*/ 1674891 w 5115208"/>
              <a:gd name="connsiteY6" fmla="*/ 0 h 19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15208" h="1910281">
                <a:moveTo>
                  <a:pt x="1674891" y="0"/>
                </a:moveTo>
                <a:lnTo>
                  <a:pt x="5115208" y="9053"/>
                </a:lnTo>
                <a:lnTo>
                  <a:pt x="5115208" y="1910281"/>
                </a:lnTo>
                <a:lnTo>
                  <a:pt x="0" y="1910281"/>
                </a:lnTo>
                <a:lnTo>
                  <a:pt x="9054" y="986828"/>
                </a:lnTo>
                <a:lnTo>
                  <a:pt x="1656785" y="995881"/>
                </a:lnTo>
                <a:lnTo>
                  <a:pt x="1674891" y="0"/>
                </a:lnTo>
                <a:close/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9AEA85-9DB1-964B-188B-626AB18A16A5}"/>
              </a:ext>
            </a:extLst>
          </p:cNvPr>
          <p:cNvSpPr txBox="1"/>
          <p:nvPr/>
        </p:nvSpPr>
        <p:spPr>
          <a:xfrm>
            <a:off x="5955301" y="2634558"/>
            <a:ext cx="3243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>
                <a:solidFill>
                  <a:srgbClr val="0070C0"/>
                </a:solidFill>
              </a:rPr>
              <a:t>Automatizované riešenie</a:t>
            </a:r>
          </a:p>
          <a:p>
            <a:r>
              <a:rPr lang="sk-SK" dirty="0">
                <a:solidFill>
                  <a:srgbClr val="00B050"/>
                </a:solidFill>
              </a:rPr>
              <a:t>-   Vyriešené 5 zranitelnosti</a:t>
            </a:r>
          </a:p>
          <a:p>
            <a:pPr marL="285750" indent="-285750">
              <a:buFontTx/>
              <a:buChar char="-"/>
            </a:pPr>
            <a:r>
              <a:rPr lang="sk-SK" dirty="0">
                <a:solidFill>
                  <a:srgbClr val="FF0000"/>
                </a:solidFill>
              </a:rPr>
              <a:t>Nevyriešené 4 zranitelnosti</a:t>
            </a:r>
          </a:p>
          <a:p>
            <a:pPr marL="285750" indent="-285750">
              <a:buFontTx/>
              <a:buChar char="-"/>
            </a:pPr>
            <a:r>
              <a:rPr lang="sk-SK" dirty="0">
                <a:solidFill>
                  <a:srgbClr val="00B050"/>
                </a:solidFill>
              </a:rPr>
              <a:t>Efektívne rýchle riešenie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9E53EA-EB5D-AB5A-BBD8-625A32B3A2B5}"/>
              </a:ext>
            </a:extLst>
          </p:cNvPr>
          <p:cNvCxnSpPr>
            <a:cxnSpLocks/>
            <a:stCxn id="16" idx="1"/>
          </p:cNvCxnSpPr>
          <p:nvPr/>
        </p:nvCxnSpPr>
        <p:spPr>
          <a:xfrm flipV="1">
            <a:off x="5142368" y="2834591"/>
            <a:ext cx="812933" cy="44276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FFDBF89-02FE-D425-B0A5-B8A9A22F0B19}"/>
              </a:ext>
            </a:extLst>
          </p:cNvPr>
          <p:cNvSpPr txBox="1"/>
          <p:nvPr/>
        </p:nvSpPr>
        <p:spPr>
          <a:xfrm>
            <a:off x="5955300" y="4328517"/>
            <a:ext cx="32431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rgbClr val="DEA900"/>
                </a:solidFill>
              </a:rPr>
              <a:t>Manuálne riešenie</a:t>
            </a:r>
          </a:p>
          <a:p>
            <a:r>
              <a:rPr lang="sk-SK" dirty="0">
                <a:solidFill>
                  <a:srgbClr val="00B050"/>
                </a:solidFill>
              </a:rPr>
              <a:t>-   Vyriešené 3 zranitelnosti</a:t>
            </a:r>
          </a:p>
          <a:p>
            <a:pPr marL="285750" indent="-285750">
              <a:buFontTx/>
              <a:buChar char="-"/>
            </a:pPr>
            <a:r>
              <a:rPr lang="sk-SK" dirty="0">
                <a:solidFill>
                  <a:srgbClr val="FF0000"/>
                </a:solidFill>
              </a:rPr>
              <a:t>Nevyriešená 1 zranitelnosť (</a:t>
            </a:r>
            <a:r>
              <a:rPr lang="en-US" dirty="0">
                <a:solidFill>
                  <a:srgbClr val="FF0000"/>
                </a:solidFill>
              </a:rPr>
              <a:t>CSRF </a:t>
            </a:r>
            <a:r>
              <a:rPr lang="en-US" dirty="0" err="1">
                <a:solidFill>
                  <a:srgbClr val="FF0000"/>
                </a:solidFill>
              </a:rPr>
              <a:t>ochrana</a:t>
            </a:r>
            <a:r>
              <a:rPr lang="sk-SK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sk-SK" dirty="0">
                <a:solidFill>
                  <a:srgbClr val="FF0000"/>
                </a:solidFill>
              </a:rPr>
              <a:t>Komplikované pomalé riešenie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49C8A34-592E-A42F-B121-61260BEFB049}"/>
              </a:ext>
            </a:extLst>
          </p:cNvPr>
          <p:cNvSpPr/>
          <p:nvPr/>
        </p:nvSpPr>
        <p:spPr>
          <a:xfrm>
            <a:off x="18107" y="5269117"/>
            <a:ext cx="3404103" cy="869133"/>
          </a:xfrm>
          <a:custGeom>
            <a:avLst/>
            <a:gdLst>
              <a:gd name="connsiteX0" fmla="*/ 0 w 3404103"/>
              <a:gd name="connsiteY0" fmla="*/ 0 h 869133"/>
              <a:gd name="connsiteX1" fmla="*/ 0 w 3404103"/>
              <a:gd name="connsiteY1" fmla="*/ 869133 h 869133"/>
              <a:gd name="connsiteX2" fmla="*/ 3395049 w 3404103"/>
              <a:gd name="connsiteY2" fmla="*/ 869133 h 869133"/>
              <a:gd name="connsiteX3" fmla="*/ 3404103 w 3404103"/>
              <a:gd name="connsiteY3" fmla="*/ 0 h 869133"/>
              <a:gd name="connsiteX4" fmla="*/ 0 w 3404103"/>
              <a:gd name="connsiteY4" fmla="*/ 0 h 86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4103" h="869133">
                <a:moveTo>
                  <a:pt x="0" y="0"/>
                </a:moveTo>
                <a:lnTo>
                  <a:pt x="0" y="869133"/>
                </a:lnTo>
                <a:lnTo>
                  <a:pt x="3395049" y="869133"/>
                </a:lnTo>
                <a:lnTo>
                  <a:pt x="3404103" y="0"/>
                </a:ln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4F27EA-6D06-BC1A-B026-4FAF98D884A9}"/>
              </a:ext>
            </a:extLst>
          </p:cNvPr>
          <p:cNvCxnSpPr>
            <a:stCxn id="22" idx="3"/>
          </p:cNvCxnSpPr>
          <p:nvPr/>
        </p:nvCxnSpPr>
        <p:spPr>
          <a:xfrm flipV="1">
            <a:off x="3422210" y="5251010"/>
            <a:ext cx="2533090" cy="1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">
            <a:extLst>
              <a:ext uri="{FF2B5EF4-FFF2-40B4-BE49-F238E27FC236}">
                <a16:creationId xmlns:a16="http://schemas.microsoft.com/office/drawing/2014/main" id="{C7300273-9698-C352-77EB-C186E85C6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6921" y="3149326"/>
            <a:ext cx="2695079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V</a:t>
            </a:r>
            <a:r>
              <a:rPr kumimoji="0" lang="sk-SK" altLang="en-US" sz="2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ýsledky: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sk-SK" altLang="en-US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Automatizované riešenie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dirty="0" err="1">
                <a:solidFill>
                  <a:srgbClr val="7030A0"/>
                </a:solidFill>
              </a:rPr>
              <a:t>Úspešne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zabezpečený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webový</a:t>
            </a:r>
            <a:r>
              <a:rPr lang="en-US" dirty="0">
                <a:solidFill>
                  <a:srgbClr val="7030A0"/>
                </a:solidFill>
              </a:rPr>
              <a:t> server</a:t>
            </a:r>
            <a:endParaRPr lang="sk-SK" dirty="0">
              <a:solidFill>
                <a:srgbClr val="7030A0"/>
              </a:solidFill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2" name="Graphic 31" descr="Information with solid fill">
            <a:extLst>
              <a:ext uri="{FF2B5EF4-FFF2-40B4-BE49-F238E27FC236}">
                <a16:creationId xmlns:a16="http://schemas.microsoft.com/office/drawing/2014/main" id="{DAB0612C-5013-0115-24F8-60FD629A3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96518" y="5442366"/>
            <a:ext cx="695884" cy="695884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B253BA0-0932-2B30-9CD3-F1F39A119DB2}"/>
              </a:ext>
            </a:extLst>
          </p:cNvPr>
          <p:cNvCxnSpPr>
            <a:cxnSpLocks/>
            <a:stCxn id="17" idx="3"/>
            <a:endCxn id="31" idx="1"/>
          </p:cNvCxnSpPr>
          <p:nvPr/>
        </p:nvCxnSpPr>
        <p:spPr>
          <a:xfrm>
            <a:off x="9198497" y="3234723"/>
            <a:ext cx="298424" cy="122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3DBD28-AB42-F43B-6715-019E77456B61}"/>
              </a:ext>
            </a:extLst>
          </p:cNvPr>
          <p:cNvCxnSpPr>
            <a:cxnSpLocks/>
            <a:stCxn id="21" idx="3"/>
            <a:endCxn id="31" idx="1"/>
          </p:cNvCxnSpPr>
          <p:nvPr/>
        </p:nvCxnSpPr>
        <p:spPr>
          <a:xfrm flipV="1">
            <a:off x="9198496" y="4457377"/>
            <a:ext cx="298425" cy="88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031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1" grpId="0"/>
      <p:bldP spid="22" grpId="0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7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6C0DB8-5153-D985-326F-D3E2F05F4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68A7-0C04-F416-6D03-62C4A71E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sk-SK" dirty="0"/>
              <a:t>Konklúzia</a:t>
            </a:r>
            <a:endParaRPr lang="en-US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F5D1AD5-BC80-6B1F-160E-471600254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611450"/>
            <a:ext cx="5450176" cy="6466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/>
              <a:t>Cieľ</a:t>
            </a:r>
            <a:r>
              <a:rPr lang="en-US" b="1" dirty="0"/>
              <a:t> 5: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Overiť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účinnosť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opatrení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 err="1">
                <a:solidFill>
                  <a:srgbClr val="7030A0"/>
                </a:solidFill>
              </a:rPr>
              <a:t>navrhnúť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vylepšenia</a:t>
            </a:r>
            <a:r>
              <a:rPr lang="en-US" dirty="0"/>
              <a:t>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FC62841-DDE1-AA45-700F-9267F3B8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2408" y="301752"/>
            <a:ext cx="16733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6CE2AA3B-F0F5-DF66-8A40-36434EBCF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345" y="2331413"/>
            <a:ext cx="548181" cy="548181"/>
          </a:xfrm>
          <a:prstGeom prst="rect">
            <a:avLst/>
          </a:prstGeom>
        </p:spPr>
      </p:pic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AADDC56D-1BAE-C386-ECA7-36BDF7181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5526" y="3153608"/>
            <a:ext cx="548181" cy="548181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E8DDE048-A210-23EE-7ADA-055072C7F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0310" y="4015778"/>
            <a:ext cx="548181" cy="548181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6B38150B-C34E-DB14-F891-C9B4C665D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9307" y="4847764"/>
            <a:ext cx="548181" cy="548181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68BAD5A3-4AC9-A71A-B541-742CE4A51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0334" y="6157818"/>
            <a:ext cx="548181" cy="548181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A2D84BE2-0671-4E40-AF77-60F65DD7D258}"/>
              </a:ext>
            </a:extLst>
          </p:cNvPr>
          <p:cNvSpPr/>
          <p:nvPr/>
        </p:nvSpPr>
        <p:spPr>
          <a:xfrm flipH="1">
            <a:off x="7858408" y="5635021"/>
            <a:ext cx="2888056" cy="835589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B531AF-80D6-68F5-3EFC-1A67A3359CCB}"/>
              </a:ext>
            </a:extLst>
          </p:cNvPr>
          <p:cNvSpPr txBox="1"/>
          <p:nvPr/>
        </p:nvSpPr>
        <p:spPr>
          <a:xfrm>
            <a:off x="839788" y="2383635"/>
            <a:ext cx="7207557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err="1">
                <a:solidFill>
                  <a:schemeClr val="tx2"/>
                </a:solidFill>
              </a:rPr>
              <a:t>Cieľ</a:t>
            </a:r>
            <a:r>
              <a:rPr lang="en-US" sz="1600" b="1" dirty="0">
                <a:solidFill>
                  <a:schemeClr val="tx2"/>
                </a:solidFill>
              </a:rPr>
              <a:t> 1</a:t>
            </a:r>
            <a:r>
              <a:rPr lang="en-US" sz="1600" dirty="0">
                <a:solidFill>
                  <a:schemeClr val="tx2"/>
                </a:solidFill>
              </a:rPr>
              <a:t>: </a:t>
            </a:r>
            <a:r>
              <a:rPr lang="en-US" sz="1600" dirty="0" err="1">
                <a:solidFill>
                  <a:schemeClr val="tx2"/>
                </a:solidFill>
              </a:rPr>
              <a:t>Analyzovať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architektúru</a:t>
            </a:r>
            <a:r>
              <a:rPr lang="en-US" sz="1600" dirty="0">
                <a:solidFill>
                  <a:schemeClr val="tx2"/>
                </a:solidFill>
              </a:rPr>
              <a:t> Apache2 a </a:t>
            </a:r>
            <a:r>
              <a:rPr lang="en-US" sz="1600" dirty="0" err="1">
                <a:solidFill>
                  <a:schemeClr val="tx2"/>
                </a:solidFill>
              </a:rPr>
              <a:t>jeho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bezpečnostné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mechanizmy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  <a:endParaRPr lang="sk-SK" sz="1600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C2C887-3592-7703-28F9-2C95E5B87997}"/>
              </a:ext>
            </a:extLst>
          </p:cNvPr>
          <p:cNvSpPr txBox="1"/>
          <p:nvPr/>
        </p:nvSpPr>
        <p:spPr>
          <a:xfrm>
            <a:off x="839788" y="3211431"/>
            <a:ext cx="7755738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err="1">
                <a:solidFill>
                  <a:schemeClr val="tx2"/>
                </a:solidFill>
              </a:rPr>
              <a:t>Cieľ</a:t>
            </a:r>
            <a:r>
              <a:rPr lang="en-US" sz="1600" b="1" dirty="0">
                <a:solidFill>
                  <a:schemeClr val="tx2"/>
                </a:solidFill>
              </a:rPr>
              <a:t> 2</a:t>
            </a:r>
            <a:r>
              <a:rPr lang="en-US" sz="1600" dirty="0">
                <a:solidFill>
                  <a:schemeClr val="tx2"/>
                </a:solidFill>
              </a:rPr>
              <a:t>: </a:t>
            </a:r>
            <a:r>
              <a:rPr lang="en-US" sz="1600" dirty="0" err="1">
                <a:solidFill>
                  <a:schemeClr val="tx2"/>
                </a:solidFill>
              </a:rPr>
              <a:t>Zistiť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bežné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zraniteľnosti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pomocou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automatizovaných</a:t>
            </a:r>
            <a:r>
              <a:rPr lang="en-US" sz="1600" dirty="0">
                <a:solidFill>
                  <a:schemeClr val="tx2"/>
                </a:solidFill>
              </a:rPr>
              <a:t> a </a:t>
            </a:r>
            <a:r>
              <a:rPr lang="en-US" sz="1600" dirty="0" err="1">
                <a:solidFill>
                  <a:schemeClr val="tx2"/>
                </a:solidFill>
              </a:rPr>
              <a:t>manuálnych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testov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  <a:endParaRPr lang="sk-SK" sz="1600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1CCBB6-B7A6-6ED7-E504-56D381635B12}"/>
              </a:ext>
            </a:extLst>
          </p:cNvPr>
          <p:cNvSpPr txBox="1"/>
          <p:nvPr/>
        </p:nvSpPr>
        <p:spPr>
          <a:xfrm>
            <a:off x="813307" y="4045110"/>
            <a:ext cx="4837003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err="1">
                <a:solidFill>
                  <a:schemeClr val="tx2"/>
                </a:solidFill>
              </a:rPr>
              <a:t>Cieľ</a:t>
            </a:r>
            <a:r>
              <a:rPr lang="en-US" sz="1600" b="1" dirty="0">
                <a:solidFill>
                  <a:schemeClr val="tx2"/>
                </a:solidFill>
              </a:rPr>
              <a:t> 3</a:t>
            </a:r>
            <a:r>
              <a:rPr lang="en-US" sz="1600" dirty="0">
                <a:solidFill>
                  <a:schemeClr val="tx2"/>
                </a:solidFill>
              </a:rPr>
              <a:t>: </a:t>
            </a:r>
            <a:r>
              <a:rPr lang="en-US" sz="1600" dirty="0" err="1">
                <a:solidFill>
                  <a:schemeClr val="tx2"/>
                </a:solidFill>
              </a:rPr>
              <a:t>Zaviesť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konkrétne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bezpečnostné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opatrenia</a:t>
            </a:r>
            <a:r>
              <a:rPr lang="en-US" dirty="0"/>
              <a:t>.</a:t>
            </a:r>
            <a:endParaRPr lang="sk-S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78F047-E5E7-8440-90E1-8C55CFDBE846}"/>
              </a:ext>
            </a:extLst>
          </p:cNvPr>
          <p:cNvSpPr txBox="1"/>
          <p:nvPr/>
        </p:nvSpPr>
        <p:spPr>
          <a:xfrm>
            <a:off x="839788" y="4879699"/>
            <a:ext cx="60960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err="1">
                <a:solidFill>
                  <a:schemeClr val="tx2"/>
                </a:solidFill>
              </a:rPr>
              <a:t>Cieľ</a:t>
            </a:r>
            <a:r>
              <a:rPr lang="en-US" sz="1600" b="1" dirty="0">
                <a:solidFill>
                  <a:schemeClr val="tx2"/>
                </a:solidFill>
              </a:rPr>
              <a:t> 4</a:t>
            </a:r>
            <a:r>
              <a:rPr lang="en-US" sz="1600" dirty="0">
                <a:solidFill>
                  <a:schemeClr val="tx2"/>
                </a:solidFill>
              </a:rPr>
              <a:t>: </a:t>
            </a:r>
            <a:r>
              <a:rPr lang="en-US" sz="1600" dirty="0" err="1">
                <a:solidFill>
                  <a:schemeClr val="tx2"/>
                </a:solidFill>
              </a:rPr>
              <a:t>Automatizovať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detekciu</a:t>
            </a:r>
            <a:r>
              <a:rPr lang="en-US" sz="1600" dirty="0">
                <a:solidFill>
                  <a:schemeClr val="tx2"/>
                </a:solidFill>
              </a:rPr>
              <a:t> a </a:t>
            </a:r>
            <a:r>
              <a:rPr lang="en-US" sz="1600" dirty="0" err="1">
                <a:solidFill>
                  <a:schemeClr val="tx2"/>
                </a:solidFill>
              </a:rPr>
              <a:t>opravu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zraniteľností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skriptom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  <a:endParaRPr lang="sk-SK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68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9" grpId="0" animBg="1"/>
      <p:bldP spid="11" grpId="0"/>
      <p:bldP spid="14" grpId="0"/>
      <p:bldP spid="16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7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BD12EA-A697-8480-8743-1638860A8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F9B8A-ADEB-00B7-881D-45CAEC47F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sk-SK" dirty="0">
                <a:solidFill>
                  <a:srgbClr val="7030A0"/>
                </a:solidFill>
              </a:rPr>
              <a:t>Budúca práca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3840583-967D-CD64-520F-701E058D2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55339"/>
            <a:ext cx="6366770" cy="466932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sk-SK" b="1" dirty="0"/>
              <a:t>A</a:t>
            </a:r>
            <a:r>
              <a:rPr lang="en-US" b="1" dirty="0" err="1"/>
              <a:t>utomatické</a:t>
            </a:r>
            <a:r>
              <a:rPr lang="en-US" b="1" dirty="0"/>
              <a:t> </a:t>
            </a:r>
            <a:r>
              <a:rPr lang="en-US" b="1" dirty="0" err="1"/>
              <a:t>opakované</a:t>
            </a:r>
            <a:r>
              <a:rPr lang="en-US" b="1" dirty="0"/>
              <a:t> </a:t>
            </a:r>
            <a:r>
              <a:rPr lang="en-US" b="1" dirty="0" err="1"/>
              <a:t>skenovanie</a:t>
            </a:r>
            <a:r>
              <a:rPr lang="en-US" dirty="0"/>
              <a:t> </a:t>
            </a:r>
            <a:r>
              <a:rPr lang="en-US" dirty="0" err="1"/>
              <a:t>zamerané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predtým</a:t>
            </a:r>
            <a:r>
              <a:rPr lang="en-US" dirty="0"/>
              <a:t> </a:t>
            </a:r>
            <a:r>
              <a:rPr lang="en-US" dirty="0" err="1"/>
              <a:t>zistené</a:t>
            </a:r>
            <a:r>
              <a:rPr lang="en-US" dirty="0"/>
              <a:t> </a:t>
            </a:r>
            <a:r>
              <a:rPr lang="en-US" dirty="0" err="1"/>
              <a:t>zraniteľnosti</a:t>
            </a:r>
            <a:r>
              <a:rPr lang="en-US" dirty="0"/>
              <a:t> po </a:t>
            </a:r>
            <a:r>
              <a:rPr lang="en-US" dirty="0" err="1"/>
              <a:t>vykonaní</a:t>
            </a:r>
            <a:r>
              <a:rPr lang="en-US" dirty="0"/>
              <a:t> </a:t>
            </a:r>
            <a:r>
              <a:rPr lang="en-US" dirty="0" err="1"/>
              <a:t>opráv</a:t>
            </a:r>
            <a:r>
              <a:rPr lang="en-US" dirty="0"/>
              <a:t>.</a:t>
            </a:r>
            <a:endParaRPr lang="sk-SK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sk-SK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Rozšíriť</a:t>
            </a:r>
            <a:r>
              <a:rPr lang="en-US" b="1" dirty="0"/>
              <a:t> </a:t>
            </a:r>
            <a:r>
              <a:rPr lang="en-US" b="1" dirty="0" err="1"/>
              <a:t>skript</a:t>
            </a:r>
            <a:r>
              <a:rPr lang="en-US" dirty="0"/>
              <a:t> o </a:t>
            </a:r>
            <a:r>
              <a:rPr lang="en-US" dirty="0" err="1"/>
              <a:t>ďalšie</a:t>
            </a:r>
            <a:r>
              <a:rPr lang="en-US" dirty="0"/>
              <a:t> </a:t>
            </a:r>
            <a:r>
              <a:rPr lang="en-US" dirty="0" err="1"/>
              <a:t>typy</a:t>
            </a:r>
            <a:r>
              <a:rPr lang="en-US" dirty="0"/>
              <a:t> </a:t>
            </a:r>
            <a:r>
              <a:rPr lang="en-US" dirty="0" err="1"/>
              <a:t>bezpečnostných</a:t>
            </a:r>
            <a:r>
              <a:rPr lang="en-US" dirty="0"/>
              <a:t> </a:t>
            </a:r>
            <a:r>
              <a:rPr lang="en-US" dirty="0" err="1"/>
              <a:t>opráv</a:t>
            </a:r>
            <a:r>
              <a:rPr lang="en-US" dirty="0"/>
              <a:t> pre </a:t>
            </a:r>
            <a:r>
              <a:rPr lang="en-US" dirty="0" err="1"/>
              <a:t>širšie</a:t>
            </a:r>
            <a:r>
              <a:rPr lang="en-US" dirty="0"/>
              <a:t> </a:t>
            </a:r>
            <a:r>
              <a:rPr lang="en-US" dirty="0" err="1"/>
              <a:t>pokrytie</a:t>
            </a:r>
            <a:r>
              <a:rPr lang="en-US" dirty="0"/>
              <a:t> </a:t>
            </a:r>
            <a:r>
              <a:rPr lang="en-US" dirty="0" err="1"/>
              <a:t>rizík</a:t>
            </a:r>
            <a:r>
              <a:rPr lang="en-US" dirty="0"/>
              <a:t>.</a:t>
            </a:r>
            <a:endParaRPr lang="sk-SK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sk-SK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sk-SK" b="1" dirty="0"/>
              <a:t>R</a:t>
            </a:r>
            <a:r>
              <a:rPr lang="en-US" b="1" dirty="0" err="1"/>
              <a:t>eal</a:t>
            </a:r>
            <a:r>
              <a:rPr lang="en-US" b="1" dirty="0"/>
              <a:t>-time </a:t>
            </a:r>
            <a:r>
              <a:rPr lang="en-US" b="1" dirty="0" err="1"/>
              <a:t>monitorovanie</a:t>
            </a:r>
            <a:r>
              <a:rPr lang="en-US" b="1" dirty="0"/>
              <a:t> a </a:t>
            </a:r>
            <a:r>
              <a:rPr lang="en-US" b="1" dirty="0" err="1"/>
              <a:t>automatickú</a:t>
            </a:r>
            <a:r>
              <a:rPr lang="en-US" b="1" dirty="0"/>
              <a:t> </a:t>
            </a:r>
            <a:r>
              <a:rPr lang="en-US" b="1" dirty="0" err="1"/>
              <a:t>konfiguráciu</a:t>
            </a:r>
            <a:r>
              <a:rPr lang="en-US" dirty="0"/>
              <a:t>, pre </a:t>
            </a:r>
            <a:r>
              <a:rPr lang="en-US" dirty="0" err="1"/>
              <a:t>dynamicky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meniace</a:t>
            </a:r>
            <a:r>
              <a:rPr lang="en-US" dirty="0"/>
              <a:t> </a:t>
            </a:r>
            <a:r>
              <a:rPr lang="en-US" dirty="0" err="1"/>
              <a:t>webové</a:t>
            </a:r>
            <a:r>
              <a:rPr lang="en-US" dirty="0"/>
              <a:t> </a:t>
            </a:r>
            <a:r>
              <a:rPr lang="en-US" dirty="0" err="1"/>
              <a:t>servery</a:t>
            </a:r>
            <a:r>
              <a:rPr lang="en-US" dirty="0"/>
              <a:t>.</a:t>
            </a:r>
            <a:endParaRPr lang="sk-SK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4212E3A-77E9-4BD1-0245-49C81CD3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2408" y="301752"/>
            <a:ext cx="16733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0" name="Google Shape;65;p14">
            <a:extLst>
              <a:ext uri="{FF2B5EF4-FFF2-40B4-BE49-F238E27FC236}">
                <a16:creationId xmlns:a16="http://schemas.microsoft.com/office/drawing/2014/main" id="{6CE924BC-3900-8678-8162-4D6DB85E9BC5}"/>
              </a:ext>
            </a:extLst>
          </p:cNvPr>
          <p:cNvSpPr txBox="1"/>
          <p:nvPr/>
        </p:nvSpPr>
        <p:spPr>
          <a:xfrm>
            <a:off x="7817881" y="5659800"/>
            <a:ext cx="330268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700" u="sng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https://www.vectorstock.com/royalty-free-vector/wasteful-energy-consumption-rgb-color-icon-vector-35357295</a:t>
            </a:r>
            <a:endParaRPr sz="100" dirty="0">
              <a:solidFill>
                <a:srgbClr val="00B0F0"/>
              </a:solidFill>
            </a:endParaRPr>
          </a:p>
        </p:txBody>
      </p:sp>
      <p:pic>
        <p:nvPicPr>
          <p:cNvPr id="12" name="Picture 11" descr="A graphic of a graph with a light bulb and arrow&#10;&#10;AI-generated content may be incorrect.">
            <a:extLst>
              <a:ext uri="{FF2B5EF4-FFF2-40B4-BE49-F238E27FC236}">
                <a16:creationId xmlns:a16="http://schemas.microsoft.com/office/drawing/2014/main" id="{7C5FD50F-F24E-4122-4D78-299C32E51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052" y="1896331"/>
            <a:ext cx="4003160" cy="378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38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k-SK" dirty="0"/>
              <a:t>Bc. András Nagy</a:t>
            </a:r>
            <a:endParaRPr lang="en-US" dirty="0"/>
          </a:p>
          <a:p>
            <a:pPr lvl="1"/>
            <a:r>
              <a:rPr lang="sk-SK" dirty="0"/>
              <a:t>xnagya@stuba.sk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3" id="{548E155F-A436-4869-AA06-37335B2050B4}" vid="{0EDDC63E-FF1F-4E31-B8F2-45C944B9C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6670</TotalTime>
  <Words>410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Unicode MS</vt:lpstr>
      <vt:lpstr>Calibri</vt:lpstr>
      <vt:lpstr>Office Theme</vt:lpstr>
      <vt:lpstr>Bezpečnosť webového servera  Progress report 4</vt:lpstr>
      <vt:lpstr>Agenda</vt:lpstr>
      <vt:lpstr>Experiment 1 - Kontrola zraniteľnosti</vt:lpstr>
      <vt:lpstr>Experiment 1 - Kontrola zraniteľnosti</vt:lpstr>
      <vt:lpstr>Experiment 1 - Kontrola zraniteľnosti</vt:lpstr>
      <vt:lpstr>Experiment 2 - Fixovanie zranitelnosti </vt:lpstr>
      <vt:lpstr>Konklúzia</vt:lpstr>
      <vt:lpstr>Budúca práca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Nagy Andras</dc:creator>
  <cp:lastModifiedBy>Nagy Andras</cp:lastModifiedBy>
  <cp:revision>9</cp:revision>
  <dcterms:created xsi:type="dcterms:W3CDTF">2025-03-20T07:36:43Z</dcterms:created>
  <dcterms:modified xsi:type="dcterms:W3CDTF">2025-05-12T22:38:10Z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