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3" r:id="rId5"/>
    <p:sldId id="275" r:id="rId6"/>
    <p:sldId id="277" r:id="rId7"/>
    <p:sldId id="280" r:id="rId8"/>
    <p:sldId id="285" r:id="rId9"/>
    <p:sldId id="281" r:id="rId10"/>
    <p:sldId id="286" r:id="rId11"/>
    <p:sldId id="287" r:id="rId12"/>
    <p:sldId id="288" r:id="rId13"/>
    <p:sldId id="278" r:id="rId14"/>
    <p:sldId id="276" r:id="rId15"/>
    <p:sldId id="274" r:id="rId1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27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3/20/2025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astra.com/blog/security-audit/web-server-security/" TargetMode="External"/><Relationship Id="rId2" Type="http://schemas.openxmlformats.org/officeDocument/2006/relationships/hyperlink" Target="https://media.licdn.com/dms/image/v2/D4D12AQExGSjbIi_-Mg/article-cover_image-shrink_720_1280/article-cover_image-shrink_720_1280/0/1676207646033?e=1747872000&amp;v=beta&amp;t=gdRmDoiEWyAP_1xNr9tlzvauvZ1yQoy-b5xgsE_PEj8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pachelounge.com/download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451" y="1153422"/>
            <a:ext cx="9783097" cy="3320845"/>
          </a:xfrm>
        </p:spPr>
        <p:txBody>
          <a:bodyPr>
            <a:normAutofit/>
          </a:bodyPr>
          <a:lstStyle/>
          <a:p>
            <a:pPr algn="ctr"/>
            <a:r>
              <a:rPr lang="en-US" sz="6000" b="0" i="0" dirty="0" err="1">
                <a:effectLst/>
                <a:latin typeface="Arial" panose="020B0604020202020204" pitchFamily="34" charset="0"/>
              </a:rPr>
              <a:t>Bezpečnosť</a:t>
            </a:r>
            <a:r>
              <a:rPr lang="en-US" sz="6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6000" b="0" i="0" dirty="0" err="1">
                <a:effectLst/>
                <a:latin typeface="Arial" panose="020B0604020202020204" pitchFamily="34" charset="0"/>
              </a:rPr>
              <a:t>webového</a:t>
            </a:r>
            <a:r>
              <a:rPr lang="en-US" sz="6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6000" b="0" i="0" dirty="0" err="1">
                <a:effectLst/>
                <a:latin typeface="Arial" panose="020B0604020202020204" pitchFamily="34" charset="0"/>
              </a:rPr>
              <a:t>servera</a:t>
            </a:r>
            <a:br>
              <a:rPr lang="sk-SK" sz="4000" b="0" i="0" dirty="0">
                <a:effectLst/>
                <a:latin typeface="Arial" panose="020B0604020202020204" pitchFamily="34" charset="0"/>
              </a:rPr>
            </a:br>
            <a:br>
              <a:rPr lang="sk-SK" sz="4000" b="0" i="0" dirty="0">
                <a:effectLst/>
                <a:latin typeface="Arial" panose="020B0604020202020204" pitchFamily="34" charset="0"/>
              </a:rPr>
            </a:br>
            <a:r>
              <a:rPr lang="sk-SK" sz="3000" b="0" i="0" dirty="0">
                <a:effectLst/>
                <a:latin typeface="Arial" panose="020B0604020202020204" pitchFamily="34" charset="0"/>
              </a:rPr>
              <a:t>Progress report 1</a:t>
            </a:r>
            <a:endParaRPr lang="en-US" sz="30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799" y="5038435"/>
            <a:ext cx="5486400" cy="384048"/>
          </a:xfrm>
        </p:spPr>
        <p:txBody>
          <a:bodyPr/>
          <a:lstStyle/>
          <a:p>
            <a:pPr algn="ctr"/>
            <a:r>
              <a:rPr lang="sk-SK" dirty="0"/>
              <a:t>Bc. András Nagy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Budúci plán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3076" y="2079157"/>
            <a:ext cx="4754880" cy="2553634"/>
          </a:xfrm>
        </p:spPr>
        <p:txBody>
          <a:bodyPr/>
          <a:lstStyle/>
          <a:p>
            <a:r>
              <a:rPr lang="sk-SK" sz="2000" dirty="0"/>
              <a:t>Hlbšia analýza testovacých nástrojov (Nikto, OpenVAS, ...)</a:t>
            </a:r>
            <a:endParaRPr lang="en-US" sz="2000" dirty="0"/>
          </a:p>
          <a:p>
            <a:r>
              <a:rPr lang="sk-SK" sz="2000" dirty="0"/>
              <a:t>Výber nástroja, alebo vyskúšanie mnohých nástrojov</a:t>
            </a:r>
            <a:endParaRPr lang="en-US" sz="2000" dirty="0"/>
          </a:p>
          <a:p>
            <a:r>
              <a:rPr lang="sk-SK" sz="2000" dirty="0"/>
              <a:t>Spustiť prvé testy</a:t>
            </a:r>
            <a:endParaRPr lang="en-US" sz="2000" dirty="0"/>
          </a:p>
          <a:p>
            <a:r>
              <a:rPr lang="sk-SK" sz="2000" dirty="0"/>
              <a:t>Identifikácia hrozieb</a:t>
            </a:r>
            <a:endParaRPr lang="en-US" sz="20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Použité pramene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D1D6FD-7806-AC87-EBE4-64C689FB0A7A}"/>
              </a:ext>
            </a:extLst>
          </p:cNvPr>
          <p:cNvSpPr txBox="1"/>
          <p:nvPr/>
        </p:nvSpPr>
        <p:spPr>
          <a:xfrm>
            <a:off x="603504" y="2741108"/>
            <a:ext cx="111922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https://media.licdn.com/dms/image/v2/D4D12AQExGSjbIi_-Mg/article-cover_image-shrink_720_1280/article-cover_image-shrink_720_1280/0/1676207646033?e=1747872000&amp;v=beta&amp;t=gdRmDoiEWyAP_1xNr9tlzvauvZ1yQoy-b5xgsE_PEj8</a:t>
            </a:r>
            <a:endParaRPr lang="sk-SK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Varghese, J. Web Server Security - Beginner’s Guide [online]. </a:t>
            </a:r>
            <a:r>
              <a:rPr lang="en-US" dirty="0" err="1">
                <a:solidFill>
                  <a:schemeClr val="bg1"/>
                </a:solidFill>
              </a:rPr>
              <a:t>GetAstra</a:t>
            </a:r>
            <a:r>
              <a:rPr lang="en-US" dirty="0">
                <a:solidFill>
                  <a:schemeClr val="bg1"/>
                </a:solidFill>
              </a:rPr>
              <a:t>, [cit. 2025-03-06]. Available at: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https://www.getastra.com/blog/security-audit/web-server-security/</a:t>
            </a:r>
            <a:endParaRPr lang="sk-SK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Welekwe</a:t>
            </a:r>
            <a:r>
              <a:rPr lang="en-US" dirty="0">
                <a:solidFill>
                  <a:schemeClr val="bg1"/>
                </a:solidFill>
              </a:rPr>
              <a:t>, A. (n.d.). Apache web server: Security guide. </a:t>
            </a:r>
            <a:r>
              <a:rPr lang="en-US" dirty="0" err="1">
                <a:solidFill>
                  <a:schemeClr val="bg1"/>
                </a:solidFill>
              </a:rPr>
              <a:t>Comparitech</a:t>
            </a:r>
            <a:r>
              <a:rPr lang="en-US" dirty="0">
                <a:solidFill>
                  <a:schemeClr val="bg1"/>
                </a:solidFill>
              </a:rPr>
              <a:t>. Available at: https://www.comparitech.com/net-admin/apache-web-server-security/ </a:t>
            </a:r>
            <a:endParaRPr lang="sk-SK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AYDOS, Murat, et al. Security testing of web applications: A systematic mapping of the literature. Journal of King Saud University-Computer and Information Sciences, 2022, 34.9: 6775-6792.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k-SK" dirty="0"/>
              <a:t>Bc. András Nagy</a:t>
            </a:r>
            <a:endParaRPr lang="en-US" dirty="0"/>
          </a:p>
          <a:p>
            <a:pPr lvl="1"/>
            <a:r>
              <a:rPr lang="sk-SK" dirty="0"/>
              <a:t>xnagya@stuba.sk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Agenda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Úvod</a:t>
            </a:r>
            <a:endParaRPr lang="en-US" dirty="0"/>
          </a:p>
          <a:p>
            <a:r>
              <a:rPr lang="sk-SK" noProof="0" dirty="0"/>
              <a:t>Analýza</a:t>
            </a:r>
            <a:endParaRPr lang="en-US" noProof="0" dirty="0"/>
          </a:p>
          <a:p>
            <a:r>
              <a:rPr lang="sk-SK" noProof="0" dirty="0"/>
              <a:t>Prvé kroky</a:t>
            </a:r>
            <a:endParaRPr lang="en-US" noProof="0" dirty="0"/>
          </a:p>
          <a:p>
            <a:r>
              <a:rPr lang="sk-SK" dirty="0"/>
              <a:t>Budúci plán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504" y="3000903"/>
            <a:ext cx="4754880" cy="1682750"/>
          </a:xfrm>
        </p:spPr>
        <p:txBody>
          <a:bodyPr/>
          <a:lstStyle/>
          <a:p>
            <a:r>
              <a:rPr lang="sk-SK" sz="2000" dirty="0"/>
              <a:t>Webový server</a:t>
            </a:r>
            <a:endParaRPr lang="en-US" sz="2000" dirty="0"/>
          </a:p>
          <a:p>
            <a:r>
              <a:rPr lang="sk-SK" sz="2000" dirty="0"/>
              <a:t>Riziká a kybernetické hrozby</a:t>
            </a:r>
          </a:p>
          <a:p>
            <a:r>
              <a:rPr lang="en-US" sz="2000" dirty="0" err="1"/>
              <a:t>Zabezpečenie</a:t>
            </a:r>
            <a:r>
              <a:rPr lang="en-US" sz="2000" dirty="0"/>
              <a:t> </a:t>
            </a:r>
            <a:r>
              <a:rPr lang="en-US" sz="2000" dirty="0" err="1"/>
              <a:t>serverov</a:t>
            </a:r>
            <a:endParaRPr lang="en-US" sz="2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Web Server Software: An Essential Component of the World Wide Web">
            <a:extLst>
              <a:ext uri="{FF2B5EF4-FFF2-40B4-BE49-F238E27FC236}">
                <a16:creationId xmlns:a16="http://schemas.microsoft.com/office/drawing/2014/main" id="{18EE1BD0-E68B-7FEF-0755-5A2C155CF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" t="9453" r="10813" b="13855"/>
          <a:stretch/>
        </p:blipFill>
        <p:spPr bwMode="auto">
          <a:xfrm>
            <a:off x="5131677" y="1750700"/>
            <a:ext cx="6664083" cy="334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7180" y="576072"/>
            <a:ext cx="4828032" cy="490538"/>
          </a:xfrm>
        </p:spPr>
        <p:txBody>
          <a:bodyPr/>
          <a:lstStyle/>
          <a:p>
            <a:r>
              <a:rPr lang="sk-SK" dirty="0"/>
              <a:t>Apache</a:t>
            </a:r>
            <a:r>
              <a:rPr lang="en-US" dirty="0"/>
              <a:t> HTTP 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71148" y="1115568"/>
            <a:ext cx="4754880" cy="3327538"/>
          </a:xfrm>
        </p:spPr>
        <p:txBody>
          <a:bodyPr/>
          <a:lstStyle/>
          <a:p>
            <a:r>
              <a:rPr lang="en-US" dirty="0" err="1"/>
              <a:t>Populárnosť</a:t>
            </a:r>
            <a:r>
              <a:rPr lang="en-US" dirty="0"/>
              <a:t> a </a:t>
            </a:r>
            <a:r>
              <a:rPr lang="en-US" dirty="0" err="1"/>
              <a:t>využitie</a:t>
            </a:r>
            <a:endParaRPr lang="sk-SK" dirty="0"/>
          </a:p>
          <a:p>
            <a:r>
              <a:rPr lang="en-US" dirty="0" err="1"/>
              <a:t>Modulárna</a:t>
            </a:r>
            <a:r>
              <a:rPr lang="en-US" dirty="0"/>
              <a:t> </a:t>
            </a:r>
            <a:r>
              <a:rPr lang="en-US" dirty="0" err="1"/>
              <a:t>architektúra</a:t>
            </a:r>
            <a:r>
              <a:rPr lang="sk-SK" dirty="0"/>
              <a:t> (mod</a:t>
            </a:r>
            <a:r>
              <a:rPr lang="en-US" dirty="0"/>
              <a:t>_</a:t>
            </a:r>
            <a:r>
              <a:rPr lang="en-US" dirty="0" err="1"/>
              <a:t>revrite</a:t>
            </a:r>
            <a:r>
              <a:rPr lang="en-US" dirty="0"/>
              <a:t>, </a:t>
            </a:r>
            <a:r>
              <a:rPr lang="en-US" dirty="0" err="1"/>
              <a:t>mod_security</a:t>
            </a:r>
            <a:r>
              <a:rPr lang="sk-SK" dirty="0"/>
              <a:t>)</a:t>
            </a:r>
          </a:p>
          <a:p>
            <a:r>
              <a:rPr lang="en-US" dirty="0" err="1"/>
              <a:t>Výhody</a:t>
            </a:r>
            <a:endParaRPr lang="sk-SK" dirty="0"/>
          </a:p>
          <a:p>
            <a:r>
              <a:rPr lang="en-US" dirty="0"/>
              <a:t>SSL/TLS </a:t>
            </a:r>
            <a:r>
              <a:rPr lang="en-US" dirty="0" err="1"/>
              <a:t>šifrovanie</a:t>
            </a:r>
            <a:endParaRPr lang="sk-SK" dirty="0"/>
          </a:p>
          <a:p>
            <a:endParaRPr lang="sk-SK" dirty="0"/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3A33202-A24D-EF13-BB9D-7F6499367654}"/>
              </a:ext>
            </a:extLst>
          </p:cNvPr>
          <p:cNvSpPr txBox="1">
            <a:spLocks/>
          </p:cNvSpPr>
          <p:nvPr/>
        </p:nvSpPr>
        <p:spPr>
          <a:xfrm>
            <a:off x="5927180" y="3000929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Hrozby webového servera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4999E0E-13D8-5B7F-3AAE-F24D4D790BB5}"/>
              </a:ext>
            </a:extLst>
          </p:cNvPr>
          <p:cNvSpPr txBox="1">
            <a:spLocks/>
          </p:cNvSpPr>
          <p:nvPr/>
        </p:nvSpPr>
        <p:spPr>
          <a:xfrm>
            <a:off x="5671148" y="3540425"/>
            <a:ext cx="4754880" cy="3327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Zastaraný</a:t>
            </a:r>
            <a:r>
              <a:rPr lang="en-US" dirty="0"/>
              <a:t> </a:t>
            </a:r>
            <a:r>
              <a:rPr lang="en-US" dirty="0" err="1"/>
              <a:t>softvér</a:t>
            </a:r>
            <a:endParaRPr lang="sk-SK" dirty="0"/>
          </a:p>
          <a:p>
            <a:r>
              <a:rPr lang="en-US" dirty="0" err="1"/>
              <a:t>Nesprávna</a:t>
            </a:r>
            <a:r>
              <a:rPr lang="en-US" dirty="0"/>
              <a:t> </a:t>
            </a:r>
            <a:r>
              <a:rPr lang="en-US" dirty="0" err="1"/>
              <a:t>konfigurácia</a:t>
            </a:r>
            <a:endParaRPr lang="sk-SK" dirty="0"/>
          </a:p>
          <a:p>
            <a:r>
              <a:rPr lang="en-US" dirty="0" err="1"/>
              <a:t>Zraniteľnosti</a:t>
            </a:r>
            <a:r>
              <a:rPr lang="en-US" dirty="0"/>
              <a:t> v </a:t>
            </a:r>
            <a:r>
              <a:rPr lang="en-US" dirty="0" err="1"/>
              <a:t>aplikáciách</a:t>
            </a:r>
            <a:r>
              <a:rPr lang="en-US" dirty="0"/>
              <a:t> (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Injection, XSS </a:t>
            </a:r>
            <a:r>
              <a:rPr lang="en-US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alebo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CSRF)</a:t>
            </a:r>
            <a:endParaRPr lang="sk-SK" dirty="0"/>
          </a:p>
          <a:p>
            <a:r>
              <a:rPr lang="en-US" dirty="0"/>
              <a:t>DoS (Denial of Service) </a:t>
            </a:r>
            <a:r>
              <a:rPr lang="en-US" dirty="0" err="1"/>
              <a:t>útoky</a:t>
            </a:r>
            <a:endParaRPr lang="sk-SK" dirty="0"/>
          </a:p>
          <a:p>
            <a:r>
              <a:rPr lang="en-US" dirty="0"/>
              <a:t>DDoS (Distributed Denial of Service) </a:t>
            </a:r>
            <a:r>
              <a:rPr lang="en-US" dirty="0" err="1"/>
              <a:t>útoky</a:t>
            </a:r>
            <a:endParaRPr lang="sk-SK" dirty="0"/>
          </a:p>
          <a:p>
            <a:r>
              <a:rPr lang="en-US" dirty="0" err="1"/>
              <a:t>Zraniteľnosti</a:t>
            </a:r>
            <a:r>
              <a:rPr lang="en-US" dirty="0"/>
              <a:t> v </a:t>
            </a:r>
            <a:r>
              <a:rPr lang="en-US" dirty="0" err="1"/>
              <a:t>protokoloch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62811-F5E1-FA88-FE38-8BABE5178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479F-E247-9F24-A324-F61037AD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17D32-06D1-A813-4D90-1432F019D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9604" y="908494"/>
            <a:ext cx="5724046" cy="490538"/>
          </a:xfrm>
        </p:spPr>
        <p:txBody>
          <a:bodyPr/>
          <a:lstStyle/>
          <a:p>
            <a:r>
              <a:rPr lang="en-US" dirty="0" err="1"/>
              <a:t>Automatizované</a:t>
            </a:r>
            <a:r>
              <a:rPr lang="en-US" dirty="0"/>
              <a:t> </a:t>
            </a:r>
            <a:r>
              <a:rPr lang="en-US" dirty="0" err="1"/>
              <a:t>kontroly</a:t>
            </a:r>
            <a:r>
              <a:rPr lang="en-US" dirty="0"/>
              <a:t> </a:t>
            </a:r>
            <a:r>
              <a:rPr lang="en-US" dirty="0" err="1"/>
              <a:t>zraniteľností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7BB01-2697-F089-8625-F562B01279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23572" y="1447990"/>
            <a:ext cx="4754880" cy="332753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Skenovanie</a:t>
            </a:r>
            <a:endParaRPr lang="sk-SK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Databáza</a:t>
            </a:r>
            <a:r>
              <a:rPr lang="en-US" dirty="0"/>
              <a:t> </a:t>
            </a:r>
            <a:r>
              <a:rPr lang="en-US" dirty="0" err="1"/>
              <a:t>známych</a:t>
            </a:r>
            <a:r>
              <a:rPr lang="en-US" dirty="0"/>
              <a:t> </a:t>
            </a:r>
            <a:r>
              <a:rPr lang="en-US" dirty="0" err="1"/>
              <a:t>zraniteľností</a:t>
            </a:r>
            <a:r>
              <a:rPr lang="sk-SK" dirty="0"/>
              <a:t> (</a:t>
            </a:r>
            <a:r>
              <a:rPr lang="en-US" b="1" dirty="0"/>
              <a:t>CVE</a:t>
            </a:r>
            <a:r>
              <a:rPr lang="en-US" dirty="0"/>
              <a:t> – Common Vulnerabilities and Exposures</a:t>
            </a:r>
            <a:r>
              <a:rPr lang="sk-SK" dirty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nesprávnych</a:t>
            </a:r>
            <a:r>
              <a:rPr lang="en-US" dirty="0"/>
              <a:t> </a:t>
            </a:r>
            <a:r>
              <a:rPr lang="en-US" dirty="0" err="1"/>
              <a:t>nastavení</a:t>
            </a:r>
            <a:r>
              <a:rPr lang="en-US" dirty="0"/>
              <a:t> (</a:t>
            </a:r>
            <a:r>
              <a:rPr lang="en-US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otvorené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porty, </a:t>
            </a:r>
            <a:r>
              <a:rPr lang="en-US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predvolené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nastavenia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slabé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prístupové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práva</a:t>
            </a:r>
            <a:r>
              <a:rPr lang="en-US" dirty="0"/>
              <a:t>)</a:t>
            </a:r>
            <a:endParaRPr lang="sk-SK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Generovanie</a:t>
            </a:r>
            <a:r>
              <a:rPr lang="en-US" dirty="0"/>
              <a:t> </a:t>
            </a:r>
            <a:r>
              <a:rPr lang="en-US" dirty="0" err="1"/>
              <a:t>správy</a:t>
            </a:r>
            <a:endParaRPr lang="sk-SK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Opätovné</a:t>
            </a:r>
            <a:r>
              <a:rPr lang="en-US" dirty="0"/>
              <a:t> </a:t>
            </a:r>
            <a:r>
              <a:rPr lang="en-US" dirty="0" err="1"/>
              <a:t>testovanie</a:t>
            </a:r>
            <a:endParaRPr lang="sk-SK" dirty="0"/>
          </a:p>
          <a:p>
            <a:pPr marL="342900" indent="-342900">
              <a:buFont typeface="+mj-lt"/>
              <a:buAutoNum type="arabicPeriod"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2A12EDC-2471-CCF8-DCA8-FDB00A82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C8B55AD-6A0F-3D90-3969-37D0AA1E7C81}"/>
              </a:ext>
            </a:extLst>
          </p:cNvPr>
          <p:cNvSpPr txBox="1">
            <a:spLocks/>
          </p:cNvSpPr>
          <p:nvPr/>
        </p:nvSpPr>
        <p:spPr>
          <a:xfrm>
            <a:off x="5679604" y="3904741"/>
            <a:ext cx="5724046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N</a:t>
            </a:r>
            <a:r>
              <a:rPr lang="en-US" dirty="0" err="1"/>
              <a:t>ástroje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automatizované</a:t>
            </a:r>
            <a:r>
              <a:rPr lang="en-US" dirty="0"/>
              <a:t> </a:t>
            </a:r>
            <a:r>
              <a:rPr lang="en-US" dirty="0" err="1"/>
              <a:t>kontroly</a:t>
            </a:r>
            <a:endParaRPr lang="sk-SK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0384F-A006-4447-C033-02CC4F76BDD6}"/>
              </a:ext>
            </a:extLst>
          </p:cNvPr>
          <p:cNvSpPr txBox="1"/>
          <p:nvPr/>
        </p:nvSpPr>
        <p:spPr>
          <a:xfrm>
            <a:off x="5423572" y="4590862"/>
            <a:ext cx="61009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2"/>
                </a:solidFill>
              </a:rPr>
              <a:t>Nikto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2"/>
                </a:solidFill>
              </a:rPr>
              <a:t>OpenVAS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2"/>
                </a:solidFill>
              </a:rPr>
              <a:t>OWASP ZAP </a:t>
            </a:r>
            <a:r>
              <a:rPr lang="en-US" sz="1600" dirty="0">
                <a:solidFill>
                  <a:schemeClr val="tx2"/>
                </a:solidFill>
              </a:rPr>
              <a:t>(Zed Attack Proxy)</a:t>
            </a:r>
            <a:endParaRPr lang="sk-SK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2"/>
                </a:solidFill>
              </a:rPr>
              <a:t>Acunetix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23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Prvé kroky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887C9-C047-1249-5A43-13268D443BC4}"/>
              </a:ext>
            </a:extLst>
          </p:cNvPr>
          <p:cNvSpPr txBox="1"/>
          <p:nvPr/>
        </p:nvSpPr>
        <p:spPr>
          <a:xfrm>
            <a:off x="603504" y="3146198"/>
            <a:ext cx="6096000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u="sng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https://www.apachelounge.com/download/</a:t>
            </a:r>
            <a:endParaRPr lang="en-US" sz="1800" kern="100" dirty="0">
              <a:solidFill>
                <a:srgbClr val="00B0F0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FF0B05F0-8EBA-3643-7DBA-CD6119595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45" b="70110"/>
          <a:stretch/>
        </p:blipFill>
        <p:spPr bwMode="auto">
          <a:xfrm>
            <a:off x="603504" y="4856540"/>
            <a:ext cx="4396625" cy="189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">
            <a:extLst>
              <a:ext uri="{FF2B5EF4-FFF2-40B4-BE49-F238E27FC236}">
                <a16:creationId xmlns:a16="http://schemas.microsoft.com/office/drawing/2014/main" id="{AA613F47-1F8A-7FEA-3648-429523BE0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507" y="3656753"/>
            <a:ext cx="4318059" cy="309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498EF487-1B75-12C0-014F-07A65C3C8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479" y="571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8" name="Picture 1">
            <a:extLst>
              <a:ext uri="{FF2B5EF4-FFF2-40B4-BE49-F238E27FC236}">
                <a16:creationId xmlns:a16="http://schemas.microsoft.com/office/drawing/2014/main" id="{725C6997-715A-9293-3548-FFD3E54DC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94" y="3220540"/>
            <a:ext cx="4402686" cy="41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00BB6B-6917-531F-23E4-2C177A29495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" r="27959" b="-3858"/>
          <a:stretch/>
        </p:blipFill>
        <p:spPr>
          <a:xfrm>
            <a:off x="603504" y="3541120"/>
            <a:ext cx="4611591" cy="173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AAB47-A474-A894-C8A4-177018A03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203E-EB86-25B3-DDB1-0B75777F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Prvé kroky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A72FBA-0AAB-A532-6687-6FE26702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313492B9-99A6-9D5B-8219-E79C3D067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479" y="571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7D6DD9D5-9A54-1672-F72B-2378D6BAD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" y="3220540"/>
            <a:ext cx="4358998" cy="92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">
            <a:extLst>
              <a:ext uri="{FF2B5EF4-FFF2-40B4-BE49-F238E27FC236}">
                <a16:creationId xmlns:a16="http://schemas.microsoft.com/office/drawing/2014/main" id="{9835C2A7-07A5-7723-AA16-6BBF2FC6F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" y="4142476"/>
            <a:ext cx="4318059" cy="225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">
            <a:extLst>
              <a:ext uri="{FF2B5EF4-FFF2-40B4-BE49-F238E27FC236}">
                <a16:creationId xmlns:a16="http://schemas.microsoft.com/office/drawing/2014/main" id="{1CAE04A2-5BFC-A1A9-3015-19732415A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507" y="3220540"/>
            <a:ext cx="4318059" cy="51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">
            <a:extLst>
              <a:ext uri="{FF2B5EF4-FFF2-40B4-BE49-F238E27FC236}">
                <a16:creationId xmlns:a16="http://schemas.microsoft.com/office/drawing/2014/main" id="{33375CB0-D2EE-6D06-3100-1D0977B0E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" y="3220540"/>
            <a:ext cx="10090062" cy="328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94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FFFC4-166A-E53A-118D-125A7DD8D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70CE-FCE5-F1F2-D753-B2E6891B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Prvé kroky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0CA5468-E0CB-9FD1-877E-A6859698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F48E0E1-CBA7-7E1A-8EE5-5FC87BDCE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479" y="571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9" name="Picture 1">
            <a:extLst>
              <a:ext uri="{FF2B5EF4-FFF2-40B4-BE49-F238E27FC236}">
                <a16:creationId xmlns:a16="http://schemas.microsoft.com/office/drawing/2014/main" id="{41CA9CB5-9A85-5F9F-A3BE-78C3ACBE0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33" y="3229062"/>
            <a:ext cx="9355492" cy="328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1">
            <a:extLst>
              <a:ext uri="{FF2B5EF4-FFF2-40B4-BE49-F238E27FC236}">
                <a16:creationId xmlns:a16="http://schemas.microsoft.com/office/drawing/2014/main" id="{0D1AB15D-2CE6-B1E7-71A0-22E73D80D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9" y="3241978"/>
            <a:ext cx="12166041" cy="341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50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D5869-18AF-50BB-9AB8-89E7FDA12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0857-AB3C-EA09-4812-9A7EB8BB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Prvé kroky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834031F-0E4F-7CE9-0388-1FD95FAC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3FA444C-3B8A-D0BC-F543-F8A358E23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479" y="571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1">
            <a:extLst>
              <a:ext uri="{FF2B5EF4-FFF2-40B4-BE49-F238E27FC236}">
                <a16:creationId xmlns:a16="http://schemas.microsoft.com/office/drawing/2014/main" id="{1C4D461F-9D9E-7797-A925-C7A461EB7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83" y="3429000"/>
            <a:ext cx="7150591" cy="181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>
            <a:extLst>
              <a:ext uri="{FF2B5EF4-FFF2-40B4-BE49-F238E27FC236}">
                <a16:creationId xmlns:a16="http://schemas.microsoft.com/office/drawing/2014/main" id="{E8E21314-D5C8-0566-59E1-6F18DDB28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83" y="5243386"/>
            <a:ext cx="7156874" cy="107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">
            <a:extLst>
              <a:ext uri="{FF2B5EF4-FFF2-40B4-BE49-F238E27FC236}">
                <a16:creationId xmlns:a16="http://schemas.microsoft.com/office/drawing/2014/main" id="{D4582E68-5D2C-92BF-8EFA-76185CFEC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900" y="3117389"/>
            <a:ext cx="7156874" cy="374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1">
            <a:extLst>
              <a:ext uri="{FF2B5EF4-FFF2-40B4-BE49-F238E27FC236}">
                <a16:creationId xmlns:a16="http://schemas.microsoft.com/office/drawing/2014/main" id="{E99B425E-1B3A-A256-E892-2304956DA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17" y="3074078"/>
            <a:ext cx="7150591" cy="377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 green and black rectangle with white text&#10;&#10;AI-generated content may be incorrect.">
            <a:extLst>
              <a:ext uri="{FF2B5EF4-FFF2-40B4-BE49-F238E27FC236}">
                <a16:creationId xmlns:a16="http://schemas.microsoft.com/office/drawing/2014/main" id="{6E568505-73A1-2C8F-37C3-F049CBC43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68017"/>
            <a:ext cx="12192000" cy="239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9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373</TotalTime>
  <Words>354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Calibri</vt:lpstr>
      <vt:lpstr>Office Theme</vt:lpstr>
      <vt:lpstr>Bezpečnosť webového servera  Progress report 1</vt:lpstr>
      <vt:lpstr>Agenda</vt:lpstr>
      <vt:lpstr>Úvod</vt:lpstr>
      <vt:lpstr>ANalýza </vt:lpstr>
      <vt:lpstr>ANalýza </vt:lpstr>
      <vt:lpstr>Prvé kroky</vt:lpstr>
      <vt:lpstr>Prvé kroky</vt:lpstr>
      <vt:lpstr>Prvé kroky</vt:lpstr>
      <vt:lpstr>Prvé kroky</vt:lpstr>
      <vt:lpstr>Budúci plán</vt:lpstr>
      <vt:lpstr>Použité pramene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Nagy Andras</dc:creator>
  <cp:lastModifiedBy>Nagy Andras</cp:lastModifiedBy>
  <cp:revision>2</cp:revision>
  <dcterms:created xsi:type="dcterms:W3CDTF">2025-03-20T07:36:43Z</dcterms:created>
  <dcterms:modified xsi:type="dcterms:W3CDTF">2025-03-20T17:50:21Z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