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5" r:id="rId6"/>
    <p:sldId id="280" r:id="rId7"/>
    <p:sldId id="289" r:id="rId8"/>
    <p:sldId id="290" r:id="rId9"/>
    <p:sldId id="291" r:id="rId10"/>
    <p:sldId id="292" r:id="rId11"/>
    <p:sldId id="293" r:id="rId12"/>
    <p:sldId id="294" r:id="rId13"/>
    <p:sldId id="278" r:id="rId14"/>
    <p:sldId id="276" r:id="rId15"/>
    <p:sldId id="274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>
        <p:scale>
          <a:sx n="75" d="100"/>
          <a:sy n="75" d="100"/>
        </p:scale>
        <p:origin x="974" y="125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4/3/2025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" TargetMode="External"/><Relationship Id="rId2" Type="http://schemas.openxmlformats.org/officeDocument/2006/relationships/hyperlink" Target="https://securemyorg.com/mastering-nikto-web-server-vulnerability-scannin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zaproxy.org/img/zap-by-checkmarx.svg" TargetMode="External"/><Relationship Id="rId5" Type="http://schemas.openxmlformats.org/officeDocument/2006/relationships/hyperlink" Target="https://www.zaproxy.org/" TargetMode="External"/><Relationship Id="rId4" Type="http://schemas.openxmlformats.org/officeDocument/2006/relationships/hyperlink" Target="https://nmap.org/images/sitelogo-2x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451" y="1153422"/>
            <a:ext cx="9783097" cy="3320845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 err="1">
                <a:effectLst/>
                <a:latin typeface="Arial" panose="020B0604020202020204" pitchFamily="34" charset="0"/>
              </a:rPr>
              <a:t>Bezpečnosť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webového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servera</a:t>
            </a:r>
            <a:br>
              <a:rPr lang="sk-SK" sz="4000" b="0" i="0" dirty="0">
                <a:effectLst/>
                <a:latin typeface="Arial" panose="020B0604020202020204" pitchFamily="34" charset="0"/>
              </a:rPr>
            </a:br>
            <a:br>
              <a:rPr lang="sk-SK" sz="4000" b="0" i="0" dirty="0">
                <a:effectLst/>
                <a:latin typeface="Arial" panose="020B0604020202020204" pitchFamily="34" charset="0"/>
              </a:rPr>
            </a:br>
            <a:r>
              <a:rPr lang="sk-SK" sz="3000" b="0" i="0" dirty="0">
                <a:effectLst/>
                <a:latin typeface="Arial" panose="020B0604020202020204" pitchFamily="34" charset="0"/>
              </a:rPr>
              <a:t>Progress report </a:t>
            </a:r>
            <a:r>
              <a:rPr lang="en-US" sz="3000" b="0" i="0" dirty="0">
                <a:effectLst/>
                <a:latin typeface="Arial" panose="020B0604020202020204" pitchFamily="34" charset="0"/>
              </a:rPr>
              <a:t>2</a:t>
            </a:r>
            <a:endParaRPr lang="en-US" sz="3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799" y="5038435"/>
            <a:ext cx="5486400" cy="384048"/>
          </a:xfrm>
        </p:spPr>
        <p:txBody>
          <a:bodyPr/>
          <a:lstStyle/>
          <a:p>
            <a:pPr algn="ctr"/>
            <a:r>
              <a:rPr lang="sk-SK" dirty="0"/>
              <a:t>Bc. András Nagy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Budúci plán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3076" y="2079156"/>
            <a:ext cx="4754880" cy="3244282"/>
          </a:xfrm>
        </p:spPr>
        <p:txBody>
          <a:bodyPr/>
          <a:lstStyle/>
          <a:p>
            <a:r>
              <a:rPr lang="sk-SK" sz="2000" dirty="0"/>
              <a:t>PR 3 - Vyriešiť bezpečnostné problémy, ktoré boli detekované s používaním ďalšých skriptov</a:t>
            </a:r>
            <a:endParaRPr lang="en-US" sz="2000" dirty="0"/>
          </a:p>
          <a:p>
            <a:r>
              <a:rPr lang="sk-SK" sz="2000" dirty="0"/>
              <a:t>PR 3 - Ukázanie vyriešených problémov a ich význam</a:t>
            </a:r>
          </a:p>
          <a:p>
            <a:r>
              <a:rPr lang="sk-SK" sz="2000" dirty="0"/>
              <a:t>PR4 – Výsledky kontrolných testov</a:t>
            </a:r>
            <a:endParaRPr lang="en-US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pramene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1D6FD-7806-AC87-EBE4-64C689FB0A7A}"/>
              </a:ext>
            </a:extLst>
          </p:cNvPr>
          <p:cNvSpPr txBox="1"/>
          <p:nvPr/>
        </p:nvSpPr>
        <p:spPr>
          <a:xfrm>
            <a:off x="603504" y="2741108"/>
            <a:ext cx="111922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sk-SK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https://github.com/sullo/nikto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https://securemyorg.com/mastering-nikto-web-server-vulnerability-scanning/</a:t>
            </a:r>
            <a:endParaRPr lang="sk-SK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https://nmap.org/</a:t>
            </a:r>
            <a:endParaRPr lang="sk-SK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https://nmap.org/images/sitelogo-2x.png</a:t>
            </a:r>
            <a:endParaRPr lang="sk-SK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sk-SK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https://www.zaproxy.org/</a:t>
            </a:r>
            <a:endParaRPr lang="sk-SK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sk-SK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https://www.zaproxy.org/img/zap-by-checkmarx.svg</a:t>
            </a:r>
            <a:endParaRPr lang="sk-SK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SANTOSO, Joseph </a:t>
            </a:r>
            <a:r>
              <a:rPr lang="en-US" dirty="0" err="1">
                <a:solidFill>
                  <a:schemeClr val="bg1"/>
                </a:solidFill>
              </a:rPr>
              <a:t>Teguh</a:t>
            </a:r>
            <a:r>
              <a:rPr lang="en-US" dirty="0">
                <a:solidFill>
                  <a:schemeClr val="bg1"/>
                </a:solidFill>
              </a:rPr>
              <a:t>; RAHARJO, Budi. Performance evaluation of penetration testing tools in diverse computer system security scenarios. JURNAL TEKNOLOGI INFORMASI DAN KOMUNIKASI, 2022, 13.2: 132-159.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Bc. András Nagy</a:t>
            </a:r>
            <a:endParaRPr lang="en-US" dirty="0"/>
          </a:p>
          <a:p>
            <a:pPr lvl="1"/>
            <a:r>
              <a:rPr lang="sk-SK" dirty="0"/>
              <a:t>xnagya@stuba.sk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Nikto</a:t>
            </a:r>
            <a:endParaRPr lang="en-US" dirty="0"/>
          </a:p>
          <a:p>
            <a:r>
              <a:rPr lang="en-US" noProof="0" dirty="0"/>
              <a:t>Nmap</a:t>
            </a:r>
          </a:p>
          <a:p>
            <a:r>
              <a:rPr lang="en-US" noProof="0" dirty="0"/>
              <a:t>OWASP ZAP</a:t>
            </a:r>
          </a:p>
          <a:p>
            <a:r>
              <a:rPr lang="en-US" noProof="0" dirty="0" err="1"/>
              <a:t>Konklúzia</a:t>
            </a:r>
            <a:endParaRPr lang="en-US" noProof="0" dirty="0"/>
          </a:p>
          <a:p>
            <a:r>
              <a:rPr lang="sk-SK" dirty="0"/>
              <a:t>Budúci plán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Nikto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6032" y="576072"/>
            <a:ext cx="5839180" cy="490538"/>
          </a:xfrm>
        </p:spPr>
        <p:txBody>
          <a:bodyPr/>
          <a:lstStyle/>
          <a:p>
            <a:r>
              <a:rPr lang="en-US" dirty="0"/>
              <a:t>Pre</a:t>
            </a:r>
            <a:r>
              <a:rPr lang="sk-SK" dirty="0"/>
              <a:t>čo Nikto 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16032" y="1115568"/>
            <a:ext cx="6879728" cy="3327538"/>
          </a:xfrm>
        </p:spPr>
        <p:txBody>
          <a:bodyPr/>
          <a:lstStyle/>
          <a:p>
            <a:r>
              <a:rPr lang="en-US" dirty="0" err="1"/>
              <a:t>Skenuje</a:t>
            </a:r>
            <a:r>
              <a:rPr lang="en-US" dirty="0"/>
              <a:t> </a:t>
            </a:r>
            <a:r>
              <a:rPr lang="en-US" b="1" dirty="0" err="1"/>
              <a:t>viac</a:t>
            </a:r>
            <a:r>
              <a:rPr lang="en-US" b="1" dirty="0"/>
              <a:t> </a:t>
            </a:r>
            <a:r>
              <a:rPr lang="en-US" b="1" dirty="0" err="1"/>
              <a:t>ako</a:t>
            </a:r>
            <a:r>
              <a:rPr lang="en-US" b="1" dirty="0"/>
              <a:t> 6 700 </a:t>
            </a:r>
            <a:r>
              <a:rPr lang="en-US" b="1" dirty="0" err="1"/>
              <a:t>zraniteľností</a:t>
            </a:r>
            <a:r>
              <a:rPr lang="en-US" dirty="0"/>
              <a:t> </a:t>
            </a:r>
            <a:r>
              <a:rPr lang="en-US" dirty="0" err="1"/>
              <a:t>webových</a:t>
            </a:r>
            <a:r>
              <a:rPr lang="en-US" dirty="0"/>
              <a:t> </a:t>
            </a:r>
            <a:r>
              <a:rPr lang="en-US" dirty="0" err="1"/>
              <a:t>serverov</a:t>
            </a:r>
            <a:endParaRPr lang="sk-SK" dirty="0"/>
          </a:p>
          <a:p>
            <a:r>
              <a:rPr lang="en-US" dirty="0" err="1"/>
              <a:t>Deteguje</a:t>
            </a:r>
            <a:r>
              <a:rPr lang="en-US" dirty="0"/>
              <a:t> </a:t>
            </a:r>
            <a:r>
              <a:rPr lang="en-US" b="1" dirty="0" err="1"/>
              <a:t>zastaraný</a:t>
            </a:r>
            <a:r>
              <a:rPr lang="en-US" b="1" dirty="0"/>
              <a:t> </a:t>
            </a:r>
            <a:r>
              <a:rPr lang="en-US" b="1" dirty="0" err="1"/>
              <a:t>softvér</a:t>
            </a:r>
            <a:r>
              <a:rPr lang="en-US" dirty="0"/>
              <a:t> a </a:t>
            </a:r>
            <a:r>
              <a:rPr lang="en-US" dirty="0" err="1"/>
              <a:t>nesprávne</a:t>
            </a:r>
            <a:r>
              <a:rPr lang="en-US" dirty="0"/>
              <a:t> </a:t>
            </a:r>
            <a:r>
              <a:rPr lang="en-US" dirty="0" err="1"/>
              <a:t>konfigurácie</a:t>
            </a:r>
            <a:endParaRPr lang="sk-SK" dirty="0"/>
          </a:p>
          <a:p>
            <a:r>
              <a:rPr lang="en-US" dirty="0" err="1"/>
              <a:t>Kontroluje</a:t>
            </a:r>
            <a:r>
              <a:rPr lang="en-US" dirty="0"/>
              <a:t> </a:t>
            </a:r>
            <a:r>
              <a:rPr lang="en-US" b="1" dirty="0" err="1"/>
              <a:t>predvolené</a:t>
            </a:r>
            <a:r>
              <a:rPr lang="en-US" b="1" dirty="0"/>
              <a:t> </a:t>
            </a:r>
            <a:r>
              <a:rPr lang="en-US" b="1" dirty="0" err="1"/>
              <a:t>heslá</a:t>
            </a:r>
            <a:r>
              <a:rPr lang="en-US" b="1" dirty="0"/>
              <a:t> a </a:t>
            </a:r>
            <a:r>
              <a:rPr lang="en-US" b="1" dirty="0" err="1"/>
              <a:t>známe</a:t>
            </a:r>
            <a:r>
              <a:rPr lang="en-US" b="1" dirty="0"/>
              <a:t> exploit</a:t>
            </a:r>
            <a:endParaRPr lang="sk-SK" b="1" dirty="0"/>
          </a:p>
          <a:p>
            <a:r>
              <a:rPr lang="en-US" dirty="0" err="1"/>
              <a:t>Podpo</a:t>
            </a:r>
            <a:r>
              <a:rPr lang="sk-SK" dirty="0"/>
              <a:t>ruje </a:t>
            </a:r>
            <a:r>
              <a:rPr lang="en-US" b="1" dirty="0"/>
              <a:t>SSL, proxy a </a:t>
            </a:r>
            <a:r>
              <a:rPr lang="en-US" b="1" dirty="0" err="1"/>
              <a:t>overovanie</a:t>
            </a:r>
            <a:r>
              <a:rPr lang="en-US" b="1" dirty="0"/>
              <a:t> </a:t>
            </a:r>
            <a:r>
              <a:rPr lang="en-US" b="1" dirty="0" err="1"/>
              <a:t>pomocou</a:t>
            </a:r>
            <a:r>
              <a:rPr lang="en-US" b="1" dirty="0"/>
              <a:t> </a:t>
            </a:r>
            <a:r>
              <a:rPr lang="en-US" b="1" dirty="0" err="1"/>
              <a:t>prihlasovacích</a:t>
            </a:r>
            <a:r>
              <a:rPr lang="en-US" b="1" dirty="0"/>
              <a:t> </a:t>
            </a:r>
            <a:r>
              <a:rPr lang="en-US" b="1" dirty="0" err="1"/>
              <a:t>údajov</a:t>
            </a:r>
            <a:endParaRPr lang="sk-SK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Mastering Nikto: Web Server Vulnerability Scanning-SecureMyOrg - SecureMyOrg">
            <a:extLst>
              <a:ext uri="{FF2B5EF4-FFF2-40B4-BE49-F238E27FC236}">
                <a16:creationId xmlns:a16="http://schemas.microsoft.com/office/drawing/2014/main" id="{A1EED8CB-9E91-535B-0384-5AB40CBC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9" y="576072"/>
            <a:ext cx="3998282" cy="21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A216C32-22E8-BD1F-81EF-3AAF81EB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32" y="3214179"/>
            <a:ext cx="6927180" cy="1036410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E97B1A01-391A-1E49-EFB1-BCBE8E66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302" y="4299052"/>
            <a:ext cx="4633362" cy="1104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74FD54-ABFE-FA30-1FCC-221968BDD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550" y="5465758"/>
            <a:ext cx="7178662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C0E-C9A0-B865-A669-2A35BAF2D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8F57-D3B9-BEF8-53DF-3E6BBB59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E1BD6-231F-14C7-C30D-609A697D6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6032" y="576072"/>
            <a:ext cx="5839180" cy="490538"/>
          </a:xfrm>
        </p:spPr>
        <p:txBody>
          <a:bodyPr/>
          <a:lstStyle/>
          <a:p>
            <a:r>
              <a:rPr lang="en-US" dirty="0"/>
              <a:t>Pre</a:t>
            </a:r>
            <a:r>
              <a:rPr lang="sk-SK" dirty="0"/>
              <a:t>čo </a:t>
            </a:r>
            <a:r>
              <a:rPr lang="en-US" dirty="0"/>
              <a:t>Nmap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90F52-56E7-439A-6A05-0FD61A8AA0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16032" y="1115568"/>
            <a:ext cx="6879728" cy="2313432"/>
          </a:xfrm>
        </p:spPr>
        <p:txBody>
          <a:bodyPr/>
          <a:lstStyle/>
          <a:p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Výkonný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univerzálny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Open-source a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zadarmo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Detailné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skenovanie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portov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Detekcia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služieb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OS </a:t>
            </a:r>
            <a:endParaRPr lang="en-US" sz="1800" b="1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Skriptovací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(NSE – Nmap Scripting Engine) 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97332A-7545-6DC2-64D5-FDDC7104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2" descr="Unveiling the Power of the Nmap Framework in Linux: A Comprehensive Guide |  by TechLatest.Net | Medium">
            <a:extLst>
              <a:ext uri="{FF2B5EF4-FFF2-40B4-BE49-F238E27FC236}">
                <a16:creationId xmlns:a16="http://schemas.microsoft.com/office/drawing/2014/main" id="{CC0D17DA-E678-5B91-E4C0-6BE80FBF5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" y="301752"/>
            <a:ext cx="3952714" cy="26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CFA49A-6D64-EC80-BA48-9A6E77A9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2" y="3872239"/>
            <a:ext cx="12003175" cy="24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694D-EAED-D6E2-35B6-D706956C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7D28-28FE-B267-6CA9-8E435E9B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BC6D7-B157-1361-BFB8-42162F58B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6032" y="576072"/>
            <a:ext cx="5839180" cy="490538"/>
          </a:xfrm>
        </p:spPr>
        <p:txBody>
          <a:bodyPr/>
          <a:lstStyle/>
          <a:p>
            <a:r>
              <a:rPr lang="en-US" dirty="0" err="1"/>
              <a:t>Scriptovanie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5B90F-F0CD-8957-6902-F7BB493AD2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16032" y="1115568"/>
            <a:ext cx="6879728" cy="1573311"/>
          </a:xfrm>
        </p:spPr>
        <p:txBody>
          <a:bodyPr/>
          <a:lstStyle/>
          <a:p>
            <a:r>
              <a:rPr lang="en-US" sz="2000" b="1" dirty="0" err="1"/>
              <a:t>Vlastný</a:t>
            </a:r>
            <a:r>
              <a:rPr lang="en-US" sz="2000" b="1" dirty="0"/>
              <a:t> bash </a:t>
            </a:r>
            <a:r>
              <a:rPr lang="en-US" sz="2000" b="1" dirty="0" err="1"/>
              <a:t>skript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kontrolu</a:t>
            </a:r>
            <a:r>
              <a:rPr lang="en-US" sz="2000" b="1" dirty="0"/>
              <a:t> </a:t>
            </a:r>
            <a:r>
              <a:rPr lang="en-US" sz="2000" b="1" dirty="0" err="1"/>
              <a:t>špecifických</a:t>
            </a:r>
            <a:r>
              <a:rPr lang="en-US" sz="2000" b="1" dirty="0"/>
              <a:t> </a:t>
            </a:r>
            <a:r>
              <a:rPr lang="en-US" sz="2000" b="1" dirty="0" err="1"/>
              <a:t>problémových</a:t>
            </a:r>
            <a:r>
              <a:rPr lang="en-US" sz="2000" b="1" dirty="0"/>
              <a:t> </a:t>
            </a:r>
            <a:r>
              <a:rPr lang="en-US" sz="2000" b="1" dirty="0" err="1"/>
              <a:t>zdrojov</a:t>
            </a:r>
            <a:r>
              <a:rPr lang="en-US" sz="2000" b="1" dirty="0"/>
              <a:t> </a:t>
            </a:r>
            <a:r>
              <a:rPr lang="en-US" sz="2000" b="1" dirty="0" err="1"/>
              <a:t>pomocou</a:t>
            </a:r>
            <a:r>
              <a:rPr lang="en-US" sz="2000" b="1" dirty="0"/>
              <a:t> Nmap</a:t>
            </a:r>
            <a:endParaRPr lang="en-US" sz="1800" b="1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E42CC7-972F-FB75-054B-979B72C8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2" descr="Unveiling the Power of the Nmap Framework in Linux: A Comprehensive Guide |  by TechLatest.Net | Medium">
            <a:extLst>
              <a:ext uri="{FF2B5EF4-FFF2-40B4-BE49-F238E27FC236}">
                <a16:creationId xmlns:a16="http://schemas.microsoft.com/office/drawing/2014/main" id="{B11C9176-EA7C-9AAC-382E-39202903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" y="301752"/>
            <a:ext cx="3952714" cy="26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F836A19-1119-E1C5-0893-C2BD5B38A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2" y="3429000"/>
            <a:ext cx="3956041" cy="2104561"/>
          </a:xfrm>
          <a:prstGeom prst="rect">
            <a:avLst/>
          </a:prstGeom>
        </p:spPr>
      </p:pic>
      <p:pic>
        <p:nvPicPr>
          <p:cNvPr id="10" name="Picture 9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358935A9-0769-E1FA-EBE4-9312E2088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650" y="2506918"/>
            <a:ext cx="7573350" cy="2952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64EEA2-E4C0-7606-FB87-2CE3596B7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354" y="3139415"/>
            <a:ext cx="1493649" cy="2895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DFF767-0D00-8140-0DA9-42233BDFF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22" y="6012744"/>
            <a:ext cx="5082980" cy="198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C8BAE2-A6A5-8053-11DD-280FBD441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563" y="6010660"/>
            <a:ext cx="1657350" cy="3048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DC4F9B-75F2-4F69-F0DB-F3871C0A096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080863" y="3982943"/>
            <a:ext cx="537787" cy="49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A53E2D-12CB-FF14-3744-D4BC21925A4E}"/>
              </a:ext>
            </a:extLst>
          </p:cNvPr>
          <p:cNvCxnSpPr>
            <a:cxnSpLocks/>
            <a:stCxn id="10" idx="2"/>
            <a:endCxn id="15" idx="3"/>
          </p:cNvCxnSpPr>
          <p:nvPr/>
        </p:nvCxnSpPr>
        <p:spPr>
          <a:xfrm flipH="1">
            <a:off x="5207802" y="5458968"/>
            <a:ext cx="3197523" cy="6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C315A-7A69-3E2B-C1F4-046D4805DCC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207802" y="6111813"/>
            <a:ext cx="1598761" cy="5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D2923FB-AED0-0C80-50FE-A2CF924EE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2483" y="5533561"/>
            <a:ext cx="1683636" cy="123396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81A192-4C93-09C0-3736-299F7B0DFF4B}"/>
              </a:ext>
            </a:extLst>
          </p:cNvPr>
          <p:cNvCxnSpPr>
            <a:stCxn id="17" idx="3"/>
            <a:endCxn id="34" idx="1"/>
          </p:cNvCxnSpPr>
          <p:nvPr/>
        </p:nvCxnSpPr>
        <p:spPr>
          <a:xfrm flipV="1">
            <a:off x="8463913" y="6150546"/>
            <a:ext cx="1208570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53AF-8A4B-8366-17D6-EFF81E72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C5BC-E541-E505-8CEC-D416B5AC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2C17478-7E93-EDBF-E957-ADF598F4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2" descr="Unveiling the Power of the Nmap Framework in Linux: A Comprehensive Guide |  by TechLatest.Net | Medium">
            <a:extLst>
              <a:ext uri="{FF2B5EF4-FFF2-40B4-BE49-F238E27FC236}">
                <a16:creationId xmlns:a16="http://schemas.microsoft.com/office/drawing/2014/main" id="{361B6268-6506-4902-F457-B00780D5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" y="301752"/>
            <a:ext cx="3952714" cy="26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D342E9A-089D-4177-D87C-1EE7FC9E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0" y="3081781"/>
            <a:ext cx="3351638" cy="3798910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9466E2B-AADA-C32D-D6D2-C3752C32D9AE}"/>
              </a:ext>
            </a:extLst>
          </p:cNvPr>
          <p:cNvSpPr txBox="1">
            <a:spLocks/>
          </p:cNvSpPr>
          <p:nvPr/>
        </p:nvSpPr>
        <p:spPr>
          <a:xfrm>
            <a:off x="4916032" y="1115568"/>
            <a:ext cx="7151146" cy="488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Apache port check					OK</a:t>
            </a:r>
            <a:endParaRPr lang="sk-SK" sz="1400" dirty="0"/>
          </a:p>
          <a:p>
            <a:r>
              <a:rPr lang="en-US" sz="1400" dirty="0"/>
              <a:t>Apache version check				OK</a:t>
            </a:r>
            <a:endParaRPr lang="sk-SK" sz="1400" dirty="0"/>
          </a:p>
          <a:p>
            <a:r>
              <a:rPr lang="en-US" sz="1400" dirty="0"/>
              <a:t>HTTP security headers check				OK</a:t>
            </a:r>
            <a:endParaRPr lang="sk-SK" sz="1400" dirty="0"/>
          </a:p>
          <a:p>
            <a:r>
              <a:rPr lang="en-US" sz="1400" dirty="0"/>
              <a:t>Full HTTP headers inspection				OK</a:t>
            </a:r>
            <a:endParaRPr lang="sk-SK" sz="1400" dirty="0"/>
          </a:p>
          <a:p>
            <a:r>
              <a:rPr lang="en-US" sz="1400" dirty="0"/>
              <a:t>Allowed HTTP methods enumeration	      TRACE enabled → Risk of XST attack</a:t>
            </a:r>
            <a:endParaRPr lang="sk-SK" sz="1400" dirty="0"/>
          </a:p>
          <a:p>
            <a:r>
              <a:rPr lang="en-US" sz="1400" dirty="0"/>
              <a:t>Detection of outdated/insecure HTTP methods		OK</a:t>
            </a:r>
            <a:endParaRPr lang="sk-SK" sz="1400" dirty="0"/>
          </a:p>
          <a:p>
            <a:r>
              <a:rPr lang="en-US" sz="1400" dirty="0"/>
              <a:t>Web app vulnerability scan (XSS, LFI, SQLi, etc.)		OK</a:t>
            </a:r>
            <a:endParaRPr lang="sk-SK" sz="1400" dirty="0"/>
          </a:p>
          <a:p>
            <a:r>
              <a:rPr lang="en-US" sz="1400" dirty="0"/>
              <a:t>Sensitive file exposure (robots.txt, backups)		OK</a:t>
            </a:r>
            <a:endParaRPr lang="sk-SK" sz="1400" dirty="0"/>
          </a:p>
          <a:p>
            <a:r>
              <a:rPr lang="en-US" sz="1400" dirty="0" err="1"/>
              <a:t>Slowloris</a:t>
            </a:r>
            <a:r>
              <a:rPr lang="en-US" sz="1400" dirty="0"/>
              <a:t> DoS vulnerability check	       </a:t>
            </a:r>
            <a:r>
              <a:rPr lang="en-US" sz="1600" dirty="0"/>
              <a:t> </a:t>
            </a:r>
            <a:r>
              <a:rPr lang="en-US" sz="1400" dirty="0"/>
              <a:t>Likely vulnerable → CVE-2007-6750</a:t>
            </a:r>
            <a:endParaRPr lang="sk-SK" sz="1400" dirty="0"/>
          </a:p>
          <a:p>
            <a:r>
              <a:rPr lang="en-US" sz="1400" dirty="0"/>
              <a:t>CSRF (Cross-Site Request Forgery) form check		OK</a:t>
            </a:r>
            <a:endParaRPr lang="sk-SK" sz="1400" dirty="0"/>
          </a:p>
          <a:p>
            <a:r>
              <a:rPr lang="en-US" sz="1600" dirty="0"/>
              <a:t>Open proxy configuration check</a:t>
            </a:r>
            <a:r>
              <a:rPr lang="en-US" dirty="0"/>
              <a:t>	             </a:t>
            </a:r>
            <a:r>
              <a:rPr lang="en-US" sz="1400" dirty="0"/>
              <a:t>Proxy might redirect requests</a:t>
            </a:r>
            <a:endParaRPr lang="sk-SK" sz="1400" dirty="0"/>
          </a:p>
          <a:p>
            <a:r>
              <a:rPr lang="en-US" sz="1600" dirty="0"/>
              <a:t>Malware hosting indicators check			OK</a:t>
            </a:r>
            <a:endParaRPr lang="sk-SK" sz="1400" dirty="0"/>
          </a:p>
          <a:p>
            <a:r>
              <a:rPr lang="en-US" sz="1600" dirty="0"/>
              <a:t>File upload vulnerability test			OK</a:t>
            </a:r>
            <a:endParaRPr lang="sk-SK" sz="1400" dirty="0"/>
          </a:p>
          <a:p>
            <a:r>
              <a:rPr lang="en-US" sz="1600" dirty="0"/>
              <a:t>Cross-domain script access and CORS issues		OK</a:t>
            </a:r>
            <a:endParaRPr lang="sk-SK" sz="1400" dirty="0"/>
          </a:p>
          <a:p>
            <a:endParaRPr lang="en-US" sz="140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C5FF4F5-70AC-F3F8-A8BC-39916E727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6032" y="576072"/>
            <a:ext cx="6879728" cy="490538"/>
          </a:xfrm>
        </p:spPr>
        <p:txBody>
          <a:bodyPr/>
          <a:lstStyle/>
          <a:p>
            <a:r>
              <a:rPr lang="sk-SK" dirty="0"/>
              <a:t>Checked</a:t>
            </a:r>
            <a:r>
              <a:rPr lang="en-US" dirty="0"/>
              <a:t>				       Spotted</a:t>
            </a:r>
          </a:p>
        </p:txBody>
      </p:sp>
    </p:spTree>
    <p:extLst>
      <p:ext uri="{BB962C8B-B14F-4D97-AF65-F5344CB8AC3E}">
        <p14:creationId xmlns:p14="http://schemas.microsoft.com/office/powerpoint/2010/main" val="304850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32B8-B238-18A6-A516-06C45E59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D094-8F83-1B7A-C217-25003EAF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8A0B06-1EE0-12AF-1191-39B596F1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2" descr="Unveiling the Power of the Nmap Framework in Linux: A Comprehensive Guide |  by TechLatest.Net | Medium">
            <a:extLst>
              <a:ext uri="{FF2B5EF4-FFF2-40B4-BE49-F238E27FC236}">
                <a16:creationId xmlns:a16="http://schemas.microsoft.com/office/drawing/2014/main" id="{E82B18D6-435F-9E57-FCA4-194EDF99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" y="301752"/>
            <a:ext cx="3952714" cy="26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776792-C599-4714-5E72-92D2744CA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6032" y="576072"/>
            <a:ext cx="5839180" cy="490538"/>
          </a:xfrm>
        </p:spPr>
        <p:txBody>
          <a:bodyPr/>
          <a:lstStyle/>
          <a:p>
            <a:r>
              <a:rPr lang="en-US" dirty="0" err="1"/>
              <a:t>Scriptovanie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62F544-1ADA-989F-53F3-9965818D4A08}"/>
              </a:ext>
            </a:extLst>
          </p:cNvPr>
          <p:cNvSpPr txBox="1">
            <a:spLocks/>
          </p:cNvSpPr>
          <p:nvPr/>
        </p:nvSpPr>
        <p:spPr>
          <a:xfrm>
            <a:off x="4916032" y="1115568"/>
            <a:ext cx="6879728" cy="168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Vlastný</a:t>
            </a:r>
            <a:r>
              <a:rPr lang="en-US" sz="2000" b="1" dirty="0"/>
              <a:t> NSE </a:t>
            </a:r>
            <a:r>
              <a:rPr lang="en-US" sz="2000" b="1" dirty="0" err="1"/>
              <a:t>skript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kontrolu</a:t>
            </a:r>
            <a:r>
              <a:rPr lang="en-US" sz="2000" b="1" dirty="0"/>
              <a:t> </a:t>
            </a:r>
            <a:r>
              <a:rPr lang="en-US" sz="2000" b="1" dirty="0" err="1"/>
              <a:t>špecifických</a:t>
            </a:r>
            <a:r>
              <a:rPr lang="en-US" sz="2000" b="1" dirty="0"/>
              <a:t> </a:t>
            </a:r>
            <a:r>
              <a:rPr lang="en-US" sz="2000" b="1" dirty="0" err="1"/>
              <a:t>problémových</a:t>
            </a:r>
            <a:r>
              <a:rPr lang="en-US" sz="2000" b="1" dirty="0"/>
              <a:t> </a:t>
            </a:r>
            <a:r>
              <a:rPr lang="en-US" sz="2000" b="1" dirty="0" err="1"/>
              <a:t>zdrojov</a:t>
            </a:r>
            <a:endParaRPr lang="en-US" sz="1800" b="1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8EC1A9-9EB2-750A-41FE-812BC56C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6" y="3057910"/>
            <a:ext cx="3312771" cy="3800090"/>
          </a:xfrm>
          <a:prstGeom prst="rect">
            <a:avLst/>
          </a:prstGeom>
        </p:spPr>
      </p:pic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84774C9-2A6D-18B8-7F52-AAA8F3630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164" y="4230634"/>
            <a:ext cx="7712915" cy="1852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687249-05D0-05B9-5914-44C9EA1A142E}"/>
              </a:ext>
            </a:extLst>
          </p:cNvPr>
          <p:cNvSpPr txBox="1"/>
          <p:nvPr/>
        </p:nvSpPr>
        <p:spPr>
          <a:xfrm>
            <a:off x="5893421" y="3808426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lang="sk-SK" b="1" dirty="0">
                <a:solidFill>
                  <a:schemeClr val="bg2">
                    <a:lumMod val="25000"/>
                  </a:schemeClr>
                </a:solidFill>
              </a:rPr>
              <a:t>ýstup keď spustím vlastný .nse: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0731F2-CE05-DAFB-6778-C68E3132C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123" y="3390030"/>
            <a:ext cx="2078253" cy="31532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9750B-523A-F04A-0364-BFB45A23FBC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57187" y="3547691"/>
            <a:ext cx="3039936" cy="2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596C1-9847-C409-5790-443F37C28EC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698200" y="6083607"/>
            <a:ext cx="4137422" cy="5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text&#10;&#10;AI-generated content may be incorrect.">
            <a:extLst>
              <a:ext uri="{FF2B5EF4-FFF2-40B4-BE49-F238E27FC236}">
                <a16:creationId xmlns:a16="http://schemas.microsoft.com/office/drawing/2014/main" id="{1B5A72F5-4EFD-D8E6-4966-4D32290DA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111" y="2326295"/>
            <a:ext cx="4801016" cy="71634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7208CB-4B81-0BEA-521C-7926859BDA54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7835619" y="3042637"/>
            <a:ext cx="631" cy="34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C5994-D416-B812-1ADA-F269D6D5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BE0-1DA3-7255-9D4F-1315FDFD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FCD5FAF-A6A0-FFA7-9B27-1D479CE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2" descr="Unveiling the Power of the Nmap Framework in Linux: A Comprehensive Guide |  by TechLatest.Net | Medium">
            <a:extLst>
              <a:ext uri="{FF2B5EF4-FFF2-40B4-BE49-F238E27FC236}">
                <a16:creationId xmlns:a16="http://schemas.microsoft.com/office/drawing/2014/main" id="{B57BDFDD-58F7-F7C2-68AD-BDC90EA8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" y="301752"/>
            <a:ext cx="3952714" cy="26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543AB0A-E70D-14B6-E7C9-A04CE80D0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6032" y="576072"/>
            <a:ext cx="5839180" cy="490538"/>
          </a:xfrm>
        </p:spPr>
        <p:txBody>
          <a:bodyPr/>
          <a:lstStyle/>
          <a:p>
            <a:r>
              <a:rPr lang="sk-SK" dirty="0"/>
              <a:t>Full vulnerability check + vlastný NSE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069F9-87D6-4F6E-8498-6E492032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786" y="1445180"/>
            <a:ext cx="6302083" cy="251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31224-12F6-B606-912B-1F4A7BEBA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522" y="2191241"/>
            <a:ext cx="3126210" cy="387547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6A5092-6A3C-8B92-E230-B677BDC29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80" y="3379175"/>
            <a:ext cx="11792839" cy="292883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0A4E97-3DC4-1512-CCF8-83BC5371F41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6096000" y="2578788"/>
            <a:ext cx="1523627" cy="80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A9E6-BD05-1E1E-56C7-12D941F94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A885-6FB8-4490-778D-2F1AFC04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D17C3-D90E-EED6-2BC1-04B478412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6032" y="576072"/>
            <a:ext cx="5839180" cy="490538"/>
          </a:xfrm>
        </p:spPr>
        <p:txBody>
          <a:bodyPr/>
          <a:lstStyle/>
          <a:p>
            <a:r>
              <a:rPr lang="en-US" dirty="0"/>
              <a:t>Pre</a:t>
            </a:r>
            <a:r>
              <a:rPr lang="sk-SK" dirty="0"/>
              <a:t>čo OWASP ZAP?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758255-EF66-3BC8-4BFE-4819EF07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 descr="OWASP ZAP: A Comprehensive Guide to Web Application Security Testing | by  Andrey Pautov | Medium">
            <a:extLst>
              <a:ext uri="{FF2B5EF4-FFF2-40B4-BE49-F238E27FC236}">
                <a16:creationId xmlns:a16="http://schemas.microsoft.com/office/drawing/2014/main" id="{A2D324D6-3356-FBFD-4A3A-D3493DDB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" y="576072"/>
            <a:ext cx="3989668" cy="223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642FF33-D395-A29D-7C08-E5BF8AE9C420}"/>
              </a:ext>
            </a:extLst>
          </p:cNvPr>
          <p:cNvSpPr txBox="1">
            <a:spLocks/>
          </p:cNvSpPr>
          <p:nvPr/>
        </p:nvSpPr>
        <p:spPr>
          <a:xfrm>
            <a:off x="4916032" y="1115568"/>
            <a:ext cx="6879728" cy="231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Free and open-source</a:t>
            </a:r>
            <a:endParaRPr lang="sk-SK" b="1" dirty="0"/>
          </a:p>
          <a:p>
            <a:r>
              <a:rPr lang="en-US" b="1" dirty="0"/>
              <a:t>Beginner-friendly with GUI</a:t>
            </a:r>
            <a:endParaRPr lang="sk-SK" b="1" dirty="0"/>
          </a:p>
          <a:p>
            <a:r>
              <a:rPr lang="en-US" b="1" dirty="0"/>
              <a:t>Supports automated and manual testing</a:t>
            </a:r>
            <a:endParaRPr lang="sk-SK" b="1" dirty="0"/>
          </a:p>
          <a:p>
            <a:r>
              <a:rPr lang="en-US" b="1" dirty="0"/>
              <a:t>Extensible with plugins and integrations</a:t>
            </a:r>
            <a:endParaRPr lang="sk-SK" b="1" dirty="0"/>
          </a:p>
          <a:p>
            <a:r>
              <a:rPr lang="en-US" b="1" dirty="0"/>
              <a:t>Works with CI/CD pipelines</a:t>
            </a:r>
          </a:p>
        </p:txBody>
      </p:sp>
      <p:pic>
        <p:nvPicPr>
          <p:cNvPr id="14" name="Picture 1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C413F4B-C65C-8307-4B7F-1016727D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2" y="3904741"/>
            <a:ext cx="7135806" cy="2234214"/>
          </a:xfrm>
          <a:prstGeom prst="rect">
            <a:avLst/>
          </a:prstGeom>
        </p:spPr>
      </p:pic>
      <p:pic>
        <p:nvPicPr>
          <p:cNvPr id="16" name="Picture 1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9850A33E-298D-36CA-1855-BE0297CBE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175" y="3904741"/>
            <a:ext cx="4379413" cy="22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882</TotalTime>
  <Words>447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Bezpečnosť webového servera  Progress report 2</vt:lpstr>
      <vt:lpstr>Agenda</vt:lpstr>
      <vt:lpstr>Nikto </vt:lpstr>
      <vt:lpstr>NMAP </vt:lpstr>
      <vt:lpstr>NMAP </vt:lpstr>
      <vt:lpstr>NMAP </vt:lpstr>
      <vt:lpstr>NMAP </vt:lpstr>
      <vt:lpstr>NMAP </vt:lpstr>
      <vt:lpstr>ZAP</vt:lpstr>
      <vt:lpstr>Budúci plán</vt:lpstr>
      <vt:lpstr>Použité pramene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Nagy Andras</dc:creator>
  <cp:lastModifiedBy>Nagy Andras</cp:lastModifiedBy>
  <cp:revision>4</cp:revision>
  <dcterms:created xsi:type="dcterms:W3CDTF">2025-03-20T07:36:43Z</dcterms:created>
  <dcterms:modified xsi:type="dcterms:W3CDTF">2025-04-03T17:11:08Z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