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73" r:id="rId5"/>
    <p:sldId id="275" r:id="rId6"/>
    <p:sldId id="277" r:id="rId7"/>
    <p:sldId id="295" r:id="rId8"/>
    <p:sldId id="299" r:id="rId9"/>
    <p:sldId id="296" r:id="rId10"/>
    <p:sldId id="300" r:id="rId11"/>
    <p:sldId id="297" r:id="rId12"/>
    <p:sldId id="301" r:id="rId13"/>
    <p:sldId id="278" r:id="rId14"/>
    <p:sldId id="274" r:id="rId15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7E8"/>
    <a:srgbClr val="D8BEB2"/>
    <a:srgbClr val="753F2D"/>
    <a:srgbClr val="5E3324"/>
    <a:srgbClr val="8A4C34"/>
    <a:srgbClr val="815550"/>
    <a:srgbClr val="A3573E"/>
    <a:srgbClr val="E7E6E6"/>
    <a:srgbClr val="C28D6D"/>
    <a:srgbClr val="D298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>
      <p:cViewPr varScale="1">
        <p:scale>
          <a:sx n="78" d="100"/>
          <a:sy n="78" d="100"/>
        </p:scale>
        <p:origin x="154" y="7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4384739-269E-E1F1-8ABC-69E6FF0B24E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7E762C-8F56-4D66-7FDD-AEC906335A8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268699-2479-4C0A-8A94-0691180AD901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1BBEC-2A52-4B1C-EAC4-F2506E89EF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E0FC2-0147-D8D1-D79B-AFEA881A33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931F5-0986-448A-BDF9-01DB807120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568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4/11/2025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4451" y="1153422"/>
            <a:ext cx="9783097" cy="3320845"/>
          </a:xfrm>
        </p:spPr>
        <p:txBody>
          <a:bodyPr>
            <a:normAutofit/>
          </a:bodyPr>
          <a:lstStyle/>
          <a:p>
            <a:pPr algn="ctr"/>
            <a:r>
              <a:rPr lang="en-US" sz="6000" b="0" i="0" dirty="0" err="1">
                <a:effectLst/>
                <a:latin typeface="Arial" panose="020B0604020202020204" pitchFamily="34" charset="0"/>
              </a:rPr>
              <a:t>Bezpečnosť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webového</a:t>
            </a:r>
            <a:r>
              <a:rPr lang="en-US" sz="6000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sz="6000" b="0" i="0" dirty="0" err="1">
                <a:effectLst/>
                <a:latin typeface="Arial" panose="020B0604020202020204" pitchFamily="34" charset="0"/>
              </a:rPr>
              <a:t>servera</a:t>
            </a: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br>
              <a:rPr lang="sk-SK" sz="4000" b="0" i="0" dirty="0">
                <a:effectLst/>
                <a:latin typeface="Arial" panose="020B0604020202020204" pitchFamily="34" charset="0"/>
              </a:rPr>
            </a:br>
            <a:r>
              <a:rPr lang="sk-SK" sz="3000" b="0" i="0" dirty="0">
                <a:effectLst/>
                <a:latin typeface="Arial" panose="020B0604020202020204" pitchFamily="34" charset="0"/>
              </a:rPr>
              <a:t>Progress report </a:t>
            </a:r>
            <a:r>
              <a:rPr lang="en-US" sz="3000" b="0" i="0" dirty="0">
                <a:effectLst/>
                <a:latin typeface="Arial" panose="020B0604020202020204" pitchFamily="34" charset="0"/>
              </a:rPr>
              <a:t>2</a:t>
            </a:r>
            <a:endParaRPr lang="en-US" sz="30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799" y="5038435"/>
            <a:ext cx="5486400" cy="384048"/>
          </a:xfrm>
        </p:spPr>
        <p:txBody>
          <a:bodyPr/>
          <a:lstStyle/>
          <a:p>
            <a:pPr algn="ctr"/>
            <a:r>
              <a:rPr lang="sk-SK" dirty="0"/>
              <a:t>Bc. András Nagy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2E563-D2B2-A0AD-3574-E8C8FDCE3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Budúci plán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0D775342-B398-D058-62EA-D657A2192D6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2741" y="2514600"/>
            <a:ext cx="4754880" cy="3244282"/>
          </a:xfrm>
        </p:spPr>
        <p:txBody>
          <a:bodyPr/>
          <a:lstStyle/>
          <a:p>
            <a:r>
              <a:rPr lang="sk-SK" sz="2000" dirty="0"/>
              <a:t>PR4 – </a:t>
            </a:r>
            <a:r>
              <a:rPr lang="en-US" sz="2000" dirty="0" err="1"/>
              <a:t>Zhrnutie</a:t>
            </a:r>
            <a:r>
              <a:rPr lang="en-US" sz="2000" dirty="0"/>
              <a:t> v</a:t>
            </a:r>
            <a:r>
              <a:rPr lang="sk-SK" sz="2000" dirty="0"/>
              <a:t>ýsledky kontrolných testov</a:t>
            </a:r>
            <a:endParaRPr lang="en-US" sz="2000" dirty="0"/>
          </a:p>
          <a:p>
            <a:r>
              <a:rPr lang="en-US" sz="2000" dirty="0" err="1"/>
              <a:t>Konklúzia</a:t>
            </a:r>
            <a:endParaRPr lang="en-US" sz="2000" dirty="0"/>
          </a:p>
          <a:p>
            <a:r>
              <a:rPr lang="en-US" sz="2000" dirty="0" err="1"/>
              <a:t>Finalizova</a:t>
            </a:r>
            <a:r>
              <a:rPr lang="sk-SK" sz="2000" dirty="0"/>
              <a:t>ť dokument</a:t>
            </a:r>
            <a:endParaRPr lang="en-US" sz="2000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66A1BD-2500-AB18-9DCA-0585F33C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8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 za pozornosť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B47C1-128E-60DF-5281-30C3EFCAB3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sk-SK" dirty="0"/>
              <a:t>Bc. András Nagy</a:t>
            </a:r>
            <a:endParaRPr lang="en-US" dirty="0"/>
          </a:p>
          <a:p>
            <a:pPr lvl="1"/>
            <a:r>
              <a:rPr lang="sk-SK" dirty="0"/>
              <a:t>xnagya@stuba.sk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Agenda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</a:t>
            </a:r>
            <a:r>
              <a:rPr lang="sk-SK" dirty="0"/>
              <a:t>ýza zistených zraniteľností</a:t>
            </a:r>
            <a:endParaRPr lang="en-US" dirty="0"/>
          </a:p>
          <a:p>
            <a:r>
              <a:rPr lang="en-US" dirty="0"/>
              <a:t>A</a:t>
            </a:r>
            <a:r>
              <a:rPr lang="sk-SK" noProof="0" dirty="0"/>
              <a:t>utomatizované fixovanie</a:t>
            </a:r>
          </a:p>
          <a:p>
            <a:r>
              <a:rPr lang="en-US" dirty="0" err="1"/>
              <a:t>Manuálne</a:t>
            </a:r>
            <a:r>
              <a:rPr lang="sk-SK" noProof="0" dirty="0"/>
              <a:t> fixovanie</a:t>
            </a:r>
            <a:endParaRPr lang="en-US" noProof="0" dirty="0"/>
          </a:p>
          <a:p>
            <a:r>
              <a:rPr lang="sk-SK" noProof="0" dirty="0"/>
              <a:t>Výsledky</a:t>
            </a:r>
            <a:endParaRPr lang="en-US" noProof="0" dirty="0"/>
          </a:p>
          <a:p>
            <a:r>
              <a:rPr lang="sk-SK" dirty="0"/>
              <a:t>Budúci plán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en-US" sz="4400" dirty="0"/>
              <a:t>Anal</a:t>
            </a:r>
            <a:r>
              <a:rPr lang="sk-SK" sz="4400" dirty="0"/>
              <a:t>ýza zistených zraniteľností</a:t>
            </a:r>
            <a:endParaRPr lang="en-US" sz="4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715F1-AC41-2E34-8341-81F0C1B7F0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2925329"/>
            <a:ext cx="11430000" cy="3095225"/>
          </a:xfrm>
        </p:spPr>
        <p:txBody>
          <a:bodyPr numCol="1"/>
          <a:lstStyle/>
          <a:p>
            <a:pPr marL="342900" indent="-342900">
              <a:buFont typeface="+mj-lt"/>
              <a:buAutoNum type="arabicPeriod"/>
            </a:pPr>
            <a:r>
              <a:rPr lang="en-US" sz="1800" b="1" kern="1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Slowloris</a:t>
            </a: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DoS - </a:t>
            </a:r>
            <a:r>
              <a:rPr lang="en-US" sz="1800" dirty="0"/>
              <a:t>Server </a:t>
            </a:r>
            <a:r>
              <a:rPr lang="en-US" sz="1800" dirty="0" err="1"/>
              <a:t>drží</a:t>
            </a:r>
            <a:r>
              <a:rPr lang="en-US" sz="1800" dirty="0"/>
              <a:t> </a:t>
            </a:r>
            <a:r>
              <a:rPr lang="en-US" sz="1800" dirty="0" err="1"/>
              <a:t>spojenie</a:t>
            </a:r>
            <a:r>
              <a:rPr lang="en-US" sz="1800" dirty="0"/>
              <a:t> </a:t>
            </a:r>
            <a:r>
              <a:rPr lang="en-US" sz="1800" dirty="0" err="1"/>
              <a:t>otvorené</a:t>
            </a:r>
            <a:r>
              <a:rPr lang="en-US" sz="1800" dirty="0"/>
              <a:t> </a:t>
            </a:r>
            <a:r>
              <a:rPr lang="en-US" sz="1800" dirty="0" err="1"/>
              <a:t>príliš</a:t>
            </a:r>
            <a:r>
              <a:rPr lang="en-US" sz="1800" dirty="0"/>
              <a:t> </a:t>
            </a:r>
            <a:r>
              <a:rPr lang="en-US" sz="1800" dirty="0" err="1"/>
              <a:t>dlho</a:t>
            </a:r>
            <a:r>
              <a:rPr lang="en-US" sz="1800" dirty="0"/>
              <a:t>, </a:t>
            </a:r>
            <a:r>
              <a:rPr lang="en-US" sz="1800" dirty="0" err="1"/>
              <a:t>čo</a:t>
            </a:r>
            <a:r>
              <a:rPr lang="en-US" sz="1800" dirty="0"/>
              <a:t> </a:t>
            </a:r>
            <a:r>
              <a:rPr lang="en-US" sz="1800" dirty="0" err="1"/>
              <a:t>útočník</a:t>
            </a:r>
            <a:r>
              <a:rPr lang="en-US" sz="1800" dirty="0"/>
              <a:t> </a:t>
            </a:r>
            <a:r>
              <a:rPr lang="en-US" sz="1800" dirty="0" err="1"/>
              <a:t>zneužije</a:t>
            </a:r>
            <a:r>
              <a:rPr lang="en-US" sz="1800" dirty="0"/>
              <a:t> a </a:t>
            </a:r>
            <a:r>
              <a:rPr lang="en-US" sz="1800" dirty="0" err="1"/>
              <a:t>zahlcuje</a:t>
            </a:r>
            <a:r>
              <a:rPr lang="en-US" sz="1800" dirty="0"/>
              <a:t> server.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TRACE method enabled - </a:t>
            </a:r>
            <a:r>
              <a:rPr lang="en-US" sz="1800" dirty="0" err="1"/>
              <a:t>Umožňuje</a:t>
            </a:r>
            <a:r>
              <a:rPr lang="en-US" sz="1800" dirty="0"/>
              <a:t> </a:t>
            </a:r>
            <a:r>
              <a:rPr lang="en-US" sz="1800" dirty="0" err="1"/>
              <a:t>útok</a:t>
            </a:r>
            <a:r>
              <a:rPr lang="en-US" sz="1800" dirty="0"/>
              <a:t> XST, </a:t>
            </a:r>
            <a:r>
              <a:rPr lang="en-US" sz="1800" dirty="0" err="1"/>
              <a:t>kde</a:t>
            </a:r>
            <a:r>
              <a:rPr lang="en-US" sz="1800" dirty="0"/>
              <a:t> </a:t>
            </a:r>
            <a:r>
              <a:rPr lang="en-US" sz="1800" dirty="0" err="1"/>
              <a:t>sa</a:t>
            </a:r>
            <a:r>
              <a:rPr lang="en-US" sz="1800" dirty="0"/>
              <a:t> </a:t>
            </a:r>
            <a:r>
              <a:rPr lang="en-US" sz="1800" dirty="0" err="1"/>
              <a:t>dajú</a:t>
            </a:r>
            <a:r>
              <a:rPr lang="en-US" sz="1800" dirty="0"/>
              <a:t> </a:t>
            </a:r>
            <a:r>
              <a:rPr lang="en-US" sz="1800" dirty="0" err="1"/>
              <a:t>ukradnúť</a:t>
            </a:r>
            <a:r>
              <a:rPr lang="en-US" sz="1800" dirty="0"/>
              <a:t> </a:t>
            </a:r>
            <a:r>
              <a:rPr lang="en-US" sz="1800" dirty="0" err="1"/>
              <a:t>hlavičky</a:t>
            </a:r>
            <a:r>
              <a:rPr lang="en-US" sz="1800" dirty="0"/>
              <a:t> (</a:t>
            </a:r>
            <a:r>
              <a:rPr lang="en-US" sz="1800" dirty="0" err="1"/>
              <a:t>napr</a:t>
            </a:r>
            <a:r>
              <a:rPr lang="en-US" sz="1800" dirty="0"/>
              <a:t>. cookies).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Proxy - </a:t>
            </a:r>
            <a:r>
              <a:rPr lang="en-US" sz="1800" dirty="0"/>
              <a:t>Apache </a:t>
            </a:r>
            <a:r>
              <a:rPr lang="en-US" sz="1800" dirty="0" err="1"/>
              <a:t>môže</a:t>
            </a:r>
            <a:r>
              <a:rPr lang="en-US" sz="1800" dirty="0"/>
              <a:t> </a:t>
            </a:r>
            <a:r>
              <a:rPr lang="en-US" sz="1800" dirty="0" err="1"/>
              <a:t>presmerovávať</a:t>
            </a:r>
            <a:r>
              <a:rPr lang="en-US" sz="1800" dirty="0"/>
              <a:t> </a:t>
            </a:r>
            <a:r>
              <a:rPr lang="en-US" sz="1800" dirty="0" err="1"/>
              <a:t>cudzie</a:t>
            </a:r>
            <a:r>
              <a:rPr lang="en-US" sz="1800" dirty="0"/>
              <a:t> </a:t>
            </a:r>
            <a:r>
              <a:rPr lang="en-US" sz="1800" dirty="0" err="1"/>
              <a:t>požiadavky</a:t>
            </a:r>
            <a:r>
              <a:rPr lang="en-US" sz="1800" dirty="0"/>
              <a:t>, je </a:t>
            </a:r>
            <a:r>
              <a:rPr lang="en-US" sz="1800" dirty="0" err="1"/>
              <a:t>zneužiteľné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CSRF tokens - </a:t>
            </a:r>
            <a:r>
              <a:rPr lang="en-US" sz="1800" dirty="0" err="1"/>
              <a:t>Útočník</a:t>
            </a:r>
            <a:r>
              <a:rPr lang="en-US" sz="1800" dirty="0"/>
              <a:t> vie </a:t>
            </a:r>
            <a:r>
              <a:rPr lang="en-US" sz="1800" dirty="0" err="1"/>
              <a:t>prinútiť</a:t>
            </a:r>
            <a:r>
              <a:rPr lang="en-US" sz="1800" dirty="0"/>
              <a:t> </a:t>
            </a:r>
            <a:r>
              <a:rPr lang="en-US" sz="1800" dirty="0" err="1"/>
              <a:t>používateľa</a:t>
            </a:r>
            <a:r>
              <a:rPr lang="en-US" sz="1800" dirty="0"/>
              <a:t> </a:t>
            </a:r>
            <a:r>
              <a:rPr lang="en-US" sz="1800" dirty="0" err="1"/>
              <a:t>vykonať</a:t>
            </a:r>
            <a:r>
              <a:rPr lang="en-US" sz="1800" dirty="0"/>
              <a:t> </a:t>
            </a:r>
            <a:r>
              <a:rPr lang="en-US" sz="1800" dirty="0" err="1"/>
              <a:t>akciu</a:t>
            </a:r>
            <a:r>
              <a:rPr lang="en-US" sz="1800" dirty="0"/>
              <a:t> bez </a:t>
            </a:r>
            <a:r>
              <a:rPr lang="en-US" sz="1800" dirty="0" err="1"/>
              <a:t>jeho</a:t>
            </a:r>
            <a:r>
              <a:rPr lang="en-US" sz="1800" dirty="0"/>
              <a:t> </a:t>
            </a:r>
            <a:r>
              <a:rPr lang="en-US" sz="1800" dirty="0" err="1"/>
              <a:t>vedomia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Server banner exposure - </a:t>
            </a:r>
            <a:r>
              <a:rPr lang="en-US" sz="1800" dirty="0"/>
              <a:t>Apache </a:t>
            </a:r>
            <a:r>
              <a:rPr lang="en-US" sz="1800" dirty="0" err="1"/>
              <a:t>ukazuje</a:t>
            </a:r>
            <a:r>
              <a:rPr lang="en-US" sz="1800" dirty="0"/>
              <a:t> </a:t>
            </a:r>
            <a:r>
              <a:rPr lang="en-US" sz="1800" dirty="0" err="1"/>
              <a:t>svoju</a:t>
            </a:r>
            <a:r>
              <a:rPr lang="en-US" sz="1800" dirty="0"/>
              <a:t> </a:t>
            </a:r>
            <a:r>
              <a:rPr lang="en-US" sz="1800" dirty="0" err="1"/>
              <a:t>verziu</a:t>
            </a:r>
            <a:r>
              <a:rPr lang="en-US" sz="1800" dirty="0"/>
              <a:t> a </a:t>
            </a:r>
            <a:r>
              <a:rPr lang="en-US" sz="1800" dirty="0" err="1"/>
              <a:t>útočníci</a:t>
            </a:r>
            <a:r>
              <a:rPr lang="en-US" sz="1800" dirty="0"/>
              <a:t> </a:t>
            </a:r>
            <a:r>
              <a:rPr lang="en-US" sz="1800" dirty="0" err="1"/>
              <a:t>vedia</a:t>
            </a:r>
            <a:r>
              <a:rPr lang="en-US" sz="1800" dirty="0"/>
              <a:t>, </a:t>
            </a:r>
            <a:r>
              <a:rPr lang="en-US" sz="1800" dirty="0" err="1"/>
              <a:t>čo</a:t>
            </a:r>
            <a:r>
              <a:rPr lang="en-US" sz="1800" dirty="0"/>
              <a:t> </a:t>
            </a:r>
            <a:r>
              <a:rPr lang="en-US" sz="1800" dirty="0" err="1"/>
              <a:t>presne</a:t>
            </a:r>
            <a:r>
              <a:rPr lang="en-US" sz="1800" dirty="0"/>
              <a:t> </a:t>
            </a:r>
            <a:r>
              <a:rPr lang="en-US" sz="1800" dirty="0" err="1"/>
              <a:t>beží</a:t>
            </a:r>
            <a:r>
              <a:rPr lang="en-US" sz="1800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Missing security headers </a:t>
            </a:r>
            <a:r>
              <a:rPr lang="en-US" sz="1800" dirty="0"/>
              <a:t>- </a:t>
            </a:r>
            <a:r>
              <a:rPr lang="en-US" sz="1800" dirty="0" err="1"/>
              <a:t>Prehliadač</a:t>
            </a:r>
            <a:r>
              <a:rPr lang="en-US" sz="1800" dirty="0"/>
              <a:t> </a:t>
            </a:r>
            <a:r>
              <a:rPr lang="en-US" sz="1800" dirty="0" err="1"/>
              <a:t>nie</a:t>
            </a:r>
            <a:r>
              <a:rPr lang="en-US" sz="1800" dirty="0"/>
              <a:t> je </a:t>
            </a:r>
            <a:r>
              <a:rPr lang="en-US" sz="1800" dirty="0" err="1"/>
              <a:t>chránený</a:t>
            </a:r>
            <a:r>
              <a:rPr lang="en-US" sz="1800" dirty="0"/>
              <a:t>  </a:t>
            </a:r>
            <a:r>
              <a:rPr lang="en-US" sz="1800" dirty="0" err="1"/>
              <a:t>napr</a:t>
            </a:r>
            <a:r>
              <a:rPr lang="en-US" sz="1800" dirty="0"/>
              <a:t>. </a:t>
            </a:r>
            <a:r>
              <a:rPr lang="en-US" sz="1800" dirty="0" err="1"/>
              <a:t>proti</a:t>
            </a:r>
            <a:r>
              <a:rPr lang="en-US" sz="1800" dirty="0"/>
              <a:t> </a:t>
            </a:r>
            <a:r>
              <a:rPr lang="en-US" sz="1800" dirty="0" err="1"/>
              <a:t>kliknutiu</a:t>
            </a:r>
            <a:r>
              <a:rPr lang="en-US" sz="1800" dirty="0"/>
              <a:t> </a:t>
            </a:r>
            <a:r>
              <a:rPr lang="en-US" sz="1800" dirty="0" err="1"/>
              <a:t>cez</a:t>
            </a:r>
            <a:r>
              <a:rPr lang="en-US" sz="1800" dirty="0"/>
              <a:t> </a:t>
            </a:r>
            <a:r>
              <a:rPr lang="en-US" sz="1800" dirty="0" err="1"/>
              <a:t>iframe</a:t>
            </a:r>
            <a:r>
              <a:rPr lang="en-US" sz="1800" dirty="0"/>
              <a:t>, </a:t>
            </a:r>
            <a:r>
              <a:rPr lang="en-US" sz="1800" dirty="0" err="1"/>
              <a:t>alebo</a:t>
            </a:r>
            <a:r>
              <a:rPr lang="en-US" sz="1800" dirty="0"/>
              <a:t> </a:t>
            </a:r>
            <a:r>
              <a:rPr lang="en-US" sz="1800" dirty="0" err="1"/>
              <a:t>nespúšťa</a:t>
            </a:r>
            <a:r>
              <a:rPr lang="en-US" sz="1800" dirty="0"/>
              <a:t> </a:t>
            </a:r>
            <a:r>
              <a:rPr lang="en-US" sz="1800" dirty="0" err="1"/>
              <a:t>šifrovanie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2A24-AF7E-9EC5-A361-5AD180F48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9A78-0ED2-1A56-02FC-DD64FDEE0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703594" cy="575321"/>
          </a:xfrm>
        </p:spPr>
        <p:txBody>
          <a:bodyPr/>
          <a:lstStyle/>
          <a:p>
            <a:r>
              <a:rPr lang="en-US" sz="4400" dirty="0"/>
              <a:t>Anal</a:t>
            </a:r>
            <a:r>
              <a:rPr lang="sk-SK" sz="4400" dirty="0"/>
              <a:t>ýza zistených zraniteľností</a:t>
            </a:r>
            <a:endParaRPr lang="en-US" sz="44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D59051B-DED9-E1B5-F7C4-EF8E8283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38A04-E281-12C8-666C-BD25F62F02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2925329"/>
            <a:ext cx="11430000" cy="3082181"/>
          </a:xfrm>
        </p:spPr>
        <p:txBody>
          <a:bodyPr/>
          <a:lstStyle/>
          <a:p>
            <a:pPr marL="0" indent="0">
              <a:buNone/>
            </a:pPr>
            <a:r>
              <a:rPr lang="en-US" sz="1800" b="1" kern="1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   Broken endpoints - </a:t>
            </a:r>
            <a:r>
              <a:rPr lang="en-US" sz="1800" dirty="0" err="1"/>
              <a:t>Množstvo</a:t>
            </a:r>
            <a:r>
              <a:rPr lang="en-US" sz="1800" dirty="0"/>
              <a:t> 404 </a:t>
            </a:r>
            <a:r>
              <a:rPr lang="en-US" sz="1800" dirty="0" err="1"/>
              <a:t>chýb</a:t>
            </a:r>
            <a:r>
              <a:rPr lang="en-US" sz="1800" dirty="0"/>
              <a:t>, </a:t>
            </a:r>
            <a:r>
              <a:rPr lang="en-US" sz="1800" dirty="0" err="1"/>
              <a:t>môže</a:t>
            </a:r>
            <a:r>
              <a:rPr lang="en-US" sz="1800" dirty="0"/>
              <a:t> to </a:t>
            </a:r>
            <a:r>
              <a:rPr lang="en-US" sz="1800" dirty="0" err="1"/>
              <a:t>pomáhať</a:t>
            </a:r>
            <a:r>
              <a:rPr lang="en-US" sz="1800" dirty="0"/>
              <a:t> </a:t>
            </a:r>
            <a:r>
              <a:rPr lang="en-US" sz="1800" dirty="0" err="1"/>
              <a:t>útočníkovi</a:t>
            </a:r>
            <a:r>
              <a:rPr lang="en-US" sz="1800" dirty="0"/>
              <a:t> </a:t>
            </a:r>
            <a:r>
              <a:rPr lang="en-US" sz="1800" dirty="0" err="1"/>
              <a:t>zistiť</a:t>
            </a:r>
            <a:r>
              <a:rPr lang="en-US" sz="1800" dirty="0"/>
              <a:t> </a:t>
            </a:r>
            <a:r>
              <a:rPr lang="en-US" sz="1800" dirty="0" err="1"/>
              <a:t>štruktúru</a:t>
            </a:r>
            <a:r>
              <a:rPr lang="en-US" sz="1800" dirty="0"/>
              <a:t> </a:t>
            </a:r>
            <a:r>
              <a:rPr lang="en-US" sz="1800" dirty="0" err="1"/>
              <a:t>webu</a:t>
            </a:r>
            <a:r>
              <a:rPr lang="en-US" sz="1800" dirty="0"/>
              <a:t>.</a:t>
            </a:r>
            <a:endParaRPr lang="en-US" sz="1800" kern="100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   Allows known bots - </a:t>
            </a:r>
            <a:r>
              <a:rPr lang="en-US" sz="1800" dirty="0" err="1"/>
              <a:t>Boty</a:t>
            </a:r>
            <a:r>
              <a:rPr lang="en-US" sz="1800" dirty="0"/>
              <a:t> </a:t>
            </a:r>
            <a:r>
              <a:rPr lang="en-US" sz="1800" dirty="0" err="1"/>
              <a:t>ako</a:t>
            </a:r>
            <a:r>
              <a:rPr lang="en-US" sz="1800" dirty="0"/>
              <a:t> scrapers </a:t>
            </a:r>
            <a:r>
              <a:rPr lang="en-US" sz="1800" dirty="0" err="1"/>
              <a:t>môžu</a:t>
            </a:r>
            <a:r>
              <a:rPr lang="en-US" sz="1800" dirty="0"/>
              <a:t> </a:t>
            </a:r>
            <a:r>
              <a:rPr lang="en-US" sz="1800" dirty="0" err="1"/>
              <a:t>zbierať</a:t>
            </a:r>
            <a:r>
              <a:rPr lang="en-US" sz="1800" dirty="0"/>
              <a:t> </a:t>
            </a:r>
            <a:r>
              <a:rPr lang="en-US" sz="1800" dirty="0" err="1"/>
              <a:t>alebo</a:t>
            </a:r>
            <a:r>
              <a:rPr lang="en-US" sz="1800" dirty="0"/>
              <a:t> </a:t>
            </a:r>
            <a:r>
              <a:rPr lang="en-US" sz="1800" dirty="0" err="1"/>
              <a:t>útočiť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web.</a:t>
            </a:r>
            <a:endParaRPr lang="en-US" sz="1800" b="1" dirty="0"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   </a:t>
            </a:r>
            <a:r>
              <a:rPr lang="en-US" sz="1800" b="1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.git folder exposed - </a:t>
            </a:r>
            <a:r>
              <a:rPr lang="en-US" sz="1800" dirty="0" err="1"/>
              <a:t>Útočník</a:t>
            </a:r>
            <a:r>
              <a:rPr lang="en-US" sz="1800" dirty="0"/>
              <a:t> </a:t>
            </a:r>
            <a:r>
              <a:rPr lang="en-US" sz="1800" dirty="0" err="1"/>
              <a:t>si</a:t>
            </a:r>
            <a:r>
              <a:rPr lang="en-US" sz="1800" dirty="0"/>
              <a:t> vie </a:t>
            </a:r>
            <a:r>
              <a:rPr lang="en-US" sz="1800" dirty="0" err="1"/>
              <a:t>stiahnuť</a:t>
            </a:r>
            <a:r>
              <a:rPr lang="en-US" sz="1800" dirty="0"/>
              <a:t> </a:t>
            </a:r>
            <a:r>
              <a:rPr lang="en-US" sz="1800" dirty="0" err="1"/>
              <a:t>celý</a:t>
            </a:r>
            <a:r>
              <a:rPr lang="en-US" sz="1800" dirty="0"/>
              <a:t> </a:t>
            </a:r>
            <a:r>
              <a:rPr lang="en-US" sz="1800" dirty="0" err="1"/>
              <a:t>zdrojový</a:t>
            </a:r>
            <a:r>
              <a:rPr lang="en-US" sz="1800" dirty="0"/>
              <a:t> </a:t>
            </a:r>
            <a:r>
              <a:rPr lang="en-US" sz="1800" dirty="0" err="1"/>
              <a:t>kód</a:t>
            </a:r>
            <a:r>
              <a:rPr lang="en-US" sz="1800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031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7E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0DB8-5153-D985-326F-D3E2F05F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68A7-0C04-F416-6D03-62C4A71EE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lang="en-US" dirty="0"/>
              <a:t>Hardening procedure</a:t>
            </a:r>
          </a:p>
        </p:txBody>
      </p:sp>
      <p:pic>
        <p:nvPicPr>
          <p:cNvPr id="5" name="Picture 4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9CE66162-1F38-DF58-FCE3-A24C9944E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3711" y="987425"/>
            <a:ext cx="5731154" cy="4873625"/>
          </a:xfrm>
          <a:prstGeom prst="rect">
            <a:avLst/>
          </a:prstGeom>
          <a:noFill/>
        </p:spPr>
      </p:pic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CF5D1AD5-BC80-6B1F-160E-471600254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/>
          <a:p>
            <a:endParaRPr lang="en-US" dirty="0"/>
          </a:p>
          <a:p>
            <a:pPr>
              <a:lnSpc>
                <a:spcPct val="150000"/>
              </a:lnSpc>
            </a:pPr>
            <a:r>
              <a:rPr lang="en-US" dirty="0" err="1"/>
              <a:t>Zraniteľný</a:t>
            </a:r>
            <a:r>
              <a:rPr lang="en-US" dirty="0"/>
              <a:t> server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spustí</a:t>
            </a:r>
            <a:r>
              <a:rPr lang="en-US" dirty="0"/>
              <a:t> </a:t>
            </a:r>
            <a:r>
              <a:rPr lang="en-US" dirty="0" err="1"/>
              <a:t>lokálne</a:t>
            </a:r>
            <a:r>
              <a:rPr lang="en-US" dirty="0"/>
              <a:t>, </a:t>
            </a:r>
            <a:r>
              <a:rPr lang="en-US" dirty="0" err="1"/>
              <a:t>naskenuje</a:t>
            </a:r>
            <a:r>
              <a:rPr lang="en-US" dirty="0"/>
              <a:t> </a:t>
            </a:r>
            <a:r>
              <a:rPr lang="en-US" dirty="0" err="1"/>
              <a:t>pomocou</a:t>
            </a:r>
            <a:r>
              <a:rPr lang="en-US" dirty="0"/>
              <a:t> Nmap </a:t>
            </a:r>
            <a:r>
              <a:rPr lang="en-US" dirty="0" err="1"/>
              <a:t>skriptov</a:t>
            </a:r>
            <a:r>
              <a:rPr lang="en-US" dirty="0"/>
              <a:t>, </a:t>
            </a:r>
            <a:r>
              <a:rPr lang="en-US" dirty="0" err="1"/>
              <a:t>výsledky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uložia</a:t>
            </a:r>
            <a:r>
              <a:rPr lang="en-US" dirty="0"/>
              <a:t> a </a:t>
            </a:r>
            <a:r>
              <a:rPr lang="en-US" dirty="0" err="1"/>
              <a:t>spracujú</a:t>
            </a:r>
            <a:r>
              <a:rPr lang="en-US" dirty="0"/>
              <a:t>. </a:t>
            </a:r>
            <a:r>
              <a:rPr lang="en-US" dirty="0" err="1"/>
              <a:t>Zistené</a:t>
            </a:r>
            <a:r>
              <a:rPr lang="en-US" dirty="0"/>
              <a:t> </a:t>
            </a:r>
            <a:r>
              <a:rPr lang="en-US" dirty="0" err="1"/>
              <a:t>zraniteľnosti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opravia</a:t>
            </a:r>
            <a:r>
              <a:rPr lang="en-US" dirty="0"/>
              <a:t> </a:t>
            </a:r>
            <a:r>
              <a:rPr lang="en-US" dirty="0" err="1"/>
              <a:t>automaticky</a:t>
            </a:r>
            <a:r>
              <a:rPr lang="en-US" dirty="0"/>
              <a:t>, </a:t>
            </a:r>
            <a:r>
              <a:rPr lang="en-US" dirty="0" err="1"/>
              <a:t>prípadne</a:t>
            </a:r>
            <a:r>
              <a:rPr lang="en-US" dirty="0"/>
              <a:t> </a:t>
            </a:r>
            <a:r>
              <a:rPr lang="en-US" dirty="0" err="1"/>
              <a:t>manuálne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 je to </a:t>
            </a:r>
            <a:r>
              <a:rPr lang="en-US" dirty="0" err="1"/>
              <a:t>potrebné</a:t>
            </a:r>
            <a:r>
              <a:rPr lang="en-US" dirty="0"/>
              <a:t>. Server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reštartuje</a:t>
            </a:r>
            <a:r>
              <a:rPr lang="en-US" dirty="0"/>
              <a:t> a </a:t>
            </a:r>
            <a:r>
              <a:rPr lang="en-US" dirty="0" err="1"/>
              <a:t>opätovne</a:t>
            </a:r>
            <a:r>
              <a:rPr lang="en-US" dirty="0"/>
              <a:t> </a:t>
            </a:r>
            <a:r>
              <a:rPr lang="en-US" dirty="0" err="1"/>
              <a:t>naskenuje</a:t>
            </a:r>
            <a:r>
              <a:rPr lang="en-US" dirty="0"/>
              <a:t>. Po </a:t>
            </a:r>
            <a:r>
              <a:rPr lang="en-US" dirty="0" err="1"/>
              <a:t>úspešnom</a:t>
            </a:r>
            <a:r>
              <a:rPr lang="en-US" dirty="0"/>
              <a:t> </a:t>
            </a:r>
            <a:r>
              <a:rPr lang="en-US" dirty="0" err="1"/>
              <a:t>odstránení</a:t>
            </a:r>
            <a:r>
              <a:rPr lang="en-US" dirty="0"/>
              <a:t> </a:t>
            </a:r>
            <a:r>
              <a:rPr lang="en-US" dirty="0" err="1"/>
              <a:t>zraniteľností</a:t>
            </a:r>
            <a:r>
              <a:rPr lang="en-US" dirty="0"/>
              <a:t> je server </a:t>
            </a:r>
            <a:r>
              <a:rPr lang="en-US" dirty="0" err="1"/>
              <a:t>zabezpečený</a:t>
            </a:r>
            <a:r>
              <a:rPr lang="en-US" dirty="0"/>
              <a:t>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FC62841-DDE1-AA45-700F-9267F3B8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BFCF61C-3B18-4C03-8326-CC3B32D710C9}" type="slidenum">
              <a:rPr lang="en-US" smtClean="0"/>
              <a:pPr>
                <a:spcAft>
                  <a:spcPts val="600"/>
                </a:spcAft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859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82161-55F2-284F-A501-59632BC3A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95827-BE9D-7D4A-38A1-A1CEE379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192256" cy="575321"/>
          </a:xfrm>
        </p:spPr>
        <p:txBody>
          <a:bodyPr/>
          <a:lstStyle/>
          <a:p>
            <a:r>
              <a:rPr lang="sk-SK" sz="4000" dirty="0"/>
              <a:t>automatizované fixovanie</a:t>
            </a:r>
            <a:br>
              <a:rPr lang="sk-SK" sz="4000" noProof="0" dirty="0"/>
            </a:br>
            <a:endParaRPr lang="en-US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AA1AAD-E969-0406-7575-C3CD1AC86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B1CDCD-A30D-BF24-BAF8-B62A4B4E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143" b="7594"/>
          <a:stretch/>
        </p:blipFill>
        <p:spPr>
          <a:xfrm>
            <a:off x="4851347" y="3662748"/>
            <a:ext cx="3664448" cy="2475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9EFCEA-842B-A7B6-9E6F-E4A3E294A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590" y="3668265"/>
            <a:ext cx="3937797" cy="246963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FC4A52-9AA2-875A-BA66-B97422A01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9499" y="4063991"/>
            <a:ext cx="2408997" cy="16726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52CFDCF-C1EE-EF32-E105-ADCA8C4DE93E}"/>
              </a:ext>
            </a:extLst>
          </p:cNvPr>
          <p:cNvCxnSpPr>
            <a:stCxn id="9" idx="3"/>
            <a:endCxn id="5" idx="1"/>
          </p:cNvCxnSpPr>
          <p:nvPr/>
        </p:nvCxnSpPr>
        <p:spPr>
          <a:xfrm flipV="1">
            <a:off x="4199387" y="4900322"/>
            <a:ext cx="651960" cy="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78C2B1-3E13-997D-DC80-9410482FDE3D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8515795" y="4900322"/>
            <a:ext cx="663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093AA07F-C636-27CB-BF60-8A00EEFC3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3313" y="2775291"/>
            <a:ext cx="2420515" cy="416267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6E4450-3E48-7C29-721A-9BC78049F682}"/>
              </a:ext>
            </a:extLst>
          </p:cNvPr>
          <p:cNvCxnSpPr>
            <a:cxnSpLocks/>
            <a:stCxn id="24" idx="1"/>
            <a:endCxn id="9" idx="0"/>
          </p:cNvCxnSpPr>
          <p:nvPr/>
        </p:nvCxnSpPr>
        <p:spPr>
          <a:xfrm flipH="1">
            <a:off x="2230489" y="2983425"/>
            <a:ext cx="3242824" cy="684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9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D899-164A-A8EB-BB0C-B52177CCE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99A06-68C4-F9C5-F5AB-BCE4DE7E5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192256" cy="575321"/>
          </a:xfrm>
        </p:spPr>
        <p:txBody>
          <a:bodyPr/>
          <a:lstStyle/>
          <a:p>
            <a:r>
              <a:rPr lang="sk-SK" sz="4000" dirty="0"/>
              <a:t>automatizované fixovanie</a:t>
            </a:r>
            <a:br>
              <a:rPr lang="sk-SK" sz="4000" noProof="0" dirty="0"/>
            </a:br>
            <a:endParaRPr lang="en-US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355E161-E272-6FAE-7CAB-23221809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38BE96F-4936-247B-36C3-DCDB0A3CE01A}"/>
              </a:ext>
            </a:extLst>
          </p:cNvPr>
          <p:cNvSpPr txBox="1">
            <a:spLocks/>
          </p:cNvSpPr>
          <p:nvPr/>
        </p:nvSpPr>
        <p:spPr>
          <a:xfrm>
            <a:off x="365760" y="2925329"/>
            <a:ext cx="11430000" cy="308218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B050"/>
                </a:solidFill>
              </a:rPr>
              <a:t>Fixed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Trace method enabled</a:t>
            </a:r>
          </a:p>
          <a:p>
            <a:pPr marL="0" indent="0" algn="ctr">
              <a:buNone/>
            </a:pPr>
            <a:r>
              <a:rPr lang="en-US" sz="1800" dirty="0"/>
              <a:t>Server banner disclosure</a:t>
            </a:r>
          </a:p>
          <a:p>
            <a:pPr marL="0" indent="0" algn="ctr">
              <a:buNone/>
            </a:pPr>
            <a:r>
              <a:rPr lang="en-US" sz="1800" dirty="0"/>
              <a:t>Missing security headers</a:t>
            </a:r>
          </a:p>
          <a:p>
            <a:pPr marL="0" indent="0" algn="ctr">
              <a:buNone/>
            </a:pPr>
            <a:r>
              <a:rPr lang="en-US" sz="1800" dirty="0"/>
              <a:t>Missing endpoints</a:t>
            </a:r>
          </a:p>
          <a:p>
            <a:pPr marL="0" indent="0" algn="ctr">
              <a:buNone/>
            </a:pPr>
            <a:r>
              <a:rPr lang="en-US" sz="1800" dirty="0"/>
              <a:t>Accept known bots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Not fixed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err="1"/>
              <a:t>Slowloris</a:t>
            </a:r>
            <a:r>
              <a:rPr lang="en-US" sz="1800" dirty="0"/>
              <a:t> DoS</a:t>
            </a:r>
          </a:p>
          <a:p>
            <a:pPr marL="0" indent="0" algn="ctr">
              <a:buNone/>
            </a:pPr>
            <a:r>
              <a:rPr lang="en-US" sz="1800" dirty="0"/>
              <a:t>Proxy may be open</a:t>
            </a:r>
          </a:p>
          <a:p>
            <a:pPr marL="0" indent="0" algn="ctr">
              <a:buNone/>
            </a:pPr>
            <a:r>
              <a:rPr lang="en-US" sz="1800" dirty="0"/>
              <a:t>CRF on multiple forms</a:t>
            </a:r>
          </a:p>
          <a:p>
            <a:pPr marL="0" indent="0" algn="ctr">
              <a:buNone/>
            </a:pPr>
            <a:r>
              <a:rPr lang="en-US" sz="1800" dirty="0"/>
              <a:t>Public .git/ folder exposed</a:t>
            </a:r>
          </a:p>
        </p:txBody>
      </p:sp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F3E033AD-1B69-62F3-0D12-9C01696D9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545" y="3781097"/>
            <a:ext cx="914400" cy="914400"/>
          </a:xfrm>
          <a:prstGeom prst="rect">
            <a:avLst/>
          </a:prstGeom>
        </p:spPr>
      </p:pic>
      <p:pic>
        <p:nvPicPr>
          <p:cNvPr id="12" name="Graphic 11" descr="Close with solid fill">
            <a:extLst>
              <a:ext uri="{FF2B5EF4-FFF2-40B4-BE49-F238E27FC236}">
                <a16:creationId xmlns:a16="http://schemas.microsoft.com/office/drawing/2014/main" id="{4B0CA919-5131-EB67-D050-059B3124C0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84" y="37810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4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DAA6-F1EC-1293-1546-AA2FE204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EAB9C-A478-0A45-7AE5-6974F93E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192256" cy="575321"/>
          </a:xfrm>
        </p:spPr>
        <p:txBody>
          <a:bodyPr/>
          <a:lstStyle/>
          <a:p>
            <a:r>
              <a:rPr lang="en-US" sz="4000" dirty="0" err="1"/>
              <a:t>Manuálne</a:t>
            </a:r>
            <a:r>
              <a:rPr lang="en-US" sz="4000" dirty="0"/>
              <a:t> </a:t>
            </a:r>
            <a:r>
              <a:rPr lang="sk-SK" sz="4000" dirty="0"/>
              <a:t>fixovanie</a:t>
            </a:r>
            <a:br>
              <a:rPr lang="sk-SK" sz="4000" noProof="0" dirty="0"/>
            </a:br>
            <a:endParaRPr lang="en-US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4F64C22-6C7F-8CFC-C8D9-3DB9862D7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B0726-9D0C-D335-8101-41C406EBA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692" y="3289122"/>
            <a:ext cx="6943725" cy="514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4A3FE7-B437-8DDB-61AC-3B55627A4F01}"/>
              </a:ext>
            </a:extLst>
          </p:cNvPr>
          <p:cNvSpPr txBox="1"/>
          <p:nvPr/>
        </p:nvSpPr>
        <p:spPr>
          <a:xfrm>
            <a:off x="943538" y="2782669"/>
            <a:ext cx="16209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/>
              <a:t>Slowloris</a:t>
            </a:r>
            <a:r>
              <a:rPr lang="en-US" sz="1800" dirty="0"/>
              <a:t> DoS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2A8F4-0A7B-584A-298C-F50D905716AB}"/>
              </a:ext>
            </a:extLst>
          </p:cNvPr>
          <p:cNvSpPr txBox="1"/>
          <p:nvPr/>
        </p:nvSpPr>
        <p:spPr>
          <a:xfrm>
            <a:off x="943538" y="4033430"/>
            <a:ext cx="21723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Proxy may be open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C2672A-EBCC-1A8B-E317-0688613CB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692" y="4473208"/>
            <a:ext cx="5924550" cy="5810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348F76-70A1-ACA0-57F9-1A0DE3F0D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4713" y="4509200"/>
            <a:ext cx="2124371" cy="571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BF627D-1A3F-F028-5B96-0C0291A1B42D}"/>
              </a:ext>
            </a:extLst>
          </p:cNvPr>
          <p:cNvSpPr txBox="1"/>
          <p:nvPr/>
        </p:nvSpPr>
        <p:spPr>
          <a:xfrm>
            <a:off x="8483690" y="4033430"/>
            <a:ext cx="2826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 algn="ctr">
              <a:buNone/>
            </a:pPr>
            <a:r>
              <a:rPr lang="en-US" sz="1800" dirty="0"/>
              <a:t>Public .git/ folder exposed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87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B0D88-A039-8AAF-B0D3-57F09C8C3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D437E-9505-1F95-5E99-C7FEF1B0D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1192256" cy="575321"/>
          </a:xfrm>
        </p:spPr>
        <p:txBody>
          <a:bodyPr/>
          <a:lstStyle/>
          <a:p>
            <a:r>
              <a:rPr lang="en-US" sz="4000" dirty="0" err="1"/>
              <a:t>Manuálne</a:t>
            </a:r>
            <a:r>
              <a:rPr lang="en-US" sz="4000" dirty="0"/>
              <a:t> </a:t>
            </a:r>
            <a:r>
              <a:rPr lang="sk-SK" sz="4000" dirty="0"/>
              <a:t>fixovanie</a:t>
            </a:r>
            <a:br>
              <a:rPr lang="sk-SK" sz="4000" noProof="0" dirty="0"/>
            </a:br>
            <a:endParaRPr lang="en-US" sz="4000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5E331F06-6BD5-EDE6-7F60-69A4EF2F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D9B70183-23CA-B033-7C45-51DB66D677BA}"/>
              </a:ext>
            </a:extLst>
          </p:cNvPr>
          <p:cNvSpPr txBox="1">
            <a:spLocks/>
          </p:cNvSpPr>
          <p:nvPr/>
        </p:nvSpPr>
        <p:spPr>
          <a:xfrm>
            <a:off x="365760" y="2925329"/>
            <a:ext cx="11430000" cy="3082181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dirty="0">
                <a:solidFill>
                  <a:srgbClr val="00B050"/>
                </a:solidFill>
              </a:rPr>
              <a:t>Fixed 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 err="1"/>
              <a:t>Slowloris</a:t>
            </a:r>
            <a:r>
              <a:rPr lang="en-US" sz="1800" dirty="0"/>
              <a:t> DoS</a:t>
            </a:r>
          </a:p>
          <a:p>
            <a:pPr marL="0" indent="0" algn="ctr">
              <a:buNone/>
            </a:pPr>
            <a:r>
              <a:rPr lang="en-US" sz="1800" dirty="0"/>
              <a:t>Proxy may be open</a:t>
            </a:r>
          </a:p>
          <a:p>
            <a:pPr marL="0" indent="0" algn="ctr">
              <a:buNone/>
            </a:pPr>
            <a:r>
              <a:rPr lang="en-US" sz="1800" dirty="0"/>
              <a:t>Public .git/ folder exposed</a:t>
            </a:r>
          </a:p>
          <a:p>
            <a:pPr marL="0" indent="0" algn="ctr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rgbClr val="FF0000"/>
                </a:solidFill>
              </a:rPr>
              <a:t>Not fixed</a:t>
            </a:r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1800" dirty="0"/>
              <a:t>CRF on multiple forms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EA49F2A2-A10A-71F1-C9DC-0243C3464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1545" y="4009219"/>
            <a:ext cx="914400" cy="914400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E7B83AC1-9009-16CC-511B-76EBAD5A2E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01884" y="400921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8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3" id="{548E155F-A436-4869-AA06-37335B2050B4}" vid="{0EDDC63E-FF1F-4E31-B8F2-45C944B9CE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CF51A7-9108-45AF-AF64-7A03A8DEEF8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66A1098-79A7-47E8-8A61-8CB2B7276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5FA367-1CF2-4EC2-949E-D7EB334E59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Project status report</Template>
  <TotalTime>6519</TotalTime>
  <Words>335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Bezpečnosť webového servera  Progress report 2</vt:lpstr>
      <vt:lpstr>Agenda</vt:lpstr>
      <vt:lpstr>Analýza zistených zraniteľností</vt:lpstr>
      <vt:lpstr>Analýza zistených zraniteľností</vt:lpstr>
      <vt:lpstr>Hardening procedure</vt:lpstr>
      <vt:lpstr>automatizované fixovanie </vt:lpstr>
      <vt:lpstr>automatizované fixovanie </vt:lpstr>
      <vt:lpstr>Manuálne fixovanie </vt:lpstr>
      <vt:lpstr>Manuálne fixovanie </vt:lpstr>
      <vt:lpstr>Budúci plán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Nagy Andras</dc:creator>
  <cp:lastModifiedBy>Nagy Andras</cp:lastModifiedBy>
  <cp:revision>7</cp:revision>
  <dcterms:created xsi:type="dcterms:W3CDTF">2025-03-20T07:36:43Z</dcterms:created>
  <dcterms:modified xsi:type="dcterms:W3CDTF">2025-04-15T09:50:15Z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