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3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82F65-6DE1-F0A1-5ACC-F5670EE6D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6D2E8A-4BB9-C797-DCA5-93B585857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96D04-62D2-25BD-95D2-44296D63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A5AE-ACB0-420A-A290-E1859E94D70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17C20-195D-0705-04A5-2FCB5558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5E4CA-75AD-9365-6A5A-13E87FAF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4530-D6F7-4889-98C2-EC7FE1F8E4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99385F-EE50-FD29-09E7-4C5A79187E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7249" y="0"/>
            <a:ext cx="1604751" cy="143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1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AD36E-6C56-8BCC-346C-F3CC8456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F0689A-D8DE-0688-B70C-A9022C6C0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ABD67-7A50-E34E-1556-B7F86254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A5AE-ACB0-420A-A290-E1859E94D70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96103-02DB-92C1-27E1-3F2BB9A1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702C9-EEC0-7A5A-685B-5B1113A1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4530-D6F7-4889-98C2-EC7FE1F8E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42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12C9B5-B24D-D5CC-5ECB-4740310B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F621A8-BA0F-B747-480F-0C0BC2029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10AE4-AA71-9890-0D12-0455DB2B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A5AE-ACB0-420A-A290-E1859E94D70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D8E5E-A075-BA4F-BCAF-179428A0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7B387-77B8-88A4-068A-5465CD7B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4530-D6F7-4889-98C2-EC7FE1F8E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0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15F46-6270-B3F3-A58F-A5C70EAF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FA828-A4FC-7928-A934-9668CE1CC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8B8DD-8955-6A52-EF78-CA1A681F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A5AE-ACB0-420A-A290-E1859E94D70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91224-2B1F-5CB4-FC11-66996946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696C94-6BDB-1103-A0BB-3CEFF74D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4530-D6F7-4889-98C2-EC7FE1F8E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3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B3FD2-B26F-8D94-6162-89994AF6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764B44-BCD9-DAA7-2697-71151AA52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7CEDD-681A-167D-78BC-0771F02B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A5AE-ACB0-420A-A290-E1859E94D70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E2E94-BE5C-A2B4-6DC5-9B25806C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38912-6096-00F4-66ED-D67E7E75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4530-D6F7-4889-98C2-EC7FE1F8E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01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D5BB9-0594-5012-D05C-8D8D6050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D314D-0BAF-88AF-F985-623A935CA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257C2C-DA7D-512A-CA44-C67F02B0D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DD8A7-7C95-BF6F-EDF9-C2FCB0E3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A5AE-ACB0-420A-A290-E1859E94D70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4FD51-A59B-209B-D26D-B15C393D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17214A-00C4-FA18-74A7-07849DEC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4530-D6F7-4889-98C2-EC7FE1F8E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8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FB807-1889-24AF-3F54-864F0A3F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EDA5BD-8E8A-F0F6-7372-498BD54C7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29BE31-C655-A5C2-33FC-EA99D7FD2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ED9BD9-1539-7185-7077-5DC281026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097356-2ACF-4ED5-B0E4-D5A0CB33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3FEF70-2BEE-8312-F4B1-2A3EEEE7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A5AE-ACB0-420A-A290-E1859E94D70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BC815D-2701-0F83-BA71-CFAA7F51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3F008C-970A-D92F-B352-FE902553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4530-D6F7-4889-98C2-EC7FE1F8E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49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4C819-72E6-CAA3-981D-73ECB167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F85510-F061-D3C1-9D84-5394D2AB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A5AE-ACB0-420A-A290-E1859E94D70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606131-5AB3-FEC7-C023-7745CCA1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E38D1F-CC3B-4C09-1087-DCAB667F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4530-D6F7-4889-98C2-EC7FE1F8E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55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5FB60D-A93A-F62D-5A8C-575FB4D0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A5AE-ACB0-420A-A290-E1859E94D70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D4783E-D085-474B-006C-DCF0ED1F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08C2B3-5B87-C2E1-5B2F-C4833D87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4530-D6F7-4889-98C2-EC7FE1F8E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45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1AE61-C51E-F7E2-C3E6-CAE0B8AC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8EA00-CAE3-6CA9-67A9-19F935FD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F9D95B-9317-3DDC-346A-165A0ABB1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9B9233-9C92-BD4E-54C5-1F252B17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A5AE-ACB0-420A-A290-E1859E94D70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00742-C77C-CC19-2125-1BA0A1FC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4D95C0-0FE1-6AC0-A9D2-53D6CCB4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4530-D6F7-4889-98C2-EC7FE1F8E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7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7EC9D-E80D-D682-6C0B-6A251261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9E7042-9FEC-5DC0-0495-D62294D15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CADCC-B768-FC44-E056-40E5DF877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5B512-62D1-4A63-1A2C-1A4F0181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A5AE-ACB0-420A-A290-E1859E94D70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BF275-73D9-C4E1-9BB1-BDC69AD1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0ED755-1C8E-A492-1D35-0B968011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4530-D6F7-4889-98C2-EC7FE1F8E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67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EC674D-99DD-1A60-957C-15221705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6AA61-9EAE-13C2-C926-67EFCE05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29C29-8189-E1B6-F4BC-ED61EA7E9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1A5AE-ACB0-420A-A290-E1859E94D70C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3416F-39D3-78CB-5005-81A4264C1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5D28C-56CD-FAB8-88E5-42FB13F88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74530-D6F7-4889-98C2-EC7FE1F8E4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99385F-EE50-FD29-09E7-4C5A79187E0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87249" y="0"/>
            <a:ext cx="1604751" cy="143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1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EB263-C472-B287-8A33-13C8380F5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FPGA</a:t>
            </a:r>
            <a:r>
              <a:rPr lang="zh-CN" altLang="en-US" dirty="0"/>
              <a:t>第二次培训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5290F85-FEA9-5416-160F-4E80D8167013}"/>
              </a:ext>
            </a:extLst>
          </p:cNvPr>
          <p:cNvSpPr txBox="1">
            <a:spLocks/>
          </p:cNvSpPr>
          <p:nvPr/>
        </p:nvSpPr>
        <p:spPr>
          <a:xfrm>
            <a:off x="1655135" y="328077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主讲人：涂齐阳</a:t>
            </a:r>
            <a:endParaRPr lang="en-US" altLang="zh-CN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0615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EB263-C472-B287-8A33-13C8380F5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349" y="153507"/>
            <a:ext cx="9144000" cy="1036121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按键消抖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7FB0FB-6C8B-1CFB-36A4-B8BB5331E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88" y="1062037"/>
            <a:ext cx="9480824" cy="409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5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73415C4D-6429-1CF0-F296-9A9357C27553}"/>
              </a:ext>
            </a:extLst>
          </p:cNvPr>
          <p:cNvSpPr txBox="1">
            <a:spLocks/>
          </p:cNvSpPr>
          <p:nvPr/>
        </p:nvSpPr>
        <p:spPr>
          <a:xfrm>
            <a:off x="699977" y="878958"/>
            <a:ext cx="9863468" cy="47279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4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6169434-9F4E-8E92-D7C2-2DF71071EA14}"/>
              </a:ext>
            </a:extLst>
          </p:cNvPr>
          <p:cNvSpPr txBox="1">
            <a:spLocks/>
          </p:cNvSpPr>
          <p:nvPr/>
        </p:nvSpPr>
        <p:spPr>
          <a:xfrm>
            <a:off x="1236923" y="-92148"/>
            <a:ext cx="9144000" cy="2386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/>
              <a:t>思路</a:t>
            </a:r>
            <a:r>
              <a:rPr lang="en-US" altLang="zh-CN" sz="2400" dirty="0"/>
              <a:t>1</a:t>
            </a:r>
            <a:r>
              <a:rPr lang="zh-CN" altLang="en-US" sz="2400" dirty="0"/>
              <a:t>：按键按下稳定的状态</a:t>
            </a:r>
            <a:r>
              <a:rPr lang="en-US" altLang="zh-CN" sz="2400" dirty="0"/>
              <a:t>&amp;&amp;</a:t>
            </a:r>
            <a:r>
              <a:rPr lang="zh-CN" altLang="en-US" sz="2400" dirty="0"/>
              <a:t>无边沿变化，计数一小段时间后输出按下的状态，否则输出未按下状态</a:t>
            </a:r>
            <a:endParaRPr lang="en-US" altLang="zh-CN" sz="2400" dirty="0"/>
          </a:p>
          <a:p>
            <a:pPr algn="l"/>
            <a:r>
              <a:rPr lang="zh-CN" altLang="en-US" sz="2400" dirty="0"/>
              <a:t>思路</a:t>
            </a:r>
            <a:r>
              <a:rPr lang="en-US" altLang="zh-CN" sz="2400" dirty="0"/>
              <a:t>2</a:t>
            </a:r>
            <a:r>
              <a:rPr lang="zh-CN" altLang="en-US" sz="2400" dirty="0"/>
              <a:t>：一旦检测到按键变换后，开始计数到</a:t>
            </a:r>
            <a:r>
              <a:rPr lang="en-US" altLang="zh-CN" sz="2400" dirty="0"/>
              <a:t>1.8</a:t>
            </a:r>
            <a:r>
              <a:rPr lang="zh-CN" altLang="en-US" sz="2400" dirty="0"/>
              <a:t>*</a:t>
            </a:r>
            <a:r>
              <a:rPr lang="en-US" altLang="zh-CN" sz="2400" dirty="0"/>
              <a:t>10ms</a:t>
            </a:r>
            <a:r>
              <a:rPr lang="zh-CN" altLang="en-US" sz="2400" dirty="0"/>
              <a:t>左右，把输入赋值给寄存器输出按键状态，否则维持原来的状态</a:t>
            </a:r>
            <a:endParaRPr lang="en-US" altLang="zh-CN" sz="2400" dirty="0"/>
          </a:p>
          <a:p>
            <a:pPr algn="l"/>
            <a:endParaRPr lang="en-US" altLang="zh-CN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DB5CFC-B3E7-6CB3-ADC4-BE0920F934DD}"/>
              </a:ext>
            </a:extLst>
          </p:cNvPr>
          <p:cNvSpPr/>
          <p:nvPr/>
        </p:nvSpPr>
        <p:spPr>
          <a:xfrm>
            <a:off x="2091070" y="2451358"/>
            <a:ext cx="1474381" cy="977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按键变化脉冲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4C2DE3C-AF03-6E0A-FC29-F3253BF2841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565451" y="2940179"/>
            <a:ext cx="72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C94293C-C3D5-5CCC-C103-CCCF55F487AC}"/>
              </a:ext>
            </a:extLst>
          </p:cNvPr>
          <p:cNvCxnSpPr>
            <a:cxnSpLocks/>
          </p:cNvCxnSpPr>
          <p:nvPr/>
        </p:nvCxnSpPr>
        <p:spPr>
          <a:xfrm>
            <a:off x="1378689" y="3821876"/>
            <a:ext cx="72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ACE4EAB-C746-C4E3-1FF1-C7D83D129745}"/>
              </a:ext>
            </a:extLst>
          </p:cNvPr>
          <p:cNvCxnSpPr>
            <a:cxnSpLocks/>
          </p:cNvCxnSpPr>
          <p:nvPr/>
        </p:nvCxnSpPr>
        <p:spPr>
          <a:xfrm>
            <a:off x="1368056" y="3242930"/>
            <a:ext cx="72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0224E8A-2ECB-2EA7-3AFB-78C8B0849648}"/>
              </a:ext>
            </a:extLst>
          </p:cNvPr>
          <p:cNvCxnSpPr>
            <a:cxnSpLocks/>
          </p:cNvCxnSpPr>
          <p:nvPr/>
        </p:nvCxnSpPr>
        <p:spPr>
          <a:xfrm>
            <a:off x="1343247" y="2723984"/>
            <a:ext cx="72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B9F5029-7ACA-D723-BB29-E4743694F8E8}"/>
              </a:ext>
            </a:extLst>
          </p:cNvPr>
          <p:cNvSpPr txBox="1"/>
          <p:nvPr/>
        </p:nvSpPr>
        <p:spPr>
          <a:xfrm>
            <a:off x="1429732" y="233941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0028A97-9394-3C32-ABC1-C30234187126}"/>
              </a:ext>
            </a:extLst>
          </p:cNvPr>
          <p:cNvSpPr txBox="1"/>
          <p:nvPr/>
        </p:nvSpPr>
        <p:spPr>
          <a:xfrm>
            <a:off x="1473815" y="3485178"/>
            <a:ext cx="431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rst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1A5D2C8-F3A0-E54D-0EEF-F5D1B9008EF8}"/>
              </a:ext>
            </a:extLst>
          </p:cNvPr>
          <p:cNvSpPr txBox="1"/>
          <p:nvPr/>
        </p:nvSpPr>
        <p:spPr>
          <a:xfrm>
            <a:off x="1429732" y="2892953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3419A2B-910C-845A-F32F-F56660CDBF71}"/>
              </a:ext>
            </a:extLst>
          </p:cNvPr>
          <p:cNvSpPr txBox="1"/>
          <p:nvPr/>
        </p:nvSpPr>
        <p:spPr>
          <a:xfrm>
            <a:off x="3590259" y="2636574"/>
            <a:ext cx="698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脉冲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5CA0C07-BAFE-DE83-8FE0-C9D716952C54}"/>
              </a:ext>
            </a:extLst>
          </p:cNvPr>
          <p:cNvSpPr/>
          <p:nvPr/>
        </p:nvSpPr>
        <p:spPr>
          <a:xfrm>
            <a:off x="4288465" y="2484142"/>
            <a:ext cx="1474381" cy="977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计数器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7D127F43-BAF1-BD94-4FE0-32D43A17F371}"/>
              </a:ext>
            </a:extLst>
          </p:cNvPr>
          <p:cNvCxnSpPr>
            <a:cxnSpLocks/>
          </p:cNvCxnSpPr>
          <p:nvPr/>
        </p:nvCxnSpPr>
        <p:spPr>
          <a:xfrm flipV="1">
            <a:off x="2091070" y="3204969"/>
            <a:ext cx="2153312" cy="611314"/>
          </a:xfrm>
          <a:prstGeom prst="bentConnector3">
            <a:avLst>
              <a:gd name="adj1" fmla="val 83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3CC8C31B-BA5F-D36D-B0E8-846016662DD9}"/>
              </a:ext>
            </a:extLst>
          </p:cNvPr>
          <p:cNvCxnSpPr>
            <a:cxnSpLocks/>
          </p:cNvCxnSpPr>
          <p:nvPr/>
        </p:nvCxnSpPr>
        <p:spPr>
          <a:xfrm>
            <a:off x="1922843" y="3242930"/>
            <a:ext cx="1550459" cy="1062174"/>
          </a:xfrm>
          <a:prstGeom prst="bentConnector3">
            <a:avLst>
              <a:gd name="adj1" fmla="val -2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D2CC0466-CC92-F530-3CD0-A72195BE8397}"/>
              </a:ext>
            </a:extLst>
          </p:cNvPr>
          <p:cNvCxnSpPr>
            <a:cxnSpLocks/>
          </p:cNvCxnSpPr>
          <p:nvPr/>
        </p:nvCxnSpPr>
        <p:spPr>
          <a:xfrm flipV="1">
            <a:off x="3460673" y="3461784"/>
            <a:ext cx="1586246" cy="837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5096119-756C-3B11-E725-C9A5A2D21491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762846" y="2972963"/>
            <a:ext cx="1339703" cy="1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C73BA3F8-1E35-BA9B-EF76-D1C757038227}"/>
              </a:ext>
            </a:extLst>
          </p:cNvPr>
          <p:cNvSpPr txBox="1"/>
          <p:nvPr/>
        </p:nvSpPr>
        <p:spPr>
          <a:xfrm>
            <a:off x="5881814" y="2662581"/>
            <a:ext cx="1220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计数数据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90D398-B57F-AACE-37D8-ED7857B0BF42}"/>
              </a:ext>
            </a:extLst>
          </p:cNvPr>
          <p:cNvSpPr/>
          <p:nvPr/>
        </p:nvSpPr>
        <p:spPr>
          <a:xfrm>
            <a:off x="7102549" y="2496926"/>
            <a:ext cx="1474381" cy="977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输出按键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组合逻辑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DFC4787A-C96C-AD45-2A67-49BAE714C400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5046919" y="3474568"/>
            <a:ext cx="2792821" cy="824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5ADBEC1-EA81-E768-39CB-620018B73227}"/>
              </a:ext>
            </a:extLst>
          </p:cNvPr>
          <p:cNvCxnSpPr>
            <a:cxnSpLocks/>
          </p:cNvCxnSpPr>
          <p:nvPr/>
        </p:nvCxnSpPr>
        <p:spPr>
          <a:xfrm>
            <a:off x="8576930" y="2984252"/>
            <a:ext cx="72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F2292034-0F1A-4070-562F-26C31390E221}"/>
              </a:ext>
            </a:extLst>
          </p:cNvPr>
          <p:cNvSpPr txBox="1"/>
          <p:nvPr/>
        </p:nvSpPr>
        <p:spPr>
          <a:xfrm>
            <a:off x="8533633" y="2603631"/>
            <a:ext cx="1220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key_out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508ACBA-8DB0-D209-CEEE-FD348812769D}"/>
              </a:ext>
            </a:extLst>
          </p:cNvPr>
          <p:cNvSpPr/>
          <p:nvPr/>
        </p:nvSpPr>
        <p:spPr>
          <a:xfrm>
            <a:off x="1959935" y="4608786"/>
            <a:ext cx="1474381" cy="977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按键变化脉冲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07EAFAC-3041-63EE-6CF8-D542655650B9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3434316" y="5097607"/>
            <a:ext cx="72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764E3A3E-848F-6A2C-8CDF-4990D7A87B0F}"/>
              </a:ext>
            </a:extLst>
          </p:cNvPr>
          <p:cNvCxnSpPr>
            <a:cxnSpLocks/>
          </p:cNvCxnSpPr>
          <p:nvPr/>
        </p:nvCxnSpPr>
        <p:spPr>
          <a:xfrm>
            <a:off x="1247554" y="5979304"/>
            <a:ext cx="72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198A903-1346-B5FE-156F-C3FD17DC9AF7}"/>
              </a:ext>
            </a:extLst>
          </p:cNvPr>
          <p:cNvCxnSpPr>
            <a:cxnSpLocks/>
          </p:cNvCxnSpPr>
          <p:nvPr/>
        </p:nvCxnSpPr>
        <p:spPr>
          <a:xfrm>
            <a:off x="1236921" y="5400358"/>
            <a:ext cx="72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EAE6F68-543C-477F-DAD1-28F5EE07C183}"/>
              </a:ext>
            </a:extLst>
          </p:cNvPr>
          <p:cNvCxnSpPr>
            <a:cxnSpLocks/>
          </p:cNvCxnSpPr>
          <p:nvPr/>
        </p:nvCxnSpPr>
        <p:spPr>
          <a:xfrm>
            <a:off x="1212112" y="4881412"/>
            <a:ext cx="72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086DEAD0-16B9-C807-16F3-770432E18040}"/>
              </a:ext>
            </a:extLst>
          </p:cNvPr>
          <p:cNvSpPr txBox="1"/>
          <p:nvPr/>
        </p:nvSpPr>
        <p:spPr>
          <a:xfrm>
            <a:off x="1298597" y="4496844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B6CB07D-9592-4C6A-AC2D-4E46FFD561F6}"/>
              </a:ext>
            </a:extLst>
          </p:cNvPr>
          <p:cNvSpPr txBox="1"/>
          <p:nvPr/>
        </p:nvSpPr>
        <p:spPr>
          <a:xfrm>
            <a:off x="1342680" y="5642606"/>
            <a:ext cx="431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rst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CC06ACF-9E6F-FF4E-14FA-B6BDF393BE38}"/>
              </a:ext>
            </a:extLst>
          </p:cNvPr>
          <p:cNvSpPr txBox="1"/>
          <p:nvPr/>
        </p:nvSpPr>
        <p:spPr>
          <a:xfrm>
            <a:off x="1298597" y="5050381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ACB210E-032E-C734-DDB6-50995BF3D450}"/>
              </a:ext>
            </a:extLst>
          </p:cNvPr>
          <p:cNvSpPr txBox="1"/>
          <p:nvPr/>
        </p:nvSpPr>
        <p:spPr>
          <a:xfrm>
            <a:off x="3459124" y="4794002"/>
            <a:ext cx="698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脉冲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322A484-B9D7-0DA4-3CCC-CD17ECB02A05}"/>
              </a:ext>
            </a:extLst>
          </p:cNvPr>
          <p:cNvSpPr/>
          <p:nvPr/>
        </p:nvSpPr>
        <p:spPr>
          <a:xfrm>
            <a:off x="4157330" y="4641570"/>
            <a:ext cx="1474381" cy="977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计数器</a:t>
            </a: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F5EB36E0-3809-F02E-575B-3096A9BE91C0}"/>
              </a:ext>
            </a:extLst>
          </p:cNvPr>
          <p:cNvCxnSpPr>
            <a:cxnSpLocks/>
          </p:cNvCxnSpPr>
          <p:nvPr/>
        </p:nvCxnSpPr>
        <p:spPr>
          <a:xfrm flipV="1">
            <a:off x="1959935" y="5362397"/>
            <a:ext cx="2153312" cy="611314"/>
          </a:xfrm>
          <a:prstGeom prst="bentConnector3">
            <a:avLst>
              <a:gd name="adj1" fmla="val 83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C1F4E891-97F9-1E15-BC62-DFCE53C094E2}"/>
              </a:ext>
            </a:extLst>
          </p:cNvPr>
          <p:cNvCxnSpPr>
            <a:cxnSpLocks/>
          </p:cNvCxnSpPr>
          <p:nvPr/>
        </p:nvCxnSpPr>
        <p:spPr>
          <a:xfrm>
            <a:off x="1791708" y="5400358"/>
            <a:ext cx="1550459" cy="1062174"/>
          </a:xfrm>
          <a:prstGeom prst="bentConnector3">
            <a:avLst>
              <a:gd name="adj1" fmla="val -2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5DA1DC3-E59F-E17A-C120-2553B153396E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5631711" y="5130391"/>
            <a:ext cx="1339703" cy="1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E68516CD-2F05-376E-B906-0D0FCEAFCD52}"/>
              </a:ext>
            </a:extLst>
          </p:cNvPr>
          <p:cNvSpPr txBox="1"/>
          <p:nvPr/>
        </p:nvSpPr>
        <p:spPr>
          <a:xfrm>
            <a:off x="5750679" y="4820009"/>
            <a:ext cx="1220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计数数据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C7E9C29-C32B-2E57-19CD-C80214F25209}"/>
              </a:ext>
            </a:extLst>
          </p:cNvPr>
          <p:cNvSpPr/>
          <p:nvPr/>
        </p:nvSpPr>
        <p:spPr>
          <a:xfrm>
            <a:off x="6971414" y="4654354"/>
            <a:ext cx="1474381" cy="977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输出按键</a:t>
            </a:r>
            <a:endParaRPr lang="en-US" altLang="zh-CN" dirty="0"/>
          </a:p>
          <a:p>
            <a:pPr algn="ctr"/>
            <a:r>
              <a:rPr lang="zh-CN" altLang="en-US" dirty="0"/>
              <a:t>（时序逻辑）</a:t>
            </a: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BDE7A183-D21A-FC2B-AC35-3949B8B69DCC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3359667" y="5631996"/>
            <a:ext cx="4348938" cy="830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BF3B3C9C-AD0E-804F-54C3-718F47BF91BE}"/>
              </a:ext>
            </a:extLst>
          </p:cNvPr>
          <p:cNvCxnSpPr>
            <a:cxnSpLocks/>
          </p:cNvCxnSpPr>
          <p:nvPr/>
        </p:nvCxnSpPr>
        <p:spPr>
          <a:xfrm>
            <a:off x="8445795" y="5141680"/>
            <a:ext cx="72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4BFE68E7-94FD-96FE-4541-8469BD74D659}"/>
              </a:ext>
            </a:extLst>
          </p:cNvPr>
          <p:cNvSpPr txBox="1"/>
          <p:nvPr/>
        </p:nvSpPr>
        <p:spPr>
          <a:xfrm>
            <a:off x="8445795" y="4761059"/>
            <a:ext cx="1220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key_out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24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F85DC-518C-C3AC-D7F9-90541878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状态机：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63971-CB2B-F32E-1547-63E29924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FPGA</a:t>
            </a:r>
            <a:r>
              <a:rPr lang="zh-CN" altLang="en-US" dirty="0"/>
              <a:t>并不像</a:t>
            </a:r>
            <a:r>
              <a:rPr lang="en-US" altLang="zh-CN" dirty="0"/>
              <a:t>CPU/MCU</a:t>
            </a:r>
            <a:r>
              <a:rPr lang="zh-CN" altLang="en-US" dirty="0"/>
              <a:t>哪有，是一个事情一个事情做的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2F1D25-3590-E30C-7E6A-DA46717BFE1F}"/>
              </a:ext>
            </a:extLst>
          </p:cNvPr>
          <p:cNvSpPr/>
          <p:nvPr/>
        </p:nvSpPr>
        <p:spPr>
          <a:xfrm>
            <a:off x="4127205" y="2861926"/>
            <a:ext cx="1474381" cy="977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事情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8EABEE6-321D-399A-733F-9AE77D0C7A5E}"/>
              </a:ext>
            </a:extLst>
          </p:cNvPr>
          <p:cNvSpPr txBox="1">
            <a:spLocks/>
          </p:cNvSpPr>
          <p:nvPr/>
        </p:nvSpPr>
        <p:spPr>
          <a:xfrm>
            <a:off x="5510323" y="4045481"/>
            <a:ext cx="3404191" cy="822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《《《《《《《《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2D6DE6-3F49-98AB-B108-49166CCDE1E5}"/>
              </a:ext>
            </a:extLst>
          </p:cNvPr>
          <p:cNvSpPr/>
          <p:nvPr/>
        </p:nvSpPr>
        <p:spPr>
          <a:xfrm>
            <a:off x="4146698" y="4194814"/>
            <a:ext cx="1474381" cy="977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事情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B991D4-136B-E45C-9A5F-B8639BE634A6}"/>
              </a:ext>
            </a:extLst>
          </p:cNvPr>
          <p:cNvSpPr/>
          <p:nvPr/>
        </p:nvSpPr>
        <p:spPr>
          <a:xfrm>
            <a:off x="4167963" y="5430299"/>
            <a:ext cx="1474381" cy="705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事情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1E6D4B-B38A-BA19-DE27-DF34F61C1AE8}"/>
              </a:ext>
            </a:extLst>
          </p:cNvPr>
          <p:cNvSpPr/>
          <p:nvPr/>
        </p:nvSpPr>
        <p:spPr>
          <a:xfrm>
            <a:off x="8530856" y="2765809"/>
            <a:ext cx="854148" cy="3117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D3CBE0D-CC17-609E-74B7-BB9304F5CBBD}"/>
              </a:ext>
            </a:extLst>
          </p:cNvPr>
          <p:cNvSpPr txBox="1">
            <a:spLocks/>
          </p:cNvSpPr>
          <p:nvPr/>
        </p:nvSpPr>
        <p:spPr>
          <a:xfrm>
            <a:off x="816935" y="2754623"/>
            <a:ext cx="3329763" cy="4007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Xxxxxxxxxxxxxxxxxxxxxxxxxxxxxxxxxxxxxxxxxxxxxxxxxxxxxxxxxxx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xxxxxxxxxxxxxxxxxxxxxxxxxxxxxxxxxxxxxxxxxxxxxxxxxxxxxxxxxxx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xxxxxxxxxxxxxxxxxxxxxxxxxxxxxxxxxxxxxxxx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11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F85DC-518C-C3AC-D7F9-90541878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状态机：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63971-CB2B-F32E-1547-63E29924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为了</a:t>
            </a:r>
            <a:r>
              <a:rPr lang="en-US" altLang="zh-CN" dirty="0"/>
              <a:t>FPGA</a:t>
            </a:r>
            <a:r>
              <a:rPr lang="zh-CN" altLang="en-US" dirty="0"/>
              <a:t>也能实现状态切换，引入状态机，以按键控制电机转速为例：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14AE4D-3865-54D1-62FD-0B28E99226F5}"/>
              </a:ext>
            </a:extLst>
          </p:cNvPr>
          <p:cNvSpPr/>
          <p:nvPr/>
        </p:nvSpPr>
        <p:spPr>
          <a:xfrm>
            <a:off x="4775829" y="3233631"/>
            <a:ext cx="1474381" cy="977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速度切换为现在的速度需求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A357D1-28B7-1324-67DE-5D08A48393D0}"/>
              </a:ext>
            </a:extLst>
          </p:cNvPr>
          <p:cNvSpPr/>
          <p:nvPr/>
        </p:nvSpPr>
        <p:spPr>
          <a:xfrm>
            <a:off x="2050391" y="3231079"/>
            <a:ext cx="1474381" cy="977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按下，产生下一个电机的转速需求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C153D68-256C-2FE6-4D18-68737D72EAA8}"/>
              </a:ext>
            </a:extLst>
          </p:cNvPr>
          <p:cNvCxnSpPr>
            <a:cxnSpLocks/>
          </p:cNvCxnSpPr>
          <p:nvPr/>
        </p:nvCxnSpPr>
        <p:spPr>
          <a:xfrm>
            <a:off x="715926" y="3615647"/>
            <a:ext cx="13565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6C57EE6-612B-E3CB-7179-F6C9789B20F9}"/>
              </a:ext>
            </a:extLst>
          </p:cNvPr>
          <p:cNvSpPr txBox="1"/>
          <p:nvPr/>
        </p:nvSpPr>
        <p:spPr>
          <a:xfrm>
            <a:off x="389404" y="323539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有效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>
                <a:solidFill>
                  <a:srgbClr val="FF0000"/>
                </a:solidFill>
              </a:rPr>
              <a:t>脉冲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469D827-EA93-0316-0B85-A46C02A02970}"/>
              </a:ext>
            </a:extLst>
          </p:cNvPr>
          <p:cNvCxnSpPr>
            <a:cxnSpLocks/>
          </p:cNvCxnSpPr>
          <p:nvPr/>
        </p:nvCxnSpPr>
        <p:spPr>
          <a:xfrm>
            <a:off x="1293578" y="4726172"/>
            <a:ext cx="72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213C141-DE2E-97CF-9E4F-B89FEAD87729}"/>
              </a:ext>
            </a:extLst>
          </p:cNvPr>
          <p:cNvSpPr txBox="1"/>
          <p:nvPr/>
        </p:nvSpPr>
        <p:spPr>
          <a:xfrm>
            <a:off x="1435949" y="440300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D9AE011E-47FD-BC8F-1A31-A07D347111B4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053890" y="4211273"/>
            <a:ext cx="3459130" cy="514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474E71E-C778-CC38-D1A9-2A2DEFB62799}"/>
              </a:ext>
            </a:extLst>
          </p:cNvPr>
          <p:cNvCxnSpPr>
            <a:cxnSpLocks/>
          </p:cNvCxnSpPr>
          <p:nvPr/>
        </p:nvCxnSpPr>
        <p:spPr>
          <a:xfrm>
            <a:off x="1293578" y="5184276"/>
            <a:ext cx="72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5554E9F-A374-524C-ED01-DF96443E6D42}"/>
              </a:ext>
            </a:extLst>
          </p:cNvPr>
          <p:cNvSpPr txBox="1"/>
          <p:nvPr/>
        </p:nvSpPr>
        <p:spPr>
          <a:xfrm>
            <a:off x="1435949" y="4861110"/>
            <a:ext cx="431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rst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E72FDF9-5B7A-12D6-8DDE-803549E27F5F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3524772" y="3719900"/>
            <a:ext cx="1251057" cy="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1DBB70E-DE79-EAA4-3F86-B55D28C2DF97}"/>
              </a:ext>
            </a:extLst>
          </p:cNvPr>
          <p:cNvSpPr txBox="1"/>
          <p:nvPr/>
        </p:nvSpPr>
        <p:spPr>
          <a:xfrm>
            <a:off x="3438193" y="3393409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新转速需求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81381DF-2B4E-C723-5313-81AF63C8920E}"/>
              </a:ext>
            </a:extLst>
          </p:cNvPr>
          <p:cNvSpPr txBox="1"/>
          <p:nvPr/>
        </p:nvSpPr>
        <p:spPr>
          <a:xfrm>
            <a:off x="6212913" y="33505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在执行的速度需求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6E61AED-EC26-17F1-CDFC-770A56BFA532}"/>
              </a:ext>
            </a:extLst>
          </p:cNvPr>
          <p:cNvCxnSpPr>
            <a:cxnSpLocks/>
          </p:cNvCxnSpPr>
          <p:nvPr/>
        </p:nvCxnSpPr>
        <p:spPr>
          <a:xfrm>
            <a:off x="6250210" y="3740608"/>
            <a:ext cx="1994028" cy="2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1AAB896-6169-0ED3-68AB-007494943E37}"/>
              </a:ext>
            </a:extLst>
          </p:cNvPr>
          <p:cNvSpPr/>
          <p:nvPr/>
        </p:nvSpPr>
        <p:spPr>
          <a:xfrm>
            <a:off x="8324637" y="3228526"/>
            <a:ext cx="1474381" cy="977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速度执行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DE157B-C2D7-2DF1-02C9-6798B5235244}"/>
              </a:ext>
            </a:extLst>
          </p:cNvPr>
          <p:cNvCxnSpPr>
            <a:cxnSpLocks/>
          </p:cNvCxnSpPr>
          <p:nvPr/>
        </p:nvCxnSpPr>
        <p:spPr>
          <a:xfrm>
            <a:off x="9799018" y="3769193"/>
            <a:ext cx="1994028" cy="2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03B312D-D830-8337-94C5-97D6979CEF30}"/>
              </a:ext>
            </a:extLst>
          </p:cNvPr>
          <p:cNvSpPr txBox="1"/>
          <p:nvPr/>
        </p:nvSpPr>
        <p:spPr>
          <a:xfrm>
            <a:off x="9799018" y="3421994"/>
            <a:ext cx="2153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速度</a:t>
            </a:r>
            <a:r>
              <a:rPr lang="en-US" altLang="zh-CN" dirty="0"/>
              <a:t>PWM</a:t>
            </a:r>
            <a:r>
              <a:rPr lang="zh-CN" altLang="en-US" dirty="0"/>
              <a:t>产生输出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2624FF8-6180-128B-98CB-3A006491D51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787582" y="2799907"/>
            <a:ext cx="0" cy="43117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258A839E-B48C-1C51-CAC9-A2B40B86AB48}"/>
              </a:ext>
            </a:extLst>
          </p:cNvPr>
          <p:cNvCxnSpPr>
            <a:cxnSpLocks/>
          </p:cNvCxnSpPr>
          <p:nvPr/>
        </p:nvCxnSpPr>
        <p:spPr>
          <a:xfrm rot="5400000" flipH="1">
            <a:off x="4545193" y="1046872"/>
            <a:ext cx="919991" cy="4446773"/>
          </a:xfrm>
          <a:prstGeom prst="bentConnector4">
            <a:avLst>
              <a:gd name="adj1" fmla="val 99200"/>
              <a:gd name="adj2" fmla="val 26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078B267E-EA1E-DA9A-80AE-084AE2925BE4}"/>
              </a:ext>
            </a:extLst>
          </p:cNvPr>
          <p:cNvCxnSpPr>
            <a:cxnSpLocks/>
          </p:cNvCxnSpPr>
          <p:nvPr/>
        </p:nvCxnSpPr>
        <p:spPr>
          <a:xfrm flipV="1">
            <a:off x="2050391" y="4243760"/>
            <a:ext cx="3960549" cy="930943"/>
          </a:xfrm>
          <a:prstGeom prst="bentConnector3">
            <a:avLst>
              <a:gd name="adj1" fmla="val 99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D865276-9C02-3CEB-81D5-85E5EC86B854}"/>
              </a:ext>
            </a:extLst>
          </p:cNvPr>
          <p:cNvCxnSpPr>
            <a:cxnSpLocks/>
          </p:cNvCxnSpPr>
          <p:nvPr/>
        </p:nvCxnSpPr>
        <p:spPr>
          <a:xfrm>
            <a:off x="715926" y="5944177"/>
            <a:ext cx="82083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ABB082C-7C19-545E-F9B6-6D4B28587A7B}"/>
              </a:ext>
            </a:extLst>
          </p:cNvPr>
          <p:cNvSpPr txBox="1"/>
          <p:nvPr/>
        </p:nvSpPr>
        <p:spPr>
          <a:xfrm>
            <a:off x="662379" y="5518724"/>
            <a:ext cx="781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附近有人的输入，满速状态执行时，需要停止，其他状态不需要此条信号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16D63738-4AEC-4F19-897B-25F568D6B2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54199" y="4955938"/>
            <a:ext cx="1710990" cy="153246"/>
          </a:xfrm>
          <a:prstGeom prst="bentConnector3">
            <a:avLst>
              <a:gd name="adj1" fmla="val -38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6537EF17-3F38-C897-A100-D2947BFB075D}"/>
              </a:ext>
            </a:extLst>
          </p:cNvPr>
          <p:cNvSpPr/>
          <p:nvPr/>
        </p:nvSpPr>
        <p:spPr>
          <a:xfrm>
            <a:off x="4267997" y="414075"/>
            <a:ext cx="6244059" cy="125193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有红色线：状态机类的执行和切换，与系统输入的状态有关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无红色线：状态机类的执行和切换，与系统输入的状态有关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001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F85DC-518C-C3AC-D7F9-90541878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状态机：三段式编写过程（组合和逻辑电路分明）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8D8DA5-86B4-FCDB-3CBD-7DC2F5F2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70" y="1288978"/>
            <a:ext cx="5249728" cy="193916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AD7CAE6-8CC9-BB20-D893-B08FCE32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70" y="3421994"/>
            <a:ext cx="5029458" cy="326406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65C2756-B871-6103-05B2-1CB35EB14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613" y="1264403"/>
            <a:ext cx="6007409" cy="238772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FD9C7C8-179F-FDF9-B273-5CFA598BB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613" y="3751004"/>
            <a:ext cx="5461281" cy="28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5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263</Words>
  <Application>Microsoft Office PowerPoint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FPGA第二次培训</vt:lpstr>
      <vt:lpstr>按键消抖</vt:lpstr>
      <vt:lpstr>PowerPoint 演示文稿</vt:lpstr>
      <vt:lpstr>状态机：</vt:lpstr>
      <vt:lpstr>状态机：</vt:lpstr>
      <vt:lpstr>状态机：三段式编写过程（组合和逻辑电路分明）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FPGA第二次培训</dc:title>
  <dc:creator>不强ぐ ༴兔</dc:creator>
  <cp:lastModifiedBy>8613598509782</cp:lastModifiedBy>
  <cp:revision>65</cp:revision>
  <dcterms:created xsi:type="dcterms:W3CDTF">2023-11-25T05:05:28Z</dcterms:created>
  <dcterms:modified xsi:type="dcterms:W3CDTF">2024-03-03T13:28:02Z</dcterms:modified>
</cp:coreProperties>
</file>