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98" r:id="rId3"/>
    <p:sldId id="268" r:id="rId4"/>
    <p:sldId id="270" r:id="rId5"/>
    <p:sldId id="276" r:id="rId6"/>
    <p:sldId id="277" r:id="rId7"/>
    <p:sldId id="307" r:id="rId8"/>
    <p:sldId id="280" r:id="rId9"/>
    <p:sldId id="281" r:id="rId10"/>
    <p:sldId id="282" r:id="rId11"/>
    <p:sldId id="290" r:id="rId12"/>
    <p:sldId id="291" r:id="rId13"/>
    <p:sldId id="296" r:id="rId14"/>
    <p:sldId id="299" r:id="rId15"/>
    <p:sldId id="300" r:id="rId16"/>
    <p:sldId id="301" r:id="rId17"/>
    <p:sldId id="303" r:id="rId18"/>
    <p:sldId id="304" r:id="rId19"/>
    <p:sldId id="305" r:id="rId20"/>
    <p:sldId id="306" r:id="rId21"/>
    <p:sldId id="315" r:id="rId22"/>
    <p:sldId id="316" r:id="rId23"/>
    <p:sldId id="317" r:id="rId24"/>
    <p:sldId id="319" r:id="rId25"/>
    <p:sldId id="322" r:id="rId26"/>
    <p:sldId id="318" r:id="rId27"/>
    <p:sldId id="320" r:id="rId28"/>
    <p:sldId id="321" r:id="rId29"/>
    <p:sldId id="269" r:id="rId30"/>
    <p:sldId id="302" r:id="rId31"/>
    <p:sldId id="262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4964" autoAdjust="0"/>
  </p:normalViewPr>
  <p:slideViewPr>
    <p:cSldViewPr>
      <p:cViewPr>
        <p:scale>
          <a:sx n="100" d="100"/>
          <a:sy n="100" d="100"/>
        </p:scale>
        <p:origin x="-1104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A1A6D-234A-42C6-88C5-85D1460EE3B8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05144-3BC5-4B32-83CF-491494C34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55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203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2:</a:t>
            </a:r>
            <a:r>
              <a:rPr lang="de-DE" baseline="0" dirty="0" smtClean="0"/>
              <a:t> die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Bash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3: mit dem Befehl: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clone</a:t>
            </a:r>
            <a:r>
              <a:rPr lang="de-DE" baseline="0" dirty="0" smtClean="0"/>
              <a:t> https://github.com/</a:t>
            </a:r>
            <a:r>
              <a:rPr lang="de-DE" b="1" baseline="0" dirty="0" smtClean="0"/>
              <a:t>user</a:t>
            </a:r>
            <a:r>
              <a:rPr lang="de-DE" b="0" baseline="0" dirty="0" smtClean="0"/>
              <a:t>/</a:t>
            </a:r>
            <a:r>
              <a:rPr lang="de-DE" b="1" baseline="0" dirty="0" smtClean="0"/>
              <a:t>repo.git</a:t>
            </a:r>
            <a:r>
              <a:rPr lang="de-DE" b="0" baseline="0" dirty="0" smtClean="0"/>
              <a:t>  wird eine lokale Kopie angelegt</a:t>
            </a:r>
          </a:p>
          <a:p>
            <a:r>
              <a:rPr lang="de-DE" b="0" baseline="0" dirty="0" smtClean="0"/>
              <a:t>Den Link kann man sich aus </a:t>
            </a:r>
            <a:r>
              <a:rPr lang="de-DE" b="0" baseline="0" dirty="0" err="1" smtClean="0"/>
              <a:t>GitHub</a:t>
            </a:r>
            <a:r>
              <a:rPr lang="de-DE" b="0" baseline="0" dirty="0" smtClean="0"/>
              <a:t> kopieren (siehe Folie 6)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361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</a:t>
            </a:r>
            <a:r>
              <a:rPr lang="de-DE" baseline="0" dirty="0" smtClean="0"/>
              <a:t> Befehl „</a:t>
            </a:r>
            <a:r>
              <a:rPr lang="de-DE" b="1" baseline="0" dirty="0" err="1" smtClean="0"/>
              <a:t>git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status</a:t>
            </a:r>
            <a:r>
              <a:rPr lang="de-DE" baseline="0" dirty="0" smtClean="0"/>
              <a:t>“ vergleicht das lokale Repository mit dem öffentlichen </a:t>
            </a:r>
            <a:r>
              <a:rPr lang="de-DE" baseline="0" dirty="0" err="1" smtClean="0"/>
              <a:t>Projektrepository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GitHub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1.1) In diesem Beispiel wurde die Datei „1 </a:t>
            </a:r>
            <a:r>
              <a:rPr lang="de-DE" baseline="0" dirty="0" err="1" smtClean="0"/>
              <a:t>UseCase_Neues</a:t>
            </a:r>
            <a:r>
              <a:rPr lang="de-DE" baseline="0" dirty="0" smtClean="0"/>
              <a:t> Spie.docx“ aus dem Unterordner „</a:t>
            </a:r>
            <a:r>
              <a:rPr lang="de-DE" baseline="0" dirty="0" err="1" smtClean="0"/>
              <a:t>Functions</a:t>
            </a:r>
            <a:r>
              <a:rPr lang="de-DE" baseline="0" dirty="0" smtClean="0"/>
              <a:t>“ gelöscht (siehe </a:t>
            </a:r>
            <a:r>
              <a:rPr lang="de-DE" baseline="0" dirty="0" err="1" smtClean="0"/>
              <a:t>obriges</a:t>
            </a:r>
            <a:r>
              <a:rPr lang="de-DE" baseline="0" dirty="0" smtClean="0"/>
              <a:t> Bild, roter Text)</a:t>
            </a:r>
          </a:p>
          <a:p>
            <a:endParaRPr lang="de-DE" baseline="0" dirty="0" smtClean="0"/>
          </a:p>
          <a:p>
            <a:r>
              <a:rPr lang="de-DE" baseline="0" dirty="0" smtClean="0"/>
              <a:t>2.1) In diesem Beispiel wurde die Datei „dasasd.txt“ gefunden, welche in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 nicht vorkommt (</a:t>
            </a:r>
            <a:r>
              <a:rPr lang="de-DE" baseline="0" dirty="0" err="1" smtClean="0"/>
              <a:t>untracked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file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716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1.2)</a:t>
            </a:r>
            <a:r>
              <a:rPr lang="de-DE" baseline="0" dirty="0" smtClean="0"/>
              <a:t> Um die gelöschte Datei endgültig zu löschen benutzt man den Befehl: </a:t>
            </a:r>
            <a:r>
              <a:rPr lang="de-DE" b="1" baseline="0" dirty="0" err="1" smtClean="0"/>
              <a:t>git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rm</a:t>
            </a:r>
            <a:r>
              <a:rPr lang="de-DE" b="1" baseline="0" dirty="0" smtClean="0"/>
              <a:t> ‘</a:t>
            </a:r>
            <a:r>
              <a:rPr lang="de-DE" b="1" baseline="0" dirty="0" err="1" smtClean="0"/>
              <a:t>name</a:t>
            </a:r>
            <a:r>
              <a:rPr lang="de-DE" b="1" baseline="0" dirty="0" smtClean="0"/>
              <a:t>‘</a:t>
            </a:r>
            <a:endParaRPr lang="de-DE" b="0" baseline="0" dirty="0" smtClean="0"/>
          </a:p>
          <a:p>
            <a:r>
              <a:rPr lang="de-DE" b="0" baseline="0" dirty="0" smtClean="0"/>
              <a:t>Befindet sich die Datei in einem Unterverzeichnis, so ist der Verzeichnis auch anzugeben (siehe Beispiel)</a:t>
            </a:r>
          </a:p>
          <a:p>
            <a:endParaRPr lang="de-DE" b="0" baseline="0" dirty="0" smtClean="0"/>
          </a:p>
          <a:p>
            <a:r>
              <a:rPr lang="de-DE" b="0" baseline="0" dirty="0" smtClean="0"/>
              <a:t>2.2) Um eine veränderte oder neue Datei hinzuzufügen benutzt man den Befehl: </a:t>
            </a:r>
            <a:r>
              <a:rPr lang="de-DE" b="1" baseline="0" dirty="0" err="1" smtClean="0"/>
              <a:t>git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add</a:t>
            </a:r>
            <a:r>
              <a:rPr lang="de-DE" b="1" baseline="0" dirty="0" smtClean="0"/>
              <a:t> ‘</a:t>
            </a:r>
            <a:r>
              <a:rPr lang="de-DE" b="1" baseline="0" dirty="0" err="1" smtClean="0"/>
              <a:t>name</a:t>
            </a:r>
            <a:r>
              <a:rPr lang="de-DE" b="1" baseline="0" dirty="0" smtClean="0"/>
              <a:t>‘</a:t>
            </a:r>
            <a:r>
              <a:rPr lang="de-DE" b="0" baseline="0" dirty="0" smtClean="0"/>
              <a:t/>
            </a:r>
            <a:br>
              <a:rPr lang="de-DE" b="0" baseline="0" dirty="0" smtClean="0"/>
            </a:br>
            <a:r>
              <a:rPr lang="de-DE" b="0" baseline="0" dirty="0" smtClean="0"/>
              <a:t>Um mehrere Änderungen gleichzeitig hinzuzufügen kann anstatt des </a:t>
            </a:r>
            <a:r>
              <a:rPr lang="de-DE" b="0" baseline="0" dirty="0" err="1" smtClean="0"/>
              <a:t>Names</a:t>
            </a:r>
            <a:r>
              <a:rPr lang="de-DE" b="0" baseline="0" dirty="0" smtClean="0"/>
              <a:t> auch ein </a:t>
            </a:r>
            <a:r>
              <a:rPr lang="de-DE" b="1" baseline="0" dirty="0" smtClean="0"/>
              <a:t>* </a:t>
            </a:r>
            <a:r>
              <a:rPr lang="de-DE" b="0" baseline="0" dirty="0" smtClean="0"/>
              <a:t>(alle) geschrieben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232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Nach dem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rm</a:t>
            </a:r>
            <a:r>
              <a:rPr lang="de-DE" b="1" baseline="0" dirty="0" smtClean="0"/>
              <a:t> </a:t>
            </a:r>
            <a:r>
              <a:rPr lang="de-DE" b="0" baseline="0" dirty="0" smtClean="0"/>
              <a:t>oder </a:t>
            </a:r>
            <a:r>
              <a:rPr lang="de-DE" b="1" baseline="0" dirty="0" err="1" smtClean="0"/>
              <a:t>add</a:t>
            </a:r>
            <a:r>
              <a:rPr lang="de-DE" b="1" baseline="0" dirty="0" smtClean="0"/>
              <a:t> </a:t>
            </a:r>
            <a:r>
              <a:rPr lang="de-DE" b="0" baseline="0" dirty="0" smtClean="0"/>
              <a:t> befinden sich die markierten Dateien in der Zwischenebene (der </a:t>
            </a:r>
            <a:r>
              <a:rPr lang="de-DE" b="0" baseline="0" dirty="0" err="1" smtClean="0"/>
              <a:t>Stagingarea</a:t>
            </a:r>
            <a:r>
              <a:rPr lang="de-DE" b="0" baseline="0" dirty="0" smtClean="0"/>
              <a:t>)</a:t>
            </a:r>
          </a:p>
          <a:p>
            <a:endParaRPr lang="de-DE" b="0" baseline="0" dirty="0" smtClean="0"/>
          </a:p>
          <a:p>
            <a:r>
              <a:rPr lang="de-DE" b="0" baseline="0" dirty="0" smtClean="0"/>
              <a:t>Mit dem Befehl </a:t>
            </a:r>
            <a:r>
              <a:rPr lang="de-DE" b="1" baseline="0" dirty="0" err="1" smtClean="0"/>
              <a:t>git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commit</a:t>
            </a:r>
            <a:r>
              <a:rPr lang="de-DE" b="1" baseline="0" dirty="0" smtClean="0"/>
              <a:t> –m ‘Nachricht‘</a:t>
            </a:r>
            <a:r>
              <a:rPr lang="de-DE" b="0" baseline="0" dirty="0" smtClean="0"/>
              <a:t> werden die Änderungen übernommen und endgültig lokal gespeichert. Zudem wird ein neuer Hash generiert, welcher diesen Zeitpunkt wiederspiegelt.</a:t>
            </a:r>
          </a:p>
          <a:p>
            <a:endParaRPr lang="de-DE" b="0" baseline="0" dirty="0" smtClean="0"/>
          </a:p>
          <a:p>
            <a:r>
              <a:rPr lang="de-DE" b="0" baseline="0" dirty="0" smtClean="0"/>
              <a:t>Mehrzeilige Kommentare sind möglich, indem das Hochkomma am Ende nicht geschlossen wird und erst nach Zeilenumbruch geschlossen wird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658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Mit</a:t>
            </a:r>
            <a:r>
              <a:rPr lang="de-DE" baseline="0" dirty="0" smtClean="0"/>
              <a:t> dem Befehl </a:t>
            </a:r>
            <a:r>
              <a:rPr lang="de-DE" b="1" baseline="0" dirty="0" err="1" smtClean="0"/>
              <a:t>git</a:t>
            </a:r>
            <a:r>
              <a:rPr lang="de-DE" b="1" baseline="0" dirty="0" smtClean="0"/>
              <a:t> push</a:t>
            </a:r>
            <a:r>
              <a:rPr lang="de-DE" b="0" baseline="0" dirty="0" smtClean="0"/>
              <a:t> werden die lokalen Änderungen auf den Server hochgeladen. Dafür gibt der Benutzer seinen Usernamen und Passwort für </a:t>
            </a:r>
            <a:r>
              <a:rPr lang="de-DE" b="0" baseline="0" dirty="0" err="1" smtClean="0"/>
              <a:t>GitHub</a:t>
            </a:r>
            <a:r>
              <a:rPr lang="de-DE" b="0" baseline="0" dirty="0" smtClean="0"/>
              <a:t> ein.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053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(Info:</a:t>
            </a:r>
            <a:r>
              <a:rPr lang="de-DE" baseline="0" dirty="0" smtClean="0"/>
              <a:t> Verwendete </a:t>
            </a:r>
            <a:r>
              <a:rPr lang="de-DE" baseline="0" dirty="0" err="1" smtClean="0"/>
              <a:t>IntelliJ</a:t>
            </a:r>
            <a:r>
              <a:rPr lang="de-DE" baseline="0" dirty="0" smtClean="0"/>
              <a:t> Version ist 14.1.5)</a:t>
            </a:r>
          </a:p>
          <a:p>
            <a:endParaRPr lang="de-DE" baseline="0" dirty="0" smtClean="0"/>
          </a:p>
          <a:p>
            <a:r>
              <a:rPr lang="de-DE" baseline="0" dirty="0" smtClean="0"/>
              <a:t>Unter </a:t>
            </a:r>
            <a:r>
              <a:rPr lang="de-DE" i="1" baseline="0" dirty="0" smtClean="0"/>
              <a:t>File </a:t>
            </a:r>
            <a:r>
              <a:rPr lang="de-DE" i="1" baseline="0" dirty="0" smtClean="0">
                <a:sym typeface="Wingdings" panose="05000000000000000000" pitchFamily="2" charset="2"/>
              </a:rPr>
              <a:t> New  Project </a:t>
            </a:r>
            <a:r>
              <a:rPr lang="de-DE" i="1" baseline="0" dirty="0" err="1" smtClean="0">
                <a:sym typeface="Wingdings" panose="05000000000000000000" pitchFamily="2" charset="2"/>
              </a:rPr>
              <a:t>from</a:t>
            </a:r>
            <a:r>
              <a:rPr lang="de-DE" i="1" baseline="0" dirty="0" smtClean="0">
                <a:sym typeface="Wingdings" panose="05000000000000000000" pitchFamily="2" charset="2"/>
              </a:rPr>
              <a:t> Version Control  </a:t>
            </a:r>
            <a:r>
              <a:rPr lang="de-DE" i="1" baseline="0" dirty="0" err="1" smtClean="0">
                <a:sym typeface="Wingdings" panose="05000000000000000000" pitchFamily="2" charset="2"/>
              </a:rPr>
              <a:t>GitHub</a:t>
            </a:r>
            <a:r>
              <a:rPr lang="de-DE" i="1" baseline="0" dirty="0" smtClean="0">
                <a:sym typeface="Wingdings" panose="05000000000000000000" pitchFamily="2" charset="2"/>
              </a:rPr>
              <a:t>    </a:t>
            </a:r>
            <a:r>
              <a:rPr lang="de-DE" i="0" baseline="0" dirty="0" smtClean="0">
                <a:sym typeface="Wingdings" panose="05000000000000000000" pitchFamily="2" charset="2"/>
              </a:rPr>
              <a:t>kann ein neues Projekt in </a:t>
            </a:r>
            <a:r>
              <a:rPr lang="de-DE" i="0" baseline="0" dirty="0" err="1" smtClean="0">
                <a:sym typeface="Wingdings" panose="05000000000000000000" pitchFamily="2" charset="2"/>
              </a:rPr>
              <a:t>Intellij</a:t>
            </a:r>
            <a:r>
              <a:rPr lang="de-DE" i="0" baseline="0" dirty="0" smtClean="0">
                <a:sym typeface="Wingdings" panose="05000000000000000000" pitchFamily="2" charset="2"/>
              </a:rPr>
              <a:t> angebunden werden.</a:t>
            </a:r>
          </a:p>
          <a:p>
            <a:endParaRPr lang="de-DE" i="0" baseline="0" dirty="0" smtClean="0">
              <a:sym typeface="Wingdings" panose="05000000000000000000" pitchFamily="2" charset="2"/>
            </a:endParaRPr>
          </a:p>
          <a:p>
            <a:endParaRPr lang="de-D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598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Daraufhin</a:t>
            </a:r>
            <a:r>
              <a:rPr lang="de-DE" baseline="0" dirty="0" smtClean="0"/>
              <a:t> folgt ein Dialog, in dem der Benutzer seinen Benutzernamen und Passwort von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 einträgt. </a:t>
            </a:r>
          </a:p>
          <a:p>
            <a:r>
              <a:rPr lang="de-DE" baseline="0" dirty="0" smtClean="0"/>
              <a:t>Ist der Haken bei „Save </a:t>
            </a:r>
            <a:r>
              <a:rPr lang="de-DE" baseline="0" dirty="0" err="1" smtClean="0"/>
              <a:t>password</a:t>
            </a:r>
            <a:r>
              <a:rPr lang="de-DE" baseline="0" dirty="0" smtClean="0"/>
              <a:t>“ gesetzt, verlangt </a:t>
            </a:r>
            <a:r>
              <a:rPr lang="de-DE" baseline="0" dirty="0" err="1" smtClean="0"/>
              <a:t>IntelliJ</a:t>
            </a:r>
            <a:r>
              <a:rPr lang="de-DE" baseline="0" dirty="0" smtClean="0"/>
              <a:t> ein sogenanntes „Master Password“ zu setzten, damit ohne </a:t>
            </a:r>
            <a:r>
              <a:rPr lang="de-DE" baseline="0" dirty="0" err="1" smtClean="0"/>
              <a:t>anmeldung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 ein Push bzw. Pull möglich ist.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41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 erst sollte</a:t>
            </a:r>
            <a:r>
              <a:rPr lang="de-DE" baseline="0" dirty="0" smtClean="0"/>
              <a:t> das Repository in irgendeinem Verzeichnis (lokal) </a:t>
            </a:r>
            <a:r>
              <a:rPr lang="de-DE" baseline="0" dirty="0" err="1" smtClean="0"/>
              <a:t>gecloned</a:t>
            </a:r>
            <a:r>
              <a:rPr lang="de-DE" baseline="0" dirty="0" smtClean="0"/>
              <a:t> sein, damit </a:t>
            </a:r>
            <a:r>
              <a:rPr lang="de-DE" baseline="0" dirty="0" err="1" smtClean="0"/>
              <a:t>IntelliJ</a:t>
            </a:r>
            <a:r>
              <a:rPr lang="de-DE" baseline="0" dirty="0" smtClean="0"/>
              <a:t> auf die lokale Version zugreifen kann.</a:t>
            </a:r>
          </a:p>
          <a:p>
            <a:r>
              <a:rPr lang="de-DE" baseline="0" dirty="0" err="1" smtClean="0"/>
              <a:t>IntelliJ</a:t>
            </a:r>
            <a:r>
              <a:rPr lang="de-DE" baseline="0" dirty="0" smtClean="0"/>
              <a:t> zeigt in dem </a:t>
            </a:r>
            <a:r>
              <a:rPr lang="de-DE" baseline="0" dirty="0" err="1" smtClean="0"/>
              <a:t>DropDown</a:t>
            </a:r>
            <a:r>
              <a:rPr lang="de-DE" baseline="0" dirty="0" smtClean="0"/>
              <a:t> Menu alle </a:t>
            </a:r>
            <a:r>
              <a:rPr lang="de-DE" baseline="0" dirty="0" err="1" smtClean="0"/>
              <a:t>Git-Repositories</a:t>
            </a:r>
            <a:r>
              <a:rPr lang="de-DE" baseline="0" dirty="0" smtClean="0"/>
              <a:t> die lokal vorhanden sind. </a:t>
            </a:r>
          </a:p>
          <a:p>
            <a:endParaRPr lang="de-DE" baseline="0" dirty="0" smtClean="0"/>
          </a:p>
          <a:p>
            <a:r>
              <a:rPr lang="de-DE" baseline="0" dirty="0" smtClean="0"/>
              <a:t>Parent Directory: Das Verzeichnis, wo </a:t>
            </a:r>
            <a:r>
              <a:rPr lang="de-DE" baseline="0" dirty="0" err="1" smtClean="0"/>
              <a:t>IntelliJ</a:t>
            </a:r>
            <a:r>
              <a:rPr lang="de-DE" baseline="0" dirty="0" smtClean="0"/>
              <a:t> sein „Workspace“ ablegen soll.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882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Nach erfolgreichem Einbinden</a:t>
            </a:r>
            <a:r>
              <a:rPr lang="de-DE" baseline="0" dirty="0" smtClean="0"/>
              <a:t> erscheint im Menu (bspw. Rechtsklick in </a:t>
            </a:r>
            <a:r>
              <a:rPr lang="de-DE" baseline="0" dirty="0" err="1" smtClean="0"/>
              <a:t>Intellij</a:t>
            </a:r>
            <a:r>
              <a:rPr lang="de-DE" baseline="0" dirty="0" smtClean="0"/>
              <a:t>) der Unterpunkt: </a:t>
            </a:r>
            <a:r>
              <a:rPr lang="de-DE" baseline="0" dirty="0" err="1" smtClean="0"/>
              <a:t>Git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Dort können die veränderten Files </a:t>
            </a:r>
            <a:r>
              <a:rPr lang="de-DE" b="0" baseline="0" dirty="0" err="1" smtClean="0"/>
              <a:t>ge</a:t>
            </a:r>
            <a:r>
              <a:rPr lang="de-DE" b="1" baseline="0" dirty="0" err="1" smtClean="0"/>
              <a:t>add</a:t>
            </a:r>
            <a:r>
              <a:rPr lang="de-DE" b="0" baseline="0" dirty="0" err="1" smtClean="0"/>
              <a:t>ed</a:t>
            </a:r>
            <a:r>
              <a:rPr lang="de-DE" b="0" baseline="0" dirty="0" smtClean="0"/>
              <a:t> und </a:t>
            </a:r>
            <a:r>
              <a:rPr lang="de-DE" b="1" baseline="0" dirty="0" err="1" smtClean="0"/>
              <a:t>commit</a:t>
            </a:r>
            <a:r>
              <a:rPr lang="de-DE" b="0" baseline="0" dirty="0" err="1" smtClean="0"/>
              <a:t>ed</a:t>
            </a:r>
            <a:r>
              <a:rPr lang="de-DE" b="0" baseline="0" dirty="0" smtClean="0"/>
              <a:t>. Zudem gibt es weitere Funktionen, wie bspw.: Show </a:t>
            </a:r>
            <a:r>
              <a:rPr lang="de-DE" b="0" baseline="0" dirty="0" err="1" smtClean="0"/>
              <a:t>History</a:t>
            </a:r>
            <a:r>
              <a:rPr lang="de-DE" b="0" baseline="0" dirty="0" smtClean="0"/>
              <a:t>, </a:t>
            </a:r>
            <a:r>
              <a:rPr lang="de-DE" b="0" baseline="0" dirty="0" err="1" smtClean="0"/>
              <a:t>Compare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with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Branch</a:t>
            </a:r>
            <a:r>
              <a:rPr lang="de-DE" b="0" baseline="0" dirty="0" smtClean="0"/>
              <a:t>, …</a:t>
            </a:r>
          </a:p>
          <a:p>
            <a:endParaRPr lang="de-DE" b="0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496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de-DE" dirty="0" smtClean="0"/>
              <a:t>*Es sollte zu keinen </a:t>
            </a:r>
            <a:r>
              <a:rPr lang="de-DE" dirty="0" err="1" smtClean="0"/>
              <a:t>Mergekonfikten</a:t>
            </a:r>
            <a:r>
              <a:rPr lang="de-DE" dirty="0" smtClean="0"/>
              <a:t> kommen,</a:t>
            </a:r>
            <a:r>
              <a:rPr lang="de-DE" baseline="0" dirty="0" smtClean="0"/>
              <a:t> da jede Person seine Dateien (redundante ausgeschlossen) auf den Server </a:t>
            </a:r>
            <a:r>
              <a:rPr lang="de-DE" b="1" baseline="0" dirty="0" err="1" smtClean="0"/>
              <a:t>push</a:t>
            </a:r>
            <a:r>
              <a:rPr lang="de-DE" b="0" baseline="0" dirty="0" err="1" smtClean="0"/>
              <a:t>ed</a:t>
            </a:r>
            <a:r>
              <a:rPr lang="de-DE" b="0" baseline="0" dirty="0" smtClean="0"/>
              <a:t>.</a:t>
            </a:r>
          </a:p>
          <a:p>
            <a:pPr marL="0" indent="0">
              <a:buFont typeface="Arial" charset="0"/>
              <a:buNone/>
            </a:pPr>
            <a:r>
              <a:rPr lang="de-DE" dirty="0" smtClean="0"/>
              <a:t>Der</a:t>
            </a:r>
            <a:r>
              <a:rPr lang="de-DE" baseline="0" dirty="0" smtClean="0"/>
              <a:t> Befehl lautet: </a:t>
            </a:r>
            <a:r>
              <a:rPr lang="de-DE" b="1" baseline="0" dirty="0" err="1" smtClean="0"/>
              <a:t>git</a:t>
            </a:r>
            <a:r>
              <a:rPr lang="de-DE" b="1" baseline="0" dirty="0" smtClean="0"/>
              <a:t> pull</a:t>
            </a:r>
            <a:endParaRPr lang="de-DE" b="1" dirty="0" smtClean="0"/>
          </a:p>
          <a:p>
            <a:endParaRPr lang="de-DE" dirty="0" smtClean="0"/>
          </a:p>
          <a:p>
            <a:r>
              <a:rPr lang="de-DE" dirty="0" smtClean="0"/>
              <a:t>INFO: Vor jedem </a:t>
            </a:r>
            <a:r>
              <a:rPr lang="de-DE" b="1" dirty="0" err="1" smtClean="0"/>
              <a:t>commit</a:t>
            </a:r>
            <a:r>
              <a:rPr lang="de-DE" b="1" baseline="0" dirty="0" smtClean="0"/>
              <a:t> </a:t>
            </a:r>
            <a:r>
              <a:rPr lang="de-DE" b="0" baseline="0" dirty="0" smtClean="0"/>
              <a:t>lieber einmal das lokale Verzeichnis </a:t>
            </a:r>
            <a:r>
              <a:rPr lang="de-DE" b="1" baseline="0" dirty="0" smtClean="0"/>
              <a:t>pull</a:t>
            </a:r>
            <a:r>
              <a:rPr lang="de-DE" b="0" baseline="0" dirty="0" smtClean="0"/>
              <a:t>en, damit die Ausgangssituation identisch ist </a:t>
            </a:r>
            <a:r>
              <a:rPr lang="de-DE" b="0" baseline="0" dirty="0" smtClean="0">
                <a:sym typeface="Wingdings" panose="05000000000000000000" pitchFamily="2" charset="2"/>
              </a:rPr>
              <a:t> Befehl: </a:t>
            </a:r>
            <a:r>
              <a:rPr lang="de-DE" b="1" baseline="0" dirty="0" err="1" smtClean="0">
                <a:sym typeface="Wingdings" panose="05000000000000000000" pitchFamily="2" charset="2"/>
              </a:rPr>
              <a:t>git</a:t>
            </a:r>
            <a:r>
              <a:rPr lang="de-DE" b="1" baseline="0" dirty="0" smtClean="0">
                <a:sym typeface="Wingdings" panose="05000000000000000000" pitchFamily="2" charset="2"/>
              </a:rPr>
              <a:t> pull</a:t>
            </a:r>
            <a:endParaRPr lang="de-DE" b="0" baseline="0" dirty="0" smtClean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837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Roter Bereich:</a:t>
            </a:r>
          </a:p>
          <a:p>
            <a:r>
              <a:rPr lang="de-DE" dirty="0" smtClean="0"/>
              <a:t>Benutzer klickt oben auf das</a:t>
            </a:r>
            <a:r>
              <a:rPr lang="de-DE" baseline="0" dirty="0" smtClean="0"/>
              <a:t> (plus) Symbol. Es öffnet sich ein </a:t>
            </a:r>
            <a:r>
              <a:rPr lang="de-DE" baseline="0" dirty="0" err="1" smtClean="0"/>
              <a:t>DropDown</a:t>
            </a:r>
            <a:r>
              <a:rPr lang="de-DE" baseline="0" dirty="0" smtClean="0"/>
              <a:t>-Menu in dem der Benutzer auf „New </a:t>
            </a:r>
            <a:r>
              <a:rPr lang="de-DE" baseline="0" dirty="0" err="1" smtClean="0"/>
              <a:t>repository</a:t>
            </a:r>
            <a:r>
              <a:rPr lang="de-DE" baseline="0" dirty="0" smtClean="0"/>
              <a:t>“ klicken kann.</a:t>
            </a:r>
          </a:p>
          <a:p>
            <a:endParaRPr lang="de-DE" baseline="0" dirty="0" smtClean="0"/>
          </a:p>
          <a:p>
            <a:r>
              <a:rPr lang="de-DE" dirty="0" smtClean="0"/>
              <a:t>Gelber</a:t>
            </a:r>
            <a:r>
              <a:rPr lang="de-DE" baseline="0" dirty="0" smtClean="0"/>
              <a:t> Bereich: </a:t>
            </a:r>
          </a:p>
          <a:p>
            <a:r>
              <a:rPr lang="de-DE" baseline="0" dirty="0" smtClean="0"/>
              <a:t>Auflistung aller Veröffentlichungen, </a:t>
            </a:r>
            <a:r>
              <a:rPr lang="de-DE" baseline="0" dirty="0" err="1" smtClean="0"/>
              <a:t>Repository‘s</a:t>
            </a:r>
            <a:r>
              <a:rPr lang="de-DE" baseline="0" dirty="0" smtClean="0"/>
              <a:t> und Öffentlicher Aktivität.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138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INFO: Vor jedem </a:t>
            </a:r>
            <a:r>
              <a:rPr lang="de-DE" b="1" dirty="0" err="1" smtClean="0"/>
              <a:t>commit</a:t>
            </a:r>
            <a:r>
              <a:rPr lang="de-DE" b="1" baseline="0" dirty="0" smtClean="0"/>
              <a:t> </a:t>
            </a:r>
            <a:r>
              <a:rPr lang="de-DE" b="0" baseline="0" dirty="0" smtClean="0"/>
              <a:t>lieber einmal das lokale Verzeichnis </a:t>
            </a:r>
            <a:r>
              <a:rPr lang="de-DE" b="1" baseline="0" dirty="0" smtClean="0"/>
              <a:t>pull</a:t>
            </a:r>
            <a:r>
              <a:rPr lang="de-DE" b="0" baseline="0" dirty="0" smtClean="0"/>
              <a:t>en, damit die Ausgangssituation identisch ist </a:t>
            </a:r>
            <a:r>
              <a:rPr lang="de-DE" b="0" baseline="0" dirty="0" smtClean="0">
                <a:sym typeface="Wingdings" panose="05000000000000000000" pitchFamily="2" charset="2"/>
              </a:rPr>
              <a:t> Befehl: </a:t>
            </a:r>
            <a:r>
              <a:rPr lang="de-DE" b="1" baseline="0" dirty="0" err="1" smtClean="0">
                <a:sym typeface="Wingdings" panose="05000000000000000000" pitchFamily="2" charset="2"/>
              </a:rPr>
              <a:t>git</a:t>
            </a:r>
            <a:r>
              <a:rPr lang="de-DE" b="1" baseline="0" dirty="0" smtClean="0">
                <a:sym typeface="Wingdings" panose="05000000000000000000" pitchFamily="2" charset="2"/>
              </a:rPr>
              <a:t> pull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1" baseline="0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baseline="0" dirty="0" smtClean="0">
                <a:sym typeface="Wingdings" panose="05000000000000000000" pitchFamily="2" charset="2"/>
              </a:rPr>
              <a:t>GELB: </a:t>
            </a:r>
            <a:r>
              <a:rPr lang="de-DE" b="0" baseline="0" dirty="0" smtClean="0">
                <a:sym typeface="Wingdings" panose="05000000000000000000" pitchFamily="2" charset="2"/>
              </a:rPr>
              <a:t>pull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baseline="0" dirty="0" smtClean="0">
                <a:sym typeface="Wingdings" panose="05000000000000000000" pitchFamily="2" charset="2"/>
              </a:rPr>
              <a:t>ROT: </a:t>
            </a:r>
            <a:r>
              <a:rPr lang="de-DE" b="0" baseline="0" dirty="0" smtClean="0">
                <a:sym typeface="Wingdings" panose="05000000000000000000" pitchFamily="2" charset="2"/>
              </a:rPr>
              <a:t>push von 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baseline="0" dirty="0" smtClean="0">
                <a:sym typeface="Wingdings" panose="05000000000000000000" pitchFamily="2" charset="2"/>
              </a:rPr>
              <a:t>GRÜN: </a:t>
            </a:r>
            <a:r>
              <a:rPr lang="de-DE" b="0" baseline="0" dirty="0" smtClean="0">
                <a:sym typeface="Wingdings" panose="05000000000000000000" pitchFamily="2" charset="2"/>
              </a:rPr>
              <a:t>push von 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113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de-DE" dirty="0" smtClean="0"/>
              <a:t>*Es sollte zu keinen </a:t>
            </a:r>
            <a:r>
              <a:rPr lang="de-DE" dirty="0" err="1" smtClean="0"/>
              <a:t>Mergekonfikten</a:t>
            </a:r>
            <a:r>
              <a:rPr lang="de-DE" dirty="0" smtClean="0"/>
              <a:t> kommen,</a:t>
            </a:r>
            <a:r>
              <a:rPr lang="de-DE" baseline="0" dirty="0" smtClean="0"/>
              <a:t> da jede Person seine Dateien (redundante ausgeschlossen) auf den Server </a:t>
            </a:r>
            <a:r>
              <a:rPr lang="de-DE" b="1" baseline="0" dirty="0" err="1" smtClean="0"/>
              <a:t>push</a:t>
            </a:r>
            <a:r>
              <a:rPr lang="de-DE" b="0" baseline="0" dirty="0" err="1" smtClean="0"/>
              <a:t>ed</a:t>
            </a:r>
            <a:r>
              <a:rPr lang="de-DE" b="0" baseline="0" dirty="0" smtClean="0"/>
              <a:t>.</a:t>
            </a:r>
          </a:p>
          <a:p>
            <a:pPr marL="0" indent="0">
              <a:buFont typeface="Arial" charset="0"/>
              <a:buNone/>
            </a:pPr>
            <a:r>
              <a:rPr lang="de-DE" dirty="0" smtClean="0"/>
              <a:t>Der</a:t>
            </a:r>
            <a:r>
              <a:rPr lang="de-DE" baseline="0" dirty="0" smtClean="0"/>
              <a:t> Befehl lautet: </a:t>
            </a:r>
            <a:r>
              <a:rPr lang="de-DE" b="1" baseline="0" dirty="0" err="1" smtClean="0"/>
              <a:t>git</a:t>
            </a:r>
            <a:r>
              <a:rPr lang="de-DE" b="1" baseline="0" dirty="0" smtClean="0"/>
              <a:t> pull</a:t>
            </a:r>
            <a:endParaRPr lang="de-DE" b="1" dirty="0" smtClean="0"/>
          </a:p>
          <a:p>
            <a:endParaRPr lang="de-DE" dirty="0" smtClean="0"/>
          </a:p>
          <a:p>
            <a:r>
              <a:rPr lang="de-DE" dirty="0" smtClean="0"/>
              <a:t>INFO: Vor jedem </a:t>
            </a:r>
            <a:r>
              <a:rPr lang="de-DE" b="1" dirty="0" err="1" smtClean="0"/>
              <a:t>commit</a:t>
            </a:r>
            <a:r>
              <a:rPr lang="de-DE" b="1" baseline="0" dirty="0" smtClean="0"/>
              <a:t> </a:t>
            </a:r>
            <a:r>
              <a:rPr lang="de-DE" b="0" baseline="0" dirty="0" smtClean="0"/>
              <a:t>lieber einmal das lokale Verzeichnis </a:t>
            </a:r>
            <a:r>
              <a:rPr lang="de-DE" b="1" baseline="0" dirty="0" smtClean="0"/>
              <a:t>pull</a:t>
            </a:r>
            <a:r>
              <a:rPr lang="de-DE" b="0" baseline="0" dirty="0" smtClean="0"/>
              <a:t>en, damit die Ausgangssituation identisch ist </a:t>
            </a:r>
            <a:r>
              <a:rPr lang="de-DE" b="0" baseline="0" dirty="0" smtClean="0">
                <a:sym typeface="Wingdings" panose="05000000000000000000" pitchFamily="2" charset="2"/>
              </a:rPr>
              <a:t> Befehl: </a:t>
            </a:r>
            <a:r>
              <a:rPr lang="de-DE" b="1" baseline="0" dirty="0" err="1" smtClean="0">
                <a:sym typeface="Wingdings" panose="05000000000000000000" pitchFamily="2" charset="2"/>
              </a:rPr>
              <a:t>git</a:t>
            </a:r>
            <a:r>
              <a:rPr lang="de-DE" b="1" baseline="0" dirty="0" smtClean="0">
                <a:sym typeface="Wingdings" panose="05000000000000000000" pitchFamily="2" charset="2"/>
              </a:rPr>
              <a:t> pull</a:t>
            </a:r>
            <a:endParaRPr lang="de-DE" b="0" baseline="0" dirty="0" smtClean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837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de-DE" dirty="0" smtClean="0"/>
              <a:t>*Es sollte zu keinen </a:t>
            </a:r>
            <a:r>
              <a:rPr lang="de-DE" dirty="0" err="1" smtClean="0"/>
              <a:t>Mergekonfikten</a:t>
            </a:r>
            <a:r>
              <a:rPr lang="de-DE" dirty="0" smtClean="0"/>
              <a:t> kommen,</a:t>
            </a:r>
            <a:r>
              <a:rPr lang="de-DE" baseline="0" dirty="0" smtClean="0"/>
              <a:t> da jede Person seine Dateien (redundante ausgeschlossen) auf den Server </a:t>
            </a:r>
            <a:r>
              <a:rPr lang="de-DE" b="1" baseline="0" dirty="0" err="1" smtClean="0"/>
              <a:t>push</a:t>
            </a:r>
            <a:r>
              <a:rPr lang="de-DE" b="0" baseline="0" dirty="0" err="1" smtClean="0"/>
              <a:t>ed</a:t>
            </a:r>
            <a:r>
              <a:rPr lang="de-DE" b="0" baseline="0" dirty="0" smtClean="0"/>
              <a:t>.</a:t>
            </a:r>
          </a:p>
          <a:p>
            <a:pPr marL="0" indent="0">
              <a:buFont typeface="Arial" charset="0"/>
              <a:buNone/>
            </a:pPr>
            <a:r>
              <a:rPr lang="de-DE" dirty="0" smtClean="0"/>
              <a:t>Der</a:t>
            </a:r>
            <a:r>
              <a:rPr lang="de-DE" baseline="0" dirty="0" smtClean="0"/>
              <a:t> Befehl lautet: </a:t>
            </a:r>
            <a:r>
              <a:rPr lang="de-DE" b="1" baseline="0" dirty="0" err="1" smtClean="0"/>
              <a:t>git</a:t>
            </a:r>
            <a:r>
              <a:rPr lang="de-DE" b="1" baseline="0" dirty="0" smtClean="0"/>
              <a:t> pull</a:t>
            </a:r>
            <a:endParaRPr lang="de-DE" b="1" dirty="0" smtClean="0"/>
          </a:p>
          <a:p>
            <a:endParaRPr lang="de-DE" dirty="0" smtClean="0"/>
          </a:p>
          <a:p>
            <a:r>
              <a:rPr lang="de-DE" dirty="0" smtClean="0"/>
              <a:t>INFO: Vor jedem </a:t>
            </a:r>
            <a:r>
              <a:rPr lang="de-DE" b="1" dirty="0" err="1" smtClean="0"/>
              <a:t>commit</a:t>
            </a:r>
            <a:r>
              <a:rPr lang="de-DE" b="1" baseline="0" dirty="0" smtClean="0"/>
              <a:t> </a:t>
            </a:r>
            <a:r>
              <a:rPr lang="de-DE" b="0" baseline="0" dirty="0" smtClean="0"/>
              <a:t>lieber einmal das lokale Verzeichnis </a:t>
            </a:r>
            <a:r>
              <a:rPr lang="de-DE" b="1" baseline="0" dirty="0" smtClean="0"/>
              <a:t>pull</a:t>
            </a:r>
            <a:r>
              <a:rPr lang="de-DE" b="0" baseline="0" dirty="0" smtClean="0"/>
              <a:t>en, damit die Ausgangssituation identisch ist </a:t>
            </a:r>
            <a:r>
              <a:rPr lang="de-DE" b="0" baseline="0" dirty="0" smtClean="0">
                <a:sym typeface="Wingdings" panose="05000000000000000000" pitchFamily="2" charset="2"/>
              </a:rPr>
              <a:t> Befehl: </a:t>
            </a:r>
            <a:r>
              <a:rPr lang="de-DE" b="1" baseline="0" dirty="0" err="1" smtClean="0">
                <a:sym typeface="Wingdings" panose="05000000000000000000" pitchFamily="2" charset="2"/>
              </a:rPr>
              <a:t>git</a:t>
            </a:r>
            <a:r>
              <a:rPr lang="de-DE" b="1" baseline="0" dirty="0" smtClean="0">
                <a:sym typeface="Wingdings" panose="05000000000000000000" pitchFamily="2" charset="2"/>
              </a:rPr>
              <a:t> pull</a:t>
            </a:r>
            <a:endParaRPr lang="de-DE" b="0" baseline="0" dirty="0" smtClean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837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baseline="0" dirty="0" smtClean="0">
                <a:sym typeface="Wingdings" panose="05000000000000000000" pitchFamily="2" charset="2"/>
              </a:rPr>
              <a:t>GELB: </a:t>
            </a:r>
            <a:r>
              <a:rPr lang="de-DE" b="0" baseline="0" dirty="0" smtClean="0">
                <a:sym typeface="Wingdings" panose="05000000000000000000" pitchFamily="2" charset="2"/>
              </a:rPr>
              <a:t>pull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baseline="0" dirty="0" smtClean="0">
                <a:sym typeface="Wingdings" panose="05000000000000000000" pitchFamily="2" charset="2"/>
              </a:rPr>
              <a:t>ORANGE</a:t>
            </a:r>
            <a:r>
              <a:rPr lang="de-DE" b="1" baseline="0" smtClean="0">
                <a:sym typeface="Wingdings" panose="05000000000000000000" pitchFamily="2" charset="2"/>
              </a:rPr>
              <a:t>: </a:t>
            </a:r>
            <a:r>
              <a:rPr lang="de-DE" b="0" baseline="0" smtClean="0">
                <a:sym typeface="Wingdings" panose="05000000000000000000" pitchFamily="2" charset="2"/>
              </a:rPr>
              <a:t>push</a:t>
            </a:r>
            <a:endParaRPr lang="de-DE" b="1" baseline="0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baseline="0" dirty="0" smtClean="0">
                <a:sym typeface="Wingdings" panose="05000000000000000000" pitchFamily="2" charset="2"/>
              </a:rPr>
              <a:t>ROT: </a:t>
            </a:r>
            <a:r>
              <a:rPr lang="de-DE" b="0" baseline="0" dirty="0" err="1" smtClean="0">
                <a:sym typeface="Wingdings" panose="05000000000000000000" pitchFamily="2" charset="2"/>
              </a:rPr>
              <a:t>Branch</a:t>
            </a:r>
            <a:r>
              <a:rPr lang="de-DE" b="0" baseline="0" dirty="0" smtClean="0">
                <a:sym typeface="Wingdings" panose="05000000000000000000" pitchFamily="2" charset="2"/>
              </a:rPr>
              <a:t> von 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baseline="0" dirty="0" smtClean="0">
                <a:sym typeface="Wingdings" panose="05000000000000000000" pitchFamily="2" charset="2"/>
              </a:rPr>
              <a:t>GRÜN: </a:t>
            </a:r>
            <a:r>
              <a:rPr lang="de-DE" b="0" baseline="0" dirty="0" err="1" smtClean="0">
                <a:sym typeface="Wingdings" panose="05000000000000000000" pitchFamily="2" charset="2"/>
              </a:rPr>
              <a:t>Branch</a:t>
            </a:r>
            <a:r>
              <a:rPr lang="de-DE" b="0" baseline="0" dirty="0" smtClean="0">
                <a:sym typeface="Wingdings" panose="05000000000000000000" pitchFamily="2" charset="2"/>
              </a:rPr>
              <a:t> von B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083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de-DE" dirty="0" smtClean="0"/>
              <a:t>*Es sollte zu keinen </a:t>
            </a:r>
            <a:r>
              <a:rPr lang="de-DE" dirty="0" err="1" smtClean="0"/>
              <a:t>Mergekonfikten</a:t>
            </a:r>
            <a:r>
              <a:rPr lang="de-DE" dirty="0" smtClean="0"/>
              <a:t> kommen,</a:t>
            </a:r>
            <a:r>
              <a:rPr lang="de-DE" baseline="0" dirty="0" smtClean="0"/>
              <a:t> da jede Person seine Dateien (redundante ausgeschlossen) auf den Server </a:t>
            </a:r>
            <a:r>
              <a:rPr lang="de-DE" b="1" baseline="0" dirty="0" err="1" smtClean="0"/>
              <a:t>push</a:t>
            </a:r>
            <a:r>
              <a:rPr lang="de-DE" b="0" baseline="0" dirty="0" err="1" smtClean="0"/>
              <a:t>ed</a:t>
            </a:r>
            <a:r>
              <a:rPr lang="de-DE" b="0" baseline="0" dirty="0" smtClean="0"/>
              <a:t>.</a:t>
            </a:r>
          </a:p>
          <a:p>
            <a:pPr marL="0" indent="0">
              <a:buFont typeface="Arial" charset="0"/>
              <a:buNone/>
            </a:pPr>
            <a:r>
              <a:rPr lang="de-DE" dirty="0" smtClean="0"/>
              <a:t>Der</a:t>
            </a:r>
            <a:r>
              <a:rPr lang="de-DE" baseline="0" dirty="0" smtClean="0"/>
              <a:t> Befehl lautet: </a:t>
            </a:r>
            <a:r>
              <a:rPr lang="de-DE" b="1" baseline="0" dirty="0" err="1" smtClean="0"/>
              <a:t>git</a:t>
            </a:r>
            <a:r>
              <a:rPr lang="de-DE" b="1" baseline="0" dirty="0" smtClean="0"/>
              <a:t> pull</a:t>
            </a:r>
            <a:endParaRPr lang="de-DE" b="1" dirty="0" smtClean="0"/>
          </a:p>
          <a:p>
            <a:endParaRPr lang="de-DE" dirty="0" smtClean="0"/>
          </a:p>
          <a:p>
            <a:r>
              <a:rPr lang="de-DE" dirty="0" smtClean="0"/>
              <a:t>INFO: Vor jedem </a:t>
            </a:r>
            <a:r>
              <a:rPr lang="de-DE" b="1" dirty="0" err="1" smtClean="0"/>
              <a:t>commit</a:t>
            </a:r>
            <a:r>
              <a:rPr lang="de-DE" b="1" baseline="0" dirty="0" smtClean="0"/>
              <a:t> </a:t>
            </a:r>
            <a:r>
              <a:rPr lang="de-DE" b="0" baseline="0" dirty="0" smtClean="0"/>
              <a:t>lieber einmal das lokale Verzeichnis </a:t>
            </a:r>
            <a:r>
              <a:rPr lang="de-DE" b="1" baseline="0" dirty="0" smtClean="0"/>
              <a:t>pull</a:t>
            </a:r>
            <a:r>
              <a:rPr lang="de-DE" b="0" baseline="0" dirty="0" smtClean="0"/>
              <a:t>en, damit die Ausgangssituation identisch ist </a:t>
            </a:r>
            <a:r>
              <a:rPr lang="de-DE" b="0" baseline="0" dirty="0" smtClean="0">
                <a:sym typeface="Wingdings" panose="05000000000000000000" pitchFamily="2" charset="2"/>
              </a:rPr>
              <a:t> Befehl: </a:t>
            </a:r>
            <a:r>
              <a:rPr lang="de-DE" b="1" baseline="0" dirty="0" err="1" smtClean="0">
                <a:sym typeface="Wingdings" panose="05000000000000000000" pitchFamily="2" charset="2"/>
              </a:rPr>
              <a:t>git</a:t>
            </a:r>
            <a:r>
              <a:rPr lang="de-DE" b="1" baseline="0" dirty="0" smtClean="0">
                <a:sym typeface="Wingdings" panose="05000000000000000000" pitchFamily="2" charset="2"/>
              </a:rPr>
              <a:t> pull</a:t>
            </a:r>
            <a:endParaRPr lang="de-DE" b="0" baseline="0" dirty="0" smtClean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8374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de-DE" dirty="0" smtClean="0"/>
              <a:t>*Es sollte zu keinen </a:t>
            </a:r>
            <a:r>
              <a:rPr lang="de-DE" dirty="0" err="1" smtClean="0"/>
              <a:t>Mergekonfikten</a:t>
            </a:r>
            <a:r>
              <a:rPr lang="de-DE" dirty="0" smtClean="0"/>
              <a:t> kommen,</a:t>
            </a:r>
            <a:r>
              <a:rPr lang="de-DE" baseline="0" dirty="0" smtClean="0"/>
              <a:t> da jede Person seine Dateien (redundante ausgeschlossen) auf den Server </a:t>
            </a:r>
            <a:r>
              <a:rPr lang="de-DE" b="1" baseline="0" dirty="0" err="1" smtClean="0"/>
              <a:t>push</a:t>
            </a:r>
            <a:r>
              <a:rPr lang="de-DE" b="0" baseline="0" dirty="0" err="1" smtClean="0"/>
              <a:t>ed</a:t>
            </a:r>
            <a:r>
              <a:rPr lang="de-DE" b="0" baseline="0" dirty="0" smtClean="0"/>
              <a:t>.</a:t>
            </a:r>
          </a:p>
          <a:p>
            <a:pPr marL="0" indent="0">
              <a:buFont typeface="Arial" charset="0"/>
              <a:buNone/>
            </a:pPr>
            <a:r>
              <a:rPr lang="de-DE" dirty="0" smtClean="0"/>
              <a:t>Der</a:t>
            </a:r>
            <a:r>
              <a:rPr lang="de-DE" baseline="0" dirty="0" smtClean="0"/>
              <a:t> Befehl lautet: </a:t>
            </a:r>
            <a:r>
              <a:rPr lang="de-DE" b="1" baseline="0" dirty="0" err="1" smtClean="0"/>
              <a:t>git</a:t>
            </a:r>
            <a:r>
              <a:rPr lang="de-DE" b="1" baseline="0" dirty="0" smtClean="0"/>
              <a:t> pull</a:t>
            </a:r>
            <a:endParaRPr lang="de-DE" b="1" dirty="0" smtClean="0"/>
          </a:p>
          <a:p>
            <a:endParaRPr lang="de-DE" dirty="0" smtClean="0"/>
          </a:p>
          <a:p>
            <a:r>
              <a:rPr lang="de-DE" dirty="0" smtClean="0"/>
              <a:t>INFO: Vor jedem </a:t>
            </a:r>
            <a:r>
              <a:rPr lang="de-DE" b="1" dirty="0" err="1" smtClean="0"/>
              <a:t>commit</a:t>
            </a:r>
            <a:r>
              <a:rPr lang="de-DE" b="1" baseline="0" dirty="0" smtClean="0"/>
              <a:t> </a:t>
            </a:r>
            <a:r>
              <a:rPr lang="de-DE" b="0" baseline="0" dirty="0" smtClean="0"/>
              <a:t>lieber einmal das lokale Verzeichnis </a:t>
            </a:r>
            <a:r>
              <a:rPr lang="de-DE" b="1" baseline="0" dirty="0" smtClean="0"/>
              <a:t>pull</a:t>
            </a:r>
            <a:r>
              <a:rPr lang="de-DE" b="0" baseline="0" dirty="0" smtClean="0"/>
              <a:t>en, damit die Ausgangssituation identisch ist </a:t>
            </a:r>
            <a:r>
              <a:rPr lang="de-DE" b="0" baseline="0" dirty="0" smtClean="0">
                <a:sym typeface="Wingdings" panose="05000000000000000000" pitchFamily="2" charset="2"/>
              </a:rPr>
              <a:t> Befehl: </a:t>
            </a:r>
            <a:r>
              <a:rPr lang="de-DE" b="1" baseline="0" dirty="0" err="1" smtClean="0">
                <a:sym typeface="Wingdings" panose="05000000000000000000" pitchFamily="2" charset="2"/>
              </a:rPr>
              <a:t>git</a:t>
            </a:r>
            <a:r>
              <a:rPr lang="de-DE" b="1" baseline="0" dirty="0" smtClean="0">
                <a:sym typeface="Wingdings" panose="05000000000000000000" pitchFamily="2" charset="2"/>
              </a:rPr>
              <a:t> pull</a:t>
            </a:r>
            <a:endParaRPr lang="de-DE" b="0" baseline="0" dirty="0" smtClean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837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Nach dem Klick auf „New Repository“ öffnet</a:t>
            </a:r>
            <a:r>
              <a:rPr lang="de-DE" baseline="0" dirty="0" smtClean="0"/>
              <a:t> sich dieses Formular.</a:t>
            </a:r>
          </a:p>
          <a:p>
            <a:endParaRPr lang="de-DE" baseline="0" dirty="0" smtClean="0"/>
          </a:p>
          <a:p>
            <a:r>
              <a:rPr lang="de-DE" baseline="0" dirty="0" smtClean="0"/>
              <a:t>Roter Bereich:</a:t>
            </a:r>
          </a:p>
          <a:p>
            <a:r>
              <a:rPr lang="de-DE" baseline="0" dirty="0" err="1" smtClean="0"/>
              <a:t>Owner</a:t>
            </a:r>
            <a:r>
              <a:rPr lang="de-DE" baseline="0" dirty="0" smtClean="0"/>
              <a:t>: aktuell angemeldete Person (ggf. falls eine Organisation existiert kann diese auch gewählt werden)</a:t>
            </a:r>
          </a:p>
          <a:p>
            <a:r>
              <a:rPr lang="de-DE" baseline="0" dirty="0" smtClean="0"/>
              <a:t>Repository Name: Name des </a:t>
            </a:r>
            <a:r>
              <a:rPr lang="de-DE" baseline="0" dirty="0" err="1" smtClean="0"/>
              <a:t>Repository‘s</a:t>
            </a:r>
            <a:r>
              <a:rPr lang="de-DE" baseline="0" dirty="0" smtClean="0"/>
              <a:t>, Leerzeichen werden durch „-“ ersetzt.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Blauer Bereich:</a:t>
            </a:r>
          </a:p>
          <a:p>
            <a:r>
              <a:rPr lang="de-DE" baseline="0" dirty="0" smtClean="0"/>
              <a:t>Description: optionale Beschreibung des </a:t>
            </a:r>
            <a:r>
              <a:rPr lang="de-DE" baseline="0" dirty="0" err="1" smtClean="0"/>
              <a:t>Repository‘s</a:t>
            </a:r>
            <a:r>
              <a:rPr lang="de-DE" baseline="0" dirty="0" smtClean="0"/>
              <a:t>. Diese Beschreibung erscheint bei der Übersicht der </a:t>
            </a:r>
            <a:r>
              <a:rPr lang="de-DE" baseline="0" dirty="0" err="1" smtClean="0"/>
              <a:t>Repository‘s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Grüner Bereich:</a:t>
            </a:r>
          </a:p>
          <a:p>
            <a:r>
              <a:rPr lang="de-DE" baseline="0" dirty="0" smtClean="0"/>
              <a:t>Die Auswahl: Public oder Private (private ist nur möglich, falls kostenpflichtige Version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Schwarzer Bereich:</a:t>
            </a:r>
          </a:p>
          <a:p>
            <a:r>
              <a:rPr lang="de-DE" dirty="0" smtClean="0"/>
              <a:t>Initialize </a:t>
            </a:r>
            <a:r>
              <a:rPr lang="de-DE" dirty="0" err="1" smtClean="0"/>
              <a:t>with</a:t>
            </a:r>
            <a:r>
              <a:rPr lang="de-DE" dirty="0" smtClean="0"/>
              <a:t> a README: Ist eine .md Datei die</a:t>
            </a:r>
            <a:r>
              <a:rPr lang="de-DE" baseline="0" dirty="0" smtClean="0"/>
              <a:t> wichtige Informationen über das Projekt beinhaltet.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Gelber Bereich:</a:t>
            </a:r>
          </a:p>
          <a:p>
            <a:r>
              <a:rPr lang="de-DE" baseline="0" dirty="0" smtClean="0"/>
              <a:t>Add </a:t>
            </a:r>
            <a:r>
              <a:rPr lang="de-DE" baseline="0" dirty="0" err="1" smtClean="0"/>
              <a:t>gitignore</a:t>
            </a:r>
            <a:r>
              <a:rPr lang="de-DE" baseline="0" dirty="0" smtClean="0"/>
              <a:t>: In dieser Datei können Dateitypen (bspw. C, Java, …) angekreuzt werden die beim Push, Pull, Commit ignoriert werden.</a:t>
            </a:r>
          </a:p>
          <a:p>
            <a:r>
              <a:rPr lang="de-DE" baseline="0" dirty="0" smtClean="0"/>
              <a:t>Add </a:t>
            </a:r>
            <a:r>
              <a:rPr lang="de-DE" baseline="0" dirty="0" err="1" smtClean="0"/>
              <a:t>license</a:t>
            </a:r>
            <a:r>
              <a:rPr lang="de-DE" baseline="0" dirty="0" smtClean="0"/>
              <a:t>: Hinzufügen von Lizenzen aus </a:t>
            </a:r>
            <a:r>
              <a:rPr lang="de-DE" baseline="0" dirty="0" err="1" smtClean="0"/>
              <a:t>DropDown</a:t>
            </a:r>
            <a:r>
              <a:rPr lang="de-DE" baseline="0" dirty="0" smtClean="0"/>
              <a:t>-Menu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138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Fertige Ansicht</a:t>
            </a:r>
            <a:r>
              <a:rPr lang="de-DE" baseline="0" dirty="0" smtClean="0"/>
              <a:t> eines erstellten </a:t>
            </a:r>
            <a:r>
              <a:rPr lang="de-DE" baseline="0" dirty="0" err="1" smtClean="0"/>
              <a:t>Repository‘s</a:t>
            </a:r>
            <a:r>
              <a:rPr lang="de-DE" baseline="0" dirty="0" smtClean="0"/>
              <a:t> </a:t>
            </a:r>
          </a:p>
          <a:p>
            <a:endParaRPr lang="de-DE" baseline="0" dirty="0" smtClean="0"/>
          </a:p>
          <a:p>
            <a:r>
              <a:rPr lang="de-DE" baseline="0" dirty="0" smtClean="0"/>
              <a:t>Roter Bereich: Auswahl des </a:t>
            </a:r>
            <a:r>
              <a:rPr lang="de-DE" baseline="0" dirty="0" err="1" smtClean="0"/>
              <a:t>Branches</a:t>
            </a:r>
            <a:r>
              <a:rPr lang="de-DE" baseline="0" dirty="0" smtClean="0"/>
              <a:t>. Standardmäßig ist der master-</a:t>
            </a:r>
            <a:r>
              <a:rPr lang="de-DE" baseline="0" dirty="0" err="1" smtClean="0"/>
              <a:t>branch</a:t>
            </a:r>
            <a:r>
              <a:rPr lang="de-DE" baseline="0" dirty="0" smtClean="0"/>
              <a:t> ausgewählt. Dort können über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 weitere </a:t>
            </a:r>
            <a:r>
              <a:rPr lang="de-DE" baseline="0" dirty="0" err="1" smtClean="0"/>
              <a:t>Branches</a:t>
            </a:r>
            <a:r>
              <a:rPr lang="de-DE" baseline="0" dirty="0" smtClean="0"/>
              <a:t> erstellt werden.</a:t>
            </a:r>
          </a:p>
          <a:p>
            <a:r>
              <a:rPr lang="de-DE" baseline="0" dirty="0" smtClean="0"/>
              <a:t/>
            </a:r>
            <a:br>
              <a:rPr lang="de-DE" baseline="0" dirty="0" smtClean="0"/>
            </a:br>
            <a:r>
              <a:rPr lang="de-DE" baseline="0" dirty="0" smtClean="0"/>
              <a:t>Schwarzer Bereich: Inhalt des </a:t>
            </a:r>
            <a:r>
              <a:rPr lang="de-DE" baseline="0" dirty="0" err="1" smtClean="0"/>
              <a:t>Repository‘s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Gelber Bereich: Vorschau der ausgewählten Datei (falls möglich)</a:t>
            </a:r>
          </a:p>
          <a:p>
            <a:endParaRPr lang="de-DE" baseline="0" dirty="0" smtClean="0"/>
          </a:p>
          <a:p>
            <a:r>
              <a:rPr lang="de-DE" baseline="0" dirty="0" smtClean="0"/>
              <a:t>Grüner Bereich: Projektmanagement Tools (bspw. Wiki, </a:t>
            </a:r>
            <a:r>
              <a:rPr lang="de-DE" baseline="0" dirty="0" err="1" smtClean="0"/>
              <a:t>Issues</a:t>
            </a:r>
            <a:r>
              <a:rPr lang="de-DE" baseline="0" dirty="0" smtClean="0"/>
              <a:t>, Settings) und weitere</a:t>
            </a:r>
          </a:p>
          <a:p>
            <a:endParaRPr lang="de-DE" baseline="0" dirty="0" smtClean="0"/>
          </a:p>
          <a:p>
            <a:r>
              <a:rPr lang="de-DE" baseline="0" dirty="0" smtClean="0"/>
              <a:t>Blauer Bereich: Verschiedene Links (HTTPS, SSH oder Subversion) um das Repository lokal kopieren zu können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138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Roter Bereich:</a:t>
            </a:r>
          </a:p>
          <a:p>
            <a:r>
              <a:rPr lang="de-DE" dirty="0" smtClean="0"/>
              <a:t>Benutzer klickt oben auf das</a:t>
            </a:r>
            <a:r>
              <a:rPr lang="de-DE" baseline="0" dirty="0" smtClean="0"/>
              <a:t> (plus) Symbol. Es öffnet sich ein </a:t>
            </a:r>
            <a:r>
              <a:rPr lang="de-DE" baseline="0" dirty="0" err="1" smtClean="0"/>
              <a:t>DropDown</a:t>
            </a:r>
            <a:r>
              <a:rPr lang="de-DE" baseline="0" dirty="0" smtClean="0"/>
              <a:t>-Menu in dem der Benutzer auf „New </a:t>
            </a:r>
            <a:r>
              <a:rPr lang="de-DE" baseline="0" dirty="0" err="1" smtClean="0"/>
              <a:t>organization</a:t>
            </a:r>
            <a:r>
              <a:rPr lang="de-DE" baseline="0" dirty="0" smtClean="0"/>
              <a:t>“ klicken kann.</a:t>
            </a:r>
          </a:p>
          <a:p>
            <a:endParaRPr lang="de-DE" baseline="0" dirty="0" smtClean="0"/>
          </a:p>
          <a:p>
            <a:r>
              <a:rPr lang="de-DE" dirty="0" smtClean="0"/>
              <a:t>Gelber</a:t>
            </a:r>
            <a:r>
              <a:rPr lang="de-DE" baseline="0" dirty="0" smtClean="0"/>
              <a:t> Bereich: </a:t>
            </a:r>
          </a:p>
          <a:p>
            <a:r>
              <a:rPr lang="de-DE" baseline="0" dirty="0" smtClean="0"/>
              <a:t>Auflistung aller Veröffentlichungen, </a:t>
            </a:r>
            <a:r>
              <a:rPr lang="de-DE" baseline="0" dirty="0" err="1" smtClean="0"/>
              <a:t>Repository‘s</a:t>
            </a:r>
            <a:r>
              <a:rPr lang="de-DE" baseline="0" dirty="0" smtClean="0"/>
              <a:t> und Öffentlicher Aktivität.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138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Roter</a:t>
            </a:r>
            <a:r>
              <a:rPr lang="de-DE" baseline="0" dirty="0" smtClean="0"/>
              <a:t> Bereich:</a:t>
            </a:r>
          </a:p>
          <a:p>
            <a:r>
              <a:rPr lang="de-DE" baseline="0" dirty="0" smtClean="0"/>
              <a:t>Angabe des Namens und E-Mail für die Organisation.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Gelber Bereich:</a:t>
            </a:r>
          </a:p>
          <a:p>
            <a:r>
              <a:rPr lang="de-DE" baseline="0" dirty="0" smtClean="0"/>
              <a:t>Auswahl, ob kostenlose oder kostenpflichte Version. Unterschied: Anzahl an privaten </a:t>
            </a:r>
            <a:r>
              <a:rPr lang="de-DE" baseline="0" dirty="0" err="1" smtClean="0"/>
              <a:t>Repository‘s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138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Roter Bereich:</a:t>
            </a:r>
          </a:p>
          <a:p>
            <a:r>
              <a:rPr lang="de-DE" dirty="0" smtClean="0"/>
              <a:t>Mitglieder</a:t>
            </a:r>
            <a:r>
              <a:rPr lang="de-DE" baseline="0" dirty="0" smtClean="0"/>
              <a:t> für die Organisation können über den </a:t>
            </a:r>
            <a:r>
              <a:rPr lang="de-DE" baseline="0" dirty="0" err="1" smtClean="0"/>
              <a:t>usernamen</a:t>
            </a:r>
            <a:r>
              <a:rPr lang="de-DE" baseline="0" dirty="0" smtClean="0"/>
              <a:t>, realen Namen oder E-Mail Adresse beworben werden. Diese werden benachrichtigt und können der Organisation beitreten. Eine Maximalanzahl an Mitgliedern gibt es nicht.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138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Startseite</a:t>
            </a:r>
            <a:r>
              <a:rPr lang="de-DE" baseline="0" dirty="0" smtClean="0"/>
              <a:t> der Organisation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Roter Bereich:</a:t>
            </a:r>
          </a:p>
          <a:p>
            <a:r>
              <a:rPr lang="de-DE" dirty="0" smtClean="0"/>
              <a:t>4</a:t>
            </a:r>
            <a:r>
              <a:rPr lang="de-DE" baseline="0" dirty="0" smtClean="0"/>
              <a:t> unterschiedliche Tabs zur Navigation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Grüner Bereich: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1) Ansicht </a:t>
            </a:r>
            <a:r>
              <a:rPr lang="de-DE" baseline="0" dirty="0" err="1" smtClean="0"/>
              <a:t>Repositories</a:t>
            </a:r>
            <a:r>
              <a:rPr lang="de-DE" baseline="0" dirty="0" smtClean="0"/>
              <a:t> 2) Mitglieder der Organisation 3) Untergruppierungen in der Organisation 4) Einstellungen</a:t>
            </a:r>
          </a:p>
          <a:p>
            <a:endParaRPr lang="de-DE" dirty="0" smtClean="0"/>
          </a:p>
          <a:p>
            <a:r>
              <a:rPr lang="de-DE" dirty="0" smtClean="0"/>
              <a:t>2) Es können nachträglich weitere</a:t>
            </a:r>
            <a:r>
              <a:rPr lang="de-DE" baseline="0" dirty="0" smtClean="0"/>
              <a:t> Mitglieder eingeladen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138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Rechtsklick im Explorer</a:t>
            </a:r>
            <a:r>
              <a:rPr lang="de-DE" baseline="0" dirty="0" smtClean="0"/>
              <a:t>/Zielordner, wo die lokale Kopie abgelegt werden soll</a:t>
            </a:r>
          </a:p>
          <a:p>
            <a:endParaRPr lang="de-DE" baseline="0" dirty="0" smtClean="0"/>
          </a:p>
          <a:p>
            <a:r>
              <a:rPr lang="de-DE" baseline="0" dirty="0" smtClean="0"/>
              <a:t>Roter Bereich:</a:t>
            </a:r>
          </a:p>
          <a:p>
            <a:r>
              <a:rPr lang="de-DE" baseline="0" dirty="0" smtClean="0"/>
              <a:t>Der Benutzer kann mit der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GUI oder mit der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Bash</a:t>
            </a:r>
            <a:r>
              <a:rPr lang="de-DE" baseline="0" dirty="0" smtClean="0"/>
              <a:t> arbeiten.</a:t>
            </a:r>
          </a:p>
          <a:p>
            <a:r>
              <a:rPr lang="de-DE" dirty="0" smtClean="0"/>
              <a:t>(in diesem Tutorial wird auf die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Bash</a:t>
            </a:r>
            <a:r>
              <a:rPr lang="de-DE" dirty="0" smtClean="0"/>
              <a:t> </a:t>
            </a:r>
            <a:r>
              <a:rPr lang="de-DE" dirty="0" err="1" smtClean="0"/>
              <a:t>eingangen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29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74EE171-6FB9-44C2-999A-3C78585CC55F}" type="datetime1">
              <a:rPr lang="de-DE" smtClean="0"/>
              <a:t>23.10.2015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F4C5-04F6-4CAA-916B-E3B314346F2C}" type="datetime1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C9C1-76E8-482F-AC38-46CD1EA3A4C9}" type="datetime1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7CAC-BFF1-498D-82E7-9462D790BC9E}" type="datetime1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7E9C1B2-C123-4CB8-B829-0B1DE6516455}" type="datetime1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951D-51DD-43CB-9395-2CD87029427A}" type="datetime1">
              <a:rPr lang="de-DE" smtClean="0"/>
              <a:t>23.10.2015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40B3-CD2F-468A-9D6A-8FCCA521EAD8}" type="datetime1">
              <a:rPr lang="de-DE" smtClean="0"/>
              <a:t>23.10.2015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0435-1AE2-40EE-BD35-BF23134777A3}" type="datetime1">
              <a:rPr lang="de-DE" smtClean="0"/>
              <a:t>23.10.2015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DE6B-16CC-45D3-A85A-C342E3C400B1}" type="datetime1">
              <a:rPr lang="de-DE" smtClean="0"/>
              <a:t>23.10.2015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F5FB-2D99-4EE6-8329-8BC403EF3BB7}" type="datetime1">
              <a:rPr lang="de-DE" smtClean="0"/>
              <a:t>23.10.2015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B3FE-65F3-496E-9475-85FAF27CCA0A}" type="datetime1">
              <a:rPr lang="de-DE" smtClean="0"/>
              <a:t>23.10.2015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98494A-36A3-42DF-97C6-C12EB15310DD}" type="datetime1">
              <a:rPr lang="de-DE" smtClean="0"/>
              <a:t>23.10.2015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" TargetMode="External"/><Relationship Id="rId2" Type="http://schemas.openxmlformats.org/officeDocument/2006/relationships/hyperlink" Target="https://rogerdudler.github.io/git-guide/index.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about" TargetMode="External"/><Relationship Id="rId5" Type="http://schemas.openxmlformats.org/officeDocument/2006/relationships/hyperlink" Target="https://git-scm.com/book/de/v1" TargetMode="External"/><Relationship Id="rId4" Type="http://schemas.openxmlformats.org/officeDocument/2006/relationships/hyperlink" Target="http://git-scm.com/docs/gittutoria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g</a:t>
            </a:r>
            <a:r>
              <a:rPr lang="de-DE" dirty="0" err="1" smtClean="0"/>
              <a:t>it</a:t>
            </a:r>
            <a:r>
              <a:rPr lang="de-DE" dirty="0" smtClean="0"/>
              <a:t> &amp; </a:t>
            </a:r>
            <a:r>
              <a:rPr lang="de-DE" dirty="0" err="1" smtClean="0"/>
              <a:t>GitHub</a:t>
            </a:r>
            <a:r>
              <a:rPr lang="de-DE" dirty="0" smtClean="0"/>
              <a:t> Tutorial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ePortfolio</a:t>
            </a:r>
            <a:r>
              <a:rPr lang="de-DE" dirty="0" smtClean="0"/>
              <a:t> von Mehmet Ali Incekara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99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organisation</a:t>
            </a:r>
            <a:r>
              <a:rPr lang="de-DE" dirty="0" smtClean="0"/>
              <a:t>(4)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10</a:t>
            </a:fld>
            <a:endParaRPr lang="de-DE"/>
          </a:p>
        </p:txBody>
      </p:sp>
      <p:pic>
        <p:nvPicPr>
          <p:cNvPr id="6" name="Picture 3" descr="C:\Users\mincekara\Desktop\2015-10-19 17_56_07-ePortfolioTutori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9" y="2103859"/>
            <a:ext cx="7688263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755576" y="2996952"/>
            <a:ext cx="3556099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31193" y="3594520"/>
            <a:ext cx="7684939" cy="127463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24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copy</a:t>
            </a:r>
            <a:r>
              <a:rPr lang="de-DE" dirty="0" smtClean="0"/>
              <a:t> (1)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11</a:t>
            </a:fld>
            <a:endParaRPr lang="de-DE"/>
          </a:p>
        </p:txBody>
      </p:sp>
      <p:pic>
        <p:nvPicPr>
          <p:cNvPr id="11266" name="Picture 2" descr="C:\Users\mincekara\Desktop\2015-10-19 18_16_30-Tutori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2" y="1510630"/>
            <a:ext cx="380047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2916139" y="3428752"/>
            <a:ext cx="309602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92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copy</a:t>
            </a:r>
            <a:r>
              <a:rPr lang="de-DE" dirty="0" smtClean="0"/>
              <a:t> (2 + 3)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pic>
        <p:nvPicPr>
          <p:cNvPr id="12290" name="Picture 2" descr="C:\Users\mincekara\Desktop\2015-10-19 18_17_24-MINGW64__c_Duales Studium_Tutori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240061"/>
            <a:ext cx="4623910" cy="25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12</a:t>
            </a:fld>
            <a:endParaRPr lang="de-DE"/>
          </a:p>
        </p:txBody>
      </p:sp>
      <p:pic>
        <p:nvPicPr>
          <p:cNvPr id="7" name="Picture 3" descr="C:\Users\mincekara\Desktop\2015-10-19 18_19_01-Tutori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914418"/>
            <a:ext cx="5752405" cy="241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51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Push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(1.1 + 2.1)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13</a:t>
            </a:fld>
            <a:endParaRPr lang="de-DE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96"/>
          <a:stretch/>
        </p:blipFill>
        <p:spPr bwMode="auto">
          <a:xfrm>
            <a:off x="179512" y="1295524"/>
            <a:ext cx="566737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05064"/>
            <a:ext cx="57340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514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Push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(1.2 + 2.2)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14</a:t>
            </a:fld>
            <a:endParaRPr lang="de-DE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54"/>
          <a:stretch/>
        </p:blipFill>
        <p:spPr bwMode="auto">
          <a:xfrm>
            <a:off x="179512" y="1196752"/>
            <a:ext cx="5453576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40"/>
          <a:stretch/>
        </p:blipFill>
        <p:spPr bwMode="auto">
          <a:xfrm>
            <a:off x="3650737" y="3717032"/>
            <a:ext cx="5369115" cy="247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374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Push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(3)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15</a:t>
            </a:fld>
            <a:endParaRPr lang="de-DE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866900"/>
            <a:ext cx="56673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374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Push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(4)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16</a:t>
            </a:fld>
            <a:endParaRPr lang="de-DE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2209800"/>
            <a:ext cx="56673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374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Integrating</a:t>
            </a:r>
            <a:r>
              <a:rPr lang="de-DE" dirty="0"/>
              <a:t> GIT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 smtClean="0"/>
              <a:t>IntelliJ</a:t>
            </a:r>
            <a:r>
              <a:rPr lang="de-DE" dirty="0" smtClean="0"/>
              <a:t> (1)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17</a:t>
            </a:fld>
            <a:endParaRPr lang="de-DE"/>
          </a:p>
        </p:txBody>
      </p:sp>
      <p:pic>
        <p:nvPicPr>
          <p:cNvPr id="6146" name="Picture 2" descr="C:\Users\mincekara\Desktop\2015-10-19 18_01_24-nappydevelopment - [C__Duales Studium_01 Theorie_3. Semester_02 Software Engin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609" y="1268760"/>
            <a:ext cx="6360783" cy="495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986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Integrating</a:t>
            </a:r>
            <a:r>
              <a:rPr lang="de-DE" dirty="0"/>
              <a:t> GIT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 smtClean="0"/>
              <a:t>IntelliJ</a:t>
            </a:r>
            <a:r>
              <a:rPr lang="de-DE" dirty="0" smtClean="0"/>
              <a:t> (2 + 3)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18</a:t>
            </a:fld>
            <a:endParaRPr lang="de-DE"/>
          </a:p>
        </p:txBody>
      </p:sp>
      <p:pic>
        <p:nvPicPr>
          <p:cNvPr id="7170" name="Picture 2" descr="C:\Users\mincekara\Desktop\2015-10-19 18_02_47-nappydevelopment - [C__Duales Studium_01 Theorie_3. Semester_02 Software Engine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6" t="22457" r="13634" b="22750"/>
          <a:stretch/>
        </p:blipFill>
        <p:spPr bwMode="auto">
          <a:xfrm>
            <a:off x="400514" y="1556792"/>
            <a:ext cx="3998148" cy="260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mincekara\Desktop\2015-10-19 18_03_07-nappydevelopment - [C__Duales Studium_01 Theorie_3. Semester_02 Software Engine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8" t="23587" r="15996" b="24197"/>
          <a:stretch/>
        </p:blipFill>
        <p:spPr bwMode="auto">
          <a:xfrm>
            <a:off x="4816194" y="3717032"/>
            <a:ext cx="4256505" cy="25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526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Integrating</a:t>
            </a:r>
            <a:r>
              <a:rPr lang="de-DE" dirty="0"/>
              <a:t> GIT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 smtClean="0"/>
              <a:t>IntelliJ</a:t>
            </a:r>
            <a:r>
              <a:rPr lang="de-DE" dirty="0" smtClean="0"/>
              <a:t> (4)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19</a:t>
            </a:fld>
            <a:endParaRPr lang="de-DE"/>
          </a:p>
        </p:txBody>
      </p:sp>
      <p:pic>
        <p:nvPicPr>
          <p:cNvPr id="9218" name="Picture 2" descr="C:\Users\mincekara\Desktop\2015-10-19 18_03_25-Greensho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0" t="36889" r="32500" b="39556"/>
          <a:stretch/>
        </p:blipFill>
        <p:spPr bwMode="auto">
          <a:xfrm>
            <a:off x="1562100" y="2345804"/>
            <a:ext cx="60198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5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2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Vorwort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organisation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Create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copy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Push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Integrating</a:t>
            </a:r>
            <a:r>
              <a:rPr lang="de-DE" dirty="0"/>
              <a:t> GIT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 smtClean="0"/>
              <a:t>IntelliJ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Working </a:t>
            </a:r>
            <a:r>
              <a:rPr lang="de-DE" dirty="0" err="1" smtClean="0"/>
              <a:t>together</a:t>
            </a:r>
            <a:r>
              <a:rPr lang="de-DE" dirty="0" smtClean="0"/>
              <a:t> on a </a:t>
            </a:r>
            <a:r>
              <a:rPr lang="de-DE" dirty="0" err="1" smtClean="0"/>
              <a:t>repository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Befehlsübersicht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Weitere Links/Tutorials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153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Integrating</a:t>
            </a:r>
            <a:r>
              <a:rPr lang="de-DE" dirty="0"/>
              <a:t> GIT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 smtClean="0"/>
              <a:t>IntelliJ</a:t>
            </a:r>
            <a:r>
              <a:rPr lang="de-DE" dirty="0" smtClean="0"/>
              <a:t> (5)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20</a:t>
            </a:fld>
            <a:endParaRPr lang="de-DE"/>
          </a:p>
        </p:txBody>
      </p:sp>
      <p:pic>
        <p:nvPicPr>
          <p:cNvPr id="10242" name="Picture 2" descr="C:\Users\mincekara\Desktop\2015-10-19 18_08_32-nappydevelopment - [C__Duales Studium_01 Theorie_3. Semester_02 Software Engin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705" y="1373442"/>
            <a:ext cx="4960590" cy="47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4427984" y="4725144"/>
            <a:ext cx="262431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01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together on a repository (1)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Person A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DE" dirty="0" smtClean="0"/>
              <a:t>Person B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21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1. Erstellt Organisation und lädt Person B ein </a:t>
            </a:r>
            <a:r>
              <a:rPr lang="de-DE" sz="1200" b="1" dirty="0" smtClean="0"/>
              <a:t>(siehe Folie 7)</a:t>
            </a:r>
            <a:endParaRPr lang="de-DE" b="1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3. Erstellt Repository</a:t>
            </a:r>
            <a:r>
              <a:rPr lang="de-DE" sz="1200" b="1" dirty="0" smtClean="0"/>
              <a:t>(siehe </a:t>
            </a:r>
            <a:r>
              <a:rPr lang="de-DE" sz="1200" b="1" dirty="0"/>
              <a:t>Folie </a:t>
            </a:r>
            <a:r>
              <a:rPr lang="de-DE" sz="1200" b="1" dirty="0" smtClean="0"/>
              <a:t>5)</a:t>
            </a:r>
            <a:endParaRPr lang="de-DE" sz="1200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4. Anlegen der lokalen Kopie</a:t>
            </a:r>
            <a:br>
              <a:rPr lang="de-DE" dirty="0" smtClean="0"/>
            </a:br>
            <a:r>
              <a:rPr lang="de-DE" sz="1200" b="1" dirty="0" smtClean="0"/>
              <a:t>(siehe Folie 11)</a:t>
            </a:r>
            <a:endParaRPr lang="de-DE" b="1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2. Person B nimmt Einladung an und tritt bei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4. Anlegen der lokalen Kopie</a:t>
            </a:r>
            <a:br>
              <a:rPr lang="de-DE" dirty="0" smtClean="0"/>
            </a:br>
            <a:r>
              <a:rPr lang="de-DE" sz="1200" b="1" dirty="0" smtClean="0"/>
              <a:t>(siehe Folie 11)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651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together</a:t>
            </a:r>
            <a:r>
              <a:rPr lang="de-DE" dirty="0"/>
              <a:t> on a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smtClean="0"/>
              <a:t>(2)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Person A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DE" dirty="0" smtClean="0"/>
              <a:t>Person B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22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1. Push der ersten Dateien</a:t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sz="1200" b="1" dirty="0" smtClean="0"/>
              <a:t>(siehe Folie 13)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2. Pull der Dateien von B*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1. Push der ersten Dateien (Redundanz ausgeschlossen)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2. Pull der Dateien von A*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95536" y="4005064"/>
            <a:ext cx="846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------------------------- gleiche Ausgangssituation für beide Beteiligte ----------------------------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53" b="15822"/>
          <a:stretch/>
        </p:blipFill>
        <p:spPr bwMode="auto">
          <a:xfrm>
            <a:off x="2398936" y="4341852"/>
            <a:ext cx="4461544" cy="1862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319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Working </a:t>
            </a:r>
            <a:r>
              <a:rPr lang="de-DE" dirty="0" err="1"/>
              <a:t>together</a:t>
            </a:r>
            <a:r>
              <a:rPr lang="de-DE" dirty="0"/>
              <a:t> on a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smtClean="0"/>
              <a:t>(3.1)</a:t>
            </a:r>
            <a:br>
              <a:rPr lang="de-DE" dirty="0" smtClean="0"/>
            </a:br>
            <a:r>
              <a:rPr lang="de-DE" sz="2200" dirty="0" smtClean="0"/>
              <a:t>(arbeiten ohne </a:t>
            </a:r>
            <a:r>
              <a:rPr lang="de-DE" sz="2200" dirty="0" err="1" smtClean="0"/>
              <a:t>Branches</a:t>
            </a:r>
            <a:r>
              <a:rPr lang="de-DE" sz="2200" dirty="0" smtClean="0"/>
              <a:t>)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Person A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DE" dirty="0" smtClean="0"/>
              <a:t>Person B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23</a:t>
            </a:fld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827584" y="4221088"/>
            <a:ext cx="7344816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8172400" y="399927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4" name="Gerade Verbindung 13"/>
          <p:cNvCxnSpPr/>
          <p:nvPr/>
        </p:nvCxnSpPr>
        <p:spPr>
          <a:xfrm>
            <a:off x="899592" y="4087815"/>
            <a:ext cx="0" cy="21486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1907704" y="4087815"/>
            <a:ext cx="0" cy="21486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1788880" y="3495760"/>
            <a:ext cx="0" cy="7253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2699792" y="4087813"/>
            <a:ext cx="0" cy="21486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2627784" y="3501008"/>
            <a:ext cx="0" cy="72966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3707904" y="4302678"/>
            <a:ext cx="0" cy="2148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3707904" y="3872952"/>
            <a:ext cx="0" cy="2148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3851920" y="4102670"/>
            <a:ext cx="0" cy="21486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508104" y="38520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539552" y="4293096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pull von</a:t>
            </a:r>
            <a:br>
              <a:rPr lang="de-DE" sz="1200" dirty="0" smtClean="0"/>
            </a:br>
            <a:r>
              <a:rPr lang="de-DE" sz="1200" dirty="0" smtClean="0"/>
              <a:t>A und B</a:t>
            </a:r>
            <a:endParaRPr lang="de-DE" sz="1200" dirty="0"/>
          </a:p>
        </p:txBody>
      </p:sp>
      <p:sp>
        <p:nvSpPr>
          <p:cNvPr id="28" name="Textfeld 27"/>
          <p:cNvSpPr txBox="1"/>
          <p:nvPr/>
        </p:nvSpPr>
        <p:spPr>
          <a:xfrm>
            <a:off x="1500848" y="2996951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</a:t>
            </a:r>
            <a:r>
              <a:rPr lang="de-DE" sz="1200" dirty="0" smtClean="0"/>
              <a:t>ush von A</a:t>
            </a:r>
            <a:endParaRPr lang="de-DE" sz="1200" dirty="0"/>
          </a:p>
        </p:txBody>
      </p:sp>
      <p:sp>
        <p:nvSpPr>
          <p:cNvPr id="29" name="Textfeld 28"/>
          <p:cNvSpPr txBox="1"/>
          <p:nvPr/>
        </p:nvSpPr>
        <p:spPr>
          <a:xfrm>
            <a:off x="1475656" y="433354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pull von</a:t>
            </a:r>
            <a:r>
              <a:rPr lang="de-DE" sz="1200" dirty="0"/>
              <a:t> </a:t>
            </a:r>
            <a:r>
              <a:rPr lang="de-DE" sz="1200" dirty="0" smtClean="0"/>
              <a:t>B</a:t>
            </a:r>
            <a:endParaRPr lang="de-DE" sz="1200" dirty="0"/>
          </a:p>
        </p:txBody>
      </p:sp>
      <p:sp>
        <p:nvSpPr>
          <p:cNvPr id="34" name="Textfeld 33"/>
          <p:cNvSpPr txBox="1"/>
          <p:nvPr/>
        </p:nvSpPr>
        <p:spPr>
          <a:xfrm>
            <a:off x="2339752" y="299695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</a:t>
            </a:r>
            <a:r>
              <a:rPr lang="de-DE" sz="1200" dirty="0" smtClean="0"/>
              <a:t>ush von B</a:t>
            </a:r>
            <a:endParaRPr lang="de-DE" sz="1200" dirty="0"/>
          </a:p>
        </p:txBody>
      </p:sp>
      <p:sp>
        <p:nvSpPr>
          <p:cNvPr id="35" name="Textfeld 34"/>
          <p:cNvSpPr txBox="1"/>
          <p:nvPr/>
        </p:nvSpPr>
        <p:spPr>
          <a:xfrm>
            <a:off x="2267744" y="4317533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pull von</a:t>
            </a:r>
            <a:r>
              <a:rPr lang="de-DE" sz="1200" dirty="0"/>
              <a:t> A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3419872" y="338018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</a:t>
            </a:r>
            <a:r>
              <a:rPr lang="de-DE" sz="1200" dirty="0" smtClean="0"/>
              <a:t>ush von A</a:t>
            </a:r>
            <a:endParaRPr lang="de-DE" sz="1200" dirty="0"/>
          </a:p>
        </p:txBody>
      </p:sp>
      <p:sp>
        <p:nvSpPr>
          <p:cNvPr id="37" name="Textfeld 36"/>
          <p:cNvSpPr txBox="1"/>
          <p:nvPr/>
        </p:nvSpPr>
        <p:spPr>
          <a:xfrm>
            <a:off x="3419872" y="461054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</a:t>
            </a:r>
            <a:r>
              <a:rPr lang="de-DE" sz="1200" dirty="0" smtClean="0"/>
              <a:t>ush von B</a:t>
            </a:r>
            <a:endParaRPr lang="de-DE" sz="1200" dirty="0"/>
          </a:p>
        </p:txBody>
      </p:sp>
      <p:sp>
        <p:nvSpPr>
          <p:cNvPr id="38" name="Textfeld 37"/>
          <p:cNvSpPr txBox="1"/>
          <p:nvPr/>
        </p:nvSpPr>
        <p:spPr>
          <a:xfrm>
            <a:off x="3779912" y="422108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pull von</a:t>
            </a:r>
            <a:br>
              <a:rPr lang="de-DE" sz="1200" dirty="0" smtClean="0"/>
            </a:br>
            <a:r>
              <a:rPr lang="de-DE" sz="1200" dirty="0" smtClean="0"/>
              <a:t>A und B</a:t>
            </a:r>
            <a:endParaRPr lang="de-DE" sz="1200" dirty="0"/>
          </a:p>
        </p:txBody>
      </p:sp>
      <p:sp>
        <p:nvSpPr>
          <p:cNvPr id="40" name="Textfeld 39"/>
          <p:cNvSpPr txBox="1"/>
          <p:nvPr/>
        </p:nvSpPr>
        <p:spPr>
          <a:xfrm>
            <a:off x="3455876" y="2712837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Merge</a:t>
            </a:r>
            <a:r>
              <a:rPr lang="de-DE" sz="1200" dirty="0"/>
              <a:t>-</a:t>
            </a:r>
            <a:r>
              <a:rPr lang="de-DE" sz="1200" dirty="0" smtClean="0"/>
              <a:t>problem</a:t>
            </a:r>
            <a:endParaRPr lang="de-DE" sz="1200" dirty="0"/>
          </a:p>
        </p:txBody>
      </p:sp>
      <p:sp>
        <p:nvSpPr>
          <p:cNvPr id="41" name="Gewitterblitz 40"/>
          <p:cNvSpPr/>
          <p:nvPr/>
        </p:nvSpPr>
        <p:spPr>
          <a:xfrm>
            <a:off x="3635896" y="2204864"/>
            <a:ext cx="216024" cy="432048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319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together</a:t>
            </a:r>
            <a:r>
              <a:rPr lang="de-DE" dirty="0"/>
              <a:t> on a </a:t>
            </a:r>
            <a:r>
              <a:rPr lang="de-DE" dirty="0" err="1"/>
              <a:t>repository</a:t>
            </a:r>
            <a:r>
              <a:rPr lang="de-DE" dirty="0"/>
              <a:t> (</a:t>
            </a:r>
            <a:r>
              <a:rPr lang="de-DE" dirty="0" smtClean="0"/>
              <a:t>3.2)</a:t>
            </a:r>
            <a:r>
              <a:rPr lang="de-DE" dirty="0"/>
              <a:t/>
            </a:r>
            <a:br>
              <a:rPr lang="de-DE" dirty="0"/>
            </a:br>
            <a:r>
              <a:rPr lang="de-DE" sz="2200" dirty="0"/>
              <a:t>(arbeiten ohne </a:t>
            </a:r>
            <a:r>
              <a:rPr lang="de-DE" sz="2200" dirty="0" err="1"/>
              <a:t>Branches</a:t>
            </a:r>
            <a:r>
              <a:rPr lang="de-DE" sz="2200" dirty="0"/>
              <a:t>)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Person A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DE" dirty="0" smtClean="0"/>
              <a:t>Person B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24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546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together</a:t>
            </a:r>
            <a:r>
              <a:rPr lang="de-DE" dirty="0"/>
              <a:t> on a </a:t>
            </a:r>
            <a:r>
              <a:rPr lang="de-DE" dirty="0" err="1"/>
              <a:t>repository</a:t>
            </a:r>
            <a:r>
              <a:rPr lang="de-DE" dirty="0"/>
              <a:t> (</a:t>
            </a:r>
            <a:r>
              <a:rPr lang="de-DE" dirty="0" smtClean="0"/>
              <a:t>3.3)</a:t>
            </a:r>
            <a:r>
              <a:rPr lang="de-DE" dirty="0"/>
              <a:t/>
            </a:r>
            <a:br>
              <a:rPr lang="de-DE" dirty="0"/>
            </a:br>
            <a:r>
              <a:rPr lang="de-DE" sz="2200" dirty="0"/>
              <a:t>(arbeiten ohne </a:t>
            </a:r>
            <a:r>
              <a:rPr lang="de-DE" sz="2200" dirty="0" err="1"/>
              <a:t>Branches</a:t>
            </a:r>
            <a:r>
              <a:rPr lang="de-DE" sz="2200" dirty="0"/>
              <a:t>)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Person A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DE" dirty="0" smtClean="0"/>
              <a:t>Person B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25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097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Working </a:t>
            </a:r>
            <a:r>
              <a:rPr lang="de-DE" dirty="0" err="1"/>
              <a:t>together</a:t>
            </a:r>
            <a:r>
              <a:rPr lang="de-DE" dirty="0"/>
              <a:t> on a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smtClean="0"/>
              <a:t>(4.1)</a:t>
            </a:r>
            <a:r>
              <a:rPr lang="de-DE" dirty="0"/>
              <a:t/>
            </a:r>
            <a:br>
              <a:rPr lang="de-DE" dirty="0"/>
            </a:br>
            <a:r>
              <a:rPr lang="de-DE" sz="2400" dirty="0"/>
              <a:t>(arbeiten </a:t>
            </a:r>
            <a:r>
              <a:rPr lang="de-DE" sz="2400" dirty="0" smtClean="0"/>
              <a:t>mit </a:t>
            </a:r>
            <a:r>
              <a:rPr lang="de-DE" sz="2400" dirty="0" err="1" smtClean="0"/>
              <a:t>Branches</a:t>
            </a:r>
            <a:r>
              <a:rPr lang="de-DE" sz="2400" dirty="0"/>
              <a:t>)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Person A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DE" dirty="0" smtClean="0"/>
              <a:t>Person B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26</a:t>
            </a:fld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827584" y="4221088"/>
            <a:ext cx="7344816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 flipV="1">
            <a:off x="1907704" y="3789040"/>
            <a:ext cx="432048" cy="432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2339752" y="3789040"/>
            <a:ext cx="16561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3995936" y="3789040"/>
            <a:ext cx="432048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2771800" y="4221088"/>
            <a:ext cx="288032" cy="3600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3059832" y="4581128"/>
            <a:ext cx="25202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5580112" y="4217836"/>
            <a:ext cx="432048" cy="36004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652084" y="3429000"/>
            <a:ext cx="103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Branch</a:t>
            </a:r>
            <a:r>
              <a:rPr lang="de-DE" sz="1200" dirty="0" smtClean="0"/>
              <a:t> von A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3984232" y="4653136"/>
            <a:ext cx="103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Branch</a:t>
            </a:r>
            <a:r>
              <a:rPr lang="de-DE" sz="1200" dirty="0" smtClean="0"/>
              <a:t> von B</a:t>
            </a:r>
            <a:endParaRPr lang="de-DE" sz="1200" dirty="0"/>
          </a:p>
        </p:txBody>
      </p:sp>
      <p:cxnSp>
        <p:nvCxnSpPr>
          <p:cNvPr id="31" name="Gerade Verbindung 30"/>
          <p:cNvCxnSpPr/>
          <p:nvPr/>
        </p:nvCxnSpPr>
        <p:spPr>
          <a:xfrm>
            <a:off x="2699792" y="4087815"/>
            <a:ext cx="0" cy="21486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2195736" y="433354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pull von</a:t>
            </a:r>
            <a:r>
              <a:rPr lang="de-DE" sz="1200" dirty="0"/>
              <a:t> </a:t>
            </a:r>
            <a:r>
              <a:rPr lang="de-DE" sz="1200" dirty="0"/>
              <a:t>B</a:t>
            </a:r>
            <a:endParaRPr lang="de-DE" sz="1200" dirty="0"/>
          </a:p>
        </p:txBody>
      </p:sp>
      <p:cxnSp>
        <p:nvCxnSpPr>
          <p:cNvPr id="33" name="Gerade Verbindung 32"/>
          <p:cNvCxnSpPr/>
          <p:nvPr/>
        </p:nvCxnSpPr>
        <p:spPr>
          <a:xfrm>
            <a:off x="4211960" y="4077072"/>
            <a:ext cx="0" cy="21486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3779912" y="432280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pull von</a:t>
            </a:r>
            <a:r>
              <a:rPr lang="de-DE" sz="1200" dirty="0"/>
              <a:t> </a:t>
            </a:r>
            <a:r>
              <a:rPr lang="de-DE" sz="1200" dirty="0" smtClean="0"/>
              <a:t>A</a:t>
            </a:r>
            <a:endParaRPr lang="de-DE" sz="1200" dirty="0"/>
          </a:p>
        </p:txBody>
      </p:sp>
      <p:cxnSp>
        <p:nvCxnSpPr>
          <p:cNvPr id="35" name="Gerade Verbindung 34"/>
          <p:cNvCxnSpPr/>
          <p:nvPr/>
        </p:nvCxnSpPr>
        <p:spPr>
          <a:xfrm>
            <a:off x="5796136" y="4077072"/>
            <a:ext cx="0" cy="21486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5364088" y="37890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pull von</a:t>
            </a:r>
            <a:r>
              <a:rPr lang="de-DE" sz="1200" dirty="0"/>
              <a:t> </a:t>
            </a:r>
            <a:r>
              <a:rPr lang="de-DE" sz="1200" dirty="0" smtClean="0"/>
              <a:t>B</a:t>
            </a:r>
            <a:endParaRPr lang="de-DE" sz="1200" dirty="0"/>
          </a:p>
        </p:txBody>
      </p:sp>
      <p:cxnSp>
        <p:nvCxnSpPr>
          <p:cNvPr id="37" name="Gerade Verbindung 36"/>
          <p:cNvCxnSpPr/>
          <p:nvPr/>
        </p:nvCxnSpPr>
        <p:spPr>
          <a:xfrm>
            <a:off x="1835696" y="4077072"/>
            <a:ext cx="0" cy="21486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403648" y="432280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pull von</a:t>
            </a:r>
            <a:r>
              <a:rPr lang="de-DE" sz="1200" dirty="0"/>
              <a:t> </a:t>
            </a:r>
            <a:r>
              <a:rPr lang="de-DE" sz="1200" dirty="0"/>
              <a:t>A</a:t>
            </a:r>
            <a:endParaRPr lang="de-DE" sz="1200" dirty="0"/>
          </a:p>
        </p:txBody>
      </p:sp>
      <p:cxnSp>
        <p:nvCxnSpPr>
          <p:cNvPr id="41" name="Gerade Verbindung 40"/>
          <p:cNvCxnSpPr/>
          <p:nvPr/>
        </p:nvCxnSpPr>
        <p:spPr>
          <a:xfrm>
            <a:off x="4572000" y="4078233"/>
            <a:ext cx="0" cy="21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4139952" y="3800073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pull von</a:t>
            </a:r>
            <a:r>
              <a:rPr lang="de-DE" sz="1200" dirty="0"/>
              <a:t> </a:t>
            </a:r>
            <a:r>
              <a:rPr lang="de-DE" sz="1200" dirty="0" smtClean="0"/>
              <a:t>A</a:t>
            </a:r>
            <a:endParaRPr lang="de-DE" sz="1200" dirty="0"/>
          </a:p>
        </p:txBody>
      </p:sp>
      <p:cxnSp>
        <p:nvCxnSpPr>
          <p:cNvPr id="43" name="Gerade Verbindung 42"/>
          <p:cNvCxnSpPr/>
          <p:nvPr/>
        </p:nvCxnSpPr>
        <p:spPr>
          <a:xfrm>
            <a:off x="6156176" y="4078233"/>
            <a:ext cx="0" cy="2148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5724128" y="430412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pull von</a:t>
            </a:r>
            <a:r>
              <a:rPr lang="de-DE" sz="1200" dirty="0"/>
              <a:t> </a:t>
            </a:r>
            <a:r>
              <a:rPr lang="de-DE" sz="1200" dirty="0" smtClean="0"/>
              <a:t>A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116319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together</a:t>
            </a:r>
            <a:r>
              <a:rPr lang="de-DE" dirty="0"/>
              <a:t> on a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smtClean="0"/>
              <a:t>(4.2)</a:t>
            </a:r>
            <a:r>
              <a:rPr lang="de-DE" dirty="0"/>
              <a:t/>
            </a:r>
            <a:br>
              <a:rPr lang="de-DE" dirty="0"/>
            </a:br>
            <a:r>
              <a:rPr lang="de-DE" sz="2200" dirty="0"/>
              <a:t>(arbeiten </a:t>
            </a:r>
            <a:r>
              <a:rPr lang="de-DE" sz="2200" dirty="0" smtClean="0"/>
              <a:t>mit </a:t>
            </a:r>
            <a:r>
              <a:rPr lang="de-DE" sz="2200" dirty="0" err="1" smtClean="0"/>
              <a:t>Branches</a:t>
            </a:r>
            <a:r>
              <a:rPr lang="de-DE" sz="2200" dirty="0"/>
              <a:t>)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Person A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DE" dirty="0" smtClean="0"/>
              <a:t>Person B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27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742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together</a:t>
            </a:r>
            <a:r>
              <a:rPr lang="de-DE" dirty="0"/>
              <a:t> on a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smtClean="0"/>
              <a:t>(4.3)</a:t>
            </a:r>
            <a:r>
              <a:rPr lang="de-DE" dirty="0"/>
              <a:t/>
            </a:r>
            <a:br>
              <a:rPr lang="de-DE" dirty="0"/>
            </a:br>
            <a:r>
              <a:rPr lang="de-DE" sz="2200" dirty="0"/>
              <a:t>(arbeiten </a:t>
            </a:r>
            <a:r>
              <a:rPr lang="de-DE" sz="2200" dirty="0" smtClean="0"/>
              <a:t>mit </a:t>
            </a:r>
            <a:r>
              <a:rPr lang="de-DE" sz="2200" dirty="0" err="1" smtClean="0"/>
              <a:t>Branches</a:t>
            </a:r>
            <a:r>
              <a:rPr lang="de-DE" sz="2200" dirty="0"/>
              <a:t>)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Person A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DE" dirty="0" smtClean="0"/>
              <a:t>Person B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28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097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Befehlsübersicht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29</a:t>
            </a:fld>
            <a:endParaRPr lang="de-DE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62098500"/>
              </p:ext>
            </p:extLst>
          </p:nvPr>
        </p:nvGraphicFramePr>
        <p:xfrm>
          <a:off x="457200" y="1219200"/>
          <a:ext cx="8229600" cy="489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648"/>
                <a:gridCol w="5482952"/>
              </a:tblGrid>
              <a:tr h="370840">
                <a:tc>
                  <a:txBody>
                    <a:bodyPr/>
                    <a:lstStyle/>
                    <a:p>
                      <a:endParaRPr lang="de-D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err="1" smtClean="0"/>
                        <a:t>git</a:t>
                      </a:r>
                      <a:r>
                        <a:rPr lang="de-DE" sz="1500" dirty="0" smtClean="0"/>
                        <a:t>-Befehl</a:t>
                      </a:r>
                      <a:endParaRPr lang="de-D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Konfiguration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err="1" smtClean="0"/>
                        <a:t>git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config</a:t>
                      </a:r>
                      <a:r>
                        <a:rPr lang="de-DE" sz="1500" baseline="0" dirty="0" smtClean="0"/>
                        <a:t> user.name “ “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 err="1" smtClean="0"/>
                        <a:t>git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config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user.email</a:t>
                      </a:r>
                      <a:r>
                        <a:rPr lang="de-DE" sz="1500" baseline="0" dirty="0" smtClean="0"/>
                        <a:t> “ “</a:t>
                      </a:r>
                      <a:endParaRPr lang="de-DE" sz="15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b="1" baseline="0" dirty="0" smtClean="0"/>
                        <a:t>Lokales </a:t>
                      </a:r>
                      <a:r>
                        <a:rPr lang="de-DE" sz="1500" b="1" baseline="0" dirty="0" err="1" smtClean="0"/>
                        <a:t>git</a:t>
                      </a:r>
                      <a:r>
                        <a:rPr lang="de-DE" sz="1500" b="1" baseline="0" dirty="0" smtClean="0"/>
                        <a:t>-Repository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err="1" smtClean="0"/>
                        <a:t>git</a:t>
                      </a:r>
                      <a:r>
                        <a:rPr lang="de-DE" sz="1500" b="0" baseline="0" dirty="0" smtClean="0"/>
                        <a:t> </a:t>
                      </a:r>
                      <a:r>
                        <a:rPr lang="de-DE" sz="1500" b="0" baseline="0" dirty="0" err="1" smtClean="0"/>
                        <a:t>init</a:t>
                      </a:r>
                      <a:endParaRPr lang="de-DE" sz="1500" b="0" baseline="0" dirty="0" smtClean="0"/>
                    </a:p>
                    <a:p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git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remote 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add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origin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endParaRPr lang="de-DE" sz="1500" b="0" baseline="0" dirty="0" smtClean="0">
                        <a:latin typeface="+mn-lt"/>
                      </a:endParaRPr>
                    </a:p>
                    <a:p>
                      <a:r>
                        <a:rPr lang="de-DE" sz="1500" b="0" baseline="0" dirty="0" err="1" smtClean="0"/>
                        <a:t>git</a:t>
                      </a:r>
                      <a:r>
                        <a:rPr lang="de-DE" sz="1500" b="0" baseline="0" dirty="0" smtClean="0"/>
                        <a:t> </a:t>
                      </a:r>
                      <a:r>
                        <a:rPr lang="de-DE" sz="1500" b="0" baseline="0" dirty="0" err="1" smtClean="0"/>
                        <a:t>clone</a:t>
                      </a:r>
                      <a:endParaRPr lang="de-DE" sz="1500" b="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1" dirty="0" smtClean="0"/>
                        <a:t>Vergleich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aseline="0" dirty="0" err="1" smtClean="0"/>
                        <a:t>git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status</a:t>
                      </a:r>
                      <a:endParaRPr lang="de-DE" sz="15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git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diff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&lt;quell&gt;&lt;ziel&gt;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Lokales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err="1" smtClean="0"/>
                        <a:t>git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add</a:t>
                      </a:r>
                      <a:endParaRPr lang="de-DE" sz="15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 err="1" smtClean="0"/>
                        <a:t>git</a:t>
                      </a:r>
                      <a:r>
                        <a:rPr lang="de-DE" sz="1500" baseline="0" dirty="0" smtClean="0"/>
                        <a:t> </a:t>
                      </a:r>
                      <a:r>
                        <a:rPr lang="de-DE" sz="1500" baseline="0" dirty="0" err="1" smtClean="0"/>
                        <a:t>commit</a:t>
                      </a:r>
                      <a:r>
                        <a:rPr lang="de-DE" sz="1500" baseline="0" dirty="0" smtClean="0"/>
                        <a:t> –m ‘ ‘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b="1" baseline="0" dirty="0" smtClean="0"/>
                        <a:t>Öffentliches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 err="1" smtClean="0"/>
                        <a:t>git</a:t>
                      </a:r>
                      <a:r>
                        <a:rPr lang="de-DE" sz="1500" baseline="0" dirty="0" smtClean="0"/>
                        <a:t> push</a:t>
                      </a:r>
                      <a:endParaRPr lang="de-DE" sz="1500" dirty="0" smtClean="0"/>
                    </a:p>
                    <a:p>
                      <a:r>
                        <a:rPr lang="de-DE" sz="1500" dirty="0" err="1" smtClean="0"/>
                        <a:t>git</a:t>
                      </a:r>
                      <a:r>
                        <a:rPr lang="de-DE" sz="1500" baseline="0" dirty="0" smtClean="0"/>
                        <a:t> pull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Log-Ansicht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err="1" smtClean="0"/>
                        <a:t>git</a:t>
                      </a:r>
                      <a:r>
                        <a:rPr lang="de-DE" sz="1500" dirty="0" smtClean="0"/>
                        <a:t> log –</a:t>
                      </a:r>
                      <a:r>
                        <a:rPr lang="de-DE" sz="1500" dirty="0" err="1" smtClean="0"/>
                        <a:t>oneline</a:t>
                      </a:r>
                      <a:endParaRPr lang="de-DE" sz="1500" dirty="0" smtClean="0"/>
                    </a:p>
                    <a:p>
                      <a:r>
                        <a:rPr lang="de-DE" sz="1500" dirty="0" err="1" smtClean="0"/>
                        <a:t>gitk</a:t>
                      </a:r>
                      <a:endParaRPr lang="de-DE" sz="15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b="1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Branch</a:t>
                      </a:r>
                      <a:endParaRPr lang="de-DE" sz="1500" b="1" dirty="0" smtClean="0">
                        <a:latin typeface="+mn-lt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git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checkout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–b 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name</a:t>
                      </a:r>
                      <a:endParaRPr lang="de-DE" sz="1500" dirty="0" smtClean="0">
                        <a:latin typeface="+mn-lt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git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checkout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master</a:t>
                      </a:r>
                      <a:endParaRPr lang="de-DE" sz="1500" dirty="0" smtClean="0">
                        <a:latin typeface="+mn-lt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git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checkout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&lt;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lognr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&gt;</a:t>
                      </a:r>
                    </a:p>
                    <a:p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git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merge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&lt;</a:t>
                      </a:r>
                      <a:r>
                        <a:rPr lang="de-DE" sz="1500" dirty="0" err="1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branch</a:t>
                      </a:r>
                      <a:r>
                        <a:rPr lang="de-DE" sz="1500" dirty="0" smtClean="0"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45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Vorwort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3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Tutorial zu </a:t>
            </a:r>
            <a:r>
              <a:rPr lang="de-DE" dirty="0" err="1" smtClean="0"/>
              <a:t>git</a:t>
            </a:r>
            <a:r>
              <a:rPr lang="de-DE" dirty="0" smtClean="0"/>
              <a:t> und </a:t>
            </a:r>
            <a:r>
              <a:rPr lang="de-DE" dirty="0" err="1" smtClean="0"/>
              <a:t>GitHub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Erklärungen zu den jeweiligen Screenshots befinden sich in den Notizen</a:t>
            </a:r>
          </a:p>
          <a:p>
            <a:endParaRPr lang="de-DE" dirty="0"/>
          </a:p>
          <a:p>
            <a:r>
              <a:rPr lang="de-DE" dirty="0" smtClean="0"/>
              <a:t>Installieren von </a:t>
            </a:r>
            <a:r>
              <a:rPr lang="de-DE" dirty="0" err="1" smtClean="0"/>
              <a:t>git</a:t>
            </a:r>
            <a:r>
              <a:rPr lang="de-DE" dirty="0" smtClean="0"/>
              <a:t> und anlegen eines </a:t>
            </a:r>
            <a:r>
              <a:rPr lang="de-DE" dirty="0" err="1" smtClean="0"/>
              <a:t>GitHub</a:t>
            </a:r>
            <a:r>
              <a:rPr lang="de-DE" dirty="0" smtClean="0"/>
              <a:t> Accounts wird nicht extra behandelt, trotz allem noch einmal die Links:</a:t>
            </a:r>
            <a:br>
              <a:rPr lang="de-DE" dirty="0" smtClean="0"/>
            </a:br>
            <a:r>
              <a:rPr lang="de-DE" dirty="0" err="1" smtClean="0"/>
              <a:t>GitHub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https://github.com</a:t>
            </a:r>
            <a:r>
              <a:rPr lang="de-DE" dirty="0" smtClean="0">
                <a:hlinkClick r:id="rId2"/>
              </a:rPr>
              <a:t>/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git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git-scm.com/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4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Weitere </a:t>
            </a:r>
            <a:r>
              <a:rPr lang="de-DE" dirty="0" smtClean="0"/>
              <a:t>Links/Tutorials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30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</a:t>
            </a:r>
            <a:r>
              <a:rPr lang="de-DE" dirty="0" smtClean="0"/>
              <a:t>eitere Tutorials:</a:t>
            </a:r>
          </a:p>
          <a:p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rogerdudler.github.io/git-guide/index.de.html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https://www.atlassian.com/git/tutorials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r>
              <a:rPr lang="de-DE" dirty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git-scm.com/docs/gittutorial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w</a:t>
            </a:r>
            <a:r>
              <a:rPr lang="de-DE" dirty="0" smtClean="0"/>
              <a:t>eitere Links:</a:t>
            </a:r>
          </a:p>
          <a:p>
            <a:r>
              <a:rPr lang="de-DE" dirty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git-scm.com/book/de/v1</a:t>
            </a:r>
            <a:endParaRPr lang="de-DE" dirty="0"/>
          </a:p>
          <a:p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git-scm.com/about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7063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31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 err="1" smtClean="0"/>
              <a:t>git</a:t>
            </a:r>
            <a:r>
              <a:rPr lang="de-DE" sz="2000" b="1" dirty="0" smtClean="0"/>
              <a:t>:</a:t>
            </a:r>
          </a:p>
          <a:p>
            <a:r>
              <a:rPr lang="de-DE" sz="2000" dirty="0" smtClean="0"/>
              <a:t>https</a:t>
            </a:r>
            <a:r>
              <a:rPr lang="de-DE" sz="2000" dirty="0"/>
              <a:t>://</a:t>
            </a:r>
            <a:r>
              <a:rPr lang="de-DE" sz="2000" dirty="0" smtClean="0"/>
              <a:t>git-scm.com </a:t>
            </a:r>
            <a:r>
              <a:rPr lang="de-DE" sz="1200" dirty="0"/>
              <a:t>(</a:t>
            </a:r>
            <a:r>
              <a:rPr lang="de-DE" sz="1200" dirty="0" smtClean="0"/>
              <a:t>19.10.2015</a:t>
            </a:r>
            <a:r>
              <a:rPr lang="de-DE" sz="1200" dirty="0"/>
              <a:t>)</a:t>
            </a:r>
            <a:endParaRPr lang="de-DE" sz="1200" dirty="0" smtClean="0"/>
          </a:p>
          <a:p>
            <a:r>
              <a:rPr lang="de-DE" sz="2000" dirty="0"/>
              <a:t>https://</a:t>
            </a:r>
            <a:r>
              <a:rPr lang="de-DE" sz="2000" dirty="0" smtClean="0"/>
              <a:t>rogerdudler.github.io/git-guide/index.de.html </a:t>
            </a:r>
            <a:r>
              <a:rPr lang="de-DE" sz="1100" dirty="0" smtClean="0"/>
              <a:t>(19.10.2015)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b="1" dirty="0" err="1" smtClean="0"/>
              <a:t>GitHub</a:t>
            </a:r>
            <a:r>
              <a:rPr lang="de-DE" sz="2000" b="1" dirty="0"/>
              <a:t>:</a:t>
            </a:r>
            <a:endParaRPr lang="de-DE" sz="2000" b="1" dirty="0" smtClean="0"/>
          </a:p>
          <a:p>
            <a:r>
              <a:rPr lang="de-DE" sz="2000" dirty="0" smtClean="0"/>
              <a:t>https</a:t>
            </a:r>
            <a:r>
              <a:rPr lang="de-DE" sz="2000" dirty="0"/>
              <a:t>://</a:t>
            </a:r>
            <a:r>
              <a:rPr lang="de-DE" sz="2000" dirty="0" smtClean="0"/>
              <a:t>github.com </a:t>
            </a:r>
            <a:r>
              <a:rPr lang="de-DE" sz="1100" dirty="0" smtClean="0"/>
              <a:t>(19.10.2015)</a:t>
            </a:r>
          </a:p>
          <a:p>
            <a:pPr marL="0" indent="0">
              <a:buNone/>
            </a:pPr>
            <a:r>
              <a:rPr lang="de-DE" sz="2000" b="1" dirty="0" smtClean="0"/>
              <a:t>Bilder:</a:t>
            </a:r>
            <a:endParaRPr lang="de-DE" sz="2000" b="1" dirty="0"/>
          </a:p>
          <a:p>
            <a:r>
              <a:rPr lang="de-DE" sz="2000" dirty="0" smtClean="0"/>
              <a:t>selbstgemachte Screenshots</a:t>
            </a:r>
          </a:p>
          <a:p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11844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r>
              <a:rPr lang="de-DE" dirty="0" smtClean="0"/>
              <a:t> (1)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4</a:t>
            </a:fld>
            <a:endParaRPr lang="de-DE"/>
          </a:p>
        </p:txBody>
      </p:sp>
      <p:pic>
        <p:nvPicPr>
          <p:cNvPr id="1026" name="Picture 2" descr="C:\Users\mincekara\Desktop\2015-10-19 17_40_06-xn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488832" cy="293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7596335" y="2204864"/>
            <a:ext cx="360041" cy="184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805913" y="3415589"/>
            <a:ext cx="2774199" cy="22943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93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r>
              <a:rPr lang="de-DE" dirty="0" smtClean="0"/>
              <a:t> (2)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5</a:t>
            </a:fld>
            <a:endParaRPr lang="de-DE"/>
          </a:p>
        </p:txBody>
      </p:sp>
      <p:pic>
        <p:nvPicPr>
          <p:cNvPr id="2050" name="Picture 2" descr="C:\Users\mincekara\Desktop\2015-10-19 17_42_33-Create a New Reposito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397" y="1340768"/>
            <a:ext cx="6079206" cy="480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1539292" y="2132856"/>
            <a:ext cx="3536763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532397" y="2996952"/>
            <a:ext cx="6135947" cy="6480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532398" y="3775322"/>
            <a:ext cx="3543658" cy="87781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549935" y="4828965"/>
            <a:ext cx="2518009" cy="184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539292" y="5229200"/>
            <a:ext cx="3248732" cy="3600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84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r>
              <a:rPr lang="de-DE" dirty="0" smtClean="0"/>
              <a:t> (3)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6</a:t>
            </a:fld>
            <a:endParaRPr lang="de-DE"/>
          </a:p>
        </p:txBody>
      </p:sp>
      <p:pic>
        <p:nvPicPr>
          <p:cNvPr id="3074" name="Picture 2" descr="C:\Users\mincekara\Desktop\2015-10-19 17_51_54-xnappy_tutori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49" y="1268760"/>
            <a:ext cx="8172501" cy="498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99592" y="2564904"/>
            <a:ext cx="10801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236296" y="2060848"/>
            <a:ext cx="1421954" cy="25922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213004" y="4818856"/>
            <a:ext cx="1421954" cy="77038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57758" y="3212976"/>
            <a:ext cx="646251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87226" y="3653408"/>
            <a:ext cx="6462514" cy="15506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84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organisation</a:t>
            </a:r>
            <a:r>
              <a:rPr lang="de-DE" dirty="0"/>
              <a:t>(1)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7</a:t>
            </a:fld>
            <a:endParaRPr lang="de-DE"/>
          </a:p>
        </p:txBody>
      </p:sp>
      <p:pic>
        <p:nvPicPr>
          <p:cNvPr id="1026" name="Picture 2" descr="C:\Users\mincekara\Desktop\2015-10-19 17_40_06-xnap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488832" cy="293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7596335" y="2204864"/>
            <a:ext cx="360041" cy="184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805913" y="3415589"/>
            <a:ext cx="2774199" cy="22943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36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organisation</a:t>
            </a:r>
            <a:r>
              <a:rPr lang="de-DE" dirty="0" smtClean="0"/>
              <a:t>(2)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8</a:t>
            </a:fld>
            <a:endParaRPr lang="de-DE"/>
          </a:p>
        </p:txBody>
      </p:sp>
      <p:pic>
        <p:nvPicPr>
          <p:cNvPr id="4098" name="Picture 2" descr="C:\Users\mincekara\Desktop\2015-10-19 17_54_45-Create an organiz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217" y="1340768"/>
            <a:ext cx="4593566" cy="485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2295745" y="2492896"/>
            <a:ext cx="2780311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275217" y="3645024"/>
            <a:ext cx="2800839" cy="20882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24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organisation</a:t>
            </a:r>
            <a:r>
              <a:rPr lang="de-DE" dirty="0" smtClean="0"/>
              <a:t>(3)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9</a:t>
            </a:fld>
            <a:endParaRPr lang="de-DE"/>
          </a:p>
        </p:txBody>
      </p:sp>
      <p:pic>
        <p:nvPicPr>
          <p:cNvPr id="5122" name="Picture 2" descr="C:\Users\mincekara\Desktop\2015-10-19 17_55_51-Invite your team memb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288" y="1268760"/>
            <a:ext cx="5013424" cy="490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2065288" y="2564904"/>
            <a:ext cx="30782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247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Okeanos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1850</Words>
  <Application>Microsoft Office PowerPoint</Application>
  <PresentationFormat>Bildschirmpräsentation (4:3)</PresentationFormat>
  <Paragraphs>344</Paragraphs>
  <Slides>31</Slides>
  <Notes>25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Okeanos</vt:lpstr>
      <vt:lpstr>git &amp; GitHub Tutorial</vt:lpstr>
      <vt:lpstr>Übersicht</vt:lpstr>
      <vt:lpstr>Vorwort</vt:lpstr>
      <vt:lpstr>Create new repository (1)</vt:lpstr>
      <vt:lpstr>Create new repository (2)</vt:lpstr>
      <vt:lpstr>Create new repository (3)</vt:lpstr>
      <vt:lpstr>Create new organisation(1)</vt:lpstr>
      <vt:lpstr>Create new organisation(2)</vt:lpstr>
      <vt:lpstr>Create new organisation(3)</vt:lpstr>
      <vt:lpstr>Create new organisation(4)</vt:lpstr>
      <vt:lpstr>Create local copy (1)</vt:lpstr>
      <vt:lpstr>Create local copy (2 + 3)</vt:lpstr>
      <vt:lpstr>Push local changes (1.1 + 2.1)</vt:lpstr>
      <vt:lpstr>Push local changes (1.2 + 2.2)</vt:lpstr>
      <vt:lpstr>Push local changes (3)</vt:lpstr>
      <vt:lpstr>Push local changes (4)</vt:lpstr>
      <vt:lpstr>Integrating GIT into IntelliJ (1)</vt:lpstr>
      <vt:lpstr>Integrating GIT into IntelliJ (2 + 3)</vt:lpstr>
      <vt:lpstr>Integrating GIT into IntelliJ (4)</vt:lpstr>
      <vt:lpstr>Integrating GIT into IntelliJ (5)</vt:lpstr>
      <vt:lpstr>Working together on a repository (1)</vt:lpstr>
      <vt:lpstr>Working together on a repository (2)</vt:lpstr>
      <vt:lpstr>Working together on a repository (3.1) (arbeiten ohne Branches)</vt:lpstr>
      <vt:lpstr>Working together on a repository (3.2) (arbeiten ohne Branches)</vt:lpstr>
      <vt:lpstr>Working together on a repository (3.3) (arbeiten ohne Branches)</vt:lpstr>
      <vt:lpstr>Working together on a repository (4.1) (arbeiten mit Branches)</vt:lpstr>
      <vt:lpstr>Working together on a repository (4.2) (arbeiten mit Branches)</vt:lpstr>
      <vt:lpstr>Working together on a repository (4.3) (arbeiten mit Branches)</vt:lpstr>
      <vt:lpstr>Befehlsübersicht</vt:lpstr>
      <vt:lpstr>Weitere Links/Tutorials</vt:lpstr>
      <vt:lpstr>Quellen</vt:lpstr>
    </vt:vector>
  </TitlesOfParts>
  <Company>1&amp;1 Internet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und GitHub</dc:title>
  <dc:creator>Mehmet Ali Incekara</dc:creator>
  <cp:lastModifiedBy>Mehmet Ali Incekara</cp:lastModifiedBy>
  <cp:revision>120</cp:revision>
  <dcterms:created xsi:type="dcterms:W3CDTF">2015-10-10T12:46:29Z</dcterms:created>
  <dcterms:modified xsi:type="dcterms:W3CDTF">2015-10-23T12:42:05Z</dcterms:modified>
</cp:coreProperties>
</file>