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80" r:id="rId4"/>
    <p:sldId id="258" r:id="rId5"/>
    <p:sldId id="264" r:id="rId6"/>
    <p:sldId id="266" r:id="rId7"/>
    <p:sldId id="281" r:id="rId8"/>
    <p:sldId id="261" r:id="rId9"/>
    <p:sldId id="270" r:id="rId10"/>
    <p:sldId id="282" r:id="rId11"/>
    <p:sldId id="272" r:id="rId12"/>
    <p:sldId id="273" r:id="rId13"/>
    <p:sldId id="275" r:id="rId14"/>
    <p:sldId id="276" r:id="rId15"/>
    <p:sldId id="268" r:id="rId16"/>
    <p:sldId id="278" r:id="rId17"/>
    <p:sldId id="262" r:id="rId18"/>
    <p:sldId id="279"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774" autoAdjust="0"/>
  </p:normalViewPr>
  <p:slideViewPr>
    <p:cSldViewPr>
      <p:cViewPr varScale="1">
        <p:scale>
          <a:sx n="76" d="100"/>
          <a:sy n="76" d="100"/>
        </p:scale>
        <p:origin x="-179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15.10.2015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5</a:t>
            </a:fld>
            <a:endParaRPr lang="de-DE"/>
          </a:p>
        </p:txBody>
      </p:sp>
    </p:spTree>
    <p:extLst>
      <p:ext uri="{BB962C8B-B14F-4D97-AF65-F5344CB8AC3E}">
        <p14:creationId xmlns:p14="http://schemas.microsoft.com/office/powerpoint/2010/main" val="423507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9</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Leitlinien und keine festen Vorschriften</a:t>
            </a:r>
          </a:p>
          <a:p>
            <a:r>
              <a:rPr lang="de-DE" dirty="0" err="1" smtClean="0"/>
              <a:t>GitHub</a:t>
            </a:r>
            <a:r>
              <a:rPr lang="de-DE" dirty="0" smtClean="0"/>
              <a:t> sinnvoll einsetzen, je nach Softwareanforderung und Teamgröße</a:t>
            </a:r>
          </a:p>
        </p:txBody>
      </p:sp>
      <p:sp>
        <p:nvSpPr>
          <p:cNvPr id="4" name="Foliennummernplatzhalter 3"/>
          <p:cNvSpPr>
            <a:spLocks noGrp="1"/>
          </p:cNvSpPr>
          <p:nvPr>
            <p:ph type="sldNum" sz="quarter" idx="10"/>
          </p:nvPr>
        </p:nvSpPr>
        <p:spPr/>
        <p:txBody>
          <a:bodyPr/>
          <a:lstStyle/>
          <a:p>
            <a:fld id="{4A505144-3BC5-4B32-83CF-491494C34331}" type="slidenum">
              <a:rPr lang="de-DE" smtClean="0"/>
              <a:t>10</a:t>
            </a:fld>
            <a:endParaRPr lang="de-DE"/>
          </a:p>
        </p:txBody>
      </p:sp>
    </p:spTree>
    <p:extLst>
      <p:ext uri="{BB962C8B-B14F-4D97-AF65-F5344CB8AC3E}">
        <p14:creationId xmlns:p14="http://schemas.microsoft.com/office/powerpoint/2010/main" val="247363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Sinnvoll bei kleinen gruppen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11</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Master </a:t>
            </a:r>
            <a:r>
              <a:rPr lang="de-DE" dirty="0" err="1" smtClean="0"/>
              <a:t>branch</a:t>
            </a:r>
            <a:r>
              <a:rPr lang="de-DE" dirty="0" smtClean="0"/>
              <a:t> hat</a:t>
            </a:r>
            <a:r>
              <a:rPr lang="de-DE" baseline="0" dirty="0" smtClean="0"/>
              <a:t> keinen unvollständigen </a:t>
            </a:r>
            <a:r>
              <a:rPr lang="de-DE" baseline="0" dirty="0" err="1" smtClean="0"/>
              <a:t>code</a:t>
            </a:r>
            <a:r>
              <a:rPr lang="de-DE" baseline="0" dirty="0" smtClean="0"/>
              <a:t>, nur fertige </a:t>
            </a:r>
            <a:r>
              <a:rPr lang="de-DE" baseline="0" dirty="0" err="1" smtClean="0"/>
              <a:t>features</a:t>
            </a:r>
            <a:r>
              <a:rPr lang="de-DE" baseline="0" dirty="0" smtClean="0"/>
              <a:t> werden auf den </a:t>
            </a:r>
            <a:r>
              <a:rPr lang="de-DE" baseline="0" dirty="0" err="1" smtClean="0"/>
              <a:t>master</a:t>
            </a:r>
            <a:r>
              <a:rPr lang="de-DE" baseline="0" dirty="0" smtClean="0"/>
              <a:t> </a:t>
            </a:r>
            <a:r>
              <a:rPr lang="de-DE" baseline="0" dirty="0" err="1" smtClean="0"/>
              <a:t>branch</a:t>
            </a:r>
            <a:r>
              <a:rPr lang="de-DE" baseline="0" dirty="0" smtClean="0"/>
              <a:t> </a:t>
            </a:r>
            <a:r>
              <a:rPr lang="de-DE" baseline="0" dirty="0" err="1" smtClean="0"/>
              <a:t>deployed</a:t>
            </a:r>
            <a:endParaRPr lang="de-DE" baseline="0" dirty="0" smtClean="0"/>
          </a:p>
          <a:p>
            <a:endParaRPr lang="de-DE" baseline="0" dirty="0" smtClean="0"/>
          </a:p>
          <a:p>
            <a:r>
              <a:rPr lang="de-DE" baseline="0" dirty="0" smtClean="0"/>
              <a:t>Sinnvoll bei mehreren beteiligten und wenn </a:t>
            </a:r>
            <a:r>
              <a:rPr lang="de-DE" baseline="0" dirty="0" err="1" smtClean="0"/>
              <a:t>features</a:t>
            </a:r>
            <a:r>
              <a:rPr lang="de-DE" baseline="0" dirty="0" smtClean="0"/>
              <a:t> und </a:t>
            </a:r>
            <a:r>
              <a:rPr lang="de-DE" baseline="0" dirty="0" err="1" smtClean="0"/>
              <a:t>funktionen</a:t>
            </a:r>
            <a:r>
              <a:rPr lang="de-DE" baseline="0" dirty="0" smtClean="0"/>
              <a:t> aufwändiger sind und mehr zeit benötigen</a:t>
            </a:r>
          </a:p>
          <a:p>
            <a:endParaRPr lang="de-DE" baseline="0"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12</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Forking</a:t>
            </a:r>
            <a:r>
              <a:rPr lang="de-DE" baseline="0" dirty="0" smtClean="0"/>
              <a:t> ganz anders zu den bereits kennengelernten Workflows</a:t>
            </a:r>
          </a:p>
          <a:p>
            <a:endParaRPr lang="de-DE" baseline="0" dirty="0" smtClean="0"/>
          </a:p>
          <a:p>
            <a:r>
              <a:rPr lang="de-DE" baseline="0" dirty="0" smtClean="0"/>
              <a:t>Höhere Sicherheit, da nur einer das offizielle </a:t>
            </a:r>
            <a:r>
              <a:rPr lang="de-DE" baseline="0" dirty="0" err="1" smtClean="0"/>
              <a:t>repo</a:t>
            </a:r>
            <a:r>
              <a:rPr lang="de-DE" baseline="0" dirty="0" smtClean="0"/>
              <a:t> pushen kann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13</a:t>
            </a:fld>
            <a:endParaRPr lang="de-DE"/>
          </a:p>
        </p:txBody>
      </p:sp>
    </p:spTree>
    <p:extLst>
      <p:ext uri="{BB962C8B-B14F-4D97-AF65-F5344CB8AC3E}">
        <p14:creationId xmlns:p14="http://schemas.microsoft.com/office/powerpoint/2010/main" val="164893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15.10.2015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15.10.2015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15.10.2015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15.10.2015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15.10.2015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15.10.2015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15.10.2015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15.10.2015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15.10.2015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15.10.2015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15.10.2015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15.10.2015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normAutofit/>
          </a:bodyPr>
          <a:lstStyle/>
          <a:p>
            <a:pPr marL="0" indent="0" algn="ctr">
              <a:buNone/>
            </a:pPr>
            <a:endParaRPr lang="de-DE" sz="4000" dirty="0" smtClean="0"/>
          </a:p>
          <a:p>
            <a:pPr marL="0" indent="0" algn="ctr">
              <a:buNone/>
            </a:pPr>
            <a:endParaRPr lang="de-DE" sz="4000" dirty="0"/>
          </a:p>
          <a:p>
            <a:pPr marL="0" indent="0" algn="ctr">
              <a:buNone/>
            </a:pPr>
            <a:endParaRPr lang="de-DE" sz="4000" dirty="0" smtClean="0"/>
          </a:p>
          <a:p>
            <a:pPr marL="0" indent="0" algn="ctr">
              <a:buNone/>
            </a:pPr>
            <a:r>
              <a:rPr lang="de-DE" sz="4000" dirty="0" smtClean="0"/>
              <a:t>Workflows</a:t>
            </a:r>
            <a:endParaRPr lang="de-DE" sz="4000" dirty="0"/>
          </a:p>
        </p:txBody>
      </p:sp>
    </p:spTree>
    <p:extLst>
      <p:ext uri="{BB962C8B-B14F-4D97-AF65-F5344CB8AC3E}">
        <p14:creationId xmlns:p14="http://schemas.microsoft.com/office/powerpoint/2010/main" val="519444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Centralized</a:t>
            </a:r>
            <a:r>
              <a:rPr lang="de-DE" dirty="0" smtClean="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11</a:t>
            </a:fld>
            <a:endParaRPr lang="de-DE"/>
          </a:p>
        </p:txBody>
      </p:sp>
      <p:sp>
        <p:nvSpPr>
          <p:cNvPr id="5" name="Inhaltsplatzhalter 4"/>
          <p:cNvSpPr>
            <a:spLocks noGrp="1"/>
          </p:cNvSpPr>
          <p:nvPr>
            <p:ph sz="quarter" idx="1"/>
          </p:nvPr>
        </p:nvSpPr>
        <p:spPr/>
        <p:txBody>
          <a:bodyPr>
            <a:normAutofit/>
          </a:bodyPr>
          <a:lstStyle/>
          <a:p>
            <a:r>
              <a:rPr lang="de-DE" sz="2400" dirty="0" smtClean="0"/>
              <a:t>lokale Kopie vom </a:t>
            </a:r>
            <a:br>
              <a:rPr lang="de-DE" sz="2400" dirty="0" smtClean="0"/>
            </a:br>
            <a:r>
              <a:rPr lang="de-DE" sz="2400" dirty="0" smtClean="0"/>
              <a:t>ganzen Projekt</a:t>
            </a:r>
          </a:p>
          <a:p>
            <a:endParaRPr lang="de-DE" sz="2400" dirty="0" smtClean="0"/>
          </a:p>
          <a:p>
            <a:r>
              <a:rPr lang="de-DE" sz="2400" dirty="0" err="1" smtClean="0"/>
              <a:t>Commits</a:t>
            </a:r>
            <a:r>
              <a:rPr lang="de-DE" sz="2400" dirty="0" smtClean="0"/>
              <a:t> werden auf der</a:t>
            </a:r>
            <a:br>
              <a:rPr lang="de-DE" sz="2400" dirty="0" smtClean="0"/>
            </a:br>
            <a:r>
              <a:rPr lang="de-DE" sz="2400" dirty="0"/>
              <a:t>l</a:t>
            </a:r>
            <a:r>
              <a:rPr lang="de-DE" sz="2400" dirty="0" smtClean="0"/>
              <a:t>okalen Kopie ausgeführt</a:t>
            </a:r>
          </a:p>
          <a:p>
            <a:endParaRPr lang="de-DE" sz="2400" dirty="0" smtClean="0"/>
          </a:p>
          <a:p>
            <a:r>
              <a:rPr lang="de-DE" sz="2400" dirty="0" smtClean="0"/>
              <a:t>Zur Veröffentlichung werden</a:t>
            </a:r>
            <a:br>
              <a:rPr lang="de-DE" sz="2400" dirty="0" smtClean="0"/>
            </a:br>
            <a:r>
              <a:rPr lang="de-DE" sz="2400" dirty="0" smtClean="0"/>
              <a:t>die Veränderungen gepusht</a:t>
            </a:r>
          </a:p>
          <a:p>
            <a:endParaRPr lang="de-DE" sz="2400" dirty="0"/>
          </a:p>
        </p:txBody>
      </p:sp>
      <p:sp>
        <p:nvSpPr>
          <p:cNvPr id="6" name="AutoShape 2" descr="Git Workflows: SVN-style Work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Git Workflows: SVN-style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8" descr="Git Workflows: SVN-style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221" y="1289394"/>
            <a:ext cx="3712235" cy="3291734"/>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Feature </a:t>
            </a:r>
            <a:r>
              <a:rPr lang="de-DE" dirty="0" err="1"/>
              <a:t>Branch</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12</a:t>
            </a:fld>
            <a:endParaRPr lang="de-DE"/>
          </a:p>
        </p:txBody>
      </p:sp>
      <p:sp>
        <p:nvSpPr>
          <p:cNvPr id="5" name="Inhaltsplatzhalter 4"/>
          <p:cNvSpPr>
            <a:spLocks noGrp="1"/>
          </p:cNvSpPr>
          <p:nvPr>
            <p:ph sz="quarter" idx="1"/>
          </p:nvPr>
        </p:nvSpPr>
        <p:spPr/>
        <p:txBody>
          <a:bodyPr>
            <a:normAutofit/>
          </a:bodyPr>
          <a:lstStyle/>
          <a:p>
            <a:r>
              <a:rPr lang="de-DE" sz="2400" dirty="0" smtClean="0"/>
              <a:t>Features werden in</a:t>
            </a:r>
            <a:br>
              <a:rPr lang="de-DE" sz="2400" dirty="0" smtClean="0"/>
            </a:br>
            <a:r>
              <a:rPr lang="de-DE" sz="2400" dirty="0" smtClean="0"/>
              <a:t>separaten </a:t>
            </a:r>
            <a:r>
              <a:rPr lang="de-DE" sz="2400" dirty="0" err="1" smtClean="0"/>
              <a:t>Branches</a:t>
            </a:r>
            <a:r>
              <a:rPr lang="de-DE" sz="2400" dirty="0" smtClean="0"/>
              <a:t> </a:t>
            </a:r>
            <a:br>
              <a:rPr lang="de-DE" sz="2400" dirty="0" smtClean="0"/>
            </a:br>
            <a:r>
              <a:rPr lang="de-DE" sz="2400" dirty="0" smtClean="0"/>
              <a:t>entwickelt</a:t>
            </a:r>
          </a:p>
          <a:p>
            <a:endParaRPr lang="de-DE" sz="2400" dirty="0"/>
          </a:p>
          <a:p>
            <a:r>
              <a:rPr lang="de-DE" sz="2400" dirty="0" smtClean="0"/>
              <a:t>Entwicklung hat keine</a:t>
            </a:r>
            <a:br>
              <a:rPr lang="de-DE" sz="2400" dirty="0" smtClean="0"/>
            </a:br>
            <a:r>
              <a:rPr lang="de-DE" sz="2400" dirty="0" smtClean="0"/>
              <a:t>Auswirkung auf den</a:t>
            </a:r>
            <a:br>
              <a:rPr lang="de-DE" sz="2400" dirty="0" smtClean="0"/>
            </a:br>
            <a:r>
              <a:rPr lang="de-DE" sz="2400" dirty="0" smtClean="0"/>
              <a:t>Master </a:t>
            </a:r>
            <a:r>
              <a:rPr lang="de-DE" sz="2400" dirty="0" err="1" smtClean="0"/>
              <a:t>Branch</a:t>
            </a:r>
            <a:endParaRPr lang="de-DE" sz="2400" dirty="0" smtClean="0"/>
          </a:p>
          <a:p>
            <a:endParaRPr lang="de-DE" sz="2400" dirty="0"/>
          </a:p>
          <a:p>
            <a:r>
              <a:rPr lang="de-DE" sz="2400" dirty="0" smtClean="0"/>
              <a:t>Erweiterung: </a:t>
            </a:r>
            <a:r>
              <a:rPr lang="de-DE" sz="2400" dirty="0" err="1" smtClean="0"/>
              <a:t>Gitflow</a:t>
            </a:r>
            <a:r>
              <a:rPr lang="de-DE" sz="2400" dirty="0" smtClean="0"/>
              <a:t> Workflow</a:t>
            </a:r>
            <a:endParaRPr lang="de-DE" sz="2400" dirty="0"/>
          </a:p>
          <a:p>
            <a:pPr lvl="1"/>
            <a:r>
              <a:rPr lang="de-DE" sz="2100" dirty="0"/>
              <a:t>g</a:t>
            </a:r>
            <a:r>
              <a:rPr lang="de-DE" sz="2100" dirty="0" smtClean="0"/>
              <a:t>enauer festgelegte </a:t>
            </a:r>
            <a:r>
              <a:rPr lang="de-DE" sz="2100" dirty="0" err="1" smtClean="0"/>
              <a:t>Branches</a:t>
            </a:r>
            <a:r>
              <a:rPr lang="de-DE" sz="2100" dirty="0" smtClean="0"/>
              <a:t> (bspw. Master, Release, Feature, Bug,…)</a:t>
            </a:r>
          </a:p>
          <a:p>
            <a:endParaRPr lang="de-DE" sz="2400" dirty="0"/>
          </a:p>
          <a:p>
            <a:endParaRPr lang="de-DE" sz="2400" dirty="0" smtClean="0"/>
          </a:p>
          <a:p>
            <a:endParaRPr lang="de-DE" sz="2400" dirty="0" smtClean="0"/>
          </a:p>
          <a:p>
            <a:endParaRPr lang="de-DE" sz="24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277171"/>
            <a:ext cx="4763165" cy="2295845"/>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Forking</a:t>
            </a:r>
            <a:r>
              <a:rPr lang="de-DE" dirty="0" smtClean="0"/>
              <a:t> </a:t>
            </a:r>
            <a:r>
              <a:rPr lang="de-DE" dirty="0"/>
              <a:t>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13</a:t>
            </a:fld>
            <a:endParaRPr lang="de-DE"/>
          </a:p>
        </p:txBody>
      </p:sp>
      <p:sp>
        <p:nvSpPr>
          <p:cNvPr id="5" name="Inhaltsplatzhalter 4"/>
          <p:cNvSpPr>
            <a:spLocks noGrp="1"/>
          </p:cNvSpPr>
          <p:nvPr>
            <p:ph sz="quarter" idx="1"/>
          </p:nvPr>
        </p:nvSpPr>
        <p:spPr/>
        <p:txBody>
          <a:bodyPr>
            <a:normAutofit/>
          </a:bodyPr>
          <a:lstStyle/>
          <a:p>
            <a:r>
              <a:rPr lang="de-DE" sz="2400" dirty="0" smtClean="0"/>
              <a:t>Jeder Entwickler hat ein</a:t>
            </a:r>
            <a:br>
              <a:rPr lang="de-DE" sz="2400" dirty="0" smtClean="0"/>
            </a:br>
            <a:r>
              <a:rPr lang="de-DE" sz="2400" dirty="0" smtClean="0"/>
              <a:t>privates lokales und ein</a:t>
            </a:r>
            <a:br>
              <a:rPr lang="de-DE" sz="2400" dirty="0" smtClean="0"/>
            </a:br>
            <a:r>
              <a:rPr lang="de-DE" sz="2400" dirty="0" smtClean="0"/>
              <a:t>öffentliches Repository</a:t>
            </a:r>
            <a:br>
              <a:rPr lang="de-DE" sz="2400" dirty="0" smtClean="0"/>
            </a:br>
            <a:r>
              <a:rPr lang="de-DE" sz="2400" dirty="0" smtClean="0"/>
              <a:t>zusätzlich</a:t>
            </a:r>
          </a:p>
          <a:p>
            <a:endParaRPr lang="de-DE" sz="2400" dirty="0" smtClean="0"/>
          </a:p>
          <a:p>
            <a:r>
              <a:rPr lang="de-DE" sz="2400" dirty="0" smtClean="0"/>
              <a:t>Nur der Besitzer des </a:t>
            </a:r>
            <a:br>
              <a:rPr lang="de-DE" sz="2400" dirty="0" smtClean="0"/>
            </a:br>
            <a:r>
              <a:rPr lang="de-DE" sz="2400" dirty="0" smtClean="0"/>
              <a:t>Projektes</a:t>
            </a:r>
            <a:r>
              <a:rPr lang="de-DE" sz="2400" dirty="0"/>
              <a:t> </a:t>
            </a:r>
            <a:r>
              <a:rPr lang="de-DE" sz="2400" dirty="0" smtClean="0"/>
              <a:t>kann das offizielle</a:t>
            </a:r>
            <a:br>
              <a:rPr lang="de-DE" sz="2400" dirty="0" smtClean="0"/>
            </a:br>
            <a:r>
              <a:rPr lang="de-DE" sz="2400" dirty="0" smtClean="0"/>
              <a:t>Repository pushen</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555" y="1243488"/>
            <a:ext cx="4258245" cy="3049608"/>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14</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sz="4000" dirty="0" smtClean="0"/>
              <a:t>Demo, </a:t>
            </a:r>
            <a:r>
              <a:rPr lang="de-DE" sz="4000" dirty="0" err="1" smtClean="0"/>
              <a:t>enjoy</a:t>
            </a:r>
            <a:r>
              <a:rPr lang="de-DE" sz="4000" dirty="0" smtClean="0"/>
              <a:t> </a:t>
            </a:r>
            <a:r>
              <a:rPr lang="de-DE" sz="4000" dirty="0" smtClean="0">
                <a:sym typeface="Wingdings" panose="05000000000000000000" pitchFamily="2" charset="2"/>
              </a:rPr>
              <a:t></a:t>
            </a:r>
            <a:endParaRPr lang="de-DE" sz="4000" dirty="0" smtClean="0"/>
          </a:p>
        </p:txBody>
      </p:sp>
    </p:spTree>
    <p:extLst>
      <p:ext uri="{BB962C8B-B14F-4D97-AF65-F5344CB8AC3E}">
        <p14:creationId xmlns:p14="http://schemas.microsoft.com/office/powerpoint/2010/main" val="2386628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Befehlsübersicht</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2824905339"/>
              </p:ext>
            </p:extLst>
          </p:nvPr>
        </p:nvGraphicFramePr>
        <p:xfrm>
          <a:off x="457200" y="1219200"/>
          <a:ext cx="8229600" cy="4897120"/>
        </p:xfrm>
        <a:graphic>
          <a:graphicData uri="http://schemas.openxmlformats.org/drawingml/2006/table">
            <a:tbl>
              <a:tblPr firstRow="1" bandRow="1">
                <a:tableStyleId>{5C22544A-7EE6-4342-B048-85BDC9FD1C3A}</a:tableStyleId>
              </a:tblPr>
              <a:tblGrid>
                <a:gridCol w="2746648"/>
                <a:gridCol w="5482952"/>
              </a:tblGrid>
              <a:tr h="370840">
                <a:tc>
                  <a:txBody>
                    <a:bodyPr/>
                    <a:lstStyle/>
                    <a:p>
                      <a:endParaRPr lang="de-DE" sz="1500" dirty="0"/>
                    </a:p>
                  </a:txBody>
                  <a:tcPr/>
                </a:tc>
                <a:tc>
                  <a:txBody>
                    <a:bodyPr/>
                    <a:lstStyle/>
                    <a:p>
                      <a:r>
                        <a:rPr lang="de-DE" sz="1500" dirty="0" err="1" smtClean="0"/>
                        <a:t>git</a:t>
                      </a:r>
                      <a:r>
                        <a:rPr lang="de-DE" sz="1500" dirty="0" smtClean="0"/>
                        <a:t>-Befehl</a:t>
                      </a:r>
                      <a:endParaRPr lang="de-DE" sz="1500" dirty="0"/>
                    </a:p>
                  </a:txBody>
                  <a:tcPr/>
                </a:tc>
              </a:tr>
              <a:tr h="370840">
                <a:tc>
                  <a:txBody>
                    <a:bodyPr/>
                    <a:lstStyle/>
                    <a:p>
                      <a:r>
                        <a:rPr lang="de-DE" sz="1500" b="1" dirty="0" smtClean="0"/>
                        <a:t>Konfiguration</a:t>
                      </a:r>
                    </a:p>
                  </a:txBody>
                  <a:tcPr/>
                </a:tc>
                <a:tc>
                  <a:txBody>
                    <a:bodyPr/>
                    <a:lstStyle/>
                    <a:p>
                      <a:r>
                        <a:rPr lang="de-DE" sz="1500" dirty="0" err="1" smtClean="0"/>
                        <a:t>git</a:t>
                      </a:r>
                      <a:r>
                        <a:rPr lang="de-DE" sz="1500" baseline="0" dirty="0" smtClean="0"/>
                        <a:t> </a:t>
                      </a:r>
                      <a:r>
                        <a:rPr lang="de-DE" sz="1500" baseline="0" dirty="0" err="1" smtClean="0"/>
                        <a:t>config</a:t>
                      </a:r>
                      <a:r>
                        <a:rPr lang="de-DE" sz="1500" baseline="0" dirty="0" smtClean="0"/>
                        <a:t> user.name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config</a:t>
                      </a:r>
                      <a:r>
                        <a:rPr lang="de-DE" sz="1500" baseline="0" dirty="0" smtClean="0"/>
                        <a:t> </a:t>
                      </a:r>
                      <a:r>
                        <a:rPr lang="de-DE" sz="1500" baseline="0" dirty="0" err="1" smtClean="0"/>
                        <a:t>user.email</a:t>
                      </a:r>
                      <a:r>
                        <a:rPr lang="de-DE" sz="1500" baseline="0" dirty="0" smtClean="0"/>
                        <a:t> “ “</a:t>
                      </a:r>
                      <a:endParaRPr lang="de-DE" sz="1500" dirty="0" smtClean="0"/>
                    </a:p>
                  </a:txBody>
                  <a:tcPr/>
                </a:tc>
              </a:tr>
              <a:tr h="370840">
                <a:tc>
                  <a:txBody>
                    <a:bodyPr/>
                    <a:lstStyle/>
                    <a:p>
                      <a:r>
                        <a:rPr lang="de-DE" sz="1500" b="1" baseline="0" dirty="0" smtClean="0"/>
                        <a:t>Lokales </a:t>
                      </a:r>
                      <a:r>
                        <a:rPr lang="de-DE" sz="1500" b="1" baseline="0" dirty="0" err="1" smtClean="0"/>
                        <a:t>git</a:t>
                      </a:r>
                      <a:r>
                        <a:rPr lang="de-DE" sz="1500" b="1" baseline="0" dirty="0" smtClean="0"/>
                        <a:t>-Repository</a:t>
                      </a:r>
                    </a:p>
                  </a:txBody>
                  <a:tcPr/>
                </a:tc>
                <a:tc>
                  <a:txBody>
                    <a:bodyPr/>
                    <a:lstStyle/>
                    <a:p>
                      <a:r>
                        <a:rPr lang="de-DE" sz="1500" b="0" dirty="0" err="1" smtClean="0"/>
                        <a:t>git</a:t>
                      </a:r>
                      <a:r>
                        <a:rPr lang="de-DE" sz="1500" b="0" baseline="0" dirty="0" smtClean="0"/>
                        <a:t> </a:t>
                      </a:r>
                      <a:r>
                        <a:rPr lang="de-DE" sz="1500" b="0" baseline="0" dirty="0" err="1" smtClean="0"/>
                        <a:t>init</a:t>
                      </a:r>
                      <a:endParaRPr lang="de-DE" sz="1500" b="0" baseline="0" dirty="0" smtClean="0"/>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remote </a:t>
                      </a:r>
                      <a:r>
                        <a:rPr lang="de-DE" sz="1500" dirty="0" err="1" smtClean="0">
                          <a:latin typeface="+mn-lt"/>
                          <a:ea typeface="Arial Unicode MS" panose="020B0604020202020204" pitchFamily="34" charset="-128"/>
                          <a:cs typeface="Arial Unicode MS" panose="020B0604020202020204" pitchFamily="34" charset="-128"/>
                        </a:rPr>
                        <a:t>add</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origin</a:t>
                      </a:r>
                      <a:r>
                        <a:rPr lang="de-DE" sz="1500" dirty="0" smtClean="0">
                          <a:latin typeface="+mn-lt"/>
                          <a:ea typeface="Arial Unicode MS" panose="020B0604020202020204" pitchFamily="34" charset="-128"/>
                          <a:cs typeface="Arial Unicode MS" panose="020B0604020202020204" pitchFamily="34" charset="-128"/>
                        </a:rPr>
                        <a:t> </a:t>
                      </a:r>
                      <a:endParaRPr lang="de-DE" sz="1500" b="0" baseline="0" dirty="0" smtClean="0">
                        <a:latin typeface="+mn-lt"/>
                      </a:endParaRPr>
                    </a:p>
                    <a:p>
                      <a:r>
                        <a:rPr lang="de-DE" sz="1500" b="0" baseline="0" dirty="0" err="1" smtClean="0"/>
                        <a:t>git</a:t>
                      </a:r>
                      <a:r>
                        <a:rPr lang="de-DE" sz="1500" b="0" baseline="0" dirty="0" smtClean="0"/>
                        <a:t> </a:t>
                      </a:r>
                      <a:r>
                        <a:rPr lang="de-DE" sz="1500" b="0" baseline="0" dirty="0" err="1" smtClean="0"/>
                        <a:t>clone</a:t>
                      </a:r>
                      <a:endParaRPr lang="de-DE" sz="1500" b="0" baseline="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1" dirty="0" smtClean="0"/>
                        <a:t>Vergleich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aseline="0" dirty="0" err="1" smtClean="0"/>
                        <a:t>git</a:t>
                      </a:r>
                      <a:r>
                        <a:rPr lang="de-DE" sz="1500" baseline="0" dirty="0" smtClean="0"/>
                        <a:t> </a:t>
                      </a:r>
                      <a:r>
                        <a:rPr lang="de-DE" sz="1500" baseline="0" dirty="0" err="1" smtClean="0"/>
                        <a:t>status</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diff</a:t>
                      </a:r>
                      <a:r>
                        <a:rPr lang="de-DE" sz="1500" dirty="0" smtClean="0">
                          <a:latin typeface="+mn-lt"/>
                          <a:ea typeface="Arial Unicode MS" panose="020B0604020202020204" pitchFamily="34" charset="-128"/>
                          <a:cs typeface="Arial Unicode MS" panose="020B0604020202020204" pitchFamily="34" charset="-128"/>
                        </a:rPr>
                        <a:t> &lt;quell&gt;&lt;ziel&gt;</a:t>
                      </a:r>
                    </a:p>
                  </a:txBody>
                  <a:tcPr/>
                </a:tc>
              </a:tr>
              <a:tr h="370840">
                <a:tc>
                  <a:txBody>
                    <a:bodyPr/>
                    <a:lstStyle/>
                    <a:p>
                      <a:r>
                        <a:rPr lang="de-DE" sz="1500" b="1" dirty="0" smtClean="0"/>
                        <a:t>Lokales Repository</a:t>
                      </a:r>
                    </a:p>
                  </a:txBody>
                  <a:tcPr/>
                </a:tc>
                <a:tc>
                  <a:txBody>
                    <a:bodyPr/>
                    <a:lstStyle/>
                    <a:p>
                      <a:r>
                        <a:rPr lang="de-DE" sz="1500" dirty="0" err="1" smtClean="0"/>
                        <a:t>git</a:t>
                      </a:r>
                      <a:r>
                        <a:rPr lang="de-DE" sz="1500" baseline="0" dirty="0" smtClean="0"/>
                        <a:t> </a:t>
                      </a:r>
                      <a:r>
                        <a:rPr lang="de-DE" sz="1500" baseline="0" dirty="0" err="1" smtClean="0"/>
                        <a:t>add</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commit</a:t>
                      </a:r>
                      <a:r>
                        <a:rPr lang="de-DE" sz="1500" baseline="0" dirty="0" smtClean="0"/>
                        <a:t> –m ‘ ‘</a:t>
                      </a:r>
                    </a:p>
                  </a:txBody>
                  <a:tcPr/>
                </a:tc>
              </a:tr>
              <a:tr h="370840">
                <a:tc>
                  <a:txBody>
                    <a:bodyPr/>
                    <a:lstStyle/>
                    <a:p>
                      <a:r>
                        <a:rPr lang="de-DE" sz="1500" b="1" baseline="0" dirty="0" smtClean="0"/>
                        <a:t>Öffentliches Repository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push</a:t>
                      </a:r>
                      <a:endParaRPr lang="de-DE" sz="1500" dirty="0" smtClean="0"/>
                    </a:p>
                    <a:p>
                      <a:r>
                        <a:rPr lang="de-DE" sz="1500" dirty="0" err="1" smtClean="0"/>
                        <a:t>git</a:t>
                      </a:r>
                      <a:r>
                        <a:rPr lang="de-DE" sz="1500" baseline="0" dirty="0" smtClean="0"/>
                        <a:t> pull</a:t>
                      </a:r>
                    </a:p>
                  </a:txBody>
                  <a:tcPr/>
                </a:tc>
              </a:tr>
              <a:tr h="370840">
                <a:tc>
                  <a:txBody>
                    <a:bodyPr/>
                    <a:lstStyle/>
                    <a:p>
                      <a:r>
                        <a:rPr lang="de-DE" sz="1500" b="1" dirty="0" smtClean="0"/>
                        <a:t>Log-Ansicht</a:t>
                      </a:r>
                    </a:p>
                  </a:txBody>
                  <a:tcPr/>
                </a:tc>
                <a:tc>
                  <a:txBody>
                    <a:bodyPr/>
                    <a:lstStyle/>
                    <a:p>
                      <a:r>
                        <a:rPr lang="de-DE" sz="1500" dirty="0" err="1" smtClean="0"/>
                        <a:t>git</a:t>
                      </a:r>
                      <a:r>
                        <a:rPr lang="de-DE" sz="1500" dirty="0" smtClean="0"/>
                        <a:t> log –</a:t>
                      </a:r>
                      <a:r>
                        <a:rPr lang="de-DE" sz="1500" dirty="0" err="1" smtClean="0"/>
                        <a:t>oneline</a:t>
                      </a:r>
                      <a:endParaRPr lang="de-DE" sz="1500" dirty="0" smtClean="0"/>
                    </a:p>
                    <a:p>
                      <a:r>
                        <a:rPr lang="de-DE" sz="1500" dirty="0" err="1" smtClean="0"/>
                        <a:t>gitk</a:t>
                      </a:r>
                      <a:endParaRPr lang="de-DE" sz="1500" dirty="0" smtClean="0"/>
                    </a:p>
                  </a:txBody>
                  <a:tcPr/>
                </a:tc>
              </a:tr>
              <a:tr h="370840">
                <a:tc>
                  <a:txBody>
                    <a:bodyPr/>
                    <a:lstStyle/>
                    <a:p>
                      <a:r>
                        <a:rPr lang="de-DE" sz="1500" b="1" dirty="0" err="1" smtClean="0">
                          <a:latin typeface="+mn-lt"/>
                          <a:ea typeface="Arial Unicode MS" panose="020B0604020202020204" pitchFamily="34" charset="-128"/>
                          <a:cs typeface="Arial Unicode MS" panose="020B0604020202020204" pitchFamily="34" charset="-128"/>
                        </a:rPr>
                        <a:t>Branch</a:t>
                      </a:r>
                      <a:endParaRPr lang="de-DE" sz="1500" b="1" dirty="0" smtClean="0">
                        <a:latin typeface="+mn-lt"/>
                        <a:ea typeface="Arial Unicode MS" panose="020B0604020202020204" pitchFamily="34" charset="-128"/>
                        <a:cs typeface="Arial Unicode MS" panose="020B0604020202020204" pitchFamily="34" charset="-128"/>
                      </a:endParaRPr>
                    </a:p>
                  </a:txBody>
                  <a:tcPr/>
                </a:tc>
                <a:tc>
                  <a:txBody>
                    <a:bodyPr/>
                    <a:lstStyle/>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–b </a:t>
                      </a:r>
                      <a:r>
                        <a:rPr lang="de-DE" sz="1500" dirty="0" err="1" smtClean="0">
                          <a:latin typeface="+mn-lt"/>
                          <a:ea typeface="Arial Unicode MS" panose="020B0604020202020204" pitchFamily="34" charset="-128"/>
                          <a:cs typeface="Arial Unicode MS" panose="020B0604020202020204" pitchFamily="34" charset="-128"/>
                        </a:rPr>
                        <a:t>name</a:t>
                      </a:r>
                      <a:endParaRPr lang="de-DE" sz="1500" dirty="0" smtClean="0">
                        <a:latin typeface="+mn-lt"/>
                        <a:ea typeface="Arial Unicode MS" panose="020B0604020202020204" pitchFamily="34" charset="-128"/>
                        <a:cs typeface="Arial Unicode MS" panose="020B0604020202020204" pitchFamily="34" charset="-128"/>
                      </a:endParaRP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master</a:t>
                      </a:r>
                      <a:endParaRPr lang="de-DE" sz="1500" dirty="0" smtClean="0">
                        <a:latin typeface="+mn-lt"/>
                        <a:ea typeface="Arial Unicode MS" panose="020B0604020202020204" pitchFamily="34" charset="-128"/>
                        <a:cs typeface="Arial Unicode MS" panose="020B060402020202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lognr</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merge</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branch</a:t>
                      </a:r>
                      <a:r>
                        <a:rPr lang="de-DE" sz="1500" dirty="0" smtClean="0">
                          <a:latin typeface="+mn-lt"/>
                          <a:ea typeface="Arial Unicode MS" panose="020B0604020202020204" pitchFamily="34" charset="-128"/>
                          <a:cs typeface="Arial Unicode MS" panose="020B0604020202020204" pitchFamily="34" charset="-128"/>
                        </a:rPr>
                        <a:t>&gt;</a:t>
                      </a:r>
                    </a:p>
                  </a:txBody>
                  <a:tcPr/>
                </a:tc>
              </a:tr>
            </a:tbl>
          </a:graphicData>
        </a:graphic>
      </p:graphicFrame>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16</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sz="4000" dirty="0" err="1" smtClean="0"/>
              <a:t>Your</a:t>
            </a:r>
            <a:r>
              <a:rPr lang="de-DE" sz="4000" dirty="0" smtClean="0"/>
              <a:t> turn </a:t>
            </a:r>
            <a:r>
              <a:rPr lang="de-DE" sz="4000" dirty="0" smtClean="0">
                <a:sym typeface="Wingdings" panose="05000000000000000000" pitchFamily="2" charset="2"/>
              </a:rPr>
              <a:t></a:t>
            </a:r>
            <a:endParaRPr lang="de-DE" sz="4000" dirty="0" smtClean="0"/>
          </a:p>
        </p:txBody>
      </p:sp>
    </p:spTree>
    <p:extLst>
      <p:ext uri="{BB962C8B-B14F-4D97-AF65-F5344CB8AC3E}">
        <p14:creationId xmlns:p14="http://schemas.microsoft.com/office/powerpoint/2010/main" val="361569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17</a:t>
            </a:fld>
            <a:endParaRPr lang="de-DE"/>
          </a:p>
        </p:txBody>
      </p:sp>
      <p:sp>
        <p:nvSpPr>
          <p:cNvPr id="5" name="Inhaltsplatzhalter 4"/>
          <p:cNvSpPr>
            <a:spLocks noGrp="1"/>
          </p:cNvSpPr>
          <p:nvPr>
            <p:ph sz="quarter" idx="1"/>
          </p:nvPr>
        </p:nvSpPr>
        <p:spPr>
          <a:xfrm>
            <a:off x="457200" y="1219200"/>
            <a:ext cx="8435280" cy="4937760"/>
          </a:xfrm>
        </p:spPr>
        <p:txBody>
          <a:bodyPr>
            <a:normAutofit fontScale="92500" lnSpcReduction="20000"/>
          </a:bodyPr>
          <a:lstStyle/>
          <a:p>
            <a:pPr marL="0" indent="0">
              <a:buNone/>
            </a:pPr>
            <a:r>
              <a:rPr lang="de-DE" sz="2000" b="1" dirty="0" err="1" smtClean="0"/>
              <a:t>git</a:t>
            </a:r>
            <a:r>
              <a:rPr lang="de-DE" sz="2000" b="1"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 </a:t>
            </a:r>
            <a:r>
              <a:rPr lang="de-DE" sz="1200" dirty="0" smtClean="0"/>
              <a:t>(11.10.2015)</a:t>
            </a:r>
          </a:p>
          <a:p>
            <a:pPr marL="0" indent="0">
              <a:buNone/>
            </a:pPr>
            <a:r>
              <a:rPr lang="de-DE" sz="2000" b="1" dirty="0" err="1" smtClean="0"/>
              <a:t>GitHub</a:t>
            </a:r>
            <a:r>
              <a:rPr lang="de-DE" sz="2000" b="1" dirty="0"/>
              <a:t>:</a:t>
            </a:r>
            <a:endParaRPr lang="de-DE" sz="2000" b="1" dirty="0" smtClean="0"/>
          </a:p>
          <a:p>
            <a:r>
              <a:rPr lang="de-DE" sz="2000" dirty="0"/>
              <a:t>https://help.github.com/articles/set-up-git</a:t>
            </a:r>
            <a:r>
              <a:rPr lang="de-DE" sz="2000" dirty="0" smtClean="0"/>
              <a:t>/ </a:t>
            </a:r>
            <a:r>
              <a:rPr lang="de-DE" sz="1100" dirty="0" smtClean="0"/>
              <a:t>(12.10.2015)</a:t>
            </a:r>
            <a:endParaRPr lang="de-DE" sz="2000" dirty="0" smtClean="0"/>
          </a:p>
          <a:p>
            <a:r>
              <a:rPr lang="de-DE" sz="2000" dirty="0"/>
              <a:t>https://</a:t>
            </a:r>
            <a:r>
              <a:rPr lang="de-DE" sz="2000" dirty="0" smtClean="0"/>
              <a:t>github.com/features </a:t>
            </a:r>
            <a:r>
              <a:rPr lang="de-DE" sz="1100" dirty="0" smtClean="0"/>
              <a:t>(12.10.2015)</a:t>
            </a:r>
          </a:p>
          <a:p>
            <a:pPr marL="0" indent="0">
              <a:buNone/>
            </a:pPr>
            <a:r>
              <a:rPr lang="de-DE" sz="2000" b="1" dirty="0" smtClean="0"/>
              <a:t>Workflows:</a:t>
            </a:r>
          </a:p>
          <a:p>
            <a:r>
              <a:rPr lang="de-DE" sz="2000" dirty="0"/>
              <a:t>https://www.atlassian.com/git/tutorials/comparing-workflows/centralized-workflow </a:t>
            </a:r>
            <a:r>
              <a:rPr lang="de-DE" sz="1100" dirty="0"/>
              <a:t>(15.10.2015</a:t>
            </a:r>
            <a:r>
              <a:rPr lang="de-DE" sz="1100" dirty="0" smtClean="0"/>
              <a:t>)</a:t>
            </a:r>
            <a:endParaRPr lang="de-DE" sz="2000" b="1" dirty="0" smtClean="0"/>
          </a:p>
          <a:p>
            <a:pPr marL="0" indent="0">
              <a:buNone/>
            </a:pPr>
            <a:r>
              <a:rPr lang="de-DE" sz="2000" b="1" dirty="0" smtClean="0"/>
              <a:t>Bilder:</a:t>
            </a:r>
            <a:endParaRPr lang="de-DE" sz="2000" b="1" dirty="0"/>
          </a:p>
          <a:p>
            <a:r>
              <a:rPr lang="de-DE" sz="2000" dirty="0"/>
              <a:t>http://</a:t>
            </a:r>
            <a:r>
              <a:rPr lang="de-DE" sz="2000" dirty="0" smtClean="0"/>
              <a:t>git-scm.com/figures/18333fig0103-tn.png </a:t>
            </a:r>
            <a:r>
              <a:rPr lang="de-DE" sz="1200" dirty="0" smtClean="0"/>
              <a:t>(11.10.2015)</a:t>
            </a:r>
          </a:p>
          <a:p>
            <a:r>
              <a:rPr lang="de-DE" sz="2000" dirty="0"/>
              <a:t>https://de.wikipedia.org/wiki/GitHub#/</a:t>
            </a:r>
            <a:r>
              <a:rPr lang="de-DE" sz="2000" dirty="0" smtClean="0"/>
              <a:t>media/File:GitHub_logo_2013.svg </a:t>
            </a:r>
            <a:r>
              <a:rPr lang="de-DE" sz="1200" dirty="0" smtClean="0"/>
              <a:t>(14.19.2015)</a:t>
            </a:r>
          </a:p>
          <a:p>
            <a:r>
              <a:rPr lang="de-DE" sz="2000" dirty="0"/>
              <a:t>https://de.wikipedia.org/wiki/Git#/</a:t>
            </a:r>
            <a:r>
              <a:rPr lang="de-DE" sz="2000" dirty="0" smtClean="0"/>
              <a:t>media/File:Git-logo.svg </a:t>
            </a:r>
            <a:r>
              <a:rPr lang="de-DE" sz="1200" dirty="0"/>
              <a:t>(14.19.2015</a:t>
            </a:r>
            <a:r>
              <a:rPr lang="de-DE" sz="1200" dirty="0" smtClean="0"/>
              <a:t>)</a:t>
            </a:r>
          </a:p>
          <a:p>
            <a:r>
              <a:rPr lang="de-DE" sz="2000" dirty="0"/>
              <a:t>http://</a:t>
            </a:r>
            <a:r>
              <a:rPr lang="de-DE" sz="2000" dirty="0" smtClean="0"/>
              <a:t>git-scm.com/figures/18333fig0106-tn.png </a:t>
            </a:r>
            <a:r>
              <a:rPr lang="de-DE" sz="1100" dirty="0" smtClean="0"/>
              <a:t>(11.10.2015)</a:t>
            </a:r>
            <a:endParaRPr lang="de-DE" sz="2000" dirty="0" smtClean="0"/>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18</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smtClean="0"/>
          </a:p>
          <a:p>
            <a:pPr marL="0" indent="0" algn="ctr">
              <a:buNone/>
            </a:pPr>
            <a:r>
              <a:rPr lang="de-DE" dirty="0" smtClean="0"/>
              <a:t>Vielen Dank für Eure Aufmerksamkeit,</a:t>
            </a:r>
          </a:p>
          <a:p>
            <a:pPr marL="0" indent="0" algn="ctr">
              <a:buNone/>
            </a:pPr>
            <a:endParaRPr lang="de-DE" dirty="0"/>
          </a:p>
          <a:p>
            <a:pPr marL="0" indent="0" algn="ctr">
              <a:buNone/>
            </a:pPr>
            <a:r>
              <a:rPr lang="de-DE" dirty="0" smtClean="0"/>
              <a:t>Fragen ? </a:t>
            </a:r>
            <a:r>
              <a:rPr lang="de-DE" dirty="0" smtClean="0">
                <a:sym typeface="Wingdings" panose="05000000000000000000" pitchFamily="2" charset="2"/>
              </a:rPr>
              <a:t></a:t>
            </a:r>
            <a:endParaRPr lang="de-DE" dirty="0"/>
          </a:p>
        </p:txBody>
      </p:sp>
    </p:spTree>
    <p:extLst>
      <p:ext uri="{BB962C8B-B14F-4D97-AF65-F5344CB8AC3E}">
        <p14:creationId xmlns:p14="http://schemas.microsoft.com/office/powerpoint/2010/main" val="313702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normAutofit fontScale="92500" lnSpcReduction="10000"/>
          </a:bodyPr>
          <a:lstStyle/>
          <a:p>
            <a:pPr marL="514350" indent="-514350">
              <a:buFont typeface="+mj-lt"/>
              <a:buAutoNum type="arabicPeriod"/>
            </a:pPr>
            <a:r>
              <a:rPr lang="de-DE" dirty="0" err="1" smtClean="0"/>
              <a:t>git</a:t>
            </a:r>
            <a:r>
              <a:rPr lang="de-DE" dirty="0" smtClean="0"/>
              <a:t>	</a:t>
            </a:r>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Nutzung</a:t>
            </a:r>
          </a:p>
          <a:p>
            <a:pPr marL="514350" indent="-514350">
              <a:buFont typeface="+mj-lt"/>
              <a:buAutoNum type="arabicPeriod"/>
            </a:pPr>
            <a:r>
              <a:rPr lang="de-DE" dirty="0" smtClean="0"/>
              <a:t>Workflows</a:t>
            </a:r>
          </a:p>
          <a:p>
            <a:pPr marL="788670" lvl="1" indent="-514350">
              <a:buFont typeface="+mj-lt"/>
              <a:buAutoNum type="arabicPeriod"/>
            </a:pPr>
            <a:r>
              <a:rPr lang="de-DE" dirty="0" err="1"/>
              <a:t>Centralized</a:t>
            </a:r>
            <a:r>
              <a:rPr lang="de-DE" dirty="0"/>
              <a:t> Workflow</a:t>
            </a:r>
            <a:endParaRPr lang="de-DE" dirty="0" smtClean="0"/>
          </a:p>
          <a:p>
            <a:pPr marL="788670" lvl="1" indent="-514350">
              <a:buFont typeface="+mj-lt"/>
              <a:buAutoNum type="arabicPeriod"/>
            </a:pPr>
            <a:r>
              <a:rPr lang="de-DE" dirty="0"/>
              <a:t>Feature </a:t>
            </a:r>
            <a:r>
              <a:rPr lang="de-DE" dirty="0" err="1"/>
              <a:t>Branch</a:t>
            </a:r>
            <a:r>
              <a:rPr lang="de-DE" dirty="0"/>
              <a:t> </a:t>
            </a:r>
            <a:r>
              <a:rPr lang="de-DE" dirty="0" smtClean="0"/>
              <a:t>Workflow</a:t>
            </a:r>
          </a:p>
          <a:p>
            <a:pPr marL="788670" lvl="1" indent="-514350">
              <a:buFont typeface="+mj-lt"/>
              <a:buAutoNum type="arabicPeriod"/>
            </a:pPr>
            <a:r>
              <a:rPr lang="de-DE" dirty="0" err="1"/>
              <a:t>Forking</a:t>
            </a:r>
            <a:r>
              <a:rPr lang="de-DE" dirty="0"/>
              <a:t> Workflow</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pic>
        <p:nvPicPr>
          <p:cNvPr id="307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580" y="2643043"/>
            <a:ext cx="3760840" cy="15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3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I</a:t>
            </a:r>
            <a:r>
              <a:rPr lang="de-DE" dirty="0" smtClean="0"/>
              <a:t>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8" name="Picture 2" descr="http://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sp>
        <p:nvSpPr>
          <p:cNvPr id="5" name="Inhaltsplatzhalter 4"/>
          <p:cNvSpPr>
            <a:spLocks noGrp="1"/>
          </p:cNvSpPr>
          <p:nvPr>
            <p:ph sz="quarter" idx="1"/>
          </p:nvPr>
        </p:nvSpPr>
        <p:spPr/>
        <p:txBody>
          <a:bodyPr>
            <a:normAutofit/>
          </a:bodyPr>
          <a:lstStyle/>
          <a:p>
            <a:r>
              <a:rPr lang="de-DE" sz="2400" dirty="0"/>
              <a:t>n</a:t>
            </a:r>
            <a:r>
              <a:rPr lang="de-DE" sz="2400" dirty="0" smtClean="0"/>
              <a:t>icht-lineare Entwicklung</a:t>
            </a:r>
          </a:p>
          <a:p>
            <a:pPr marL="0" indent="0">
              <a:buNone/>
            </a:pPr>
            <a:endParaRPr lang="de-DE" sz="2400" dirty="0"/>
          </a:p>
          <a:p>
            <a:r>
              <a:rPr lang="de-DE" sz="2400" dirty="0"/>
              <a:t>v</a:t>
            </a:r>
            <a:r>
              <a:rPr lang="de-DE" sz="2400" dirty="0" smtClean="0"/>
              <a:t>erteilte Entwicklung</a:t>
            </a:r>
          </a:p>
          <a:p>
            <a:endParaRPr lang="de-DE" sz="2400" dirty="0"/>
          </a:p>
          <a:p>
            <a:r>
              <a:rPr lang="de-DE" sz="2400" dirty="0" smtClean="0"/>
              <a:t>Datentransfer zwischen </a:t>
            </a:r>
            <a:r>
              <a:rPr lang="de-DE" sz="2400" dirty="0" err="1" smtClean="0"/>
              <a:t>Repositoriy‘s</a:t>
            </a:r>
            <a:endParaRPr lang="de-DE" sz="2400" dirty="0" smtClean="0"/>
          </a:p>
          <a:p>
            <a:endParaRPr lang="de-DE" sz="2400" dirty="0"/>
          </a:p>
          <a:p>
            <a:r>
              <a:rPr lang="de-DE" sz="2400" dirty="0" smtClean="0"/>
              <a:t>kryptografische </a:t>
            </a:r>
            <a:r>
              <a:rPr lang="de-DE" sz="2400" dirty="0"/>
              <a:t>Sicherheit der </a:t>
            </a:r>
            <a:r>
              <a:rPr lang="de-DE" sz="2400" dirty="0" smtClean="0"/>
              <a:t>Historie</a:t>
            </a:r>
            <a:endParaRPr lang="de-DE" sz="2400" dirty="0"/>
          </a:p>
          <a:p>
            <a:endParaRPr lang="de-DE" sz="2400" dirty="0" smtClean="0"/>
          </a:p>
          <a:p>
            <a:r>
              <a:rPr lang="de-DE" sz="2400" dirty="0" smtClean="0"/>
              <a:t>effiziente Bearbeitung von großen Projekten</a:t>
            </a:r>
            <a:endParaRPr lang="de-DE" sz="2400" dirty="0"/>
          </a:p>
        </p:txBody>
      </p:sp>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3296594508"/>
              </p:ext>
            </p:extLst>
          </p:nvPr>
        </p:nvGraphicFramePr>
        <p:xfrm>
          <a:off x="457200" y="1305064"/>
          <a:ext cx="8229600" cy="125984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Bearbeitung</a:t>
                      </a:r>
                      <a:r>
                        <a:rPr lang="de-DE" sz="1400" b="0" baseline="0" dirty="0" smtClean="0"/>
                        <a:t> der </a:t>
                      </a:r>
                      <a:r>
                        <a:rPr lang="de-DE" sz="1400" b="0" dirty="0" smtClean="0"/>
                        <a:t>Dateien im</a:t>
                      </a:r>
                      <a:r>
                        <a:rPr lang="de-DE" sz="1400" b="0" baseline="0" dirty="0" smtClean="0"/>
                        <a:t> </a:t>
                      </a:r>
                      <a:r>
                        <a:rPr lang="de-DE" sz="1400" b="0" dirty="0" smtClean="0"/>
                        <a:t>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Markierung der </a:t>
                      </a:r>
                      <a:r>
                        <a:rPr lang="de-DE" sz="1400" b="0" baseline="0" dirty="0" smtClean="0"/>
                        <a:t>Dateien(Snapshots) für den nächsten Commit</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Vorgemerkte </a:t>
                      </a:r>
                      <a:r>
                        <a:rPr lang="de-DE" sz="1400" b="0" baseline="0" dirty="0" smtClean="0"/>
                        <a:t>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3076" name="Picture 4" descr="http://git-scm.com/figures/18333fig0106-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pic>
        <p:nvPicPr>
          <p:cNvPr id="1026" name="Picture 2" descr="http://og.github.com/mark/github-mark@1200x63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793" r="22059"/>
          <a:stretch/>
        </p:blipFill>
        <p:spPr bwMode="auto">
          <a:xfrm>
            <a:off x="5724128" y="2572431"/>
            <a:ext cx="1800200" cy="1713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2013.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608" y="2917420"/>
            <a:ext cx="3789480" cy="10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90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normAutofit/>
          </a:bodyPr>
          <a:lstStyle/>
          <a:p>
            <a:r>
              <a:rPr lang="de-DE" sz="2400" dirty="0" smtClean="0"/>
              <a:t>webbasierter </a:t>
            </a:r>
            <a:r>
              <a:rPr lang="de-DE" sz="2400" dirty="0" smtClean="0"/>
              <a:t>Hosting Service </a:t>
            </a:r>
            <a:endParaRPr lang="de-DE" sz="2400" dirty="0" smtClean="0"/>
          </a:p>
          <a:p>
            <a:endParaRPr lang="de-DE" sz="2400" dirty="0" smtClean="0"/>
          </a:p>
          <a:p>
            <a:r>
              <a:rPr lang="de-DE" sz="2400" dirty="0" err="1"/>
              <a:t>g</a:t>
            </a:r>
            <a:r>
              <a:rPr lang="de-DE" sz="2400" dirty="0" err="1" smtClean="0"/>
              <a:t>it</a:t>
            </a:r>
            <a:r>
              <a:rPr lang="de-DE" sz="2400" dirty="0" smtClean="0"/>
              <a:t> </a:t>
            </a:r>
            <a:r>
              <a:rPr lang="de-DE" sz="2400" dirty="0" smtClean="0"/>
              <a:t>als grafische Oberfläche</a:t>
            </a:r>
          </a:p>
          <a:p>
            <a:endParaRPr lang="de-DE" sz="2400" dirty="0" smtClean="0"/>
          </a:p>
          <a:p>
            <a:r>
              <a:rPr lang="de-DE" sz="2400" dirty="0" smtClean="0"/>
              <a:t>Erweiterung um Komponenten von Sozialen Netzwerken</a:t>
            </a:r>
          </a:p>
          <a:p>
            <a:endParaRPr lang="de-DE" sz="2400" dirty="0" smtClean="0"/>
          </a:p>
          <a:p>
            <a:r>
              <a:rPr lang="de-DE" sz="2400" dirty="0" smtClean="0"/>
              <a:t>Tools für Projektmanagement</a:t>
            </a:r>
          </a:p>
          <a:p>
            <a:endParaRPr lang="de-DE" sz="2400" dirty="0"/>
          </a:p>
          <a:p>
            <a:r>
              <a:rPr lang="de-DE" sz="2400" dirty="0" smtClean="0"/>
              <a:t>Alternativen: </a:t>
            </a:r>
            <a:r>
              <a:rPr lang="de-DE" sz="2400" dirty="0" err="1" smtClean="0"/>
              <a:t>Gitlab</a:t>
            </a:r>
            <a:r>
              <a:rPr lang="de-DE" sz="2400" dirty="0" smtClean="0"/>
              <a:t>, </a:t>
            </a:r>
            <a:r>
              <a:rPr lang="de-DE" sz="2400" dirty="0" err="1" smtClean="0"/>
              <a:t>Bitbucket</a:t>
            </a:r>
            <a:r>
              <a:rPr lang="de-DE" sz="2400" dirty="0" smtClean="0"/>
              <a:t>, …</a:t>
            </a:r>
            <a:endParaRPr lang="de-DE" sz="2400" dirty="0"/>
          </a:p>
        </p:txBody>
      </p:sp>
    </p:spTree>
    <p:extLst>
      <p:ext uri="{BB962C8B-B14F-4D97-AF65-F5344CB8AC3E}">
        <p14:creationId xmlns:p14="http://schemas.microsoft.com/office/powerpoint/2010/main" val="21213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Nutzung</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lstStyle/>
          <a:p>
            <a:endParaRPr lang="de-DE" dirty="0" smtClean="0"/>
          </a:p>
          <a:p>
            <a:endParaRPr lang="de-DE" dirty="0"/>
          </a:p>
          <a:p>
            <a:endParaRPr lang="de-DE" dirty="0" smtClean="0"/>
          </a:p>
          <a:p>
            <a:endParaRPr lang="de-DE" dirty="0"/>
          </a:p>
          <a:p>
            <a:endParaRPr lang="de-DE" dirty="0" smtClean="0"/>
          </a:p>
          <a:p>
            <a:endParaRPr lang="de-DE" dirty="0"/>
          </a:p>
        </p:txBody>
      </p:sp>
      <p:pic>
        <p:nvPicPr>
          <p:cNvPr id="1027" name="Picture 3" descr="C:\Users\mincekara\Desktop\2015-10-12 14_18_26-GitHub · Where software is bui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2519140"/>
            <a:ext cx="8784975" cy="181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9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565</Words>
  <Application>Microsoft Office PowerPoint</Application>
  <PresentationFormat>Bildschirmpräsentation (4:3)</PresentationFormat>
  <Paragraphs>187</Paragraphs>
  <Slides>18</Slides>
  <Notes>8</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Okeanos</vt:lpstr>
      <vt:lpstr>git &amp; GitHub</vt:lpstr>
      <vt:lpstr>Übersicht</vt:lpstr>
      <vt:lpstr>PowerPoint-Präsentation</vt:lpstr>
      <vt:lpstr>Idee</vt:lpstr>
      <vt:lpstr>Eigenschaften</vt:lpstr>
      <vt:lpstr>Funktionsweise</vt:lpstr>
      <vt:lpstr>PowerPoint-Präsentation</vt:lpstr>
      <vt:lpstr>Idee</vt:lpstr>
      <vt:lpstr>Nutzung</vt:lpstr>
      <vt:lpstr>PowerPoint-Präsentation</vt:lpstr>
      <vt:lpstr>Centralized Workflow</vt:lpstr>
      <vt:lpstr>Feature Branch Workflow</vt:lpstr>
      <vt:lpstr>Forking Workflow</vt:lpstr>
      <vt:lpstr>PowerPoint-Präsentation</vt:lpstr>
      <vt:lpstr>Befehlsübersicht</vt:lpstr>
      <vt:lpstr>PowerPoint-Präsentation</vt:lpstr>
      <vt:lpstr>Quellen</vt:lpstr>
      <vt:lpstr>PowerPoint-Präsentation</vt:lpstr>
    </vt:vector>
  </TitlesOfParts>
  <Company>1&amp;1 Internet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Ali Incekara</cp:lastModifiedBy>
  <cp:revision>73</cp:revision>
  <dcterms:created xsi:type="dcterms:W3CDTF">2015-10-10T12:46:29Z</dcterms:created>
  <dcterms:modified xsi:type="dcterms:W3CDTF">2015-10-15T16:52:21Z</dcterms:modified>
</cp:coreProperties>
</file>