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98" r:id="rId3"/>
    <p:sldId id="268" r:id="rId4"/>
    <p:sldId id="270" r:id="rId5"/>
    <p:sldId id="276" r:id="rId6"/>
    <p:sldId id="277" r:id="rId7"/>
    <p:sldId id="307" r:id="rId8"/>
    <p:sldId id="280" r:id="rId9"/>
    <p:sldId id="281" r:id="rId10"/>
    <p:sldId id="282" r:id="rId11"/>
    <p:sldId id="290" r:id="rId12"/>
    <p:sldId id="291" r:id="rId13"/>
    <p:sldId id="296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269" r:id="rId22"/>
    <p:sldId id="302" r:id="rId23"/>
    <p:sldId id="262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4964" autoAdjust="0"/>
  </p:normalViewPr>
  <p:slideViewPr>
    <p:cSldViewPr>
      <p:cViewPr>
        <p:scale>
          <a:sx n="75" d="100"/>
          <a:sy n="75" d="100"/>
        </p:scale>
        <p:origin x="-182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1A6D-234A-42C6-88C5-85D1460EE3B8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05144-3BC5-4B32-83CF-491494C34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55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20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2:</a:t>
            </a:r>
            <a:r>
              <a:rPr lang="de-DE" baseline="0" dirty="0" smtClean="0"/>
              <a:t> die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Bash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3: mit dem Befehl: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clone</a:t>
            </a:r>
            <a:r>
              <a:rPr lang="de-DE" baseline="0" dirty="0" smtClean="0"/>
              <a:t> https://github.com/</a:t>
            </a:r>
            <a:r>
              <a:rPr lang="de-DE" b="1" baseline="0" dirty="0" smtClean="0"/>
              <a:t>user</a:t>
            </a:r>
            <a:r>
              <a:rPr lang="de-DE" b="0" baseline="0" dirty="0" smtClean="0"/>
              <a:t>/</a:t>
            </a:r>
            <a:r>
              <a:rPr lang="de-DE" b="1" baseline="0" dirty="0" smtClean="0"/>
              <a:t>repo.git</a:t>
            </a:r>
            <a:r>
              <a:rPr lang="de-DE" b="0" baseline="0" dirty="0" smtClean="0"/>
              <a:t>  wird eine lokale Kopie angelegt</a:t>
            </a:r>
          </a:p>
          <a:p>
            <a:r>
              <a:rPr lang="de-DE" b="0" baseline="0" dirty="0" smtClean="0"/>
              <a:t>Den Link kann man sich aus </a:t>
            </a:r>
            <a:r>
              <a:rPr lang="de-DE" b="0" baseline="0" dirty="0" err="1" smtClean="0"/>
              <a:t>GitHub</a:t>
            </a:r>
            <a:r>
              <a:rPr lang="de-DE" b="0" baseline="0" dirty="0" smtClean="0"/>
              <a:t> kopieren (siehe Folie 6)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61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Befehl „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status</a:t>
            </a:r>
            <a:r>
              <a:rPr lang="de-DE" baseline="0" dirty="0" smtClean="0"/>
              <a:t>“ vergleicht das lokale Repository mit dem öffentlichen </a:t>
            </a:r>
            <a:r>
              <a:rPr lang="de-DE" baseline="0" dirty="0" err="1" smtClean="0"/>
              <a:t>Projektrepository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GitHub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1.1) In diesem Beispiel wurde die Datei „1 </a:t>
            </a:r>
            <a:r>
              <a:rPr lang="de-DE" baseline="0" dirty="0" err="1" smtClean="0"/>
              <a:t>UseCase_Neues</a:t>
            </a:r>
            <a:r>
              <a:rPr lang="de-DE" baseline="0" dirty="0" smtClean="0"/>
              <a:t> Spie.docx“ aus dem Unterordner „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“ gelöscht (siehe </a:t>
            </a:r>
            <a:r>
              <a:rPr lang="de-DE" baseline="0" dirty="0" err="1" smtClean="0"/>
              <a:t>obriges</a:t>
            </a:r>
            <a:r>
              <a:rPr lang="de-DE" baseline="0" dirty="0" smtClean="0"/>
              <a:t> Bild, roter Text)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2.1) In diesem Beispiel wurde die Datei „dasasd.txt“ gefunden, welche in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nicht vorkommt (</a:t>
            </a:r>
            <a:r>
              <a:rPr lang="de-DE" baseline="0" dirty="0" err="1" smtClean="0"/>
              <a:t>untracked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1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1.2)</a:t>
            </a:r>
            <a:r>
              <a:rPr lang="de-DE" baseline="0" dirty="0" smtClean="0"/>
              <a:t> Um die gelöschte Datei endgültig zu löschen benutzt man den Befehl: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rm</a:t>
            </a:r>
            <a:r>
              <a:rPr lang="de-DE" b="1" baseline="0" dirty="0" smtClean="0"/>
              <a:t> ‘</a:t>
            </a:r>
            <a:r>
              <a:rPr lang="de-DE" b="1" baseline="0" dirty="0" err="1" smtClean="0"/>
              <a:t>name</a:t>
            </a:r>
            <a:r>
              <a:rPr lang="de-DE" b="1" baseline="0" dirty="0" smtClean="0"/>
              <a:t>‘</a:t>
            </a:r>
            <a:endParaRPr lang="de-DE" b="0" baseline="0" dirty="0" smtClean="0"/>
          </a:p>
          <a:p>
            <a:r>
              <a:rPr lang="de-DE" b="0" baseline="0" dirty="0" smtClean="0"/>
              <a:t>Befindet sich die Datei in einem Unterverzeichnis, so ist der Verzeichnis auch anzugeben (siehe Beispiel)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2.2) Um eine veränderte oder neue Datei hinzuzufügen benutzt man den Befehl: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add</a:t>
            </a:r>
            <a:r>
              <a:rPr lang="de-DE" b="1" baseline="0" dirty="0" smtClean="0"/>
              <a:t> ‘</a:t>
            </a:r>
            <a:r>
              <a:rPr lang="de-DE" b="1" baseline="0" dirty="0" err="1" smtClean="0"/>
              <a:t>name</a:t>
            </a:r>
            <a:r>
              <a:rPr lang="de-DE" b="1" baseline="0" dirty="0" smtClean="0"/>
              <a:t>‘</a:t>
            </a:r>
            <a:r>
              <a:rPr lang="de-DE" b="0" baseline="0" dirty="0" smtClean="0"/>
              <a:t/>
            </a:r>
            <a:br>
              <a:rPr lang="de-DE" b="0" baseline="0" dirty="0" smtClean="0"/>
            </a:br>
            <a:r>
              <a:rPr lang="de-DE" b="0" baseline="0" dirty="0" smtClean="0"/>
              <a:t>Um mehrere Änderungen gleichzeitig hinzuzufügen kann anstatt des </a:t>
            </a:r>
            <a:r>
              <a:rPr lang="de-DE" b="0" baseline="0" dirty="0" err="1" smtClean="0"/>
              <a:t>Names</a:t>
            </a:r>
            <a:r>
              <a:rPr lang="de-DE" b="0" baseline="0" dirty="0" smtClean="0"/>
              <a:t> auch ein </a:t>
            </a:r>
            <a:r>
              <a:rPr lang="de-DE" b="1" baseline="0" dirty="0" smtClean="0"/>
              <a:t>* </a:t>
            </a:r>
            <a:r>
              <a:rPr lang="de-DE" b="0" baseline="0" dirty="0" smtClean="0"/>
              <a:t>(alle) geschrieben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23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 dem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rm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oder </a:t>
            </a:r>
            <a:r>
              <a:rPr lang="de-DE" b="1" baseline="0" dirty="0" err="1" smtClean="0"/>
              <a:t>add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 befinden sich die markierten Dateien in der Zwischenebene (der </a:t>
            </a:r>
            <a:r>
              <a:rPr lang="de-DE" b="0" baseline="0" dirty="0" err="1" smtClean="0"/>
              <a:t>Stagingarea</a:t>
            </a:r>
            <a:r>
              <a:rPr lang="de-DE" b="0" baseline="0" dirty="0" smtClean="0"/>
              <a:t>)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Mit dem Befehl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commit</a:t>
            </a:r>
            <a:r>
              <a:rPr lang="de-DE" b="1" baseline="0" dirty="0" smtClean="0"/>
              <a:t> –m ‘Nachricht‘</a:t>
            </a:r>
            <a:r>
              <a:rPr lang="de-DE" b="0" baseline="0" dirty="0" smtClean="0"/>
              <a:t> werden die Änderungen übernommen und endgültig lokal gespeichert. Zudem wird ein neuer Hash generiert, welcher diesen Zeitpunkt wiederspiegelt.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Mehrzeilige Kommentare sind möglich, indem das Hochkomma am Ende nicht geschlossen wird und erst nach Zeilenumbruch geschlossen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658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</a:t>
            </a:r>
            <a:r>
              <a:rPr lang="de-DE" baseline="0" dirty="0" smtClean="0"/>
              <a:t> dem Befehl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push</a:t>
            </a:r>
            <a:r>
              <a:rPr lang="de-DE" b="0" baseline="0" dirty="0" smtClean="0"/>
              <a:t> werden die lokalen Änderungen auf den Server hochgeladen. Dafür gibt der Benutzer seinen Usernamen und Passwort für </a:t>
            </a:r>
            <a:r>
              <a:rPr lang="de-DE" b="0" baseline="0" dirty="0" err="1" smtClean="0"/>
              <a:t>GitHub</a:t>
            </a:r>
            <a:r>
              <a:rPr lang="de-DE" b="0" baseline="0" dirty="0" smtClean="0"/>
              <a:t> ein.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05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(Info:</a:t>
            </a:r>
            <a:r>
              <a:rPr lang="de-DE" baseline="0" dirty="0" smtClean="0"/>
              <a:t> Verwendete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 Version ist 14.1.5)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 </a:t>
            </a:r>
            <a:r>
              <a:rPr lang="de-DE" i="1" baseline="0" dirty="0" smtClean="0"/>
              <a:t>File </a:t>
            </a:r>
            <a:r>
              <a:rPr lang="de-DE" i="1" baseline="0" dirty="0" smtClean="0">
                <a:sym typeface="Wingdings" panose="05000000000000000000" pitchFamily="2" charset="2"/>
              </a:rPr>
              <a:t> New  Project </a:t>
            </a:r>
            <a:r>
              <a:rPr lang="de-DE" i="1" baseline="0" dirty="0" err="1" smtClean="0">
                <a:sym typeface="Wingdings" panose="05000000000000000000" pitchFamily="2" charset="2"/>
              </a:rPr>
              <a:t>from</a:t>
            </a:r>
            <a:r>
              <a:rPr lang="de-DE" i="1" baseline="0" dirty="0" smtClean="0">
                <a:sym typeface="Wingdings" panose="05000000000000000000" pitchFamily="2" charset="2"/>
              </a:rPr>
              <a:t> Version Control  </a:t>
            </a:r>
            <a:r>
              <a:rPr lang="de-DE" i="1" baseline="0" dirty="0" err="1" smtClean="0">
                <a:sym typeface="Wingdings" panose="05000000000000000000" pitchFamily="2" charset="2"/>
              </a:rPr>
              <a:t>GitHub</a:t>
            </a:r>
            <a:r>
              <a:rPr lang="de-DE" i="1" baseline="0" dirty="0" smtClean="0">
                <a:sym typeface="Wingdings" panose="05000000000000000000" pitchFamily="2" charset="2"/>
              </a:rPr>
              <a:t>    </a:t>
            </a:r>
            <a:r>
              <a:rPr lang="de-DE" i="0" baseline="0" dirty="0" smtClean="0">
                <a:sym typeface="Wingdings" panose="05000000000000000000" pitchFamily="2" charset="2"/>
              </a:rPr>
              <a:t>kann ein neues Projekt in </a:t>
            </a:r>
            <a:r>
              <a:rPr lang="de-DE" i="0" baseline="0" dirty="0" err="1" smtClean="0">
                <a:sym typeface="Wingdings" panose="05000000000000000000" pitchFamily="2" charset="2"/>
              </a:rPr>
              <a:t>Intellij</a:t>
            </a:r>
            <a:r>
              <a:rPr lang="de-DE" i="0" baseline="0" dirty="0" smtClean="0">
                <a:sym typeface="Wingdings" panose="05000000000000000000" pitchFamily="2" charset="2"/>
              </a:rPr>
              <a:t> angebunden werden.</a:t>
            </a:r>
          </a:p>
          <a:p>
            <a:endParaRPr lang="de-DE" i="0" baseline="0" dirty="0" smtClean="0">
              <a:sym typeface="Wingdings" panose="05000000000000000000" pitchFamily="2" charset="2"/>
            </a:endParaRPr>
          </a:p>
          <a:p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598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Daraufhin</a:t>
            </a:r>
            <a:r>
              <a:rPr lang="de-DE" baseline="0" dirty="0" smtClean="0"/>
              <a:t> folgt ein Dialog, in dem der Benutzer seinen Benutzernamen und Passwort von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einträgt. </a:t>
            </a:r>
          </a:p>
          <a:p>
            <a:r>
              <a:rPr lang="de-DE" baseline="0" dirty="0" smtClean="0"/>
              <a:t>Ist der Haken bei „Save </a:t>
            </a:r>
            <a:r>
              <a:rPr lang="de-DE" baseline="0" dirty="0" err="1" smtClean="0"/>
              <a:t>password</a:t>
            </a:r>
            <a:r>
              <a:rPr lang="de-DE" baseline="0" dirty="0" smtClean="0"/>
              <a:t>“ gesetzt, verlangt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 ein sogenanntes „Master Password“ zu setzten, damit ohne </a:t>
            </a:r>
            <a:r>
              <a:rPr lang="de-DE" baseline="0" dirty="0" err="1" smtClean="0"/>
              <a:t>anmeldung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ein Push bzw. Pull möglich ist.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41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erst sollte</a:t>
            </a:r>
            <a:r>
              <a:rPr lang="de-DE" baseline="0" dirty="0" smtClean="0"/>
              <a:t> das Repository in irgendeinem Verzeichnis (lokal) </a:t>
            </a:r>
            <a:r>
              <a:rPr lang="de-DE" baseline="0" dirty="0" err="1" smtClean="0"/>
              <a:t>gecloned</a:t>
            </a:r>
            <a:r>
              <a:rPr lang="de-DE" baseline="0" dirty="0" smtClean="0"/>
              <a:t> sein, damit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 auf die lokale Version zugreifen kann.</a:t>
            </a:r>
          </a:p>
          <a:p>
            <a:r>
              <a:rPr lang="de-DE" baseline="0" dirty="0" err="1" smtClean="0"/>
              <a:t>IntelliJ</a:t>
            </a:r>
            <a:r>
              <a:rPr lang="de-DE" baseline="0" dirty="0" smtClean="0"/>
              <a:t> zeigt in dem </a:t>
            </a:r>
            <a:r>
              <a:rPr lang="de-DE" baseline="0" dirty="0" err="1" smtClean="0"/>
              <a:t>DropDown</a:t>
            </a:r>
            <a:r>
              <a:rPr lang="de-DE" baseline="0" dirty="0" smtClean="0"/>
              <a:t> Menu alle </a:t>
            </a:r>
            <a:r>
              <a:rPr lang="de-DE" baseline="0" dirty="0" err="1" smtClean="0"/>
              <a:t>Git-Repositories</a:t>
            </a:r>
            <a:r>
              <a:rPr lang="de-DE" baseline="0" dirty="0" smtClean="0"/>
              <a:t> die lokal vorhanden sind.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Parent Directory: Das Verzeichnis, wo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 sein „Workspace“ ablegen soll.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882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 erfolgreichem Einbinden</a:t>
            </a:r>
            <a:r>
              <a:rPr lang="de-DE" baseline="0" dirty="0" smtClean="0"/>
              <a:t> erscheint im Menu (bspw. Rechtsklick in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) der Unterpunkt: </a:t>
            </a:r>
            <a:r>
              <a:rPr lang="de-DE" baseline="0" dirty="0" err="1" smtClean="0"/>
              <a:t>Git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Dort können die veränderten Files </a:t>
            </a:r>
            <a:r>
              <a:rPr lang="de-DE" b="0" baseline="0" dirty="0" err="1" smtClean="0"/>
              <a:t>ge</a:t>
            </a:r>
            <a:r>
              <a:rPr lang="de-DE" b="1" baseline="0" dirty="0" err="1" smtClean="0"/>
              <a:t>add</a:t>
            </a:r>
            <a:r>
              <a:rPr lang="de-DE" b="0" baseline="0" dirty="0" err="1" smtClean="0"/>
              <a:t>ed</a:t>
            </a:r>
            <a:r>
              <a:rPr lang="de-DE" b="0" baseline="0" dirty="0" smtClean="0"/>
              <a:t> und </a:t>
            </a:r>
            <a:r>
              <a:rPr lang="de-DE" b="1" baseline="0" dirty="0" err="1" smtClean="0"/>
              <a:t>commit</a:t>
            </a:r>
            <a:r>
              <a:rPr lang="de-DE" b="0" baseline="0" dirty="0" err="1" smtClean="0"/>
              <a:t>ed</a:t>
            </a:r>
            <a:r>
              <a:rPr lang="de-DE" b="0" baseline="0" dirty="0" smtClean="0"/>
              <a:t>. Zudem gibt es weitere Funktionen, wie bspw.: Show </a:t>
            </a:r>
            <a:r>
              <a:rPr lang="de-DE" b="0" baseline="0" dirty="0" err="1" smtClean="0"/>
              <a:t>History</a:t>
            </a:r>
            <a:r>
              <a:rPr lang="de-DE" b="0" baseline="0" dirty="0" smtClean="0"/>
              <a:t>, </a:t>
            </a:r>
            <a:r>
              <a:rPr lang="de-DE" b="0" baseline="0" dirty="0" err="1" smtClean="0"/>
              <a:t>Compare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with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Branch</a:t>
            </a:r>
            <a:r>
              <a:rPr lang="de-DE" b="0" baseline="0" dirty="0" smtClean="0"/>
              <a:t>, …</a:t>
            </a:r>
          </a:p>
          <a:p>
            <a:endParaRPr lang="de-DE" b="0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49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Roter Bereich:</a:t>
            </a:r>
          </a:p>
          <a:p>
            <a:r>
              <a:rPr lang="de-DE" dirty="0" smtClean="0"/>
              <a:t>Benutzer klickt oben auf das</a:t>
            </a:r>
            <a:r>
              <a:rPr lang="de-DE" baseline="0" dirty="0" smtClean="0"/>
              <a:t> (plus) Symbol. Es öffnet sich ein </a:t>
            </a:r>
            <a:r>
              <a:rPr lang="de-DE" baseline="0" dirty="0" err="1" smtClean="0"/>
              <a:t>DropDown</a:t>
            </a:r>
            <a:r>
              <a:rPr lang="de-DE" baseline="0" dirty="0" smtClean="0"/>
              <a:t>-Menu in dem der Benutzer auf „New </a:t>
            </a:r>
            <a:r>
              <a:rPr lang="de-DE" baseline="0" dirty="0" err="1" smtClean="0"/>
              <a:t>repository</a:t>
            </a:r>
            <a:r>
              <a:rPr lang="de-DE" baseline="0" dirty="0" smtClean="0"/>
              <a:t>“ klicken kann.</a:t>
            </a:r>
          </a:p>
          <a:p>
            <a:endParaRPr lang="de-DE" baseline="0" dirty="0" smtClean="0"/>
          </a:p>
          <a:p>
            <a:r>
              <a:rPr lang="de-DE" dirty="0" smtClean="0"/>
              <a:t>Gelber</a:t>
            </a:r>
            <a:r>
              <a:rPr lang="de-DE" baseline="0" dirty="0" smtClean="0"/>
              <a:t> Bereich: </a:t>
            </a:r>
          </a:p>
          <a:p>
            <a:r>
              <a:rPr lang="de-DE" baseline="0" dirty="0" smtClean="0"/>
              <a:t>Auflistung aller Veröffentlichungen,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 und Öffentlicher Aktivität.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 dem Klick auf „New Repository“ öffnet</a:t>
            </a:r>
            <a:r>
              <a:rPr lang="de-DE" baseline="0" dirty="0" smtClean="0"/>
              <a:t> sich dieses Formular.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Roter Bereich:</a:t>
            </a:r>
          </a:p>
          <a:p>
            <a:r>
              <a:rPr lang="de-DE" baseline="0" dirty="0" err="1" smtClean="0"/>
              <a:t>Owner</a:t>
            </a:r>
            <a:r>
              <a:rPr lang="de-DE" baseline="0" dirty="0" smtClean="0"/>
              <a:t>: aktuell angemeldete Person (ggf. falls eine Organisation existiert kann diese auch gewählt werden)</a:t>
            </a:r>
          </a:p>
          <a:p>
            <a:r>
              <a:rPr lang="de-DE" baseline="0" dirty="0" smtClean="0"/>
              <a:t>Repository Name: Name des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, Leerzeichen werden durch „-“ ersetzt.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Blauer Bereich:</a:t>
            </a:r>
          </a:p>
          <a:p>
            <a:r>
              <a:rPr lang="de-DE" baseline="0" dirty="0" smtClean="0"/>
              <a:t>Description: optionale Beschreibung des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. Diese Beschreibung erscheint bei der Übersicht der </a:t>
            </a:r>
            <a:r>
              <a:rPr lang="de-DE" baseline="0" dirty="0" err="1" smtClean="0"/>
              <a:t>Repository‘s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Grüner Bereich:</a:t>
            </a:r>
          </a:p>
          <a:p>
            <a:r>
              <a:rPr lang="de-DE" baseline="0" dirty="0" smtClean="0"/>
              <a:t>Die Auswahl: Public oder Private (private ist nur möglich, falls kostenpflichtige Version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Schwarzer Bereich:</a:t>
            </a:r>
          </a:p>
          <a:p>
            <a:r>
              <a:rPr lang="de-DE" dirty="0" smtClean="0"/>
              <a:t>Initialize </a:t>
            </a:r>
            <a:r>
              <a:rPr lang="de-DE" dirty="0" err="1" smtClean="0"/>
              <a:t>with</a:t>
            </a:r>
            <a:r>
              <a:rPr lang="de-DE" dirty="0" smtClean="0"/>
              <a:t> a README: Ist eine .md Datei die</a:t>
            </a:r>
            <a:r>
              <a:rPr lang="de-DE" baseline="0" dirty="0" smtClean="0"/>
              <a:t> wichtige Informationen über das Projekt beinhaltet.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Gelber Bereich:</a:t>
            </a:r>
          </a:p>
          <a:p>
            <a:r>
              <a:rPr lang="de-DE" baseline="0" dirty="0" smtClean="0"/>
              <a:t>Add </a:t>
            </a:r>
            <a:r>
              <a:rPr lang="de-DE" baseline="0" dirty="0" err="1" smtClean="0"/>
              <a:t>gitignore</a:t>
            </a:r>
            <a:r>
              <a:rPr lang="de-DE" baseline="0" dirty="0" smtClean="0"/>
              <a:t>: In dieser Datei können Dateitypen (bspw. C, Java, …) angekreuzt werden die beim Push, Pull, Commit ignoriert werden.</a:t>
            </a:r>
          </a:p>
          <a:p>
            <a:r>
              <a:rPr lang="de-DE" baseline="0" dirty="0" smtClean="0"/>
              <a:t>Add </a:t>
            </a:r>
            <a:r>
              <a:rPr lang="de-DE" baseline="0" dirty="0" err="1" smtClean="0"/>
              <a:t>license</a:t>
            </a:r>
            <a:r>
              <a:rPr lang="de-DE" baseline="0" dirty="0" smtClean="0"/>
              <a:t>: Hinzufügen von Lizenzen aus </a:t>
            </a:r>
            <a:r>
              <a:rPr lang="de-DE" baseline="0" dirty="0" err="1" smtClean="0"/>
              <a:t>DropDown</a:t>
            </a:r>
            <a:r>
              <a:rPr lang="de-DE" baseline="0" dirty="0" smtClean="0"/>
              <a:t>-Menu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Fertige Ansicht</a:t>
            </a:r>
            <a:r>
              <a:rPr lang="de-DE" baseline="0" dirty="0" smtClean="0"/>
              <a:t> eines erstellten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 </a:t>
            </a:r>
          </a:p>
          <a:p>
            <a:endParaRPr lang="de-DE" baseline="0" dirty="0" smtClean="0"/>
          </a:p>
          <a:p>
            <a:r>
              <a:rPr lang="de-DE" baseline="0" dirty="0" smtClean="0"/>
              <a:t>Roter Bereich: Auswahl des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. Standardmäßig ist der master-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 ausgewählt. Dort können über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weitere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 erstellt werden.</a:t>
            </a:r>
          </a:p>
          <a:p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smtClean="0"/>
              <a:t>Schwarzer Bereich: Inhalt des </a:t>
            </a:r>
            <a:r>
              <a:rPr lang="de-DE" baseline="0" dirty="0" err="1" smtClean="0"/>
              <a:t>Repository‘s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Gelber Bereich: Vorschau der ausgewählten Datei (falls möglich)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Grüner Bereich: Projektmanagement Tools (bspw. Wiki, </a:t>
            </a:r>
            <a:r>
              <a:rPr lang="de-DE" baseline="0" dirty="0" err="1" smtClean="0"/>
              <a:t>Issues</a:t>
            </a:r>
            <a:r>
              <a:rPr lang="de-DE" baseline="0" dirty="0" smtClean="0"/>
              <a:t>, Settings) und weitere</a:t>
            </a:r>
          </a:p>
          <a:p>
            <a:endParaRPr lang="de-DE" baseline="0" dirty="0" smtClean="0"/>
          </a:p>
          <a:p>
            <a:r>
              <a:rPr lang="de-DE" baseline="0" dirty="0" smtClean="0"/>
              <a:t>Blauer Bereich: Verschiedene Links (HTTPS, SSH oder Subversion) um das Repository lokal kopieren zu können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Roter Bereich:</a:t>
            </a:r>
          </a:p>
          <a:p>
            <a:r>
              <a:rPr lang="de-DE" dirty="0" smtClean="0"/>
              <a:t>Benutzer klickt oben auf das</a:t>
            </a:r>
            <a:r>
              <a:rPr lang="de-DE" baseline="0" dirty="0" smtClean="0"/>
              <a:t> (plus) Symbol. Es öffnet sich ein </a:t>
            </a:r>
            <a:r>
              <a:rPr lang="de-DE" baseline="0" dirty="0" err="1" smtClean="0"/>
              <a:t>DropDown</a:t>
            </a:r>
            <a:r>
              <a:rPr lang="de-DE" baseline="0" dirty="0" smtClean="0"/>
              <a:t>-Menu in dem der Benutzer auf „New </a:t>
            </a:r>
            <a:r>
              <a:rPr lang="de-DE" baseline="0" dirty="0" err="1" smtClean="0"/>
              <a:t>organization</a:t>
            </a:r>
            <a:r>
              <a:rPr lang="de-DE" baseline="0" dirty="0" smtClean="0"/>
              <a:t>“ klicken kann.</a:t>
            </a:r>
          </a:p>
          <a:p>
            <a:endParaRPr lang="de-DE" baseline="0" dirty="0" smtClean="0"/>
          </a:p>
          <a:p>
            <a:r>
              <a:rPr lang="de-DE" dirty="0" smtClean="0"/>
              <a:t>Gelber</a:t>
            </a:r>
            <a:r>
              <a:rPr lang="de-DE" baseline="0" dirty="0" smtClean="0"/>
              <a:t> Bereich: </a:t>
            </a:r>
          </a:p>
          <a:p>
            <a:r>
              <a:rPr lang="de-DE" baseline="0" dirty="0" smtClean="0"/>
              <a:t>Auflistung aller Veröffentlichungen,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 und Öffentlicher Aktivität.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Roter</a:t>
            </a:r>
            <a:r>
              <a:rPr lang="de-DE" baseline="0" dirty="0" smtClean="0"/>
              <a:t> Bereich:</a:t>
            </a:r>
          </a:p>
          <a:p>
            <a:r>
              <a:rPr lang="de-DE" baseline="0" dirty="0" smtClean="0"/>
              <a:t>Angabe des Namens und E-Mail für die Organisation.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Gelber Bereich:</a:t>
            </a:r>
          </a:p>
          <a:p>
            <a:r>
              <a:rPr lang="de-DE" baseline="0" dirty="0" smtClean="0"/>
              <a:t>Auswahl, ob kostenlose oder kostenpflichte Version. </a:t>
            </a:r>
            <a:r>
              <a:rPr lang="de-DE" baseline="0" dirty="0" smtClean="0"/>
              <a:t>Unterschied: </a:t>
            </a:r>
            <a:r>
              <a:rPr lang="de-DE" baseline="0" dirty="0" smtClean="0"/>
              <a:t>Anzahl an privaten </a:t>
            </a:r>
            <a:r>
              <a:rPr lang="de-DE" baseline="0" dirty="0" err="1" smtClean="0"/>
              <a:t>Repository‘s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Roter Bereich:</a:t>
            </a:r>
          </a:p>
          <a:p>
            <a:r>
              <a:rPr lang="de-DE" dirty="0" smtClean="0"/>
              <a:t>Mitglieder</a:t>
            </a:r>
            <a:r>
              <a:rPr lang="de-DE" baseline="0" dirty="0" smtClean="0"/>
              <a:t> für die Organisation können über den </a:t>
            </a:r>
            <a:r>
              <a:rPr lang="de-DE" baseline="0" dirty="0" err="1" smtClean="0"/>
              <a:t>usernamen</a:t>
            </a:r>
            <a:r>
              <a:rPr lang="de-DE" baseline="0" dirty="0" smtClean="0"/>
              <a:t>, realen Namen oder E-Mail Adresse beworben werden. Diese werden benachrichtigt und können der Organisation beitreten. Eine Maximalanzahl an Mitgliedern gibt es nicht.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Startseite</a:t>
            </a:r>
            <a:r>
              <a:rPr lang="de-DE" baseline="0" dirty="0" smtClean="0"/>
              <a:t> der Organisation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Roter Bereich:</a:t>
            </a:r>
          </a:p>
          <a:p>
            <a:r>
              <a:rPr lang="de-DE" dirty="0" smtClean="0"/>
              <a:t>4</a:t>
            </a:r>
            <a:r>
              <a:rPr lang="de-DE" baseline="0" dirty="0" smtClean="0"/>
              <a:t> unterschiedliche Tabs zur Navigation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Grüner Bereich: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1) Ansicht </a:t>
            </a:r>
            <a:r>
              <a:rPr lang="de-DE" baseline="0" dirty="0" err="1" smtClean="0"/>
              <a:t>Repositories</a:t>
            </a:r>
            <a:r>
              <a:rPr lang="de-DE" baseline="0" dirty="0" smtClean="0"/>
              <a:t> 2) Mitglieder der Organisation 3) Untergruppierungen in der Organisation 4) Einstellungen</a:t>
            </a:r>
          </a:p>
          <a:p>
            <a:endParaRPr lang="de-DE" dirty="0" smtClean="0"/>
          </a:p>
          <a:p>
            <a:r>
              <a:rPr lang="de-DE" dirty="0" smtClean="0"/>
              <a:t>2) Es können nachträglich weitere</a:t>
            </a:r>
            <a:r>
              <a:rPr lang="de-DE" baseline="0" dirty="0" smtClean="0"/>
              <a:t> Mitglieder eingeladen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Rechtsklick im Explorer</a:t>
            </a:r>
            <a:r>
              <a:rPr lang="de-DE" baseline="0" dirty="0" smtClean="0"/>
              <a:t>/Zielordner, wo die lokale Kopie abgelegt werden soll</a:t>
            </a:r>
          </a:p>
          <a:p>
            <a:endParaRPr lang="de-DE" baseline="0" dirty="0" smtClean="0"/>
          </a:p>
          <a:p>
            <a:r>
              <a:rPr lang="de-DE" baseline="0" dirty="0" smtClean="0"/>
              <a:t>Roter Bereich:</a:t>
            </a:r>
          </a:p>
          <a:p>
            <a:r>
              <a:rPr lang="de-DE" baseline="0" dirty="0" smtClean="0"/>
              <a:t>Der Benutzer kann mit der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GUI oder mit der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Bash</a:t>
            </a:r>
            <a:r>
              <a:rPr lang="de-DE" baseline="0" dirty="0" smtClean="0"/>
              <a:t> arbeiten.</a:t>
            </a:r>
          </a:p>
          <a:p>
            <a:r>
              <a:rPr lang="de-DE" dirty="0" smtClean="0"/>
              <a:t>(in diesem Tutorial wird auf die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r>
              <a:rPr lang="de-DE" dirty="0" smtClean="0"/>
              <a:t> </a:t>
            </a:r>
            <a:r>
              <a:rPr lang="de-DE" dirty="0" err="1" smtClean="0"/>
              <a:t>eingangen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29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74EE171-6FB9-44C2-999A-3C78585CC55F}" type="datetime1">
              <a:rPr lang="de-DE" smtClean="0"/>
              <a:t>20.10.2015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F4C5-04F6-4CAA-916B-E3B314346F2C}" type="datetime1">
              <a:rPr lang="de-DE" smtClean="0"/>
              <a:t>20.10.2015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C9C1-76E8-482F-AC38-46CD1EA3A4C9}" type="datetime1">
              <a:rPr lang="de-DE" smtClean="0"/>
              <a:t>20.10.2015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CAC-BFF1-498D-82E7-9462D790BC9E}" type="datetime1">
              <a:rPr lang="de-DE" smtClean="0"/>
              <a:t>20.10.2015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7E9C1B2-C123-4CB8-B829-0B1DE6516455}" type="datetime1">
              <a:rPr lang="de-DE" smtClean="0"/>
              <a:t>20.10.2015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951D-51DD-43CB-9395-2CD87029427A}" type="datetime1">
              <a:rPr lang="de-DE" smtClean="0"/>
              <a:t>20.10.2015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40B3-CD2F-468A-9D6A-8FCCA521EAD8}" type="datetime1">
              <a:rPr lang="de-DE" smtClean="0"/>
              <a:t>20.10.2015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0435-1AE2-40EE-BD35-BF23134777A3}" type="datetime1">
              <a:rPr lang="de-DE" smtClean="0"/>
              <a:t>20.10.2015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E6B-16CC-45D3-A85A-C342E3C400B1}" type="datetime1">
              <a:rPr lang="de-DE" smtClean="0"/>
              <a:t>20.10.2015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F5FB-2D99-4EE6-8329-8BC403EF3BB7}" type="datetime1">
              <a:rPr lang="de-DE" smtClean="0"/>
              <a:t>20.10.2015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3FE-65F3-496E-9475-85FAF27CCA0A}" type="datetime1">
              <a:rPr lang="de-DE" smtClean="0"/>
              <a:t>20.10.2015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98494A-36A3-42DF-97C6-C12EB15310DD}" type="datetime1">
              <a:rPr lang="de-DE" smtClean="0"/>
              <a:t>20.10.2015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" TargetMode="External"/><Relationship Id="rId2" Type="http://schemas.openxmlformats.org/officeDocument/2006/relationships/hyperlink" Target="https://rogerdudler.github.io/git-guide/index.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about" TargetMode="External"/><Relationship Id="rId5" Type="http://schemas.openxmlformats.org/officeDocument/2006/relationships/hyperlink" Target="https://git-scm.com/book/de/v1" TargetMode="External"/><Relationship Id="rId4" Type="http://schemas.openxmlformats.org/officeDocument/2006/relationships/hyperlink" Target="http://git-scm.com/docs/gittutoria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&amp; </a:t>
            </a:r>
            <a:r>
              <a:rPr lang="de-DE" dirty="0" err="1" smtClean="0"/>
              <a:t>GitHub</a:t>
            </a:r>
            <a:r>
              <a:rPr lang="de-DE" dirty="0" smtClean="0"/>
              <a:t> Tutorial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ePortfolio</a:t>
            </a:r>
            <a:r>
              <a:rPr lang="de-DE" dirty="0" smtClean="0"/>
              <a:t> von Mehmet Ali Incekara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9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organisation</a:t>
            </a:r>
            <a:r>
              <a:rPr lang="de-DE" dirty="0" smtClean="0"/>
              <a:t>(4)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10</a:t>
            </a:fld>
            <a:endParaRPr lang="de-DE"/>
          </a:p>
        </p:txBody>
      </p:sp>
      <p:pic>
        <p:nvPicPr>
          <p:cNvPr id="6" name="Picture 3" descr="C:\Users\mincekara\Desktop\2015-10-19 17_56_07-ePortfolio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9" y="2103859"/>
            <a:ext cx="7688263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755576" y="2996952"/>
            <a:ext cx="3556099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31193" y="3594520"/>
            <a:ext cx="7684939" cy="12746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24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11</a:t>
            </a:fld>
            <a:endParaRPr lang="de-DE"/>
          </a:p>
        </p:txBody>
      </p:sp>
      <p:pic>
        <p:nvPicPr>
          <p:cNvPr id="11266" name="Picture 2" descr="C:\Users\mincekara\Desktop\2015-10-19 18_16_30-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1510630"/>
            <a:ext cx="380047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916139" y="3428752"/>
            <a:ext cx="309602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92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(2 + 3)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pic>
        <p:nvPicPr>
          <p:cNvPr id="12290" name="Picture 2" descr="C:\Users\mincekara\Desktop\2015-10-19 18_17_24-MINGW64__c_Duales Studium_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40061"/>
            <a:ext cx="4623910" cy="25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12</a:t>
            </a:fld>
            <a:endParaRPr lang="de-DE"/>
          </a:p>
        </p:txBody>
      </p:sp>
      <p:pic>
        <p:nvPicPr>
          <p:cNvPr id="7" name="Picture 3" descr="C:\Users\mincekara\Desktop\2015-10-19 18_19_01-Tutori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14418"/>
            <a:ext cx="5752405" cy="241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51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(1.1 + 2.1)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13</a:t>
            </a:fld>
            <a:endParaRPr lang="de-D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6"/>
          <a:stretch/>
        </p:blipFill>
        <p:spPr bwMode="auto">
          <a:xfrm>
            <a:off x="179512" y="1295524"/>
            <a:ext cx="566737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57340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51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(1.2 + 2.2)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14</a:t>
            </a:fld>
            <a:endParaRPr lang="de-D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54"/>
          <a:stretch/>
        </p:blipFill>
        <p:spPr bwMode="auto">
          <a:xfrm>
            <a:off x="179512" y="1196752"/>
            <a:ext cx="545357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40"/>
          <a:stretch/>
        </p:blipFill>
        <p:spPr bwMode="auto">
          <a:xfrm>
            <a:off x="3650737" y="3717032"/>
            <a:ext cx="5369115" cy="247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37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(3)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15</a:t>
            </a:fld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866900"/>
            <a:ext cx="56673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37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(4)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16</a:t>
            </a:fld>
            <a:endParaRPr lang="de-D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2209800"/>
            <a:ext cx="56673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37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17</a:t>
            </a:fld>
            <a:endParaRPr lang="de-DE"/>
          </a:p>
        </p:txBody>
      </p:sp>
      <p:pic>
        <p:nvPicPr>
          <p:cNvPr id="6146" name="Picture 2" descr="C:\Users\mincekara\Desktop\2015-10-19 18_01_24-nappydevelopment - [C__Duales Studium_01 Theorie_3. Semester_02 Software Engin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09" y="1268760"/>
            <a:ext cx="6360783" cy="495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98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r>
              <a:rPr lang="de-DE" dirty="0" smtClean="0"/>
              <a:t> (2 + 3)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18</a:t>
            </a:fld>
            <a:endParaRPr lang="de-DE"/>
          </a:p>
        </p:txBody>
      </p:sp>
      <p:pic>
        <p:nvPicPr>
          <p:cNvPr id="7170" name="Picture 2" descr="C:\Users\mincekara\Desktop\2015-10-19 18_02_47-nappydevelopment - [C__Duales Studium_01 Theorie_3. Semester_02 Software Engine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6" t="22457" r="13634" b="22750"/>
          <a:stretch/>
        </p:blipFill>
        <p:spPr bwMode="auto">
          <a:xfrm>
            <a:off x="400514" y="1556792"/>
            <a:ext cx="3998148" cy="260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mincekara\Desktop\2015-10-19 18_03_07-nappydevelopment - [C__Duales Studium_01 Theorie_3. Semester_02 Software Engine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8" t="23587" r="15996" b="24197"/>
          <a:stretch/>
        </p:blipFill>
        <p:spPr bwMode="auto">
          <a:xfrm>
            <a:off x="4816194" y="3717032"/>
            <a:ext cx="4256505" cy="25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52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r>
              <a:rPr lang="de-DE" dirty="0" smtClean="0"/>
              <a:t> (4)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19</a:t>
            </a:fld>
            <a:endParaRPr lang="de-DE"/>
          </a:p>
        </p:txBody>
      </p:sp>
      <p:pic>
        <p:nvPicPr>
          <p:cNvPr id="9218" name="Picture 2" descr="C:\Users\mincekara\Desktop\2015-10-19 18_03_25-Greensh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36889" r="32500" b="39556"/>
          <a:stretch/>
        </p:blipFill>
        <p:spPr bwMode="auto">
          <a:xfrm>
            <a:off x="1562100" y="2345804"/>
            <a:ext cx="60198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Vorwort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organisation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Befehlsübersicht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Weitere Links/Tutorials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153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r>
              <a:rPr lang="de-DE" dirty="0" smtClean="0"/>
              <a:t> (5)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20</a:t>
            </a:fld>
            <a:endParaRPr lang="de-DE"/>
          </a:p>
        </p:txBody>
      </p:sp>
      <p:pic>
        <p:nvPicPr>
          <p:cNvPr id="10242" name="Picture 2" descr="C:\Users\mincekara\Desktop\2015-10-19 18_08_32-nappydevelopment - [C__Duales Studium_01 Theorie_3. Semester_02 Software Engin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05" y="1373442"/>
            <a:ext cx="4960590" cy="47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4427984" y="4725144"/>
            <a:ext cx="262431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01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Befehlsübersicht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62098500"/>
              </p:ext>
            </p:extLst>
          </p:nvPr>
        </p:nvGraphicFramePr>
        <p:xfrm>
          <a:off x="457200" y="1219200"/>
          <a:ext cx="8229600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/>
                <a:gridCol w="5482952"/>
              </a:tblGrid>
              <a:tr h="370840"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dirty="0" smtClean="0"/>
                        <a:t>-Befehl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config</a:t>
                      </a:r>
                      <a:r>
                        <a:rPr lang="de-DE" sz="1500" baseline="0" dirty="0" smtClean="0"/>
                        <a:t> user.name “ “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config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user.email</a:t>
                      </a:r>
                      <a:r>
                        <a:rPr lang="de-DE" sz="1500" baseline="0" dirty="0" smtClean="0"/>
                        <a:t> “ “</a:t>
                      </a:r>
                      <a:endParaRPr lang="de-DE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baseline="0" dirty="0" smtClean="0"/>
                        <a:t>Lokales </a:t>
                      </a:r>
                      <a:r>
                        <a:rPr lang="de-DE" sz="1500" b="1" baseline="0" dirty="0" err="1" smtClean="0"/>
                        <a:t>git</a:t>
                      </a:r>
                      <a:r>
                        <a:rPr lang="de-DE" sz="1500" b="1" baseline="0" dirty="0" smtClean="0"/>
                        <a:t>-Repository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err="1" smtClean="0"/>
                        <a:t>git</a:t>
                      </a:r>
                      <a:r>
                        <a:rPr lang="de-DE" sz="1500" b="0" baseline="0" dirty="0" smtClean="0"/>
                        <a:t> </a:t>
                      </a:r>
                      <a:r>
                        <a:rPr lang="de-DE" sz="1500" b="0" baseline="0" dirty="0" err="1" smtClean="0"/>
                        <a:t>init</a:t>
                      </a:r>
                      <a:endParaRPr lang="de-DE" sz="1500" b="0" baseline="0" dirty="0" smtClean="0"/>
                    </a:p>
                    <a:p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remote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add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origin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endParaRPr lang="de-DE" sz="1500" b="0" baseline="0" dirty="0" smtClean="0">
                        <a:latin typeface="+mn-lt"/>
                      </a:endParaRPr>
                    </a:p>
                    <a:p>
                      <a:r>
                        <a:rPr lang="de-DE" sz="1500" b="0" baseline="0" dirty="0" err="1" smtClean="0"/>
                        <a:t>git</a:t>
                      </a:r>
                      <a:r>
                        <a:rPr lang="de-DE" sz="1500" b="0" baseline="0" dirty="0" smtClean="0"/>
                        <a:t> </a:t>
                      </a:r>
                      <a:r>
                        <a:rPr lang="de-DE" sz="1500" b="0" baseline="0" dirty="0" err="1" smtClean="0"/>
                        <a:t>clone</a:t>
                      </a:r>
                      <a:endParaRPr lang="de-DE" sz="1500" b="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 smtClean="0"/>
                        <a:t>Vergleich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aseline="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status</a:t>
                      </a:r>
                      <a:endParaRPr lang="de-DE" sz="15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diff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&lt;quell&gt;&lt;ziel&gt;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Lokales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add</a:t>
                      </a:r>
                      <a:endParaRPr lang="de-DE" sz="15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commit</a:t>
                      </a:r>
                      <a:r>
                        <a:rPr lang="de-DE" sz="1500" baseline="0" dirty="0" smtClean="0"/>
                        <a:t> –m ‘ 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baseline="0" dirty="0" smtClean="0"/>
                        <a:t>Öffentliches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push</a:t>
                      </a:r>
                      <a:endParaRPr lang="de-DE" sz="1500" dirty="0" smtClean="0"/>
                    </a:p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pull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Log-Ansicht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dirty="0" smtClean="0"/>
                        <a:t> log –</a:t>
                      </a:r>
                      <a:r>
                        <a:rPr lang="de-DE" sz="1500" dirty="0" err="1" smtClean="0"/>
                        <a:t>oneline</a:t>
                      </a:r>
                      <a:endParaRPr lang="de-DE" sz="1500" dirty="0" smtClean="0"/>
                    </a:p>
                    <a:p>
                      <a:r>
                        <a:rPr lang="de-DE" sz="1500" dirty="0" err="1" smtClean="0"/>
                        <a:t>gitk</a:t>
                      </a:r>
                      <a:endParaRPr lang="de-DE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Branch</a:t>
                      </a:r>
                      <a:endParaRPr lang="de-DE" sz="1500" b="1" dirty="0" smtClean="0">
                        <a:latin typeface="+mn-lt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checkout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–b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name</a:t>
                      </a:r>
                      <a:endParaRPr lang="de-DE" sz="1500" dirty="0" smtClean="0">
                        <a:latin typeface="+mn-lt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checkout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master</a:t>
                      </a:r>
                      <a:endParaRPr lang="de-DE" sz="1500" dirty="0" smtClean="0">
                        <a:latin typeface="+mn-lt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checkout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&lt;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lognr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&gt;</a:t>
                      </a:r>
                    </a:p>
                    <a:p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merge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&lt;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branch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Weitere </a:t>
            </a:r>
            <a:r>
              <a:rPr lang="de-DE" dirty="0" smtClean="0"/>
              <a:t>Links/Tutorials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22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</a:t>
            </a:r>
            <a:r>
              <a:rPr lang="de-DE" dirty="0" smtClean="0"/>
              <a:t>eitere Tutorials:</a:t>
            </a: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rogerdudler.github.io/git-guide/index.de.html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https://www.atlassian.com/git/tutorials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git-scm.com/docs/gittutorial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w</a:t>
            </a:r>
            <a:r>
              <a:rPr lang="de-DE" dirty="0" smtClean="0"/>
              <a:t>eitere Links:</a:t>
            </a:r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git-scm.com/book/de/v1</a:t>
            </a:r>
            <a:endParaRPr lang="de-DE" dirty="0"/>
          </a:p>
          <a:p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git-scm.com/about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06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23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err="1" smtClean="0"/>
              <a:t>git</a:t>
            </a:r>
            <a:r>
              <a:rPr lang="de-DE" sz="2000" b="1" dirty="0" smtClean="0"/>
              <a:t>:</a:t>
            </a:r>
          </a:p>
          <a:p>
            <a:r>
              <a:rPr lang="de-DE" sz="2000" dirty="0" smtClean="0"/>
              <a:t>https</a:t>
            </a:r>
            <a:r>
              <a:rPr lang="de-DE" sz="2000" dirty="0"/>
              <a:t>://</a:t>
            </a:r>
            <a:r>
              <a:rPr lang="de-DE" sz="2000" dirty="0" smtClean="0"/>
              <a:t>git-scm.com </a:t>
            </a:r>
            <a:r>
              <a:rPr lang="de-DE" sz="1200" dirty="0"/>
              <a:t>(</a:t>
            </a:r>
            <a:r>
              <a:rPr lang="de-DE" sz="1200" dirty="0" smtClean="0"/>
              <a:t>19.10.2015</a:t>
            </a:r>
            <a:r>
              <a:rPr lang="de-DE" sz="1200" dirty="0"/>
              <a:t>)</a:t>
            </a:r>
            <a:endParaRPr lang="de-DE" sz="1200" dirty="0" smtClean="0"/>
          </a:p>
          <a:p>
            <a:r>
              <a:rPr lang="de-DE" sz="2000" dirty="0"/>
              <a:t>https://</a:t>
            </a:r>
            <a:r>
              <a:rPr lang="de-DE" sz="2000" dirty="0" smtClean="0"/>
              <a:t>rogerdudler.github.io/git-guide/index.de.html </a:t>
            </a:r>
            <a:r>
              <a:rPr lang="de-DE" sz="1100" dirty="0" smtClean="0"/>
              <a:t>(19.10.2015)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GitHub</a:t>
            </a:r>
            <a:r>
              <a:rPr lang="de-DE" sz="2000" b="1" dirty="0"/>
              <a:t>:</a:t>
            </a:r>
            <a:endParaRPr lang="de-DE" sz="2000" b="1" dirty="0" smtClean="0"/>
          </a:p>
          <a:p>
            <a:r>
              <a:rPr lang="de-DE" sz="2000" dirty="0" smtClean="0"/>
              <a:t>https</a:t>
            </a:r>
            <a:r>
              <a:rPr lang="de-DE" sz="2000" dirty="0"/>
              <a:t>://</a:t>
            </a:r>
            <a:r>
              <a:rPr lang="de-DE" sz="2000" dirty="0" smtClean="0"/>
              <a:t>github.com </a:t>
            </a:r>
            <a:r>
              <a:rPr lang="de-DE" sz="1100" dirty="0" smtClean="0"/>
              <a:t>(19.10.2015)</a:t>
            </a:r>
          </a:p>
          <a:p>
            <a:pPr marL="0" indent="0">
              <a:buNone/>
            </a:pPr>
            <a:r>
              <a:rPr lang="de-DE" sz="2000" b="1" dirty="0" smtClean="0"/>
              <a:t>Bilder:</a:t>
            </a:r>
            <a:endParaRPr lang="de-DE" sz="2000" b="1" dirty="0"/>
          </a:p>
          <a:p>
            <a:r>
              <a:rPr lang="de-DE" sz="2000" dirty="0" smtClean="0"/>
              <a:t>selbstgemachte Screenshots</a:t>
            </a:r>
          </a:p>
          <a:p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1844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3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Tutorial zu </a:t>
            </a:r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GitHub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Erklärungen zu den jeweiligen Screenshots befinden sich in den Notizen</a:t>
            </a:r>
          </a:p>
          <a:p>
            <a:endParaRPr lang="de-DE" dirty="0"/>
          </a:p>
          <a:p>
            <a:r>
              <a:rPr lang="de-DE" dirty="0" smtClean="0"/>
              <a:t>Installieren von </a:t>
            </a:r>
            <a:r>
              <a:rPr lang="de-DE" dirty="0" err="1" smtClean="0"/>
              <a:t>git</a:t>
            </a:r>
            <a:r>
              <a:rPr lang="de-DE" dirty="0" smtClean="0"/>
              <a:t> und anlegen eines </a:t>
            </a:r>
            <a:r>
              <a:rPr lang="de-DE" dirty="0" err="1" smtClean="0"/>
              <a:t>GitHub</a:t>
            </a:r>
            <a:r>
              <a:rPr lang="de-DE" dirty="0" smtClean="0"/>
              <a:t> Accounts wird nicht extra behandelt, trotz allem noch einmal die Links:</a:t>
            </a:r>
            <a:br>
              <a:rPr lang="de-DE" dirty="0" smtClean="0"/>
            </a:br>
            <a:r>
              <a:rPr lang="de-DE" dirty="0" err="1" smtClean="0"/>
              <a:t>GitHub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https://github.com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git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git-scm.com/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4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C:\Users\mincekara\Desktop\2015-10-19 17_40_06-xn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488832" cy="29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7596335" y="2204864"/>
            <a:ext cx="360041" cy="184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805913" y="3415589"/>
            <a:ext cx="2774199" cy="2294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93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5</a:t>
            </a:fld>
            <a:endParaRPr lang="de-DE"/>
          </a:p>
        </p:txBody>
      </p:sp>
      <p:pic>
        <p:nvPicPr>
          <p:cNvPr id="2050" name="Picture 2" descr="C:\Users\mincekara\Desktop\2015-10-19 17_42_33-Create a New Reposito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97" y="1340768"/>
            <a:ext cx="6079206" cy="48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1539292" y="2132856"/>
            <a:ext cx="3536763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532397" y="2996952"/>
            <a:ext cx="6135947" cy="6480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532398" y="3775322"/>
            <a:ext cx="3543658" cy="8778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549935" y="4828965"/>
            <a:ext cx="2518009" cy="184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539292" y="5229200"/>
            <a:ext cx="3248732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8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(3)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6</a:t>
            </a:fld>
            <a:endParaRPr lang="de-DE"/>
          </a:p>
        </p:txBody>
      </p:sp>
      <p:pic>
        <p:nvPicPr>
          <p:cNvPr id="3074" name="Picture 2" descr="C:\Users\mincekara\Desktop\2015-10-19 17_51_54-xnappy_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49" y="1268760"/>
            <a:ext cx="8172501" cy="4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99592" y="2564904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236296" y="2060848"/>
            <a:ext cx="1421954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213004" y="4818856"/>
            <a:ext cx="1421954" cy="7703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57758" y="3212976"/>
            <a:ext cx="646251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7226" y="3653408"/>
            <a:ext cx="6462514" cy="15506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84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organisation</a:t>
            </a:r>
            <a:r>
              <a:rPr lang="de-DE" dirty="0"/>
              <a:t>(1)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7</a:t>
            </a:fld>
            <a:endParaRPr lang="de-DE"/>
          </a:p>
        </p:txBody>
      </p:sp>
      <p:pic>
        <p:nvPicPr>
          <p:cNvPr id="1026" name="Picture 2" descr="C:\Users\mincekara\Desktop\2015-10-19 17_40_06-xn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488832" cy="29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7596335" y="2204864"/>
            <a:ext cx="360041" cy="184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805913" y="3415589"/>
            <a:ext cx="2774199" cy="2294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6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organisation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8</a:t>
            </a:fld>
            <a:endParaRPr lang="de-DE"/>
          </a:p>
        </p:txBody>
      </p:sp>
      <p:pic>
        <p:nvPicPr>
          <p:cNvPr id="4098" name="Picture 2" descr="C:\Users\mincekara\Desktop\2015-10-19 17_54_45-Create an organ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17" y="1340768"/>
            <a:ext cx="4593566" cy="485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295745" y="2492896"/>
            <a:ext cx="2780311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75217" y="3645024"/>
            <a:ext cx="2800839" cy="20882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24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organisation</a:t>
            </a:r>
            <a:r>
              <a:rPr lang="de-DE" dirty="0" smtClean="0"/>
              <a:t>(3)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9</a:t>
            </a:fld>
            <a:endParaRPr lang="de-DE"/>
          </a:p>
        </p:txBody>
      </p:sp>
      <p:pic>
        <p:nvPicPr>
          <p:cNvPr id="5122" name="Picture 2" descr="C:\Users\mincekara\Desktop\2015-10-19 17_55_51-Invite your team memb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288" y="1268760"/>
            <a:ext cx="5013424" cy="490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065288" y="2564904"/>
            <a:ext cx="30782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24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1270</Words>
  <Application>Microsoft Office PowerPoint</Application>
  <PresentationFormat>Bildschirmpräsentation (4:3)</PresentationFormat>
  <Paragraphs>228</Paragraphs>
  <Slides>23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Okeanos</vt:lpstr>
      <vt:lpstr>git &amp; GitHub Tutorial</vt:lpstr>
      <vt:lpstr>Übersicht</vt:lpstr>
      <vt:lpstr>Vorwort</vt:lpstr>
      <vt:lpstr>Create new repository (1)</vt:lpstr>
      <vt:lpstr>Create new repository (2)</vt:lpstr>
      <vt:lpstr>Create new repository (3)</vt:lpstr>
      <vt:lpstr>Create new organisation(1)</vt:lpstr>
      <vt:lpstr>Create new organisation(2)</vt:lpstr>
      <vt:lpstr>Create new organisation(3)</vt:lpstr>
      <vt:lpstr>Create new organisation(4)</vt:lpstr>
      <vt:lpstr>Create local copy (1)</vt:lpstr>
      <vt:lpstr>Create local copy (2 + 3)</vt:lpstr>
      <vt:lpstr>Push local changes (1.1 + 2.1)</vt:lpstr>
      <vt:lpstr>Push local changes (1.2 + 2.2)</vt:lpstr>
      <vt:lpstr>Push local changes (3)</vt:lpstr>
      <vt:lpstr>Push local changes (4)</vt:lpstr>
      <vt:lpstr>Integrating GIT into IntelliJ (1)</vt:lpstr>
      <vt:lpstr>Integrating GIT into IntelliJ (2 + 3)</vt:lpstr>
      <vt:lpstr>Integrating GIT into IntelliJ (4)</vt:lpstr>
      <vt:lpstr>Integrating GIT into IntelliJ (5)</vt:lpstr>
      <vt:lpstr>Befehlsübersicht</vt:lpstr>
      <vt:lpstr>Weitere Links/Tutorials</vt:lpstr>
      <vt:lpstr>Quellen</vt:lpstr>
    </vt:vector>
  </TitlesOfParts>
  <Company>1&amp;1 Internet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und GitHub</dc:title>
  <dc:creator>Mehmet Ali Incekara</dc:creator>
  <cp:lastModifiedBy>Mehmet Ali Incekara</cp:lastModifiedBy>
  <cp:revision>102</cp:revision>
  <dcterms:created xsi:type="dcterms:W3CDTF">2015-10-10T12:46:29Z</dcterms:created>
  <dcterms:modified xsi:type="dcterms:W3CDTF">2015-10-20T15:29:05Z</dcterms:modified>
</cp:coreProperties>
</file>