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7" r:id="rId3"/>
    <p:sldId id="280" r:id="rId4"/>
    <p:sldId id="258" r:id="rId5"/>
    <p:sldId id="264" r:id="rId6"/>
    <p:sldId id="266" r:id="rId7"/>
    <p:sldId id="281" r:id="rId8"/>
    <p:sldId id="261" r:id="rId9"/>
    <p:sldId id="270" r:id="rId10"/>
    <p:sldId id="282" r:id="rId11"/>
    <p:sldId id="272" r:id="rId12"/>
    <p:sldId id="273" r:id="rId13"/>
    <p:sldId id="275" r:id="rId14"/>
    <p:sldId id="276" r:id="rId15"/>
    <p:sldId id="268" r:id="rId16"/>
    <p:sldId id="278" r:id="rId17"/>
    <p:sldId id="262" r:id="rId18"/>
    <p:sldId id="279" r:id="rId1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3774" autoAdjust="0"/>
  </p:normalViewPr>
  <p:slideViewPr>
    <p:cSldViewPr>
      <p:cViewPr varScale="1">
        <p:scale>
          <a:sx n="97" d="100"/>
          <a:sy n="97" d="100"/>
        </p:scale>
        <p:origin x="200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3A1A6D-234A-42C6-88C5-85D1460EE3B8}" type="datetimeFigureOut">
              <a:rPr lang="de-DE" smtClean="0"/>
              <a:t>14.10.2015</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505144-3BC5-4B32-83CF-491494C34331}" type="slidenum">
              <a:rPr lang="de-DE" smtClean="0"/>
              <a:t>‹Nr.›</a:t>
            </a:fld>
            <a:endParaRPr lang="de-DE"/>
          </a:p>
        </p:txBody>
      </p:sp>
    </p:spTree>
    <p:extLst>
      <p:ext uri="{BB962C8B-B14F-4D97-AF65-F5344CB8AC3E}">
        <p14:creationId xmlns:p14="http://schemas.microsoft.com/office/powerpoint/2010/main" val="425455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1</a:t>
            </a:fld>
            <a:endParaRPr lang="de-DE"/>
          </a:p>
        </p:txBody>
      </p:sp>
    </p:spTree>
    <p:extLst>
      <p:ext uri="{BB962C8B-B14F-4D97-AF65-F5344CB8AC3E}">
        <p14:creationId xmlns:p14="http://schemas.microsoft.com/office/powerpoint/2010/main" val="2882203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 verteilte Versionsverwaltung verwendet kein zentrales Repository mehr. Jeder, der an dem verwalteten Projekt arbeitet, hat sein eigenes Repository und kann dieses mit jedem beliebigen anderen Repository abgleichen. Die Versionsgeschichte ist dadurch genauso verteilt. Änderungen können lokal verfolgt werden, ohne eine Verbindung zu einem Server aufbauen zu müssen.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4</a:t>
            </a:fld>
            <a:endParaRPr lang="de-DE"/>
          </a:p>
        </p:txBody>
      </p:sp>
    </p:spTree>
    <p:extLst>
      <p:ext uri="{BB962C8B-B14F-4D97-AF65-F5344CB8AC3E}">
        <p14:creationId xmlns:p14="http://schemas.microsoft.com/office/powerpoint/2010/main" val="2458812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dirty="0" smtClean="0"/>
              <a:t>Nicht-lineare Entwicklung: Schnelles </a:t>
            </a:r>
            <a:r>
              <a:rPr lang="de-DE" dirty="0" err="1" smtClean="0"/>
              <a:t>branching</a:t>
            </a:r>
            <a:r>
              <a:rPr lang="de-DE" dirty="0" smtClean="0"/>
              <a:t> und </a:t>
            </a:r>
            <a:r>
              <a:rPr lang="de-DE" dirty="0" err="1" smtClean="0"/>
              <a:t>merching</a:t>
            </a:r>
            <a:r>
              <a:rPr lang="de-DE" dirty="0" smtClean="0"/>
              <a:t>.</a:t>
            </a:r>
            <a:r>
              <a:rPr lang="de-DE" baseline="0" dirty="0" smtClean="0"/>
              <a:t> </a:t>
            </a:r>
            <a:r>
              <a:rPr lang="de-DE" dirty="0" smtClean="0"/>
              <a:t>visualisierte Navigation durch die nicht-lineare Entwicklungshistorie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Verteilte Entwicklung: lokale Kopie vom Repository und der ganzen Entwicklungshistorie</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Kompatibilität</a:t>
            </a:r>
            <a:r>
              <a:rPr lang="de-DE" baseline="0" dirty="0" smtClean="0"/>
              <a:t> mit vorhandenen Systemen/Protokollen: </a:t>
            </a:r>
            <a:r>
              <a:rPr lang="de-DE" dirty="0" smtClean="0"/>
              <a:t>Datentransfer zwischen </a:t>
            </a:r>
            <a:r>
              <a:rPr lang="de-DE" dirty="0" err="1" smtClean="0"/>
              <a:t>Repositories</a:t>
            </a:r>
            <a:r>
              <a:rPr lang="de-DE" dirty="0" smtClean="0"/>
              <a:t> via HTTP, FTP, SSH,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smtClean="0"/>
          </a:p>
          <a:p>
            <a:pPr lvl="0"/>
            <a:endParaRPr lang="de-DE" dirty="0" smtClean="0"/>
          </a:p>
          <a:p>
            <a:endParaRPr lang="de-DE" dirty="0" smtClean="0"/>
          </a:p>
        </p:txBody>
      </p:sp>
      <p:sp>
        <p:nvSpPr>
          <p:cNvPr id="4" name="Foliennummernplatzhalter 3"/>
          <p:cNvSpPr>
            <a:spLocks noGrp="1"/>
          </p:cNvSpPr>
          <p:nvPr>
            <p:ph type="sldNum" sz="quarter" idx="10"/>
          </p:nvPr>
        </p:nvSpPr>
        <p:spPr/>
        <p:txBody>
          <a:bodyPr/>
          <a:lstStyle/>
          <a:p>
            <a:fld id="{4A505144-3BC5-4B32-83CF-491494C34331}" type="slidenum">
              <a:rPr lang="de-DE" smtClean="0"/>
              <a:t>5</a:t>
            </a:fld>
            <a:endParaRPr lang="de-DE"/>
          </a:p>
        </p:txBody>
      </p:sp>
    </p:spTree>
    <p:extLst>
      <p:ext uri="{BB962C8B-B14F-4D97-AF65-F5344CB8AC3E}">
        <p14:creationId xmlns:p14="http://schemas.microsoft.com/office/powerpoint/2010/main" val="4235070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a:t>
            </a:r>
            <a:r>
              <a:rPr lang="de-DE" dirty="0" err="1" smtClean="0"/>
              <a:t>studenten</a:t>
            </a:r>
            <a:r>
              <a:rPr lang="de-DE" dirty="0" smtClean="0"/>
              <a:t> können kostenlos private</a:t>
            </a:r>
            <a:r>
              <a:rPr lang="de-DE" baseline="0" dirty="0" smtClean="0"/>
              <a:t> erstellen – </a:t>
            </a:r>
            <a:r>
              <a:rPr lang="de-DE" baseline="0" dirty="0" err="1" smtClean="0"/>
              <a:t>micro</a:t>
            </a:r>
            <a:r>
              <a:rPr lang="de-DE" baseline="0" dirty="0" smtClean="0"/>
              <a:t> </a:t>
            </a:r>
            <a:r>
              <a:rPr lang="de-DE" baseline="0" dirty="0" err="1" smtClean="0"/>
              <a:t>version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9</a:t>
            </a:fld>
            <a:endParaRPr lang="de-DE"/>
          </a:p>
        </p:txBody>
      </p:sp>
    </p:spTree>
    <p:extLst>
      <p:ext uri="{BB962C8B-B14F-4D97-AF65-F5344CB8AC3E}">
        <p14:creationId xmlns:p14="http://schemas.microsoft.com/office/powerpoint/2010/main" val="1648935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Leitlinien und keine festen Vorschriften</a:t>
            </a:r>
          </a:p>
          <a:p>
            <a:r>
              <a:rPr lang="de-DE" dirty="0" err="1" smtClean="0"/>
              <a:t>GitHub</a:t>
            </a:r>
            <a:r>
              <a:rPr lang="de-DE" dirty="0" smtClean="0"/>
              <a:t> sinnvoll einsetzen, je nach Softwareanforderung und Teamgröße</a:t>
            </a:r>
          </a:p>
        </p:txBody>
      </p:sp>
      <p:sp>
        <p:nvSpPr>
          <p:cNvPr id="4" name="Foliennummernplatzhalter 3"/>
          <p:cNvSpPr>
            <a:spLocks noGrp="1"/>
          </p:cNvSpPr>
          <p:nvPr>
            <p:ph type="sldNum" sz="quarter" idx="10"/>
          </p:nvPr>
        </p:nvSpPr>
        <p:spPr/>
        <p:txBody>
          <a:bodyPr/>
          <a:lstStyle/>
          <a:p>
            <a:fld id="{4A505144-3BC5-4B32-83CF-491494C34331}" type="slidenum">
              <a:rPr lang="de-DE" smtClean="0"/>
              <a:t>10</a:t>
            </a:fld>
            <a:endParaRPr lang="de-DE"/>
          </a:p>
        </p:txBody>
      </p:sp>
    </p:spTree>
    <p:extLst>
      <p:ext uri="{BB962C8B-B14F-4D97-AF65-F5344CB8AC3E}">
        <p14:creationId xmlns:p14="http://schemas.microsoft.com/office/powerpoint/2010/main" val="2473634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Sinnvoll bei kleinen gruppen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11</a:t>
            </a:fld>
            <a:endParaRPr lang="de-DE"/>
          </a:p>
        </p:txBody>
      </p:sp>
    </p:spTree>
    <p:extLst>
      <p:ext uri="{BB962C8B-B14F-4D97-AF65-F5344CB8AC3E}">
        <p14:creationId xmlns:p14="http://schemas.microsoft.com/office/powerpoint/2010/main" val="1648935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Master </a:t>
            </a:r>
            <a:r>
              <a:rPr lang="de-DE" dirty="0" err="1" smtClean="0"/>
              <a:t>branch</a:t>
            </a:r>
            <a:r>
              <a:rPr lang="de-DE" dirty="0" smtClean="0"/>
              <a:t> hat</a:t>
            </a:r>
            <a:r>
              <a:rPr lang="de-DE" baseline="0" dirty="0" smtClean="0"/>
              <a:t> keinen unvollständigen </a:t>
            </a:r>
            <a:r>
              <a:rPr lang="de-DE" baseline="0" dirty="0" err="1" smtClean="0"/>
              <a:t>code</a:t>
            </a:r>
            <a:r>
              <a:rPr lang="de-DE" baseline="0" dirty="0" smtClean="0"/>
              <a:t>, nur fertige </a:t>
            </a:r>
            <a:r>
              <a:rPr lang="de-DE" baseline="0" dirty="0" err="1" smtClean="0"/>
              <a:t>features</a:t>
            </a:r>
            <a:r>
              <a:rPr lang="de-DE" baseline="0" dirty="0" smtClean="0"/>
              <a:t> werden auf den </a:t>
            </a:r>
            <a:r>
              <a:rPr lang="de-DE" baseline="0" dirty="0" err="1" smtClean="0"/>
              <a:t>master</a:t>
            </a:r>
            <a:r>
              <a:rPr lang="de-DE" baseline="0" dirty="0" smtClean="0"/>
              <a:t> </a:t>
            </a:r>
            <a:r>
              <a:rPr lang="de-DE" baseline="0" dirty="0" err="1" smtClean="0"/>
              <a:t>branch</a:t>
            </a:r>
            <a:r>
              <a:rPr lang="de-DE" baseline="0" dirty="0" smtClean="0"/>
              <a:t> </a:t>
            </a:r>
            <a:r>
              <a:rPr lang="de-DE" baseline="0" dirty="0" err="1" smtClean="0"/>
              <a:t>deployed</a:t>
            </a:r>
            <a:endParaRPr lang="de-DE" baseline="0" dirty="0" smtClean="0"/>
          </a:p>
          <a:p>
            <a:endParaRPr lang="de-DE" baseline="0" dirty="0" smtClean="0"/>
          </a:p>
          <a:p>
            <a:r>
              <a:rPr lang="de-DE" baseline="0" dirty="0" smtClean="0"/>
              <a:t>Sinnvoll bei mehreren beteiligten und wenn </a:t>
            </a:r>
            <a:r>
              <a:rPr lang="de-DE" baseline="0" dirty="0" err="1" smtClean="0"/>
              <a:t>features</a:t>
            </a:r>
            <a:r>
              <a:rPr lang="de-DE" baseline="0" dirty="0" smtClean="0"/>
              <a:t> und </a:t>
            </a:r>
            <a:r>
              <a:rPr lang="de-DE" baseline="0" dirty="0" err="1" smtClean="0"/>
              <a:t>funktionen</a:t>
            </a:r>
            <a:r>
              <a:rPr lang="de-DE" baseline="0" dirty="0" smtClean="0"/>
              <a:t> aufwändiger sind und mehr zeit benötigen</a:t>
            </a:r>
          </a:p>
          <a:p>
            <a:endParaRPr lang="de-DE" baseline="0" dirty="0" smtClean="0"/>
          </a:p>
        </p:txBody>
      </p:sp>
      <p:sp>
        <p:nvSpPr>
          <p:cNvPr id="4" name="Foliennummernplatzhalter 3"/>
          <p:cNvSpPr>
            <a:spLocks noGrp="1"/>
          </p:cNvSpPr>
          <p:nvPr>
            <p:ph type="sldNum" sz="quarter" idx="10"/>
          </p:nvPr>
        </p:nvSpPr>
        <p:spPr/>
        <p:txBody>
          <a:bodyPr/>
          <a:lstStyle/>
          <a:p>
            <a:fld id="{4A505144-3BC5-4B32-83CF-491494C34331}" type="slidenum">
              <a:rPr lang="de-DE" smtClean="0"/>
              <a:t>12</a:t>
            </a:fld>
            <a:endParaRPr lang="de-DE"/>
          </a:p>
        </p:txBody>
      </p:sp>
    </p:spTree>
    <p:extLst>
      <p:ext uri="{BB962C8B-B14F-4D97-AF65-F5344CB8AC3E}">
        <p14:creationId xmlns:p14="http://schemas.microsoft.com/office/powerpoint/2010/main" val="1648935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Forking</a:t>
            </a:r>
            <a:r>
              <a:rPr lang="de-DE" baseline="0" dirty="0" smtClean="0"/>
              <a:t> ganz anders zu den bereits kennengelernten Workflows</a:t>
            </a:r>
          </a:p>
          <a:p>
            <a:endParaRPr lang="de-DE" baseline="0" dirty="0" smtClean="0"/>
          </a:p>
          <a:p>
            <a:r>
              <a:rPr lang="de-DE" baseline="0" dirty="0" smtClean="0"/>
              <a:t>Höhere Sicherheit, da nur einer das offizielle </a:t>
            </a:r>
            <a:r>
              <a:rPr lang="de-DE" baseline="0" dirty="0" err="1" smtClean="0"/>
              <a:t>repo</a:t>
            </a:r>
            <a:r>
              <a:rPr lang="de-DE" baseline="0" dirty="0" smtClean="0"/>
              <a:t> pushen kann</a:t>
            </a:r>
            <a:endParaRPr lang="de-DE" dirty="0"/>
          </a:p>
        </p:txBody>
      </p:sp>
      <p:sp>
        <p:nvSpPr>
          <p:cNvPr id="4" name="Foliennummernplatzhalter 3"/>
          <p:cNvSpPr>
            <a:spLocks noGrp="1"/>
          </p:cNvSpPr>
          <p:nvPr>
            <p:ph type="sldNum" sz="quarter" idx="10"/>
          </p:nvPr>
        </p:nvSpPr>
        <p:spPr/>
        <p:txBody>
          <a:bodyPr/>
          <a:lstStyle/>
          <a:p>
            <a:fld id="{4A505144-3BC5-4B32-83CF-491494C34331}" type="slidenum">
              <a:rPr lang="de-DE" smtClean="0"/>
              <a:t>13</a:t>
            </a:fld>
            <a:endParaRPr lang="de-DE"/>
          </a:p>
        </p:txBody>
      </p:sp>
    </p:spTree>
    <p:extLst>
      <p:ext uri="{BB962C8B-B14F-4D97-AF65-F5344CB8AC3E}">
        <p14:creationId xmlns:p14="http://schemas.microsoft.com/office/powerpoint/2010/main" val="1648935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 name="Titel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400800" y="6355080"/>
            <a:ext cx="2286000" cy="365760"/>
          </a:xfrm>
        </p:spPr>
        <p:txBody>
          <a:bodyPr/>
          <a:lstStyle>
            <a:lvl1pPr>
              <a:defRPr sz="1400"/>
            </a:lvl1pPr>
          </a:lstStyle>
          <a:p>
            <a:fld id="{D74EE171-6FB9-44C2-999A-3C78585CC55F}" type="datetime1">
              <a:rPr lang="de-DE" smtClean="0"/>
              <a:t>14.10.2015</a:t>
            </a:fld>
            <a:endParaRPr lang="de-DE"/>
          </a:p>
        </p:txBody>
      </p:sp>
      <p:sp>
        <p:nvSpPr>
          <p:cNvPr id="17" name="Fußzeilenplatzhalter 16"/>
          <p:cNvSpPr>
            <a:spLocks noGrp="1"/>
          </p:cNvSpPr>
          <p:nvPr>
            <p:ph type="ftr" sz="quarter" idx="11"/>
          </p:nvPr>
        </p:nvSpPr>
        <p:spPr>
          <a:xfrm>
            <a:off x="2898648" y="6355080"/>
            <a:ext cx="3474720" cy="365760"/>
          </a:xfrm>
        </p:spPr>
        <p:txBody>
          <a:bodyPr/>
          <a:lstStyle/>
          <a:p>
            <a:r>
              <a:rPr lang="de-DE" smtClean="0"/>
              <a:t>ePortfolio von Mehmet Ali Incekara</a:t>
            </a:r>
            <a:endParaRPr lang="de-DE"/>
          </a:p>
        </p:txBody>
      </p:sp>
      <p:sp>
        <p:nvSpPr>
          <p:cNvPr id="29" name="Foliennummernplatzhalter 28"/>
          <p:cNvSpPr>
            <a:spLocks noGrp="1"/>
          </p:cNvSpPr>
          <p:nvPr>
            <p:ph type="sldNum" sz="quarter" idx="12"/>
          </p:nvPr>
        </p:nvSpPr>
        <p:spPr>
          <a:xfrm>
            <a:off x="1216152" y="6355080"/>
            <a:ext cx="1219200" cy="365760"/>
          </a:xfrm>
        </p:spPr>
        <p:txBody>
          <a:bodyPr/>
          <a:lstStyle/>
          <a:p>
            <a:fld id="{32988457-9EFF-4998-891D-85ECFB4B79A4}" type="slidenum">
              <a:rPr lang="de-DE" smtClean="0"/>
              <a:t>‹Nr.›</a:t>
            </a:fld>
            <a:endParaRPr lang="de-DE"/>
          </a:p>
        </p:txBody>
      </p:sp>
      <p:sp>
        <p:nvSpPr>
          <p:cNvPr id="21" name="Rechteck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hteck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hteck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hteck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966EF4C5-04F6-4CAA-916B-E3B314346F2C}" type="datetime1">
              <a:rPr lang="de-DE" smtClean="0"/>
              <a:t>14.10.2015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38"/>
            <a:ext cx="6019800" cy="5851525"/>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D4A1C9C1-76E8-482F-AC38-46CD1EA3A4C9}" type="datetime1">
              <a:rPr lang="de-DE" smtClean="0"/>
              <a:t>14.10.2015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
        <p:nvSpPr>
          <p:cNvPr id="7" name="Gerade Verbindung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Gleichschenkliges Dreieck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Gerade Verbindung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4" name="Datumsplatzhalter 3"/>
          <p:cNvSpPr>
            <a:spLocks noGrp="1"/>
          </p:cNvSpPr>
          <p:nvPr>
            <p:ph type="dt" sz="half" idx="10"/>
          </p:nvPr>
        </p:nvSpPr>
        <p:spPr/>
        <p:txBody>
          <a:bodyPr/>
          <a:lstStyle/>
          <a:p>
            <a:fld id="{09957CAC-BFF1-498D-82E7-9462D790BC9E}" type="datetime1">
              <a:rPr lang="de-DE" smtClean="0"/>
              <a:t>14.10.2015</a:t>
            </a:fld>
            <a:endParaRPr lang="de-DE"/>
          </a:p>
        </p:txBody>
      </p:sp>
      <p:sp>
        <p:nvSpPr>
          <p:cNvPr id="5" name="Fußzeilenplatzhalter 4"/>
          <p:cNvSpPr>
            <a:spLocks noGrp="1"/>
          </p:cNvSpPr>
          <p:nvPr>
            <p:ph type="ftr" sz="quarter" idx="11"/>
          </p:nvPr>
        </p:nvSpPr>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p:txBody>
          <a:bodyPr/>
          <a:lstStyle/>
          <a:p>
            <a:fld id="{32988457-9EFF-4998-891D-85ECFB4B79A4}" type="slidenum">
              <a:rPr lang="de-DE" smtClean="0"/>
              <a:t>‹Nr.›</a:t>
            </a:fld>
            <a:endParaRPr lang="de-DE"/>
          </a:p>
        </p:txBody>
      </p:sp>
      <p:sp>
        <p:nvSpPr>
          <p:cNvPr id="8" name="Inhaltsplatzhalter 7"/>
          <p:cNvSpPr>
            <a:spLocks noGrp="1"/>
          </p:cNvSpPr>
          <p:nvPr>
            <p:ph sz="quarter" idx="1"/>
          </p:nvPr>
        </p:nvSpPr>
        <p:spPr>
          <a:xfrm>
            <a:off x="457200" y="1219200"/>
            <a:ext cx="8229600"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a:xfrm>
            <a:off x="6400800" y="6355080"/>
            <a:ext cx="2286000" cy="365760"/>
          </a:xfrm>
        </p:spPr>
        <p:txBody>
          <a:bodyPr/>
          <a:lstStyle/>
          <a:p>
            <a:fld id="{67E9C1B2-C123-4CB8-B829-0B1DE6516455}" type="datetime1">
              <a:rPr lang="de-DE" smtClean="0"/>
              <a:t>14.10.2015</a:t>
            </a:fld>
            <a:endParaRPr lang="de-DE"/>
          </a:p>
        </p:txBody>
      </p:sp>
      <p:sp>
        <p:nvSpPr>
          <p:cNvPr id="5" name="Fußzeilenplatzhalter 4"/>
          <p:cNvSpPr>
            <a:spLocks noGrp="1"/>
          </p:cNvSpPr>
          <p:nvPr>
            <p:ph type="ftr" sz="quarter" idx="11"/>
          </p:nvPr>
        </p:nvSpPr>
        <p:spPr>
          <a:xfrm>
            <a:off x="2898648" y="6355080"/>
            <a:ext cx="3474720" cy="365760"/>
          </a:xfrm>
        </p:spPr>
        <p:txBody>
          <a:bodyPr/>
          <a:lstStyle/>
          <a:p>
            <a:r>
              <a:rPr lang="de-DE" smtClean="0"/>
              <a:t>ePortfolio von Mehmet Ali Incekara</a:t>
            </a:r>
            <a:endParaRPr lang="de-DE"/>
          </a:p>
        </p:txBody>
      </p:sp>
      <p:sp>
        <p:nvSpPr>
          <p:cNvPr id="6" name="Foliennummernplatzhalter 5"/>
          <p:cNvSpPr>
            <a:spLocks noGrp="1"/>
          </p:cNvSpPr>
          <p:nvPr>
            <p:ph type="sldNum" sz="quarter" idx="12"/>
          </p:nvPr>
        </p:nvSpPr>
        <p:spPr>
          <a:xfrm>
            <a:off x="1069848" y="6355080"/>
            <a:ext cx="1520952" cy="365760"/>
          </a:xfrm>
        </p:spPr>
        <p:txBody>
          <a:bodyPr/>
          <a:lstStyle/>
          <a:p>
            <a:fld id="{32988457-9EFF-4998-891D-85ECFB4B79A4}" type="slidenum">
              <a:rPr lang="de-DE" smtClean="0"/>
              <a:t>‹Nr.›</a:t>
            </a:fld>
            <a:endParaRPr lang="de-DE"/>
          </a:p>
        </p:txBody>
      </p:sp>
      <p:sp>
        <p:nvSpPr>
          <p:cNvPr id="7" name="Rechteck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hteck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5" name="Datumsplatzhalter 4"/>
          <p:cNvSpPr>
            <a:spLocks noGrp="1"/>
          </p:cNvSpPr>
          <p:nvPr>
            <p:ph type="dt" sz="half" idx="10"/>
          </p:nvPr>
        </p:nvSpPr>
        <p:spPr/>
        <p:txBody>
          <a:bodyPr/>
          <a:lstStyle/>
          <a:p>
            <a:fld id="{5F82951D-51DD-43CB-9395-2CD87029427A}" type="datetime1">
              <a:rPr lang="de-DE" smtClean="0"/>
              <a:t>14.10.2015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9" name="Inhaltsplatzhalter 8"/>
          <p:cNvSpPr>
            <a:spLocks noGrp="1"/>
          </p:cNvSpPr>
          <p:nvPr>
            <p:ph sz="quarter" idx="1"/>
          </p:nvPr>
        </p:nvSpPr>
        <p:spPr>
          <a:xfrm>
            <a:off x="457200" y="1219200"/>
            <a:ext cx="4041648"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1" name="Inhaltsplatzhalter 10"/>
          <p:cNvSpPr>
            <a:spLocks noGrp="1"/>
          </p:cNvSpPr>
          <p:nvPr>
            <p:ph sz="quarter" idx="2"/>
          </p:nvPr>
        </p:nvSpPr>
        <p:spPr>
          <a:xfrm>
            <a:off x="4632198" y="1216152"/>
            <a:ext cx="4041648"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nchor="ctr"/>
          <a:lstStyle>
            <a:lvl1pPr>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7" name="Datumsplatzhalter 6"/>
          <p:cNvSpPr>
            <a:spLocks noGrp="1"/>
          </p:cNvSpPr>
          <p:nvPr>
            <p:ph type="dt" sz="half" idx="10"/>
          </p:nvPr>
        </p:nvSpPr>
        <p:spPr/>
        <p:txBody>
          <a:bodyPr/>
          <a:lstStyle/>
          <a:p>
            <a:fld id="{F75640B3-CD2F-468A-9D6A-8FCCA521EAD8}" type="datetime1">
              <a:rPr lang="de-DE" smtClean="0"/>
              <a:t>14.10.2015</a:t>
            </a:fld>
            <a:endParaRPr lang="de-DE"/>
          </a:p>
        </p:txBody>
      </p:sp>
      <p:sp>
        <p:nvSpPr>
          <p:cNvPr id="8" name="Fußzeilenplatzhalter 7"/>
          <p:cNvSpPr>
            <a:spLocks noGrp="1"/>
          </p:cNvSpPr>
          <p:nvPr>
            <p:ph type="ftr" sz="quarter" idx="11"/>
          </p:nvPr>
        </p:nvSpPr>
        <p:spPr/>
        <p:txBody>
          <a:bodyPr/>
          <a:lstStyle/>
          <a:p>
            <a:r>
              <a:rPr lang="de-DE" smtClean="0"/>
              <a:t>ePortfolio von Mehmet Ali Incekara</a:t>
            </a:r>
            <a:endParaRPr lang="de-DE"/>
          </a:p>
        </p:txBody>
      </p:sp>
      <p:sp>
        <p:nvSpPr>
          <p:cNvPr id="9" name="Foliennummernplatzhalter 8"/>
          <p:cNvSpPr>
            <a:spLocks noGrp="1"/>
          </p:cNvSpPr>
          <p:nvPr>
            <p:ph type="sldNum" sz="quarter" idx="12"/>
          </p:nvPr>
        </p:nvSpPr>
        <p:spPr/>
        <p:txBody>
          <a:bodyPr/>
          <a:lstStyle/>
          <a:p>
            <a:fld id="{32988457-9EFF-4998-891D-85ECFB4B79A4}" type="slidenum">
              <a:rPr lang="de-DE" smtClean="0"/>
              <a:t>‹Nr.›</a:t>
            </a:fld>
            <a:endParaRPr lang="de-DE"/>
          </a:p>
        </p:txBody>
      </p:sp>
      <p:sp>
        <p:nvSpPr>
          <p:cNvPr id="11" name="Inhaltsplatzhalter 10"/>
          <p:cNvSpPr>
            <a:spLocks noGrp="1"/>
          </p:cNvSpPr>
          <p:nvPr>
            <p:ph sz="quarter" idx="2"/>
          </p:nvPr>
        </p:nvSpPr>
        <p:spPr>
          <a:xfrm>
            <a:off x="457200" y="2133600"/>
            <a:ext cx="4038600" cy="40386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3" name="Inhaltsplatzhalter 12"/>
          <p:cNvSpPr>
            <a:spLocks noGrp="1"/>
          </p:cNvSpPr>
          <p:nvPr>
            <p:ph sz="quarter" idx="4"/>
          </p:nvPr>
        </p:nvSpPr>
        <p:spPr>
          <a:xfrm>
            <a:off x="4648200" y="2133600"/>
            <a:ext cx="4038600" cy="40386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p:txBody>
          <a:bodyPr/>
          <a:lstStyle/>
          <a:p>
            <a:fld id="{66B70435-1AE2-40EE-BD35-BF23134777A3}" type="datetime1">
              <a:rPr lang="de-DE" smtClean="0"/>
              <a:t>14.10.2015</a:t>
            </a:fld>
            <a:endParaRPr lang="de-DE"/>
          </a:p>
        </p:txBody>
      </p:sp>
      <p:sp>
        <p:nvSpPr>
          <p:cNvPr id="4" name="Fußzeilenplatzhalter 3"/>
          <p:cNvSpPr>
            <a:spLocks noGrp="1"/>
          </p:cNvSpPr>
          <p:nvPr>
            <p:ph type="ftr" sz="quarter" idx="11"/>
          </p:nvPr>
        </p:nvSpPr>
        <p:spPr/>
        <p:txBody>
          <a:bodyPr/>
          <a:lstStyle/>
          <a:p>
            <a:r>
              <a:rPr lang="de-DE" smtClean="0"/>
              <a:t>ePortfolio von Mehmet Ali Incekara</a:t>
            </a:r>
            <a:endParaRPr lang="de-DE"/>
          </a:p>
        </p:txBody>
      </p:sp>
      <p:sp>
        <p:nvSpPr>
          <p:cNvPr id="5" name="Foliennummernplatzhalter 4"/>
          <p:cNvSpPr>
            <a:spLocks noGrp="1"/>
          </p:cNvSpPr>
          <p:nvPr>
            <p:ph type="sldNum" sz="quarter" idx="12"/>
          </p:nvPr>
        </p:nvSpPr>
        <p:spPr/>
        <p:txBody>
          <a:bodyPr/>
          <a:lstStyle/>
          <a:p>
            <a:fld id="{32988457-9EFF-4998-891D-85ECFB4B79A4}" type="slidenum">
              <a:rPr lang="de-DE" smtClean="0"/>
              <a:t>‹Nr.›</a:t>
            </a:fld>
            <a:endParaRPr lang="de-DE"/>
          </a:p>
        </p:txBody>
      </p:sp>
      <p:sp>
        <p:nvSpPr>
          <p:cNvPr id="6" name="Gleichschenkliges Dreieck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264DE6B-16CC-45D3-A85A-C342E3C400B1}" type="datetime1">
              <a:rPr lang="de-DE" smtClean="0"/>
              <a:t>14.10.2015</a:t>
            </a:fld>
            <a:endParaRPr lang="de-DE"/>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‹Nr.›</a:t>
            </a:fld>
            <a:endParaRPr lang="de-DE"/>
          </a:p>
        </p:txBody>
      </p:sp>
      <p:sp>
        <p:nvSpPr>
          <p:cNvPr id="5" name="Gerade Verbindung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Gleichschenkliges Dreieck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3012F5FB-2D99-4EE6-8329-8BC403EF3BB7}" type="datetime1">
              <a:rPr lang="de-DE" smtClean="0"/>
              <a:t>14.10.2015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Gerade Verbindung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Inhaltsplatzhalter 11"/>
          <p:cNvSpPr>
            <a:spLocks noGrp="1"/>
          </p:cNvSpPr>
          <p:nvPr>
            <p:ph sz="quarter" idx="1"/>
          </p:nvPr>
        </p:nvSpPr>
        <p:spPr>
          <a:xfrm>
            <a:off x="304800" y="304800"/>
            <a:ext cx="5715000" cy="57150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de-DE" smtClean="0"/>
              <a:t>Bild durch Klicken auf Symbol hinzufügen</a:t>
            </a:r>
            <a:endParaRPr kumimoji="0" lang="en-US" dirty="0"/>
          </a:p>
        </p:txBody>
      </p:sp>
      <p:sp>
        <p:nvSpPr>
          <p:cNvPr id="4" name="Textplatzhalt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4ACBB3FE-65F3-496E-9475-85FAF27CCA0A}" type="datetime1">
              <a:rPr lang="de-DE" smtClean="0"/>
              <a:t>14.10.2015</a:t>
            </a:fld>
            <a:endParaRPr lang="de-DE"/>
          </a:p>
        </p:txBody>
      </p:sp>
      <p:sp>
        <p:nvSpPr>
          <p:cNvPr id="6" name="Fußzeilenplatzhalter 5"/>
          <p:cNvSpPr>
            <a:spLocks noGrp="1"/>
          </p:cNvSpPr>
          <p:nvPr>
            <p:ph type="ftr" sz="quarter" idx="11"/>
          </p:nvPr>
        </p:nvSpPr>
        <p:spPr/>
        <p:txBody>
          <a:bodyPr/>
          <a:lstStyle/>
          <a:p>
            <a:r>
              <a:rPr lang="de-DE" smtClean="0"/>
              <a:t>ePortfolio von Mehmet Ali Incekara</a:t>
            </a:r>
            <a:endParaRPr lang="de-DE"/>
          </a:p>
        </p:txBody>
      </p:sp>
      <p:sp>
        <p:nvSpPr>
          <p:cNvPr id="7" name="Foliennummernplatzhalter 6"/>
          <p:cNvSpPr>
            <a:spLocks noGrp="1"/>
          </p:cNvSpPr>
          <p:nvPr>
            <p:ph type="sldNum" sz="quarter" idx="12"/>
          </p:nvPr>
        </p:nvSpPr>
        <p:spPr/>
        <p:txBody>
          <a:bodyPr/>
          <a:lstStyle/>
          <a:p>
            <a:fld id="{32988457-9EFF-4998-891D-85ECFB4B79A4}" type="slidenum">
              <a:rPr lang="de-DE" smtClean="0"/>
              <a:t>‹Nr.›</a:t>
            </a:fld>
            <a:endParaRPr lang="de-DE"/>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elplatzhalter 21"/>
          <p:cNvSpPr>
            <a:spLocks noGrp="1"/>
          </p:cNvSpPr>
          <p:nvPr>
            <p:ph type="title"/>
          </p:nvPr>
        </p:nvSpPr>
        <p:spPr>
          <a:xfrm>
            <a:off x="457200" y="152400"/>
            <a:ext cx="8229600" cy="990600"/>
          </a:xfrm>
          <a:prstGeom prst="rect">
            <a:avLst/>
          </a:prstGeom>
        </p:spPr>
        <p:txBody>
          <a:bodyPr vert="horz" anchor="b" anchorCtr="0">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198494A-36A3-42DF-97C6-C12EB15310DD}" type="datetime1">
              <a:rPr lang="de-DE" smtClean="0"/>
              <a:t>14.10.2015</a:t>
            </a:fld>
            <a:endParaRPr lang="de-DE"/>
          </a:p>
        </p:txBody>
      </p:sp>
      <p:sp>
        <p:nvSpPr>
          <p:cNvPr id="3" name="Fußzeilenplatzhalt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de-DE" smtClean="0"/>
              <a:t>ePortfolio von Mehmet Ali Incekara</a:t>
            </a:r>
            <a:endParaRPr lang="de-DE"/>
          </a:p>
        </p:txBody>
      </p:sp>
      <p:sp>
        <p:nvSpPr>
          <p:cNvPr id="23" name="Foliennummernplatzhalt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2988457-9EFF-4998-891D-85ECFB4B79A4}" type="slidenum">
              <a:rPr lang="de-DE" smtClean="0"/>
              <a:t>‹Nr.›</a:t>
            </a:fld>
            <a:endParaRPr lang="de-DE"/>
          </a:p>
        </p:txBody>
      </p:sp>
      <p:sp>
        <p:nvSpPr>
          <p:cNvPr id="28" name="Gerade Verbindung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Gerade Verbindung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Gleichschenkliges Dreieck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g</a:t>
            </a:r>
            <a:r>
              <a:rPr lang="de-DE" dirty="0" err="1" smtClean="0"/>
              <a:t>it</a:t>
            </a:r>
            <a:r>
              <a:rPr lang="de-DE" dirty="0" smtClean="0"/>
              <a:t> &amp; </a:t>
            </a:r>
            <a:r>
              <a:rPr lang="de-DE" dirty="0" err="1" smtClean="0"/>
              <a:t>GitHub</a:t>
            </a:r>
            <a:endParaRPr lang="de-DE" dirty="0"/>
          </a:p>
        </p:txBody>
      </p:sp>
      <p:sp>
        <p:nvSpPr>
          <p:cNvPr id="3" name="Untertitel 2"/>
          <p:cNvSpPr>
            <a:spLocks noGrp="1"/>
          </p:cNvSpPr>
          <p:nvPr>
            <p:ph type="subTitle" idx="1"/>
          </p:nvPr>
        </p:nvSpPr>
        <p:spPr/>
        <p:txBody>
          <a:bodyPr/>
          <a:lstStyle/>
          <a:p>
            <a:r>
              <a:rPr lang="de-DE" dirty="0" err="1" smtClean="0"/>
              <a:t>ePortfolio</a:t>
            </a:r>
            <a:r>
              <a:rPr lang="de-DE" dirty="0" smtClean="0"/>
              <a:t> von Mehmet Ali Incekara</a:t>
            </a:r>
            <a:endParaRPr lang="de-DE" dirty="0"/>
          </a:p>
        </p:txBody>
      </p:sp>
    </p:spTree>
    <p:extLst>
      <p:ext uri="{BB962C8B-B14F-4D97-AF65-F5344CB8AC3E}">
        <p14:creationId xmlns:p14="http://schemas.microsoft.com/office/powerpoint/2010/main" val="3299944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10</a:t>
            </a:fld>
            <a:endParaRPr lang="de-DE"/>
          </a:p>
        </p:txBody>
      </p:sp>
      <p:sp>
        <p:nvSpPr>
          <p:cNvPr id="5" name="Inhaltsplatzhalter 4"/>
          <p:cNvSpPr>
            <a:spLocks noGrp="1"/>
          </p:cNvSpPr>
          <p:nvPr>
            <p:ph sz="quarter" idx="1"/>
          </p:nvPr>
        </p:nvSpPr>
        <p:spPr/>
        <p:txBody>
          <a:bodyPr>
            <a:normAutofit/>
          </a:bodyPr>
          <a:lstStyle/>
          <a:p>
            <a:pPr marL="0" indent="0" algn="ctr">
              <a:buNone/>
            </a:pPr>
            <a:endParaRPr lang="de-DE" sz="4000" dirty="0" smtClean="0"/>
          </a:p>
          <a:p>
            <a:pPr marL="0" indent="0" algn="ctr">
              <a:buNone/>
            </a:pPr>
            <a:endParaRPr lang="de-DE" sz="4000" dirty="0"/>
          </a:p>
          <a:p>
            <a:pPr marL="0" indent="0" algn="ctr">
              <a:buNone/>
            </a:pPr>
            <a:endParaRPr lang="de-DE" sz="4000" dirty="0" smtClean="0"/>
          </a:p>
          <a:p>
            <a:pPr marL="0" indent="0" algn="ctr">
              <a:buNone/>
            </a:pPr>
            <a:r>
              <a:rPr lang="de-DE" sz="4000" dirty="0" smtClean="0"/>
              <a:t>Workflows</a:t>
            </a:r>
            <a:endParaRPr lang="de-DE" sz="4000" dirty="0"/>
          </a:p>
        </p:txBody>
      </p:sp>
    </p:spTree>
    <p:extLst>
      <p:ext uri="{BB962C8B-B14F-4D97-AF65-F5344CB8AC3E}">
        <p14:creationId xmlns:p14="http://schemas.microsoft.com/office/powerpoint/2010/main" val="5194440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err="1" smtClean="0"/>
              <a:t>C</a:t>
            </a:r>
            <a:r>
              <a:rPr lang="de-DE" dirty="0" err="1" smtClean="0"/>
              <a:t>entralized</a:t>
            </a:r>
            <a:r>
              <a:rPr lang="de-DE" dirty="0" smtClean="0"/>
              <a:t> </a:t>
            </a:r>
            <a:r>
              <a:rPr lang="de-DE" dirty="0" smtClean="0"/>
              <a:t>Workflow</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11</a:t>
            </a:fld>
            <a:endParaRPr lang="de-DE"/>
          </a:p>
        </p:txBody>
      </p:sp>
      <p:sp>
        <p:nvSpPr>
          <p:cNvPr id="5" name="Inhaltsplatzhalter 4"/>
          <p:cNvSpPr>
            <a:spLocks noGrp="1"/>
          </p:cNvSpPr>
          <p:nvPr>
            <p:ph sz="quarter" idx="1"/>
          </p:nvPr>
        </p:nvSpPr>
        <p:spPr/>
        <p:txBody>
          <a:bodyPr>
            <a:normAutofit/>
          </a:bodyPr>
          <a:lstStyle/>
          <a:p>
            <a:r>
              <a:rPr lang="de-DE" sz="2400" dirty="0" smtClean="0"/>
              <a:t>lokale Kopie vom </a:t>
            </a:r>
            <a:br>
              <a:rPr lang="de-DE" sz="2400" dirty="0" smtClean="0"/>
            </a:br>
            <a:r>
              <a:rPr lang="de-DE" sz="2400" dirty="0" smtClean="0"/>
              <a:t>ganzen Projekt</a:t>
            </a:r>
          </a:p>
          <a:p>
            <a:endParaRPr lang="de-DE" sz="2400" dirty="0" smtClean="0"/>
          </a:p>
          <a:p>
            <a:r>
              <a:rPr lang="de-DE" sz="2400" dirty="0" err="1" smtClean="0"/>
              <a:t>Commits</a:t>
            </a:r>
            <a:r>
              <a:rPr lang="de-DE" sz="2400" dirty="0" smtClean="0"/>
              <a:t> werden auf der</a:t>
            </a:r>
            <a:br>
              <a:rPr lang="de-DE" sz="2400" dirty="0" smtClean="0"/>
            </a:br>
            <a:r>
              <a:rPr lang="de-DE" sz="2400" dirty="0"/>
              <a:t>l</a:t>
            </a:r>
            <a:r>
              <a:rPr lang="de-DE" sz="2400" dirty="0" smtClean="0"/>
              <a:t>okalen Kopie ausgeführt</a:t>
            </a:r>
          </a:p>
          <a:p>
            <a:endParaRPr lang="de-DE" sz="2400" dirty="0" smtClean="0"/>
          </a:p>
          <a:p>
            <a:r>
              <a:rPr lang="de-DE" sz="2400" dirty="0" smtClean="0"/>
              <a:t>Zur Veröffentlichung werden</a:t>
            </a:r>
            <a:br>
              <a:rPr lang="de-DE" sz="2400" dirty="0" smtClean="0"/>
            </a:br>
            <a:r>
              <a:rPr lang="de-DE" sz="2400" dirty="0" smtClean="0"/>
              <a:t>die Veränderungen gepusht</a:t>
            </a:r>
            <a:endParaRPr lang="de-DE" sz="2400" dirty="0" smtClean="0"/>
          </a:p>
          <a:p>
            <a:endParaRPr lang="de-DE" sz="2400" dirty="0"/>
          </a:p>
        </p:txBody>
      </p:sp>
      <p:sp>
        <p:nvSpPr>
          <p:cNvPr id="6" name="AutoShape 2" descr="Git Workflows: SVN-style Workfl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 name="AutoShape 6" descr="Git Workflows: SVN-style Workflow"/>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 name="AutoShape 8" descr="Git Workflows: SVN-style Workflow"/>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221" y="1289394"/>
            <a:ext cx="3712235" cy="3291734"/>
          </a:xfrm>
          <a:prstGeom prst="rect">
            <a:avLst/>
          </a:prstGeom>
        </p:spPr>
      </p:pic>
    </p:spTree>
    <p:extLst>
      <p:ext uri="{BB962C8B-B14F-4D97-AF65-F5344CB8AC3E}">
        <p14:creationId xmlns:p14="http://schemas.microsoft.com/office/powerpoint/2010/main" val="2733612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Feature </a:t>
            </a:r>
            <a:r>
              <a:rPr lang="de-DE" dirty="0" err="1"/>
              <a:t>Branch</a:t>
            </a:r>
            <a:r>
              <a:rPr lang="de-DE" dirty="0"/>
              <a:t> Workflow</a:t>
            </a:r>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12</a:t>
            </a:fld>
            <a:endParaRPr lang="de-DE"/>
          </a:p>
        </p:txBody>
      </p:sp>
      <p:sp>
        <p:nvSpPr>
          <p:cNvPr id="5" name="Inhaltsplatzhalter 4"/>
          <p:cNvSpPr>
            <a:spLocks noGrp="1"/>
          </p:cNvSpPr>
          <p:nvPr>
            <p:ph sz="quarter" idx="1"/>
          </p:nvPr>
        </p:nvSpPr>
        <p:spPr/>
        <p:txBody>
          <a:bodyPr>
            <a:normAutofit/>
          </a:bodyPr>
          <a:lstStyle/>
          <a:p>
            <a:r>
              <a:rPr lang="de-DE" sz="2400" dirty="0" smtClean="0"/>
              <a:t>Features werden in</a:t>
            </a:r>
            <a:br>
              <a:rPr lang="de-DE" sz="2400" dirty="0" smtClean="0"/>
            </a:br>
            <a:r>
              <a:rPr lang="de-DE" sz="2400" dirty="0" smtClean="0"/>
              <a:t>separaten </a:t>
            </a:r>
            <a:r>
              <a:rPr lang="de-DE" sz="2400" dirty="0" err="1" smtClean="0"/>
              <a:t>Branches</a:t>
            </a:r>
            <a:r>
              <a:rPr lang="de-DE" sz="2400" dirty="0" smtClean="0"/>
              <a:t> </a:t>
            </a:r>
            <a:br>
              <a:rPr lang="de-DE" sz="2400" dirty="0" smtClean="0"/>
            </a:br>
            <a:r>
              <a:rPr lang="de-DE" sz="2400" dirty="0" smtClean="0"/>
              <a:t>entwickelt</a:t>
            </a:r>
          </a:p>
          <a:p>
            <a:endParaRPr lang="de-DE" sz="2400" dirty="0"/>
          </a:p>
          <a:p>
            <a:r>
              <a:rPr lang="de-DE" sz="2400" dirty="0" smtClean="0"/>
              <a:t>Entwicklung hat keine</a:t>
            </a:r>
            <a:br>
              <a:rPr lang="de-DE" sz="2400" dirty="0" smtClean="0"/>
            </a:br>
            <a:r>
              <a:rPr lang="de-DE" sz="2400" dirty="0" smtClean="0"/>
              <a:t>Auswirkung auf den</a:t>
            </a:r>
            <a:br>
              <a:rPr lang="de-DE" sz="2400" dirty="0" smtClean="0"/>
            </a:br>
            <a:r>
              <a:rPr lang="de-DE" sz="2400" dirty="0" smtClean="0"/>
              <a:t>Master </a:t>
            </a:r>
            <a:r>
              <a:rPr lang="de-DE" sz="2400" dirty="0" err="1" smtClean="0"/>
              <a:t>Branch</a:t>
            </a:r>
            <a:endParaRPr lang="de-DE" sz="2400" dirty="0" smtClean="0"/>
          </a:p>
          <a:p>
            <a:endParaRPr lang="de-DE" sz="2400" dirty="0"/>
          </a:p>
          <a:p>
            <a:r>
              <a:rPr lang="de-DE" sz="2400" dirty="0" smtClean="0"/>
              <a:t>Erweiterung: </a:t>
            </a:r>
            <a:r>
              <a:rPr lang="de-DE" sz="2400" dirty="0" err="1" smtClean="0"/>
              <a:t>Gitflow</a:t>
            </a:r>
            <a:r>
              <a:rPr lang="de-DE" sz="2400" dirty="0" smtClean="0"/>
              <a:t> Workflow</a:t>
            </a:r>
            <a:endParaRPr lang="de-DE" sz="2400" dirty="0"/>
          </a:p>
          <a:p>
            <a:pPr lvl="1"/>
            <a:r>
              <a:rPr lang="de-DE" sz="2100" dirty="0"/>
              <a:t>g</a:t>
            </a:r>
            <a:r>
              <a:rPr lang="de-DE" sz="2100" dirty="0" smtClean="0"/>
              <a:t>enauer festgelegte </a:t>
            </a:r>
            <a:r>
              <a:rPr lang="de-DE" sz="2100" dirty="0" err="1" smtClean="0"/>
              <a:t>Branches</a:t>
            </a:r>
            <a:r>
              <a:rPr lang="de-DE" sz="2100" dirty="0" smtClean="0"/>
              <a:t> (bspw. Master, Release, Feature, Bug,…)</a:t>
            </a:r>
          </a:p>
          <a:p>
            <a:endParaRPr lang="de-DE" sz="2400" dirty="0"/>
          </a:p>
          <a:p>
            <a:endParaRPr lang="de-DE" sz="2400" dirty="0" smtClean="0"/>
          </a:p>
          <a:p>
            <a:endParaRPr lang="de-DE" sz="2400" dirty="0" smtClean="0"/>
          </a:p>
          <a:p>
            <a:endParaRPr lang="de-DE" sz="2400"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1277171"/>
            <a:ext cx="4763165" cy="2295845"/>
          </a:xfrm>
          <a:prstGeom prst="rect">
            <a:avLst/>
          </a:prstGeom>
        </p:spPr>
      </p:pic>
    </p:spTree>
    <p:extLst>
      <p:ext uri="{BB962C8B-B14F-4D97-AF65-F5344CB8AC3E}">
        <p14:creationId xmlns:p14="http://schemas.microsoft.com/office/powerpoint/2010/main" val="27336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err="1" smtClean="0"/>
              <a:t>Forking</a:t>
            </a:r>
            <a:r>
              <a:rPr lang="de-DE" dirty="0" smtClean="0"/>
              <a:t> </a:t>
            </a:r>
            <a:r>
              <a:rPr lang="de-DE" dirty="0"/>
              <a:t>Workflow</a:t>
            </a:r>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13</a:t>
            </a:fld>
            <a:endParaRPr lang="de-DE"/>
          </a:p>
        </p:txBody>
      </p:sp>
      <p:sp>
        <p:nvSpPr>
          <p:cNvPr id="5" name="Inhaltsplatzhalter 4"/>
          <p:cNvSpPr>
            <a:spLocks noGrp="1"/>
          </p:cNvSpPr>
          <p:nvPr>
            <p:ph sz="quarter" idx="1"/>
          </p:nvPr>
        </p:nvSpPr>
        <p:spPr/>
        <p:txBody>
          <a:bodyPr>
            <a:normAutofit/>
          </a:bodyPr>
          <a:lstStyle/>
          <a:p>
            <a:r>
              <a:rPr lang="de-DE" sz="2400" dirty="0" smtClean="0"/>
              <a:t>Jeder Entwickler hat ein</a:t>
            </a:r>
            <a:br>
              <a:rPr lang="de-DE" sz="2400" dirty="0" smtClean="0"/>
            </a:br>
            <a:r>
              <a:rPr lang="de-DE" sz="2400" dirty="0" smtClean="0"/>
              <a:t>privates lokales und ein</a:t>
            </a:r>
            <a:br>
              <a:rPr lang="de-DE" sz="2400" dirty="0" smtClean="0"/>
            </a:br>
            <a:r>
              <a:rPr lang="de-DE" sz="2400" dirty="0" smtClean="0"/>
              <a:t>öffentliches Repository</a:t>
            </a:r>
            <a:br>
              <a:rPr lang="de-DE" sz="2400" dirty="0" smtClean="0"/>
            </a:br>
            <a:r>
              <a:rPr lang="de-DE" sz="2400" dirty="0" smtClean="0"/>
              <a:t>zusätzlich</a:t>
            </a:r>
          </a:p>
          <a:p>
            <a:endParaRPr lang="de-DE" sz="2400" dirty="0" smtClean="0"/>
          </a:p>
          <a:p>
            <a:r>
              <a:rPr lang="de-DE" sz="2400" dirty="0" smtClean="0"/>
              <a:t>Nur d</a:t>
            </a:r>
            <a:r>
              <a:rPr lang="de-DE" sz="2400" dirty="0" smtClean="0"/>
              <a:t>er Besitzer des </a:t>
            </a:r>
            <a:br>
              <a:rPr lang="de-DE" sz="2400" dirty="0" smtClean="0"/>
            </a:br>
            <a:r>
              <a:rPr lang="de-DE" sz="2400" dirty="0" smtClean="0"/>
              <a:t>Projektes</a:t>
            </a:r>
            <a:r>
              <a:rPr lang="de-DE" sz="2400" dirty="0"/>
              <a:t> </a:t>
            </a:r>
            <a:r>
              <a:rPr lang="de-DE" sz="2400" dirty="0" smtClean="0"/>
              <a:t>kann das offizielle</a:t>
            </a:r>
            <a:br>
              <a:rPr lang="de-DE" sz="2400" dirty="0" smtClean="0"/>
            </a:br>
            <a:r>
              <a:rPr lang="de-DE" sz="2400" dirty="0" smtClean="0"/>
              <a:t>Repository pushen</a:t>
            </a:r>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555" y="1243488"/>
            <a:ext cx="4258245" cy="3049608"/>
          </a:xfrm>
          <a:prstGeom prst="rect">
            <a:avLst/>
          </a:prstGeom>
        </p:spPr>
      </p:pic>
    </p:spTree>
    <p:extLst>
      <p:ext uri="{BB962C8B-B14F-4D97-AF65-F5344CB8AC3E}">
        <p14:creationId xmlns:p14="http://schemas.microsoft.com/office/powerpoint/2010/main" val="27336121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14</a:t>
            </a:fld>
            <a:endParaRPr lang="de-DE"/>
          </a:p>
        </p:txBody>
      </p:sp>
      <p:sp>
        <p:nvSpPr>
          <p:cNvPr id="5" name="Inhaltsplatzhalter 4"/>
          <p:cNvSpPr>
            <a:spLocks noGrp="1"/>
          </p:cNvSpPr>
          <p:nvPr>
            <p:ph sz="quarter" idx="1"/>
          </p:nvPr>
        </p:nvSpPr>
        <p:spPr/>
        <p:txBody>
          <a:bodyPr/>
          <a:lstStyle/>
          <a:p>
            <a:pPr marL="0" indent="0" algn="ctr">
              <a:buNone/>
            </a:pPr>
            <a:endParaRPr lang="de-DE" dirty="0" smtClean="0"/>
          </a:p>
          <a:p>
            <a:pPr marL="0" indent="0" algn="ctr">
              <a:buNone/>
            </a:pPr>
            <a:endParaRPr lang="de-DE" dirty="0"/>
          </a:p>
          <a:p>
            <a:pPr marL="0" indent="0" algn="ctr">
              <a:buNone/>
            </a:pPr>
            <a:endParaRPr lang="de-DE" dirty="0" smtClean="0"/>
          </a:p>
          <a:p>
            <a:pPr marL="0" indent="0" algn="ctr">
              <a:buNone/>
            </a:pPr>
            <a:endParaRPr lang="de-DE" dirty="0"/>
          </a:p>
          <a:p>
            <a:pPr marL="0" indent="0" algn="ctr">
              <a:buNone/>
            </a:pPr>
            <a:r>
              <a:rPr lang="de-DE" sz="4000" dirty="0" smtClean="0"/>
              <a:t>Demo, </a:t>
            </a:r>
            <a:r>
              <a:rPr lang="de-DE" sz="4000" dirty="0" err="1" smtClean="0"/>
              <a:t>enjoy</a:t>
            </a:r>
            <a:r>
              <a:rPr lang="de-DE" sz="4000" dirty="0" smtClean="0"/>
              <a:t> </a:t>
            </a:r>
            <a:r>
              <a:rPr lang="de-DE" sz="4000" dirty="0" smtClean="0">
                <a:sym typeface="Wingdings" panose="05000000000000000000" pitchFamily="2" charset="2"/>
              </a:rPr>
              <a:t></a:t>
            </a:r>
            <a:endParaRPr lang="de-DE" sz="4000" dirty="0" smtClean="0"/>
          </a:p>
        </p:txBody>
      </p:sp>
    </p:spTree>
    <p:extLst>
      <p:ext uri="{BB962C8B-B14F-4D97-AF65-F5344CB8AC3E}">
        <p14:creationId xmlns:p14="http://schemas.microsoft.com/office/powerpoint/2010/main" val="2386628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Befehlsübersicht</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15</a:t>
            </a:fld>
            <a:endParaRPr lang="de-DE"/>
          </a:p>
        </p:txBody>
      </p:sp>
      <p:graphicFrame>
        <p:nvGraphicFramePr>
          <p:cNvPr id="6" name="Inhaltsplatzhalter 5"/>
          <p:cNvGraphicFramePr>
            <a:graphicFrameLocks noGrp="1"/>
          </p:cNvGraphicFramePr>
          <p:nvPr>
            <p:ph sz="quarter" idx="1"/>
            <p:extLst>
              <p:ext uri="{D42A27DB-BD31-4B8C-83A1-F6EECF244321}">
                <p14:modId xmlns:p14="http://schemas.microsoft.com/office/powerpoint/2010/main" val="2824905339"/>
              </p:ext>
            </p:extLst>
          </p:nvPr>
        </p:nvGraphicFramePr>
        <p:xfrm>
          <a:off x="457200" y="1219200"/>
          <a:ext cx="8229600" cy="4897120"/>
        </p:xfrm>
        <a:graphic>
          <a:graphicData uri="http://schemas.openxmlformats.org/drawingml/2006/table">
            <a:tbl>
              <a:tblPr firstRow="1" bandRow="1">
                <a:tableStyleId>{5C22544A-7EE6-4342-B048-85BDC9FD1C3A}</a:tableStyleId>
              </a:tblPr>
              <a:tblGrid>
                <a:gridCol w="2746648"/>
                <a:gridCol w="5482952"/>
              </a:tblGrid>
              <a:tr h="370840">
                <a:tc>
                  <a:txBody>
                    <a:bodyPr/>
                    <a:lstStyle/>
                    <a:p>
                      <a:endParaRPr lang="de-DE" sz="1500" dirty="0"/>
                    </a:p>
                  </a:txBody>
                  <a:tcPr/>
                </a:tc>
                <a:tc>
                  <a:txBody>
                    <a:bodyPr/>
                    <a:lstStyle/>
                    <a:p>
                      <a:r>
                        <a:rPr lang="de-DE" sz="1500" dirty="0" err="1" smtClean="0"/>
                        <a:t>git</a:t>
                      </a:r>
                      <a:r>
                        <a:rPr lang="de-DE" sz="1500" dirty="0" smtClean="0"/>
                        <a:t>-Befehl</a:t>
                      </a:r>
                      <a:endParaRPr lang="de-DE" sz="1500" dirty="0"/>
                    </a:p>
                  </a:txBody>
                  <a:tcPr/>
                </a:tc>
              </a:tr>
              <a:tr h="370840">
                <a:tc>
                  <a:txBody>
                    <a:bodyPr/>
                    <a:lstStyle/>
                    <a:p>
                      <a:r>
                        <a:rPr lang="de-DE" sz="1500" b="1" dirty="0" smtClean="0"/>
                        <a:t>Konfiguration</a:t>
                      </a:r>
                      <a:endParaRPr lang="de-DE" sz="1500" b="1" dirty="0" smtClean="0"/>
                    </a:p>
                  </a:txBody>
                  <a:tcPr/>
                </a:tc>
                <a:tc>
                  <a:txBody>
                    <a:bodyPr/>
                    <a:lstStyle/>
                    <a:p>
                      <a:r>
                        <a:rPr lang="de-DE" sz="1500" dirty="0" err="1" smtClean="0"/>
                        <a:t>git</a:t>
                      </a:r>
                      <a:r>
                        <a:rPr lang="de-DE" sz="1500" baseline="0" dirty="0" smtClean="0"/>
                        <a:t> </a:t>
                      </a:r>
                      <a:r>
                        <a:rPr lang="de-DE" sz="1500" baseline="0" dirty="0" err="1" smtClean="0"/>
                        <a:t>config</a:t>
                      </a:r>
                      <a:r>
                        <a:rPr lang="de-DE" sz="1500" baseline="0" dirty="0" smtClean="0"/>
                        <a:t> user.name “ “</a:t>
                      </a:r>
                    </a:p>
                    <a:p>
                      <a:pPr marL="0" marR="0" indent="0" algn="l" defTabSz="914400" rtl="0" eaLnBrk="1" fontAlgn="auto" latinLnBrk="0" hangingPunct="1">
                        <a:lnSpc>
                          <a:spcPct val="100000"/>
                        </a:lnSpc>
                        <a:spcBef>
                          <a:spcPts val="0"/>
                        </a:spcBef>
                        <a:spcAft>
                          <a:spcPts val="0"/>
                        </a:spcAft>
                        <a:buClrTx/>
                        <a:buSzTx/>
                        <a:buFontTx/>
                        <a:buNone/>
                        <a:tabLst/>
                        <a:defRPr/>
                      </a:pPr>
                      <a:r>
                        <a:rPr lang="de-DE" sz="1500" dirty="0" err="1" smtClean="0"/>
                        <a:t>git</a:t>
                      </a:r>
                      <a:r>
                        <a:rPr lang="de-DE" sz="1500" baseline="0" dirty="0" smtClean="0"/>
                        <a:t> </a:t>
                      </a:r>
                      <a:r>
                        <a:rPr lang="de-DE" sz="1500" baseline="0" dirty="0" err="1" smtClean="0"/>
                        <a:t>config</a:t>
                      </a:r>
                      <a:r>
                        <a:rPr lang="de-DE" sz="1500" baseline="0" dirty="0" smtClean="0"/>
                        <a:t> </a:t>
                      </a:r>
                      <a:r>
                        <a:rPr lang="de-DE" sz="1500" baseline="0" dirty="0" err="1" smtClean="0"/>
                        <a:t>user.email</a:t>
                      </a:r>
                      <a:r>
                        <a:rPr lang="de-DE" sz="1500" baseline="0" dirty="0" smtClean="0"/>
                        <a:t> “ “</a:t>
                      </a:r>
                      <a:endParaRPr lang="de-DE" sz="1500" dirty="0" smtClean="0"/>
                    </a:p>
                  </a:txBody>
                  <a:tcPr/>
                </a:tc>
              </a:tr>
              <a:tr h="370840">
                <a:tc>
                  <a:txBody>
                    <a:bodyPr/>
                    <a:lstStyle/>
                    <a:p>
                      <a:r>
                        <a:rPr lang="de-DE" sz="1500" b="1" baseline="0" dirty="0" smtClean="0"/>
                        <a:t>Lokales </a:t>
                      </a:r>
                      <a:r>
                        <a:rPr lang="de-DE" sz="1500" b="1" baseline="0" dirty="0" err="1" smtClean="0"/>
                        <a:t>git</a:t>
                      </a:r>
                      <a:r>
                        <a:rPr lang="de-DE" sz="1500" b="1" baseline="0" dirty="0" smtClean="0"/>
                        <a:t>-Repository</a:t>
                      </a:r>
                      <a:endParaRPr lang="de-DE" sz="1500" b="1" baseline="0" dirty="0" smtClean="0"/>
                    </a:p>
                  </a:txBody>
                  <a:tcPr/>
                </a:tc>
                <a:tc>
                  <a:txBody>
                    <a:bodyPr/>
                    <a:lstStyle/>
                    <a:p>
                      <a:r>
                        <a:rPr lang="de-DE" sz="1500" b="0" dirty="0" err="1" smtClean="0"/>
                        <a:t>git</a:t>
                      </a:r>
                      <a:r>
                        <a:rPr lang="de-DE" sz="1500" b="0" baseline="0" dirty="0" smtClean="0"/>
                        <a:t> </a:t>
                      </a:r>
                      <a:r>
                        <a:rPr lang="de-DE" sz="1500" b="0" baseline="0" dirty="0" err="1" smtClean="0"/>
                        <a:t>init</a:t>
                      </a:r>
                      <a:endParaRPr lang="de-DE" sz="1500" b="0" baseline="0" dirty="0" smtClean="0"/>
                    </a:p>
                    <a:p>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remote </a:t>
                      </a:r>
                      <a:r>
                        <a:rPr lang="de-DE" sz="1500" dirty="0" err="1" smtClean="0">
                          <a:latin typeface="+mn-lt"/>
                          <a:ea typeface="Arial Unicode MS" panose="020B0604020202020204" pitchFamily="34" charset="-128"/>
                          <a:cs typeface="Arial Unicode MS" panose="020B0604020202020204" pitchFamily="34" charset="-128"/>
                        </a:rPr>
                        <a:t>add</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origin</a:t>
                      </a:r>
                      <a:r>
                        <a:rPr lang="de-DE" sz="1500" dirty="0" smtClean="0">
                          <a:latin typeface="+mn-lt"/>
                          <a:ea typeface="Arial Unicode MS" panose="020B0604020202020204" pitchFamily="34" charset="-128"/>
                          <a:cs typeface="Arial Unicode MS" panose="020B0604020202020204" pitchFamily="34" charset="-128"/>
                        </a:rPr>
                        <a:t> </a:t>
                      </a:r>
                      <a:endParaRPr lang="de-DE" sz="1500" b="0" baseline="0" dirty="0" smtClean="0">
                        <a:latin typeface="+mn-lt"/>
                      </a:endParaRPr>
                    </a:p>
                    <a:p>
                      <a:r>
                        <a:rPr lang="de-DE" sz="1500" b="0" baseline="0" dirty="0" err="1" smtClean="0"/>
                        <a:t>git</a:t>
                      </a:r>
                      <a:r>
                        <a:rPr lang="de-DE" sz="1500" b="0" baseline="0" dirty="0" smtClean="0"/>
                        <a:t> </a:t>
                      </a:r>
                      <a:r>
                        <a:rPr lang="de-DE" sz="1500" b="0" baseline="0" dirty="0" err="1" smtClean="0"/>
                        <a:t>clone</a:t>
                      </a:r>
                      <a:endParaRPr lang="de-DE" sz="1500" b="0" baseline="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500" b="1" dirty="0" smtClean="0"/>
                        <a:t>Vergleich</a:t>
                      </a:r>
                      <a:endParaRPr lang="de-DE" sz="1500" b="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500" baseline="0" dirty="0" err="1" smtClean="0"/>
                        <a:t>git</a:t>
                      </a:r>
                      <a:r>
                        <a:rPr lang="de-DE" sz="1500" baseline="0" dirty="0" smtClean="0"/>
                        <a:t> </a:t>
                      </a:r>
                      <a:r>
                        <a:rPr lang="de-DE" sz="1500" baseline="0" dirty="0" err="1" smtClean="0"/>
                        <a:t>status</a:t>
                      </a:r>
                      <a:endParaRPr lang="de-DE" sz="15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diff</a:t>
                      </a:r>
                      <a:r>
                        <a:rPr lang="de-DE" sz="1500" dirty="0" smtClean="0">
                          <a:latin typeface="+mn-lt"/>
                          <a:ea typeface="Arial Unicode MS" panose="020B0604020202020204" pitchFamily="34" charset="-128"/>
                          <a:cs typeface="Arial Unicode MS" panose="020B0604020202020204" pitchFamily="34" charset="-128"/>
                        </a:rPr>
                        <a:t> &lt;quell&gt;&lt;ziel&gt;</a:t>
                      </a:r>
                    </a:p>
                  </a:txBody>
                  <a:tcPr/>
                </a:tc>
              </a:tr>
              <a:tr h="370840">
                <a:tc>
                  <a:txBody>
                    <a:bodyPr/>
                    <a:lstStyle/>
                    <a:p>
                      <a:r>
                        <a:rPr lang="de-DE" sz="1500" b="1" dirty="0" smtClean="0"/>
                        <a:t>Lokales Repository</a:t>
                      </a:r>
                      <a:endParaRPr lang="de-DE" sz="1500" b="1" dirty="0" smtClean="0"/>
                    </a:p>
                  </a:txBody>
                  <a:tcPr/>
                </a:tc>
                <a:tc>
                  <a:txBody>
                    <a:bodyPr/>
                    <a:lstStyle/>
                    <a:p>
                      <a:r>
                        <a:rPr lang="de-DE" sz="1500" dirty="0" err="1" smtClean="0"/>
                        <a:t>git</a:t>
                      </a:r>
                      <a:r>
                        <a:rPr lang="de-DE" sz="1500" baseline="0" dirty="0" smtClean="0"/>
                        <a:t> </a:t>
                      </a:r>
                      <a:r>
                        <a:rPr lang="de-DE" sz="1500" baseline="0" dirty="0" err="1" smtClean="0"/>
                        <a:t>add</a:t>
                      </a:r>
                      <a:endParaRPr lang="de-DE" sz="15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sz="1500" dirty="0" err="1" smtClean="0"/>
                        <a:t>git</a:t>
                      </a:r>
                      <a:r>
                        <a:rPr lang="de-DE" sz="1500" baseline="0" dirty="0" smtClean="0"/>
                        <a:t> </a:t>
                      </a:r>
                      <a:r>
                        <a:rPr lang="de-DE" sz="1500" baseline="0" dirty="0" err="1" smtClean="0"/>
                        <a:t>commit</a:t>
                      </a:r>
                      <a:r>
                        <a:rPr lang="de-DE" sz="1500" baseline="0" dirty="0" smtClean="0"/>
                        <a:t> –m ‘ </a:t>
                      </a:r>
                      <a:r>
                        <a:rPr lang="de-DE" sz="1500" baseline="0" dirty="0" smtClean="0"/>
                        <a:t>‘</a:t>
                      </a:r>
                      <a:endParaRPr lang="de-DE" sz="1500" baseline="0" dirty="0" smtClean="0"/>
                    </a:p>
                  </a:txBody>
                  <a:tcPr/>
                </a:tc>
              </a:tr>
              <a:tr h="370840">
                <a:tc>
                  <a:txBody>
                    <a:bodyPr/>
                    <a:lstStyle/>
                    <a:p>
                      <a:r>
                        <a:rPr lang="de-DE" sz="1500" b="1" baseline="0" dirty="0" smtClean="0"/>
                        <a:t>Öffentliches Repository</a:t>
                      </a:r>
                      <a:endParaRPr lang="de-DE" sz="1500" b="1"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500" dirty="0" err="1" smtClean="0"/>
                        <a:t>git</a:t>
                      </a:r>
                      <a:r>
                        <a:rPr lang="de-DE" sz="1500" baseline="0" dirty="0" smtClean="0"/>
                        <a:t> push</a:t>
                      </a:r>
                      <a:endParaRPr lang="de-DE" sz="1500" dirty="0" smtClean="0"/>
                    </a:p>
                    <a:p>
                      <a:r>
                        <a:rPr lang="de-DE" sz="1500" dirty="0" err="1" smtClean="0"/>
                        <a:t>git</a:t>
                      </a:r>
                      <a:r>
                        <a:rPr lang="de-DE" sz="1500" baseline="0" dirty="0" smtClean="0"/>
                        <a:t> pull</a:t>
                      </a:r>
                      <a:endParaRPr lang="de-DE" sz="1500" baseline="0" dirty="0" smtClean="0"/>
                    </a:p>
                  </a:txBody>
                  <a:tcPr/>
                </a:tc>
              </a:tr>
              <a:tr h="370840">
                <a:tc>
                  <a:txBody>
                    <a:bodyPr/>
                    <a:lstStyle/>
                    <a:p>
                      <a:r>
                        <a:rPr lang="de-DE" sz="1500" b="1" dirty="0" smtClean="0"/>
                        <a:t>Log-Ansicht</a:t>
                      </a:r>
                      <a:endParaRPr lang="de-DE" sz="1500" b="1" dirty="0" smtClean="0"/>
                    </a:p>
                  </a:txBody>
                  <a:tcPr/>
                </a:tc>
                <a:tc>
                  <a:txBody>
                    <a:bodyPr/>
                    <a:lstStyle/>
                    <a:p>
                      <a:r>
                        <a:rPr lang="de-DE" sz="1500" dirty="0" err="1" smtClean="0"/>
                        <a:t>git</a:t>
                      </a:r>
                      <a:r>
                        <a:rPr lang="de-DE" sz="1500" dirty="0" smtClean="0"/>
                        <a:t> log –</a:t>
                      </a:r>
                      <a:r>
                        <a:rPr lang="de-DE" sz="1500" dirty="0" err="1" smtClean="0"/>
                        <a:t>oneline</a:t>
                      </a:r>
                      <a:endParaRPr lang="de-DE" sz="1500" dirty="0" smtClean="0"/>
                    </a:p>
                    <a:p>
                      <a:r>
                        <a:rPr lang="de-DE" sz="1500" dirty="0" err="1" smtClean="0"/>
                        <a:t>gitk</a:t>
                      </a:r>
                      <a:endParaRPr lang="de-DE" sz="1500" dirty="0" smtClean="0"/>
                    </a:p>
                  </a:txBody>
                  <a:tcPr/>
                </a:tc>
              </a:tr>
              <a:tr h="370840">
                <a:tc>
                  <a:txBody>
                    <a:bodyPr/>
                    <a:lstStyle/>
                    <a:p>
                      <a:r>
                        <a:rPr lang="de-DE" sz="1500" b="1" dirty="0" err="1" smtClean="0">
                          <a:latin typeface="+mn-lt"/>
                          <a:ea typeface="Arial Unicode MS" panose="020B0604020202020204" pitchFamily="34" charset="-128"/>
                          <a:cs typeface="Arial Unicode MS" panose="020B0604020202020204" pitchFamily="34" charset="-128"/>
                        </a:rPr>
                        <a:t>Branch</a:t>
                      </a:r>
                      <a:endParaRPr lang="de-DE" sz="1500" b="1" dirty="0" smtClean="0">
                        <a:latin typeface="+mn-lt"/>
                        <a:ea typeface="Arial Unicode MS" panose="020B0604020202020204" pitchFamily="34" charset="-128"/>
                        <a:cs typeface="Arial Unicode MS" panose="020B0604020202020204" pitchFamily="34" charset="-128"/>
                      </a:endParaRPr>
                    </a:p>
                  </a:txBody>
                  <a:tcPr/>
                </a:tc>
                <a:tc>
                  <a:txBody>
                    <a:bodyPr/>
                    <a:lstStyle/>
                    <a:p>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checkout</a:t>
                      </a:r>
                      <a:r>
                        <a:rPr lang="de-DE" sz="1500" dirty="0" smtClean="0">
                          <a:latin typeface="+mn-lt"/>
                          <a:ea typeface="Arial Unicode MS" panose="020B0604020202020204" pitchFamily="34" charset="-128"/>
                          <a:cs typeface="Arial Unicode MS" panose="020B0604020202020204" pitchFamily="34" charset="-128"/>
                        </a:rPr>
                        <a:t> –b </a:t>
                      </a:r>
                      <a:r>
                        <a:rPr lang="de-DE" sz="1500" dirty="0" err="1" smtClean="0">
                          <a:latin typeface="+mn-lt"/>
                          <a:ea typeface="Arial Unicode MS" panose="020B0604020202020204" pitchFamily="34" charset="-128"/>
                          <a:cs typeface="Arial Unicode MS" panose="020B0604020202020204" pitchFamily="34" charset="-128"/>
                        </a:rPr>
                        <a:t>name</a:t>
                      </a:r>
                      <a:endParaRPr lang="de-DE" sz="1500" dirty="0" smtClean="0">
                        <a:latin typeface="+mn-lt"/>
                        <a:ea typeface="Arial Unicode MS" panose="020B0604020202020204" pitchFamily="34" charset="-128"/>
                        <a:cs typeface="Arial Unicode MS" panose="020B0604020202020204" pitchFamily="34" charset="-128"/>
                      </a:endParaRPr>
                    </a:p>
                    <a:p>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checkout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master</a:t>
                      </a:r>
                      <a:endParaRPr lang="de-DE" sz="1500" dirty="0" smtClean="0">
                        <a:latin typeface="+mn-lt"/>
                        <a:ea typeface="Arial Unicode MS" panose="020B0604020202020204" pitchFamily="34" charset="-128"/>
                        <a:cs typeface="Arial Unicode MS" panose="020B0604020202020204" pitchFamily="34"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checkout</a:t>
                      </a:r>
                      <a:r>
                        <a:rPr lang="de-DE" sz="1500" dirty="0" smtClean="0">
                          <a:latin typeface="+mn-lt"/>
                          <a:ea typeface="Arial Unicode MS" panose="020B0604020202020204" pitchFamily="34" charset="-128"/>
                          <a:cs typeface="Arial Unicode MS" panose="020B0604020202020204" pitchFamily="34" charset="-128"/>
                        </a:rPr>
                        <a:t> &lt;</a:t>
                      </a:r>
                      <a:r>
                        <a:rPr lang="de-DE" sz="1500" dirty="0" err="1" smtClean="0">
                          <a:latin typeface="+mn-lt"/>
                          <a:ea typeface="Arial Unicode MS" panose="020B0604020202020204" pitchFamily="34" charset="-128"/>
                          <a:cs typeface="Arial Unicode MS" panose="020B0604020202020204" pitchFamily="34" charset="-128"/>
                        </a:rPr>
                        <a:t>lognr</a:t>
                      </a:r>
                      <a:r>
                        <a:rPr lang="de-DE" sz="1500" dirty="0" smtClean="0">
                          <a:latin typeface="+mn-lt"/>
                          <a:ea typeface="Arial Unicode MS" panose="020B0604020202020204" pitchFamily="34" charset="-128"/>
                          <a:cs typeface="Arial Unicode MS" panose="020B0604020202020204" pitchFamily="34" charset="-128"/>
                        </a:rPr>
                        <a:t>&gt;</a:t>
                      </a:r>
                    </a:p>
                    <a:p>
                      <a:r>
                        <a:rPr lang="de-DE" sz="1500" dirty="0" err="1" smtClean="0">
                          <a:latin typeface="+mn-lt"/>
                          <a:ea typeface="Arial Unicode MS" panose="020B0604020202020204" pitchFamily="34" charset="-128"/>
                          <a:cs typeface="Arial Unicode MS" panose="020B0604020202020204" pitchFamily="34" charset="-128"/>
                        </a:rPr>
                        <a:t>git</a:t>
                      </a:r>
                      <a:r>
                        <a:rPr lang="de-DE" sz="1500" dirty="0" smtClean="0">
                          <a:latin typeface="+mn-lt"/>
                          <a:ea typeface="Arial Unicode MS" panose="020B0604020202020204" pitchFamily="34" charset="-128"/>
                          <a:cs typeface="Arial Unicode MS" panose="020B0604020202020204" pitchFamily="34" charset="-128"/>
                        </a:rPr>
                        <a:t> </a:t>
                      </a:r>
                      <a:r>
                        <a:rPr lang="de-DE" sz="1500" dirty="0" err="1" smtClean="0">
                          <a:latin typeface="+mn-lt"/>
                          <a:ea typeface="Arial Unicode MS" panose="020B0604020202020204" pitchFamily="34" charset="-128"/>
                          <a:cs typeface="Arial Unicode MS" panose="020B0604020202020204" pitchFamily="34" charset="-128"/>
                        </a:rPr>
                        <a:t>merge</a:t>
                      </a:r>
                      <a:r>
                        <a:rPr lang="de-DE" sz="1500" dirty="0" smtClean="0">
                          <a:latin typeface="+mn-lt"/>
                          <a:ea typeface="Arial Unicode MS" panose="020B0604020202020204" pitchFamily="34" charset="-128"/>
                          <a:cs typeface="Arial Unicode MS" panose="020B0604020202020204" pitchFamily="34" charset="-128"/>
                        </a:rPr>
                        <a:t> &lt;</a:t>
                      </a:r>
                      <a:r>
                        <a:rPr lang="de-DE" sz="1500" dirty="0" err="1" smtClean="0">
                          <a:latin typeface="+mn-lt"/>
                          <a:ea typeface="Arial Unicode MS" panose="020B0604020202020204" pitchFamily="34" charset="-128"/>
                          <a:cs typeface="Arial Unicode MS" panose="020B0604020202020204" pitchFamily="34" charset="-128"/>
                        </a:rPr>
                        <a:t>branch</a:t>
                      </a:r>
                      <a:r>
                        <a:rPr lang="de-DE" sz="1500" dirty="0" smtClean="0">
                          <a:latin typeface="+mn-lt"/>
                          <a:ea typeface="Arial Unicode MS" panose="020B0604020202020204" pitchFamily="34" charset="-128"/>
                          <a:cs typeface="Arial Unicode MS" panose="020B0604020202020204" pitchFamily="34" charset="-128"/>
                        </a:rPr>
                        <a:t>&gt;</a:t>
                      </a:r>
                      <a:endParaRPr lang="de-DE" sz="1500" dirty="0" smtClean="0">
                        <a:latin typeface="+mn-lt"/>
                        <a:ea typeface="Arial Unicode MS" panose="020B0604020202020204" pitchFamily="34" charset="-128"/>
                        <a:cs typeface="Arial Unicode MS" panose="020B0604020202020204" pitchFamily="34" charset="-128"/>
                      </a:endParaRPr>
                    </a:p>
                  </a:txBody>
                  <a:tcPr/>
                </a:tc>
              </a:tr>
            </a:tbl>
          </a:graphicData>
        </a:graphic>
      </p:graphicFrame>
    </p:spTree>
    <p:extLst>
      <p:ext uri="{BB962C8B-B14F-4D97-AF65-F5344CB8AC3E}">
        <p14:creationId xmlns:p14="http://schemas.microsoft.com/office/powerpoint/2010/main" val="6684623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16</a:t>
            </a:fld>
            <a:endParaRPr lang="de-DE"/>
          </a:p>
        </p:txBody>
      </p:sp>
      <p:sp>
        <p:nvSpPr>
          <p:cNvPr id="5" name="Inhaltsplatzhalter 4"/>
          <p:cNvSpPr>
            <a:spLocks noGrp="1"/>
          </p:cNvSpPr>
          <p:nvPr>
            <p:ph sz="quarter" idx="1"/>
          </p:nvPr>
        </p:nvSpPr>
        <p:spPr/>
        <p:txBody>
          <a:bodyPr/>
          <a:lstStyle/>
          <a:p>
            <a:pPr marL="0" indent="0" algn="ctr">
              <a:buNone/>
            </a:pPr>
            <a:endParaRPr lang="de-DE" dirty="0" smtClean="0"/>
          </a:p>
          <a:p>
            <a:pPr marL="0" indent="0" algn="ctr">
              <a:buNone/>
            </a:pPr>
            <a:endParaRPr lang="de-DE" dirty="0"/>
          </a:p>
          <a:p>
            <a:pPr marL="0" indent="0" algn="ctr">
              <a:buNone/>
            </a:pPr>
            <a:endParaRPr lang="de-DE" dirty="0" smtClean="0"/>
          </a:p>
          <a:p>
            <a:pPr marL="0" indent="0" algn="ctr">
              <a:buNone/>
            </a:pPr>
            <a:endParaRPr lang="de-DE" dirty="0"/>
          </a:p>
          <a:p>
            <a:pPr marL="0" indent="0" algn="ctr">
              <a:buNone/>
            </a:pPr>
            <a:r>
              <a:rPr lang="de-DE" sz="4000" dirty="0" err="1" smtClean="0"/>
              <a:t>Your</a:t>
            </a:r>
            <a:r>
              <a:rPr lang="de-DE" sz="4000" dirty="0" smtClean="0"/>
              <a:t> turn </a:t>
            </a:r>
            <a:r>
              <a:rPr lang="de-DE" sz="4000" dirty="0" smtClean="0">
                <a:sym typeface="Wingdings" panose="05000000000000000000" pitchFamily="2" charset="2"/>
              </a:rPr>
              <a:t></a:t>
            </a:r>
            <a:endParaRPr lang="de-DE" sz="4000" dirty="0" smtClean="0"/>
          </a:p>
        </p:txBody>
      </p:sp>
    </p:spTree>
    <p:extLst>
      <p:ext uri="{BB962C8B-B14F-4D97-AF65-F5344CB8AC3E}">
        <p14:creationId xmlns:p14="http://schemas.microsoft.com/office/powerpoint/2010/main" val="3615691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Quellen</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17</a:t>
            </a:fld>
            <a:endParaRPr lang="de-DE"/>
          </a:p>
        </p:txBody>
      </p:sp>
      <p:sp>
        <p:nvSpPr>
          <p:cNvPr id="5" name="Inhaltsplatzhalter 4"/>
          <p:cNvSpPr>
            <a:spLocks noGrp="1"/>
          </p:cNvSpPr>
          <p:nvPr>
            <p:ph sz="quarter" idx="1"/>
          </p:nvPr>
        </p:nvSpPr>
        <p:spPr>
          <a:xfrm>
            <a:off x="457200" y="1219200"/>
            <a:ext cx="8435280" cy="4937760"/>
          </a:xfrm>
        </p:spPr>
        <p:txBody>
          <a:bodyPr>
            <a:normAutofit fontScale="92500" lnSpcReduction="20000"/>
          </a:bodyPr>
          <a:lstStyle/>
          <a:p>
            <a:pPr marL="0" indent="0">
              <a:buNone/>
            </a:pPr>
            <a:r>
              <a:rPr lang="de-DE" sz="2000" b="1" dirty="0" err="1" smtClean="0"/>
              <a:t>git</a:t>
            </a:r>
            <a:r>
              <a:rPr lang="de-DE" sz="2000" b="1" dirty="0" smtClean="0"/>
              <a:t>:</a:t>
            </a:r>
          </a:p>
          <a:p>
            <a:r>
              <a:rPr lang="de-DE" sz="2000" dirty="0" smtClean="0"/>
              <a:t>https</a:t>
            </a:r>
            <a:r>
              <a:rPr lang="de-DE" sz="2000" dirty="0"/>
              <a:t>://</a:t>
            </a:r>
            <a:r>
              <a:rPr lang="de-DE" sz="2000" dirty="0" smtClean="0"/>
              <a:t>git-scm.com/about </a:t>
            </a:r>
            <a:r>
              <a:rPr lang="de-DE" sz="1200" dirty="0"/>
              <a:t>(11.10.2015)</a:t>
            </a:r>
            <a:endParaRPr lang="de-DE" sz="1200" dirty="0" smtClean="0"/>
          </a:p>
          <a:p>
            <a:r>
              <a:rPr lang="de-DE" sz="2000" dirty="0"/>
              <a:t>http://git-scm.com/book/de/v1</a:t>
            </a:r>
            <a:r>
              <a:rPr lang="de-DE" sz="2000" dirty="0" smtClean="0"/>
              <a:t>/ </a:t>
            </a:r>
            <a:r>
              <a:rPr lang="de-DE" sz="1200" dirty="0" smtClean="0"/>
              <a:t>(11.10.2015)</a:t>
            </a:r>
            <a:endParaRPr lang="de-DE" sz="2000" dirty="0" smtClean="0"/>
          </a:p>
          <a:p>
            <a:r>
              <a:rPr lang="de-DE" sz="2000" dirty="0" smtClean="0"/>
              <a:t>https</a:t>
            </a:r>
            <a:r>
              <a:rPr lang="de-DE" sz="2000" dirty="0"/>
              <a:t>://en.wikipedia.org/wiki/Git_%</a:t>
            </a:r>
            <a:r>
              <a:rPr lang="de-DE" sz="2000" dirty="0" smtClean="0"/>
              <a:t>28software%29 </a:t>
            </a:r>
            <a:r>
              <a:rPr lang="de-DE" sz="1200" dirty="0" smtClean="0"/>
              <a:t>(11.10.2015)</a:t>
            </a:r>
            <a:endParaRPr lang="de-DE" sz="2000" dirty="0"/>
          </a:p>
          <a:p>
            <a:r>
              <a:rPr lang="de-DE" sz="2000" dirty="0"/>
              <a:t>https://</a:t>
            </a:r>
            <a:r>
              <a:rPr lang="de-DE" sz="2000" dirty="0" smtClean="0"/>
              <a:t>rogerdudler.github.io/git-guide/index.de.html </a:t>
            </a:r>
            <a:r>
              <a:rPr lang="de-DE" sz="1200" dirty="0" smtClean="0"/>
              <a:t>(11.10.2015)</a:t>
            </a:r>
            <a:endParaRPr lang="de-DE" sz="1200" dirty="0" smtClean="0"/>
          </a:p>
          <a:p>
            <a:pPr marL="0" indent="0">
              <a:buNone/>
            </a:pPr>
            <a:r>
              <a:rPr lang="de-DE" sz="2000" b="1" dirty="0" err="1" smtClean="0"/>
              <a:t>GitHub</a:t>
            </a:r>
            <a:r>
              <a:rPr lang="de-DE" sz="2000" b="1" dirty="0"/>
              <a:t>:</a:t>
            </a:r>
            <a:endParaRPr lang="de-DE" sz="2000" b="1" dirty="0" smtClean="0"/>
          </a:p>
          <a:p>
            <a:r>
              <a:rPr lang="de-DE" sz="2000" dirty="0"/>
              <a:t>https://help.github.com/articles/set-up-git</a:t>
            </a:r>
            <a:r>
              <a:rPr lang="de-DE" sz="2000" dirty="0" smtClean="0"/>
              <a:t>/ </a:t>
            </a:r>
            <a:r>
              <a:rPr lang="de-DE" sz="1100" dirty="0" smtClean="0"/>
              <a:t>(12.10.2015)</a:t>
            </a:r>
            <a:endParaRPr lang="de-DE" sz="2000" dirty="0" smtClean="0"/>
          </a:p>
          <a:p>
            <a:r>
              <a:rPr lang="de-DE" sz="2000" dirty="0"/>
              <a:t>https://</a:t>
            </a:r>
            <a:r>
              <a:rPr lang="de-DE" sz="2000" dirty="0" smtClean="0"/>
              <a:t>github.com/features </a:t>
            </a:r>
            <a:r>
              <a:rPr lang="de-DE" sz="1100" dirty="0" smtClean="0"/>
              <a:t>(12.10.2015)</a:t>
            </a:r>
          </a:p>
          <a:p>
            <a:pPr marL="0" indent="0">
              <a:buNone/>
            </a:pPr>
            <a:r>
              <a:rPr lang="de-DE" sz="2000" b="1" dirty="0" smtClean="0"/>
              <a:t>Workflows:</a:t>
            </a:r>
          </a:p>
          <a:p>
            <a:r>
              <a:rPr lang="de-DE" sz="2000" dirty="0"/>
              <a:t>https://www.atlassian.com/git/tutorials/comparing-workflows/centralized-workflow </a:t>
            </a:r>
            <a:r>
              <a:rPr lang="de-DE" sz="1100" dirty="0"/>
              <a:t>(15.10.2015</a:t>
            </a:r>
            <a:r>
              <a:rPr lang="de-DE" sz="1100" dirty="0" smtClean="0"/>
              <a:t>)</a:t>
            </a:r>
            <a:endParaRPr lang="de-DE" sz="2000" b="1" dirty="0" smtClean="0"/>
          </a:p>
          <a:p>
            <a:pPr marL="0" indent="0">
              <a:buNone/>
            </a:pPr>
            <a:r>
              <a:rPr lang="de-DE" sz="2000" b="1" dirty="0" smtClean="0"/>
              <a:t>Bilder:</a:t>
            </a:r>
            <a:endParaRPr lang="de-DE" sz="2000" b="1" dirty="0"/>
          </a:p>
          <a:p>
            <a:r>
              <a:rPr lang="de-DE" sz="2000" dirty="0"/>
              <a:t>http://</a:t>
            </a:r>
            <a:r>
              <a:rPr lang="de-DE" sz="2000" dirty="0" smtClean="0"/>
              <a:t>git-scm.com/figures/18333fig0103-tn.png </a:t>
            </a:r>
            <a:r>
              <a:rPr lang="de-DE" sz="1200" dirty="0" smtClean="0"/>
              <a:t>(11.10.2015)</a:t>
            </a:r>
          </a:p>
          <a:p>
            <a:r>
              <a:rPr lang="de-DE" sz="2000" dirty="0"/>
              <a:t>https://de.wikipedia.org/wiki/GitHub#/</a:t>
            </a:r>
            <a:r>
              <a:rPr lang="de-DE" sz="2000" dirty="0" smtClean="0"/>
              <a:t>media/File:GitHub_logo_2013.svg </a:t>
            </a:r>
            <a:r>
              <a:rPr lang="de-DE" sz="1200" dirty="0" smtClean="0"/>
              <a:t>(14.19.2015)</a:t>
            </a:r>
          </a:p>
          <a:p>
            <a:r>
              <a:rPr lang="de-DE" sz="2000" dirty="0"/>
              <a:t>https://de.wikipedia.org/wiki/Git#/</a:t>
            </a:r>
            <a:r>
              <a:rPr lang="de-DE" sz="2000" dirty="0" smtClean="0"/>
              <a:t>media/File:Git-logo.svg </a:t>
            </a:r>
            <a:r>
              <a:rPr lang="de-DE" sz="1200" dirty="0"/>
              <a:t>(14.19.2015</a:t>
            </a:r>
            <a:r>
              <a:rPr lang="de-DE" sz="1200" dirty="0" smtClean="0"/>
              <a:t>)</a:t>
            </a:r>
            <a:endParaRPr lang="de-DE" sz="1200" dirty="0" smtClean="0"/>
          </a:p>
          <a:p>
            <a:r>
              <a:rPr lang="de-DE" sz="2000" dirty="0"/>
              <a:t>http://</a:t>
            </a:r>
            <a:r>
              <a:rPr lang="de-DE" sz="2000" dirty="0" smtClean="0"/>
              <a:t>git-scm.com/figures/18333fig0106-tn.png </a:t>
            </a:r>
            <a:r>
              <a:rPr lang="de-DE" sz="1100" dirty="0" smtClean="0"/>
              <a:t>(11.10.2015)</a:t>
            </a:r>
            <a:endParaRPr lang="de-DE" sz="2000" dirty="0" smtClean="0"/>
          </a:p>
          <a:p>
            <a:endParaRPr lang="de-DE" sz="2000" dirty="0" smtClean="0"/>
          </a:p>
        </p:txBody>
      </p:sp>
    </p:spTree>
    <p:extLst>
      <p:ext uri="{BB962C8B-B14F-4D97-AF65-F5344CB8AC3E}">
        <p14:creationId xmlns:p14="http://schemas.microsoft.com/office/powerpoint/2010/main" val="1184464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18</a:t>
            </a:fld>
            <a:endParaRPr lang="de-DE"/>
          </a:p>
        </p:txBody>
      </p:sp>
      <p:sp>
        <p:nvSpPr>
          <p:cNvPr id="5" name="Inhaltsplatzhalter 4"/>
          <p:cNvSpPr>
            <a:spLocks noGrp="1"/>
          </p:cNvSpPr>
          <p:nvPr>
            <p:ph sz="quarter" idx="1"/>
          </p:nvPr>
        </p:nvSpPr>
        <p:spPr/>
        <p:txBody>
          <a:bodyPr/>
          <a:lstStyle/>
          <a:p>
            <a:pPr marL="0" indent="0" algn="ctr">
              <a:buNone/>
            </a:pPr>
            <a:endParaRPr lang="de-DE" dirty="0" smtClean="0"/>
          </a:p>
          <a:p>
            <a:pPr marL="0" indent="0" algn="ctr">
              <a:buNone/>
            </a:pPr>
            <a:endParaRPr lang="de-DE" dirty="0" smtClean="0"/>
          </a:p>
          <a:p>
            <a:pPr marL="0" indent="0" algn="ctr">
              <a:buNone/>
            </a:pPr>
            <a:r>
              <a:rPr lang="de-DE" dirty="0" smtClean="0"/>
              <a:t>Vielen Dank für Eure Aufmerksamkeit,</a:t>
            </a:r>
          </a:p>
          <a:p>
            <a:pPr marL="0" indent="0" algn="ctr">
              <a:buNone/>
            </a:pPr>
            <a:endParaRPr lang="de-DE" dirty="0"/>
          </a:p>
          <a:p>
            <a:pPr marL="0" indent="0" algn="ctr">
              <a:buNone/>
            </a:pPr>
            <a:r>
              <a:rPr lang="de-DE" dirty="0" smtClean="0"/>
              <a:t>Fragen ? </a:t>
            </a:r>
            <a:r>
              <a:rPr lang="de-DE" dirty="0" smtClean="0">
                <a:sym typeface="Wingdings" panose="05000000000000000000" pitchFamily="2" charset="2"/>
              </a:rPr>
              <a:t></a:t>
            </a:r>
            <a:endParaRPr lang="de-DE" dirty="0"/>
          </a:p>
        </p:txBody>
      </p:sp>
    </p:spTree>
    <p:extLst>
      <p:ext uri="{BB962C8B-B14F-4D97-AF65-F5344CB8AC3E}">
        <p14:creationId xmlns:p14="http://schemas.microsoft.com/office/powerpoint/2010/main" val="3137022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Übersicht</a:t>
            </a:r>
            <a:endParaRPr lang="de-DE" dirty="0"/>
          </a:p>
        </p:txBody>
      </p:sp>
      <p:sp>
        <p:nvSpPr>
          <p:cNvPr id="3" name="Inhaltsplatzhalter 2"/>
          <p:cNvSpPr>
            <a:spLocks noGrp="1"/>
          </p:cNvSpPr>
          <p:nvPr>
            <p:ph sz="quarter" idx="1"/>
          </p:nvPr>
        </p:nvSpPr>
        <p:spPr/>
        <p:txBody>
          <a:bodyPr>
            <a:normAutofit fontScale="92500" lnSpcReduction="10000"/>
          </a:bodyPr>
          <a:lstStyle/>
          <a:p>
            <a:pPr marL="514350" indent="-514350">
              <a:buFont typeface="+mj-lt"/>
              <a:buAutoNum type="arabicPeriod"/>
            </a:pPr>
            <a:r>
              <a:rPr lang="de-DE" dirty="0" err="1" smtClean="0"/>
              <a:t>git</a:t>
            </a:r>
            <a:r>
              <a:rPr lang="de-DE" dirty="0" smtClean="0"/>
              <a:t>	</a:t>
            </a:r>
            <a:endParaRPr lang="de-DE" dirty="0" smtClean="0"/>
          </a:p>
          <a:p>
            <a:pPr marL="788670" lvl="1" indent="-514350">
              <a:buFont typeface="+mj-lt"/>
              <a:buAutoNum type="arabicPeriod"/>
            </a:pPr>
            <a:r>
              <a:rPr lang="de-DE" dirty="0" smtClean="0"/>
              <a:t>Idee</a:t>
            </a:r>
            <a:endParaRPr lang="de-DE" dirty="0" smtClean="0"/>
          </a:p>
          <a:p>
            <a:pPr marL="788670" lvl="1" indent="-514350">
              <a:buFont typeface="+mj-lt"/>
              <a:buAutoNum type="arabicPeriod"/>
            </a:pPr>
            <a:r>
              <a:rPr lang="de-DE" dirty="0" smtClean="0"/>
              <a:t>Eigenschaften</a:t>
            </a:r>
          </a:p>
          <a:p>
            <a:pPr marL="788670" lvl="1" indent="-514350">
              <a:buFont typeface="+mj-lt"/>
              <a:buAutoNum type="arabicPeriod"/>
            </a:pPr>
            <a:r>
              <a:rPr lang="de-DE" dirty="0" smtClean="0"/>
              <a:t>Funktionsweise</a:t>
            </a:r>
          </a:p>
          <a:p>
            <a:pPr marL="514350" indent="-514350">
              <a:buFont typeface="+mj-lt"/>
              <a:buAutoNum type="arabicPeriod"/>
            </a:pPr>
            <a:r>
              <a:rPr lang="de-DE" dirty="0" err="1" smtClean="0"/>
              <a:t>GitHub</a:t>
            </a:r>
            <a:endParaRPr lang="de-DE" dirty="0" smtClean="0"/>
          </a:p>
          <a:p>
            <a:pPr marL="788670" lvl="1" indent="-514350">
              <a:buFont typeface="+mj-lt"/>
              <a:buAutoNum type="arabicPeriod"/>
            </a:pPr>
            <a:r>
              <a:rPr lang="de-DE" dirty="0" smtClean="0"/>
              <a:t>Idee</a:t>
            </a:r>
          </a:p>
          <a:p>
            <a:pPr marL="788670" lvl="1" indent="-514350">
              <a:buFont typeface="+mj-lt"/>
              <a:buAutoNum type="arabicPeriod"/>
            </a:pPr>
            <a:r>
              <a:rPr lang="de-DE" dirty="0" smtClean="0"/>
              <a:t>Nutzung</a:t>
            </a:r>
          </a:p>
          <a:p>
            <a:pPr marL="514350" indent="-514350">
              <a:buFont typeface="+mj-lt"/>
              <a:buAutoNum type="arabicPeriod"/>
            </a:pPr>
            <a:r>
              <a:rPr lang="de-DE" dirty="0" smtClean="0"/>
              <a:t>Workflows</a:t>
            </a:r>
          </a:p>
          <a:p>
            <a:pPr marL="788670" lvl="1" indent="-514350">
              <a:buFont typeface="+mj-lt"/>
              <a:buAutoNum type="arabicPeriod"/>
            </a:pPr>
            <a:r>
              <a:rPr lang="de-DE" dirty="0" err="1"/>
              <a:t>Centralized</a:t>
            </a:r>
            <a:r>
              <a:rPr lang="de-DE" dirty="0"/>
              <a:t> Workflow</a:t>
            </a:r>
            <a:endParaRPr lang="de-DE" dirty="0" smtClean="0"/>
          </a:p>
          <a:p>
            <a:pPr marL="788670" lvl="1" indent="-514350">
              <a:buFont typeface="+mj-lt"/>
              <a:buAutoNum type="arabicPeriod"/>
            </a:pPr>
            <a:r>
              <a:rPr lang="de-DE" dirty="0"/>
              <a:t>Feature </a:t>
            </a:r>
            <a:r>
              <a:rPr lang="de-DE" dirty="0" err="1"/>
              <a:t>Branch</a:t>
            </a:r>
            <a:r>
              <a:rPr lang="de-DE" dirty="0"/>
              <a:t> </a:t>
            </a:r>
            <a:r>
              <a:rPr lang="de-DE" dirty="0" smtClean="0"/>
              <a:t>Workflow</a:t>
            </a:r>
            <a:endParaRPr lang="de-DE" dirty="0" smtClean="0"/>
          </a:p>
          <a:p>
            <a:pPr marL="788670" lvl="1" indent="-514350">
              <a:buFont typeface="+mj-lt"/>
              <a:buAutoNum type="arabicPeriod"/>
            </a:pPr>
            <a:r>
              <a:rPr lang="de-DE" dirty="0" err="1"/>
              <a:t>Forking</a:t>
            </a:r>
            <a:r>
              <a:rPr lang="de-DE" dirty="0"/>
              <a:t> Workflow</a:t>
            </a:r>
            <a:endParaRPr lang="de-DE" dirty="0" smtClean="0"/>
          </a:p>
          <a:p>
            <a:pPr marL="514350" indent="-514350">
              <a:buFont typeface="+mj-lt"/>
              <a:buAutoNum type="arabicPeriod"/>
            </a:pPr>
            <a:r>
              <a:rPr lang="de-DE" dirty="0" smtClean="0"/>
              <a:t>Demo </a:t>
            </a:r>
          </a:p>
          <a:p>
            <a:pPr marL="514350" indent="-514350">
              <a:buFont typeface="+mj-lt"/>
              <a:buAutoNum type="arabicPeriod"/>
            </a:pPr>
            <a:r>
              <a:rPr lang="de-DE" dirty="0" smtClean="0"/>
              <a:t>Übung</a:t>
            </a:r>
          </a:p>
        </p:txBody>
      </p:sp>
      <p:sp>
        <p:nvSpPr>
          <p:cNvPr id="4" name="Fußzeilenplatzhalter 3"/>
          <p:cNvSpPr>
            <a:spLocks noGrp="1"/>
          </p:cNvSpPr>
          <p:nvPr>
            <p:ph type="ftr" sz="quarter" idx="11"/>
          </p:nvPr>
        </p:nvSpPr>
        <p:spPr/>
        <p:txBody>
          <a:bodyPr/>
          <a:lstStyle/>
          <a:p>
            <a:r>
              <a:rPr lang="de-DE" smtClean="0"/>
              <a:t>ePortfolio von Mehmet Ali Incekara</a:t>
            </a:r>
            <a:endParaRPr lang="de-DE"/>
          </a:p>
        </p:txBody>
      </p:sp>
      <p:sp>
        <p:nvSpPr>
          <p:cNvPr id="5" name="Foliennummernplatzhalter 4"/>
          <p:cNvSpPr>
            <a:spLocks noGrp="1"/>
          </p:cNvSpPr>
          <p:nvPr>
            <p:ph type="sldNum" sz="quarter" idx="12"/>
          </p:nvPr>
        </p:nvSpPr>
        <p:spPr/>
        <p:txBody>
          <a:bodyPr/>
          <a:lstStyle/>
          <a:p>
            <a:fld id="{32988457-9EFF-4998-891D-85ECFB4B79A4}" type="slidenum">
              <a:rPr lang="de-DE" smtClean="0"/>
              <a:t>2</a:t>
            </a:fld>
            <a:endParaRPr lang="de-DE"/>
          </a:p>
        </p:txBody>
      </p:sp>
    </p:spTree>
    <p:extLst>
      <p:ext uri="{BB962C8B-B14F-4D97-AF65-F5344CB8AC3E}">
        <p14:creationId xmlns:p14="http://schemas.microsoft.com/office/powerpoint/2010/main" val="449372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3</a:t>
            </a:fld>
            <a:endParaRPr lang="de-DE"/>
          </a:p>
        </p:txBody>
      </p:sp>
      <p:pic>
        <p:nvPicPr>
          <p:cNvPr id="3074"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1580" y="2643043"/>
            <a:ext cx="3760840" cy="157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332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I</a:t>
            </a:r>
            <a:r>
              <a:rPr lang="de-DE" dirty="0" smtClean="0"/>
              <a:t>dee</a:t>
            </a:r>
            <a:endParaRPr lang="de-DE" dirty="0"/>
          </a:p>
        </p:txBody>
      </p:sp>
      <p:sp>
        <p:nvSpPr>
          <p:cNvPr id="3" name="Fußzeilenplatzhalter 2"/>
          <p:cNvSpPr>
            <a:spLocks noGrp="1"/>
          </p:cNvSpPr>
          <p:nvPr>
            <p:ph type="ftr" sz="quarter" idx="11"/>
          </p:nvPr>
        </p:nvSpPr>
        <p:spPr/>
        <p:txBody>
          <a:bodyPr/>
          <a:lstStyle/>
          <a:p>
            <a:r>
              <a:rPr lang="de-DE" dirty="0" err="1" smtClean="0"/>
              <a:t>ePortfolio</a:t>
            </a:r>
            <a:r>
              <a:rPr lang="de-DE" dirty="0" smtClean="0"/>
              <a:t> von Mehmet Ali Incekara</a:t>
            </a:r>
            <a:endParaRPr lang="de-DE" dirty="0"/>
          </a:p>
        </p:txBody>
      </p:sp>
      <p:sp>
        <p:nvSpPr>
          <p:cNvPr id="4" name="Foliennummernplatzhalter 3"/>
          <p:cNvSpPr>
            <a:spLocks noGrp="1"/>
          </p:cNvSpPr>
          <p:nvPr>
            <p:ph type="sldNum" sz="quarter" idx="12"/>
          </p:nvPr>
        </p:nvSpPr>
        <p:spPr/>
        <p:txBody>
          <a:bodyPr/>
          <a:lstStyle/>
          <a:p>
            <a:fld id="{32988457-9EFF-4998-891D-85ECFB4B79A4}" type="slidenum">
              <a:rPr lang="de-DE" smtClean="0"/>
              <a:t>4</a:t>
            </a:fld>
            <a:endParaRPr lang="de-DE"/>
          </a:p>
        </p:txBody>
      </p:sp>
      <p:sp>
        <p:nvSpPr>
          <p:cNvPr id="5" name="Inhaltsplatzhalter 4"/>
          <p:cNvSpPr>
            <a:spLocks noGrp="1"/>
          </p:cNvSpPr>
          <p:nvPr>
            <p:ph sz="quarter" idx="1"/>
          </p:nvPr>
        </p:nvSpPr>
        <p:spPr>
          <a:xfrm>
            <a:off x="2750804" y="6021288"/>
            <a:ext cx="3642392" cy="319864"/>
          </a:xfrm>
        </p:spPr>
        <p:txBody>
          <a:bodyPr>
            <a:normAutofit fontScale="70000" lnSpcReduction="20000"/>
          </a:bodyPr>
          <a:lstStyle/>
          <a:p>
            <a:pPr marL="0" indent="0">
              <a:buNone/>
            </a:pPr>
            <a:r>
              <a:rPr lang="de-DE" dirty="0" smtClean="0"/>
              <a:t>verteiltes Versionsverwaltungssystem </a:t>
            </a:r>
          </a:p>
        </p:txBody>
      </p:sp>
      <p:pic>
        <p:nvPicPr>
          <p:cNvPr id="8" name="Picture 2" descr="http://git-scm.com/figures/18333fig01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231" y="1266268"/>
            <a:ext cx="4139538" cy="4683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312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Eigenschaften</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5</a:t>
            </a:fld>
            <a:endParaRPr lang="de-DE"/>
          </a:p>
        </p:txBody>
      </p:sp>
      <p:sp>
        <p:nvSpPr>
          <p:cNvPr id="5" name="Inhaltsplatzhalter 4"/>
          <p:cNvSpPr>
            <a:spLocks noGrp="1"/>
          </p:cNvSpPr>
          <p:nvPr>
            <p:ph sz="quarter" idx="1"/>
          </p:nvPr>
        </p:nvSpPr>
        <p:spPr/>
        <p:txBody>
          <a:bodyPr>
            <a:normAutofit/>
          </a:bodyPr>
          <a:lstStyle/>
          <a:p>
            <a:r>
              <a:rPr lang="de-DE" sz="2400" dirty="0"/>
              <a:t>n</a:t>
            </a:r>
            <a:r>
              <a:rPr lang="de-DE" sz="2400" dirty="0" smtClean="0"/>
              <a:t>icht-lineare Entwicklung</a:t>
            </a:r>
          </a:p>
          <a:p>
            <a:pPr marL="0" indent="0">
              <a:buNone/>
            </a:pPr>
            <a:endParaRPr lang="de-DE" sz="2400" dirty="0"/>
          </a:p>
          <a:p>
            <a:r>
              <a:rPr lang="de-DE" sz="2400" dirty="0"/>
              <a:t>v</a:t>
            </a:r>
            <a:r>
              <a:rPr lang="de-DE" sz="2400" dirty="0" smtClean="0"/>
              <a:t>erteilte Entwicklung</a:t>
            </a:r>
          </a:p>
          <a:p>
            <a:endParaRPr lang="de-DE" sz="2400" dirty="0"/>
          </a:p>
          <a:p>
            <a:r>
              <a:rPr lang="de-DE" sz="2400" dirty="0" smtClean="0"/>
              <a:t>Datentransfer zwischen </a:t>
            </a:r>
            <a:r>
              <a:rPr lang="de-DE" sz="2400" dirty="0" err="1" smtClean="0"/>
              <a:t>Repositories</a:t>
            </a:r>
            <a:endParaRPr lang="de-DE" sz="2400" dirty="0" smtClean="0"/>
          </a:p>
          <a:p>
            <a:endParaRPr lang="de-DE" sz="2400" dirty="0"/>
          </a:p>
          <a:p>
            <a:r>
              <a:rPr lang="de-DE" sz="2400" dirty="0" smtClean="0"/>
              <a:t>kryptografische </a:t>
            </a:r>
            <a:r>
              <a:rPr lang="de-DE" sz="2400" dirty="0"/>
              <a:t>Sicherheit der </a:t>
            </a:r>
            <a:r>
              <a:rPr lang="de-DE" sz="2400" dirty="0" smtClean="0"/>
              <a:t>Historie</a:t>
            </a:r>
            <a:endParaRPr lang="de-DE" sz="2400" dirty="0"/>
          </a:p>
          <a:p>
            <a:endParaRPr lang="de-DE" sz="2400" dirty="0" smtClean="0"/>
          </a:p>
          <a:p>
            <a:r>
              <a:rPr lang="de-DE" sz="2400" dirty="0" smtClean="0"/>
              <a:t>effiziente Bearbeitung von großen Projekten</a:t>
            </a:r>
            <a:endParaRPr lang="de-DE" sz="2400" dirty="0"/>
          </a:p>
        </p:txBody>
      </p:sp>
    </p:spTree>
    <p:extLst>
      <p:ext uri="{BB962C8B-B14F-4D97-AF65-F5344CB8AC3E}">
        <p14:creationId xmlns:p14="http://schemas.microsoft.com/office/powerpoint/2010/main" val="159280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fade">
                                      <p:cBhvr>
                                        <p:cTn id="20" dur="500"/>
                                        <p:tgtEl>
                                          <p:spTgt spid="5">
                                            <p:txEl>
                                              <p:pRg st="6" end="6"/>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fade">
                                      <p:cBhvr>
                                        <p:cTn id="2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Funktionsweise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6</a:t>
            </a:fld>
            <a:endParaRPr lang="de-DE"/>
          </a:p>
        </p:txBody>
      </p:sp>
      <p:graphicFrame>
        <p:nvGraphicFramePr>
          <p:cNvPr id="6" name="Inhaltsplatzhalter 5"/>
          <p:cNvGraphicFramePr>
            <a:graphicFrameLocks noGrp="1"/>
          </p:cNvGraphicFramePr>
          <p:nvPr>
            <p:ph sz="quarter" idx="1"/>
            <p:extLst>
              <p:ext uri="{D42A27DB-BD31-4B8C-83A1-F6EECF244321}">
                <p14:modId xmlns:p14="http://schemas.microsoft.com/office/powerpoint/2010/main" val="3296594508"/>
              </p:ext>
            </p:extLst>
          </p:nvPr>
        </p:nvGraphicFramePr>
        <p:xfrm>
          <a:off x="457200" y="1305064"/>
          <a:ext cx="8229600" cy="1259840"/>
        </p:xfrm>
        <a:graphic>
          <a:graphicData uri="http://schemas.openxmlformats.org/drawingml/2006/table">
            <a:tbl>
              <a:tblPr firstRow="1" bandRow="1">
                <a:tableStyleId>{BC89EF96-8CEA-46FF-86C4-4CE0E7609802}</a:tableStyleId>
              </a:tblPr>
              <a:tblGrid>
                <a:gridCol w="1738536"/>
                <a:gridCol w="6491064"/>
              </a:tblGrid>
              <a:tr h="370840">
                <a:tc>
                  <a:txBody>
                    <a:bodyPr/>
                    <a:lstStyle/>
                    <a:p>
                      <a:r>
                        <a:rPr lang="de-DE" sz="1400" b="0" dirty="0" err="1" smtClean="0"/>
                        <a:t>working</a:t>
                      </a:r>
                      <a:r>
                        <a:rPr lang="de-DE" sz="1400" b="0" dirty="0" smtClean="0"/>
                        <a:t> </a:t>
                      </a:r>
                      <a:r>
                        <a:rPr lang="de-DE" sz="1400" b="0" dirty="0" err="1" smtClean="0"/>
                        <a:t>directory</a:t>
                      </a:r>
                      <a:endParaRPr lang="de-DE" sz="1400" b="0" dirty="0"/>
                    </a:p>
                  </a:txBody>
                  <a:tcPr/>
                </a:tc>
                <a:tc>
                  <a:txBody>
                    <a:bodyPr/>
                    <a:lstStyle/>
                    <a:p>
                      <a:r>
                        <a:rPr lang="de-DE" sz="1400" b="0" dirty="0" smtClean="0"/>
                        <a:t>Bearbeitung</a:t>
                      </a:r>
                      <a:r>
                        <a:rPr lang="de-DE" sz="1400" b="0" baseline="0" dirty="0" smtClean="0"/>
                        <a:t> der </a:t>
                      </a:r>
                      <a:r>
                        <a:rPr lang="de-DE" sz="1400" b="0" dirty="0" smtClean="0"/>
                        <a:t>Dateien im</a:t>
                      </a:r>
                      <a:r>
                        <a:rPr lang="de-DE" sz="1400" b="0" baseline="0" dirty="0" smtClean="0"/>
                        <a:t> </a:t>
                      </a:r>
                      <a:r>
                        <a:rPr lang="de-DE" sz="1400" b="0" dirty="0" smtClean="0"/>
                        <a:t>lokalen</a:t>
                      </a:r>
                      <a:r>
                        <a:rPr lang="de-DE" sz="1400" b="0" baseline="0" dirty="0" smtClean="0"/>
                        <a:t> Arbeitsverzeichnis</a:t>
                      </a:r>
                      <a:endParaRPr lang="de-DE" sz="1400" b="0" dirty="0"/>
                    </a:p>
                  </a:txBody>
                  <a:tcPr/>
                </a:tc>
              </a:tr>
              <a:tr h="370840">
                <a:tc>
                  <a:txBody>
                    <a:bodyPr/>
                    <a:lstStyle/>
                    <a:p>
                      <a:r>
                        <a:rPr lang="de-DE" sz="1400" b="0" dirty="0" err="1" smtClean="0"/>
                        <a:t>staging</a:t>
                      </a:r>
                      <a:r>
                        <a:rPr lang="de-DE" sz="1400" b="0" dirty="0" smtClean="0"/>
                        <a:t> </a:t>
                      </a:r>
                      <a:r>
                        <a:rPr lang="de-DE" sz="1400" b="0" dirty="0" err="1" smtClean="0"/>
                        <a:t>area</a:t>
                      </a:r>
                      <a:endParaRPr lang="de-DE" sz="1400" b="0" dirty="0"/>
                    </a:p>
                  </a:txBody>
                  <a:tcPr/>
                </a:tc>
                <a:tc>
                  <a:txBody>
                    <a:bodyPr/>
                    <a:lstStyle/>
                    <a:p>
                      <a:r>
                        <a:rPr lang="de-DE" sz="1400" b="0" dirty="0" smtClean="0"/>
                        <a:t>Markierung der </a:t>
                      </a:r>
                      <a:r>
                        <a:rPr lang="de-DE" sz="1400" b="0" baseline="0" dirty="0" smtClean="0"/>
                        <a:t>Dateien(Snapshots) für den nächsten Commit</a:t>
                      </a:r>
                      <a:endParaRPr lang="de-DE" sz="1400" b="0" dirty="0"/>
                    </a:p>
                  </a:txBody>
                  <a:tcPr/>
                </a:tc>
              </a:tr>
              <a:tr h="370840">
                <a:tc>
                  <a:txBody>
                    <a:bodyPr/>
                    <a:lstStyle/>
                    <a:p>
                      <a:r>
                        <a:rPr lang="de-DE" sz="1400" b="0" dirty="0" err="1" smtClean="0"/>
                        <a:t>Git</a:t>
                      </a:r>
                      <a:r>
                        <a:rPr lang="de-DE" sz="1400" b="0" dirty="0" smtClean="0"/>
                        <a:t> </a:t>
                      </a:r>
                      <a:r>
                        <a:rPr lang="de-DE" sz="1400" b="0" dirty="0" err="1" smtClean="0"/>
                        <a:t>directory</a:t>
                      </a:r>
                      <a:r>
                        <a:rPr lang="de-DE" sz="1400" b="0" dirty="0" smtClean="0"/>
                        <a:t/>
                      </a:r>
                      <a:br>
                        <a:rPr lang="de-DE" sz="1400" b="0" dirty="0" smtClean="0"/>
                      </a:br>
                      <a:r>
                        <a:rPr lang="de-DE" sz="1400" b="0" dirty="0" smtClean="0"/>
                        <a:t>(</a:t>
                      </a:r>
                      <a:r>
                        <a:rPr lang="de-DE" sz="1400" b="0" dirty="0" err="1" smtClean="0"/>
                        <a:t>repository</a:t>
                      </a:r>
                      <a:r>
                        <a:rPr lang="de-DE" sz="1400" b="0" dirty="0" smtClean="0"/>
                        <a:t>)</a:t>
                      </a:r>
                      <a:endParaRPr lang="de-DE" sz="1400" b="0" dirty="0"/>
                    </a:p>
                  </a:txBody>
                  <a:tcPr/>
                </a:tc>
                <a:tc>
                  <a:txBody>
                    <a:bodyPr/>
                    <a:lstStyle/>
                    <a:p>
                      <a:r>
                        <a:rPr lang="de-DE" sz="1400" b="0" dirty="0" smtClean="0"/>
                        <a:t>Vorgemerkte </a:t>
                      </a:r>
                      <a:r>
                        <a:rPr lang="de-DE" sz="1400" b="0" baseline="0" dirty="0" smtClean="0"/>
                        <a:t>Snapshots werden dauerhaft im </a:t>
                      </a:r>
                      <a:r>
                        <a:rPr lang="de-DE" sz="1400" b="0" baseline="0" dirty="0" err="1" smtClean="0"/>
                        <a:t>Git</a:t>
                      </a:r>
                      <a:r>
                        <a:rPr lang="de-DE" sz="1400" b="0" baseline="0" dirty="0" smtClean="0"/>
                        <a:t> Verzeichnis (d.h. der lokalen Datenbank) abgespeichert</a:t>
                      </a:r>
                      <a:endParaRPr lang="de-DE" sz="1400" b="0" dirty="0"/>
                    </a:p>
                  </a:txBody>
                  <a:tcPr/>
                </a:tc>
              </a:tr>
            </a:tbl>
          </a:graphicData>
        </a:graphic>
      </p:graphicFrame>
      <p:pic>
        <p:nvPicPr>
          <p:cNvPr id="3076" name="Picture 4" descr="http://git-scm.com/figures/18333fig0106-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2872" y="2924844"/>
            <a:ext cx="3498256" cy="3218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92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7</a:t>
            </a:fld>
            <a:endParaRPr lang="de-DE"/>
          </a:p>
        </p:txBody>
      </p:sp>
      <p:pic>
        <p:nvPicPr>
          <p:cNvPr id="1026" name="Picture 2" descr="http://og.github.com/mark/github-mark@1200x630.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793" r="22059"/>
          <a:stretch/>
        </p:blipFill>
        <p:spPr bwMode="auto">
          <a:xfrm>
            <a:off x="5724128" y="2572431"/>
            <a:ext cx="1800200" cy="17131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Hub logo 2013.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4608" y="2917420"/>
            <a:ext cx="3789480" cy="1023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190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Idee</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8</a:t>
            </a:fld>
            <a:endParaRPr lang="de-DE"/>
          </a:p>
        </p:txBody>
      </p:sp>
      <p:sp>
        <p:nvSpPr>
          <p:cNvPr id="5" name="Inhaltsplatzhalter 4"/>
          <p:cNvSpPr>
            <a:spLocks noGrp="1"/>
          </p:cNvSpPr>
          <p:nvPr>
            <p:ph sz="quarter" idx="1"/>
          </p:nvPr>
        </p:nvSpPr>
        <p:spPr/>
        <p:txBody>
          <a:bodyPr>
            <a:normAutofit/>
          </a:bodyPr>
          <a:lstStyle/>
          <a:p>
            <a:r>
              <a:rPr lang="de-DE" sz="2400" dirty="0" smtClean="0"/>
              <a:t>webbasierter </a:t>
            </a:r>
            <a:r>
              <a:rPr lang="de-DE" sz="2400" dirty="0" err="1" smtClean="0"/>
              <a:t>Hostingservice</a:t>
            </a:r>
            <a:r>
              <a:rPr lang="de-DE" sz="2400" dirty="0" smtClean="0"/>
              <a:t> </a:t>
            </a:r>
          </a:p>
          <a:p>
            <a:endParaRPr lang="de-DE" sz="2400" dirty="0" smtClean="0"/>
          </a:p>
          <a:p>
            <a:r>
              <a:rPr lang="de-DE" sz="2400" dirty="0" err="1" smtClean="0"/>
              <a:t>Git</a:t>
            </a:r>
            <a:r>
              <a:rPr lang="de-DE" sz="2400" dirty="0" smtClean="0"/>
              <a:t> als grafische Oberfläche</a:t>
            </a:r>
          </a:p>
          <a:p>
            <a:endParaRPr lang="de-DE" sz="2400" dirty="0" smtClean="0"/>
          </a:p>
          <a:p>
            <a:r>
              <a:rPr lang="de-DE" sz="2400" dirty="0" smtClean="0"/>
              <a:t>Erweiterung um Komponenten von Sozialen Netzwerken</a:t>
            </a:r>
          </a:p>
          <a:p>
            <a:endParaRPr lang="de-DE" sz="2400" dirty="0" smtClean="0"/>
          </a:p>
          <a:p>
            <a:r>
              <a:rPr lang="de-DE" sz="2400" dirty="0" smtClean="0"/>
              <a:t>Tools für Projektmanagement</a:t>
            </a:r>
          </a:p>
          <a:p>
            <a:endParaRPr lang="de-DE" sz="2400" dirty="0"/>
          </a:p>
          <a:p>
            <a:r>
              <a:rPr lang="de-DE" sz="2400" dirty="0" smtClean="0"/>
              <a:t>Alternativen: </a:t>
            </a:r>
            <a:r>
              <a:rPr lang="de-DE" sz="2400" dirty="0" err="1" smtClean="0"/>
              <a:t>Gitlab</a:t>
            </a:r>
            <a:r>
              <a:rPr lang="de-DE" sz="2400" dirty="0" smtClean="0"/>
              <a:t>, </a:t>
            </a:r>
            <a:r>
              <a:rPr lang="de-DE" sz="2400" dirty="0" err="1" smtClean="0"/>
              <a:t>Bitbucket</a:t>
            </a:r>
            <a:r>
              <a:rPr lang="de-DE" sz="2400" dirty="0" smtClean="0"/>
              <a:t>, …</a:t>
            </a:r>
            <a:endParaRPr lang="de-DE" sz="2400" dirty="0"/>
          </a:p>
        </p:txBody>
      </p:sp>
    </p:spTree>
    <p:extLst>
      <p:ext uri="{BB962C8B-B14F-4D97-AF65-F5344CB8AC3E}">
        <p14:creationId xmlns:p14="http://schemas.microsoft.com/office/powerpoint/2010/main" val="212138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fade">
                                      <p:cBhvr>
                                        <p:cTn id="20" dur="500"/>
                                        <p:tgtEl>
                                          <p:spTgt spid="5">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Effect transition="in" filter="fade">
                                      <p:cBhvr>
                                        <p:cTn id="2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Nutzung</a:t>
            </a:r>
            <a:endParaRPr lang="de-DE" dirty="0"/>
          </a:p>
        </p:txBody>
      </p:sp>
      <p:sp>
        <p:nvSpPr>
          <p:cNvPr id="3" name="Fußzeilenplatzhalter 2"/>
          <p:cNvSpPr>
            <a:spLocks noGrp="1"/>
          </p:cNvSpPr>
          <p:nvPr>
            <p:ph type="ftr" sz="quarter" idx="11"/>
          </p:nvPr>
        </p:nvSpPr>
        <p:spPr/>
        <p:txBody>
          <a:bodyPr/>
          <a:lstStyle/>
          <a:p>
            <a:r>
              <a:rPr lang="de-DE" smtClean="0"/>
              <a:t>ePortfolio von Mehmet Ali Incekara</a:t>
            </a:r>
            <a:endParaRPr lang="de-DE"/>
          </a:p>
        </p:txBody>
      </p:sp>
      <p:sp>
        <p:nvSpPr>
          <p:cNvPr id="4" name="Foliennummernplatzhalter 3"/>
          <p:cNvSpPr>
            <a:spLocks noGrp="1"/>
          </p:cNvSpPr>
          <p:nvPr>
            <p:ph type="sldNum" sz="quarter" idx="12"/>
          </p:nvPr>
        </p:nvSpPr>
        <p:spPr/>
        <p:txBody>
          <a:bodyPr/>
          <a:lstStyle/>
          <a:p>
            <a:fld id="{32988457-9EFF-4998-891D-85ECFB4B79A4}" type="slidenum">
              <a:rPr lang="de-DE" smtClean="0"/>
              <a:t>9</a:t>
            </a:fld>
            <a:endParaRPr lang="de-DE"/>
          </a:p>
        </p:txBody>
      </p:sp>
      <p:sp>
        <p:nvSpPr>
          <p:cNvPr id="5" name="Inhaltsplatzhalter 4"/>
          <p:cNvSpPr>
            <a:spLocks noGrp="1"/>
          </p:cNvSpPr>
          <p:nvPr>
            <p:ph sz="quarter" idx="1"/>
          </p:nvPr>
        </p:nvSpPr>
        <p:spPr/>
        <p:txBody>
          <a:bodyPr/>
          <a:lstStyle/>
          <a:p>
            <a:endParaRPr lang="de-DE" dirty="0" smtClean="0"/>
          </a:p>
          <a:p>
            <a:endParaRPr lang="de-DE" dirty="0"/>
          </a:p>
          <a:p>
            <a:endParaRPr lang="de-DE" dirty="0" smtClean="0"/>
          </a:p>
          <a:p>
            <a:endParaRPr lang="de-DE" dirty="0"/>
          </a:p>
          <a:p>
            <a:endParaRPr lang="de-DE" dirty="0" smtClean="0"/>
          </a:p>
          <a:p>
            <a:endParaRPr lang="de-DE" dirty="0"/>
          </a:p>
        </p:txBody>
      </p:sp>
      <p:pic>
        <p:nvPicPr>
          <p:cNvPr id="1027" name="Picture 3" descr="C:\Users\mincekara\Desktop\2015-10-12 14_18_26-GitHub · Where software is buil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3" y="2519140"/>
            <a:ext cx="8784975" cy="181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3192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keanos">
  <a:themeElements>
    <a:clrScheme name="Okeanos">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keanos">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keanos">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0</TotalTime>
  <Words>564</Words>
  <Application>Microsoft Office PowerPoint</Application>
  <PresentationFormat>Bildschirmpräsentation (4:3)</PresentationFormat>
  <Paragraphs>187</Paragraphs>
  <Slides>18</Slides>
  <Notes>8</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18</vt:i4>
      </vt:variant>
    </vt:vector>
  </HeadingPairs>
  <TitlesOfParts>
    <vt:vector size="26" baseType="lpstr">
      <vt:lpstr>Arial Unicode MS</vt:lpstr>
      <vt:lpstr>Arial</vt:lpstr>
      <vt:lpstr>Bookman Old Style</vt:lpstr>
      <vt:lpstr>Calibri</vt:lpstr>
      <vt:lpstr>Gill Sans MT</vt:lpstr>
      <vt:lpstr>Wingdings</vt:lpstr>
      <vt:lpstr>Wingdings 3</vt:lpstr>
      <vt:lpstr>Okeanos</vt:lpstr>
      <vt:lpstr>git &amp; GitHub</vt:lpstr>
      <vt:lpstr>Übersicht</vt:lpstr>
      <vt:lpstr>PowerPoint-Präsentation</vt:lpstr>
      <vt:lpstr>Idee</vt:lpstr>
      <vt:lpstr>Eigenschaften</vt:lpstr>
      <vt:lpstr>Funktionsweise</vt:lpstr>
      <vt:lpstr>PowerPoint-Präsentation</vt:lpstr>
      <vt:lpstr>Idee</vt:lpstr>
      <vt:lpstr>Nutzung</vt:lpstr>
      <vt:lpstr>PowerPoint-Präsentation</vt:lpstr>
      <vt:lpstr>Centralized Workflow</vt:lpstr>
      <vt:lpstr>Feature Branch Workflow</vt:lpstr>
      <vt:lpstr>Forking Workflow</vt:lpstr>
      <vt:lpstr>PowerPoint-Präsentation</vt:lpstr>
      <vt:lpstr>Befehlsübersicht</vt:lpstr>
      <vt:lpstr>PowerPoint-Präsentation</vt:lpstr>
      <vt:lpstr>Quellen</vt:lpstr>
      <vt:lpstr>PowerPoint-Präsentation</vt:lpstr>
    </vt:vector>
  </TitlesOfParts>
  <Company>1&amp;1 Internet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und GitHub</dc:title>
  <dc:creator>Mehmet Ali Incekara</dc:creator>
  <cp:lastModifiedBy>Mehmet Incekara</cp:lastModifiedBy>
  <cp:revision>69</cp:revision>
  <dcterms:created xsi:type="dcterms:W3CDTF">2015-10-10T12:46:29Z</dcterms:created>
  <dcterms:modified xsi:type="dcterms:W3CDTF">2015-10-14T17:22:50Z</dcterms:modified>
</cp:coreProperties>
</file>