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84" r:id="rId3"/>
    <p:sldId id="317" r:id="rId4"/>
    <p:sldId id="305" r:id="rId5"/>
    <p:sldId id="285" r:id="rId6"/>
    <p:sldId id="306" r:id="rId7"/>
    <p:sldId id="307" r:id="rId8"/>
    <p:sldId id="308" r:id="rId9"/>
    <p:sldId id="309" r:id="rId10"/>
    <p:sldId id="310" r:id="rId11"/>
    <p:sldId id="318" r:id="rId12"/>
    <p:sldId id="292" r:id="rId13"/>
    <p:sldId id="311" r:id="rId14"/>
    <p:sldId id="315" r:id="rId15"/>
    <p:sldId id="312" r:id="rId16"/>
    <p:sldId id="313" r:id="rId17"/>
    <p:sldId id="316" r:id="rId18"/>
    <p:sldId id="319" r:id="rId19"/>
    <p:sldId id="304" r:id="rId20"/>
    <p:sldId id="301" r:id="rId21"/>
    <p:sldId id="320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Arvo" panose="020B0604020202020204" charset="0"/>
      <p:regular r:id="rId28"/>
      <p:bold r:id="rId29"/>
      <p:italic r:id="rId30"/>
      <p:boldItalic r:id="rId31"/>
    </p:embeddedFont>
    <p:embeddedFont>
      <p:font typeface="Roboto Condensed Light" panose="020B060402020202020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CDD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6A0686-2B7A-438F-BA09-6C64A4EBF48D}">
  <a:tblStyle styleId="{266A0686-2B7A-438F-BA09-6C64A4EBF4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517" autoAdjust="0"/>
  </p:normalViewPr>
  <p:slideViewPr>
    <p:cSldViewPr snapToGrid="0">
      <p:cViewPr>
        <p:scale>
          <a:sx n="100" d="100"/>
          <a:sy n="100" d="100"/>
        </p:scale>
        <p:origin x="1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214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468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220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9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8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64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2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21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0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4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10" Type="http://schemas.openxmlformats.org/officeDocument/2006/relationships/image" Target="../media/image1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2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6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1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438292" y="1058780"/>
            <a:ext cx="7704681" cy="2777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3600" dirty="0"/>
              <a:t>Решение разреженных треугольных систем  алгебраических </a:t>
            </a:r>
            <a:br>
              <a:rPr lang="ru-RU" sz="3600" dirty="0"/>
            </a:br>
            <a:r>
              <a:rPr lang="ru-RU" sz="3600" dirty="0"/>
              <a:t>линейных </a:t>
            </a:r>
            <a:r>
              <a:rPr lang="ru-RU" sz="3600" dirty="0" smtClean="0"/>
              <a:t>уравнений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с </a:t>
            </a:r>
            <a:r>
              <a:rPr lang="ru-RU" sz="3600" dirty="0"/>
              <a:t>плотной правой частью</a:t>
            </a:r>
            <a:endParaRPr sz="3600" dirty="0"/>
          </a:p>
        </p:txBody>
      </p:sp>
      <p:sp>
        <p:nvSpPr>
          <p:cNvPr id="3" name="Rectangle 2"/>
          <p:cNvSpPr/>
          <p:nvPr/>
        </p:nvSpPr>
        <p:spPr>
          <a:xfrm>
            <a:off x="6773181" y="3113081"/>
            <a:ext cx="242726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 smtClean="0">
                <a:latin typeface="Roboto Condensed Light" panose="020B0604020202020204" charset="0"/>
                <a:ea typeface="Roboto Condensed Light" panose="020B0604020202020204" charset="0"/>
              </a:rPr>
              <a:t>Выполнил:</a:t>
            </a:r>
            <a:br>
              <a:rPr lang="ru-RU" sz="1800" dirty="0" smtClean="0">
                <a:latin typeface="Roboto Condensed Light" panose="020B0604020202020204" charset="0"/>
                <a:ea typeface="Roboto Condensed Light" panose="020B0604020202020204" charset="0"/>
              </a:rPr>
            </a:br>
            <a:r>
              <a:rPr lang="ru-RU" sz="1800" dirty="0" smtClean="0">
                <a:latin typeface="Roboto Condensed Light" panose="020B0604020202020204" charset="0"/>
                <a:ea typeface="Roboto Condensed Light" panose="020B0604020202020204" charset="0"/>
              </a:rPr>
              <a:t>А. А. Романов.</a:t>
            </a:r>
          </a:p>
          <a:p>
            <a:r>
              <a:rPr lang="ru-RU" sz="1800" dirty="0" smtClean="0">
                <a:latin typeface="Roboto Condensed Light" panose="020B0604020202020204" charset="0"/>
                <a:ea typeface="Roboto Condensed Light" panose="020B0604020202020204" charset="0"/>
              </a:rPr>
              <a:t>Научный руководитель:</a:t>
            </a:r>
          </a:p>
          <a:p>
            <a:r>
              <a:rPr lang="ru-RU" sz="1800" dirty="0">
                <a:latin typeface="Roboto Condensed Light" panose="020B0604020202020204" charset="0"/>
                <a:ea typeface="Roboto Condensed Light" panose="020B0604020202020204" charset="0"/>
              </a:rPr>
              <a:t>к</a:t>
            </a:r>
            <a:r>
              <a:rPr lang="ru-RU" sz="1800" dirty="0" smtClean="0">
                <a:latin typeface="Roboto Condensed Light" panose="020B0604020202020204" charset="0"/>
                <a:ea typeface="Roboto Condensed Light" panose="020B0604020202020204" charset="0"/>
              </a:rPr>
              <a:t>. т. н. И. Б. Мееров</a:t>
            </a:r>
            <a:r>
              <a:rPr lang="en-US" sz="1800" dirty="0">
                <a:latin typeface="Roboto Condensed Light" panose="020B0604020202020204" charset="0"/>
                <a:ea typeface="Roboto Condensed Light" panose="020B0604020202020204" charset="0"/>
              </a:rPr>
              <a:t>.</a:t>
            </a:r>
            <a:endParaRPr lang="ru-RU" sz="1800" dirty="0" smtClean="0">
              <a:latin typeface="Roboto Condensed Light" panose="020B0604020202020204" charset="0"/>
              <a:ea typeface="Roboto Condensed Light" panose="020B0604020202020204" charset="0"/>
            </a:endParaRPr>
          </a:p>
          <a:p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60333"/>
            <a:ext cx="9144000" cy="7831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4274" y="392575"/>
            <a:ext cx="5911646" cy="766200"/>
          </a:xfrm>
        </p:spPr>
        <p:txBody>
          <a:bodyPr/>
          <a:lstStyle/>
          <a:p>
            <a:r>
              <a:rPr lang="ru-RU" sz="2400" dirty="0" smtClean="0"/>
              <a:t>Алгоритм с паралелизмом по потокам </a:t>
            </a:r>
            <a:r>
              <a:rPr lang="en-US" sz="2400" dirty="0" smtClean="0"/>
              <a:t>GPU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10120" y="4634669"/>
            <a:ext cx="179528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grpSp>
        <p:nvGrpSpPr>
          <p:cNvPr id="3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3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981366" y="4642492"/>
            <a:ext cx="79692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 Condensed" panose="020B0604020202020204" charset="0"/>
                <a:ea typeface="Roboto Condensed" panose="020B0604020202020204" charset="0"/>
              </a:rPr>
              <a:t>Su J. et al. CapelliniSpTRSV: A Thread-Level Synchronization-Free Sparse Triangular Solve on GPUs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6050" y="2403121"/>
            <a:ext cx="8115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В цикле по i, i = (n – 1), ..., 0: // свой поток для каждого </a:t>
            </a:r>
            <a:r>
              <a:rPr lang="en-US" sz="1600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endParaRPr lang="en-US" sz="16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left_sum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 = 0.;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j =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row_ptr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 + 1] – 1</a:t>
            </a:r>
            <a:r>
              <a:rPr lang="en-US" sz="160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17550" y="1240748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7415" algn="just">
              <a:lnSpc>
                <a:spcPct val="150000"/>
              </a:lnSpc>
            </a:pPr>
            <a:r>
              <a:rPr lang="ru-RU" sz="1600" i="1" dirty="0">
                <a:latin typeface="Courier New" panose="02070309020205020404" pitchFamily="49" charset="0"/>
                <a:ea typeface="Calibri" panose="020F0502020204030204" pitchFamily="34" charset="0"/>
              </a:rPr>
              <a:t>Вход:</a:t>
            </a: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</a:rPr>
              <a:t> Структура матрицы 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U</a:t>
            </a: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</a:rPr>
              <a:t>, размерность системы 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n</a:t>
            </a: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</a:rPr>
              <a:t>, вектор правой части 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y</a:t>
            </a: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</a:rPr>
              <a:t>, вектор индикаторов 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get</a:t>
            </a: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</a:rPr>
              <a:t>_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value</a:t>
            </a: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  <a:endParaRPr lang="en-US" sz="16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907415" algn="just">
              <a:lnSpc>
                <a:spcPct val="150000"/>
              </a:lnSpc>
            </a:pPr>
            <a:r>
              <a:rPr lang="ru-RU" sz="1600" i="1" dirty="0">
                <a:latin typeface="Courier New" panose="02070309020205020404" pitchFamily="49" charset="0"/>
                <a:ea typeface="Calibri" panose="020F0502020204030204" pitchFamily="34" charset="0"/>
              </a:rPr>
              <a:t>Выход:</a:t>
            </a: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</a:rPr>
              <a:t> вектор </a:t>
            </a:r>
            <a:r>
              <a:rPr lang="en-US" sz="1600" i="1" dirty="0">
                <a:latin typeface="Courier New" panose="02070309020205020404" pitchFamily="49" charset="0"/>
                <a:ea typeface="Calibri" panose="020F0502020204030204" pitchFamily="34" charset="0"/>
              </a:rPr>
              <a:t>x</a:t>
            </a: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</a:rPr>
              <a:t>, содержащий решение системы.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360333"/>
            <a:ext cx="9144000" cy="7831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4274" y="392575"/>
            <a:ext cx="5911646" cy="766200"/>
          </a:xfrm>
        </p:spPr>
        <p:txBody>
          <a:bodyPr/>
          <a:lstStyle/>
          <a:p>
            <a:r>
              <a:rPr lang="ru-RU" sz="2400" dirty="0" smtClean="0"/>
              <a:t>Алгоритм с паралелизмом по потокам </a:t>
            </a:r>
            <a:r>
              <a:rPr lang="en-US" sz="2400" dirty="0" smtClean="0"/>
              <a:t>GPU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10120" y="4634669"/>
            <a:ext cx="179528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grpSp>
        <p:nvGrpSpPr>
          <p:cNvPr id="3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3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981366" y="4642492"/>
            <a:ext cx="79692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 Condensed" panose="020B0604020202020204" charset="0"/>
                <a:ea typeface="Roboto Condensed" panose="020B0604020202020204" charset="0"/>
              </a:rPr>
              <a:t>Su J. et al. CapelliniSpTRSV: A Thread-Level Synchronization-Free Sparse Triangular Solve on GPUs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440755" y="1481426"/>
            <a:ext cx="50982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just">
              <a:lnSpc>
                <a:spcPct val="150000"/>
              </a:lnSpc>
            </a:pPr>
            <a:r>
              <a:rPr lang="en-US" sz="160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c. </a:t>
            </a:r>
            <a:r>
              <a:rPr lang="ru-RU" sz="160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Пока 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j &gt;=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row_ptr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]:</a:t>
            </a:r>
          </a:p>
          <a:p>
            <a:pPr marL="1143000" lvl="2" indent="-228600" algn="just">
              <a:lnSpc>
                <a:spcPct val="150000"/>
              </a:lnSpc>
              <a:buFont typeface="+mj-lt"/>
              <a:buAutoNum type="romanLcPeriod"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col =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col_index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[j];</a:t>
            </a:r>
          </a:p>
          <a:p>
            <a:pPr marL="1143000" lvl="2" indent="-228600" algn="just">
              <a:lnSpc>
                <a:spcPct val="150000"/>
              </a:lnSpc>
              <a:buFont typeface="+mj-lt"/>
              <a:buAutoNum type="romanLcPeriod"/>
            </a:pPr>
            <a:r>
              <a:rPr lang="ru-RU" sz="1600" dirty="0">
                <a:latin typeface="Courier New" panose="02070309020205020404" pitchFamily="49" charset="0"/>
                <a:ea typeface="Calibri" panose="020F0502020204030204" pitchFamily="34" charset="0"/>
              </a:rPr>
              <a:t>Пока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get_value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[col] == True:</a:t>
            </a: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Courier New" panose="02070309020205020404" pitchFamily="49" charset="0"/>
                <a:ea typeface="Calibri" panose="020F0502020204030204" pitchFamily="34" charset="0"/>
              </a:rPr>
              <a:t>left_sum</a:t>
            </a:r>
            <a:r>
              <a:rPr lang="en-US" sz="160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+=</a:t>
            </a:r>
            <a:r>
              <a:rPr lang="en-US" sz="1600" dirty="0" err="1" smtClean="0">
                <a:latin typeface="Courier New" panose="02070309020205020404" pitchFamily="49" charset="0"/>
                <a:ea typeface="Calibri" panose="020F0502020204030204" pitchFamily="34" charset="0"/>
              </a:rPr>
              <a:t>val</a:t>
            </a:r>
            <a:r>
              <a:rPr lang="en-US" sz="160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[j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] * x[col];</a:t>
            </a: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j -= 1;</a:t>
            </a: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col =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col_index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[j</a:t>
            </a:r>
            <a:r>
              <a:rPr lang="en-US" sz="160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];</a:t>
            </a:r>
            <a:endParaRPr lang="en-US" sz="1600" dirty="0"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5727" y="1489287"/>
            <a:ext cx="4904889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2" algn="just">
              <a:lnSpc>
                <a:spcPct val="150000"/>
              </a:lnSpc>
            </a:pPr>
            <a:r>
              <a:rPr lang="en-US" sz="160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iii.</a:t>
            </a:r>
            <a:r>
              <a:rPr lang="en-US" sz="100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ru-RU" sz="160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Если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 == col:</a:t>
            </a:r>
          </a:p>
          <a:p>
            <a:pPr marL="1600200" lvl="3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x[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] = (y[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] –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left_sum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/ </a:t>
            </a:r>
            <a:r>
              <a:rPr lang="en-US" sz="1600" dirty="0" err="1" smtClean="0">
                <a:latin typeface="Courier New" panose="02070309020205020404" pitchFamily="49" charset="0"/>
                <a:ea typeface="Calibri" panose="020F0502020204030204" pitchFamily="34" charset="0"/>
              </a:rPr>
              <a:t>val</a:t>
            </a:r>
            <a:r>
              <a:rPr lang="en-US" sz="160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[</a:t>
            </a:r>
            <a:r>
              <a:rPr lang="en-US" sz="1600" dirty="0" err="1" smtClean="0">
                <a:latin typeface="Courier New" panose="02070309020205020404" pitchFamily="49" charset="0"/>
                <a:ea typeface="Calibri" panose="020F0502020204030204" pitchFamily="34" charset="0"/>
              </a:rPr>
              <a:t>row_ptr</a:t>
            </a:r>
            <a:r>
              <a:rPr lang="en-US" sz="1600" dirty="0" smtClean="0">
                <a:latin typeface="Courier New" panose="02070309020205020404" pitchFamily="49" charset="0"/>
                <a:ea typeface="Calibri" panose="020F0502020204030204" pitchFamily="34" charset="0"/>
              </a:rPr>
              <a:t>[</a:t>
            </a:r>
            <a:r>
              <a:rPr lang="en-US" sz="1600" dirty="0" err="1" smtClean="0"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]];</a:t>
            </a: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get_value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] = 1;</a:t>
            </a:r>
          </a:p>
          <a:p>
            <a:pPr marL="1600200" lvl="3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j -= 1;</a:t>
            </a:r>
          </a:p>
        </p:txBody>
      </p:sp>
    </p:spTree>
    <p:extLst>
      <p:ext uri="{BB962C8B-B14F-4D97-AF65-F5344CB8AC3E}">
        <p14:creationId xmlns:p14="http://schemas.microsoft.com/office/powerpoint/2010/main" val="37012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360239" y="516872"/>
            <a:ext cx="3482751" cy="42041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60333"/>
            <a:ext cx="9144000" cy="7831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303">
            <a:off x="1478542" y="231647"/>
            <a:ext cx="822803" cy="4045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558" y="192225"/>
            <a:ext cx="6819992" cy="303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41244" y="4627419"/>
                <a:ext cx="8106872" cy="315600"/>
              </a:xfrm>
            </p:spPr>
            <p:txBody>
              <a:bodyPr/>
              <a:lstStyle/>
              <a:p>
                <a:r>
                  <a:rPr lang="ru-RU" sz="1200" i="1" dirty="0" smtClean="0"/>
                  <a:t>Время работы последовательных алгоритмов, решающих </a:t>
                </a:r>
                <a:r>
                  <a:rPr lang="ru-RU" sz="1200" i="1" dirty="0"/>
                  <a:t>задачу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ru-RU" sz="1200"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1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200">
                        <a:latin typeface="Cambria Math" panose="02040503050406030204" pitchFamily="18" charset="0"/>
                      </a:rPr>
                      <m:t>Y</m:t>
                    </m:r>
                    <m:r>
                      <a:rPr lang="ru-RU" sz="12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 1</m:t>
                        </m:r>
                      </m:sup>
                    </m:sSup>
                  </m:oMath>
                </a14:m>
                <a:r>
                  <a:rPr lang="ru-RU" sz="1200" i="1" dirty="0"/>
                  <a:t>. Время представлено в секундах.</a:t>
                </a:r>
                <a:endParaRPr lang="en-US" sz="1200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1244" y="4627419"/>
                <a:ext cx="8106872" cy="315600"/>
              </a:xfrm>
              <a:blipFill rotWithShape="0">
                <a:blip r:embed="rId6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grpSp>
        <p:nvGrpSpPr>
          <p:cNvPr id="12" name="Google Shape;606;p37"/>
          <p:cNvGrpSpPr/>
          <p:nvPr/>
        </p:nvGrpSpPr>
        <p:grpSpPr>
          <a:xfrm>
            <a:off x="10844" y="889249"/>
            <a:ext cx="330270" cy="330251"/>
            <a:chOff x="1923675" y="1633650"/>
            <a:chExt cx="436000" cy="435975"/>
          </a:xfrm>
        </p:grpSpPr>
        <p:sp>
          <p:nvSpPr>
            <p:cNvPr id="13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344;p23"/>
          <p:cNvGrpSpPr/>
          <p:nvPr/>
        </p:nvGrpSpPr>
        <p:grpSpPr>
          <a:xfrm>
            <a:off x="313611" y="196850"/>
            <a:ext cx="315963" cy="280150"/>
            <a:chOff x="5292575" y="3681900"/>
            <a:chExt cx="420150" cy="373275"/>
          </a:xfrm>
        </p:grpSpPr>
        <p:sp>
          <p:nvSpPr>
            <p:cNvPr id="21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303">
            <a:off x="7359063" y="486958"/>
            <a:ext cx="1007069" cy="404550"/>
          </a:xfrm>
          <a:prstGeom prst="rect">
            <a:avLst/>
          </a:prstGeom>
        </p:spPr>
      </p:pic>
      <p:sp>
        <p:nvSpPr>
          <p:cNvPr id="33" name="Title 3"/>
          <p:cNvSpPr txBox="1">
            <a:spLocks/>
          </p:cNvSpPr>
          <p:nvPr/>
        </p:nvSpPr>
        <p:spPr>
          <a:xfrm>
            <a:off x="741244" y="-55694"/>
            <a:ext cx="6622251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ru-RU" dirty="0" smtClean="0"/>
              <a:t>Сравнение времени работы последовательных алгоритмов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497668"/>
            <a:ext cx="6375400" cy="39383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10058" y="876375"/>
            <a:ext cx="25040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     </a:t>
            </a:r>
            <a:r>
              <a:rPr lang="ru-RU" sz="1600" dirty="0" smtClean="0">
                <a:latin typeface="Roboto Condensed" panose="020B0604020202020204" charset="0"/>
                <a:ea typeface="Roboto Condensed" panose="020B0604020202020204" charset="0"/>
              </a:rPr>
              <a:t>Супернодальная </a:t>
            </a:r>
            <a:r>
              <a:rPr lang="ru-RU" sz="1600" dirty="0">
                <a:latin typeface="Roboto Condensed" panose="020B0604020202020204" charset="0"/>
                <a:ea typeface="Roboto Condensed" panose="020B0604020202020204" charset="0"/>
              </a:rPr>
              <a:t>версия алгоритма в среднем показывает производительность на 20% выше </a:t>
            </a:r>
            <a:r>
              <a:rPr lang="ru-RU" sz="1600" dirty="0" smtClean="0">
                <a:latin typeface="Roboto Condensed" panose="020B0604020202020204" charset="0"/>
                <a:ea typeface="Roboto Condensed" panose="020B0604020202020204" charset="0"/>
              </a:rPr>
              <a:t>базовой</a:t>
            </a:r>
            <a:r>
              <a:rPr lang="en-US" sz="1600" dirty="0" smtClean="0">
                <a:latin typeface="Roboto Condensed" panose="020B0604020202020204" charset="0"/>
                <a:ea typeface="Roboto Condensed" panose="020B0604020202020204" charset="0"/>
              </a:rPr>
              <a:t>. </a:t>
            </a:r>
            <a:r>
              <a:rPr lang="ru-RU" sz="1600" dirty="0" smtClean="0">
                <a:latin typeface="Roboto Condensed" panose="020B0604020202020204" charset="0"/>
                <a:ea typeface="Roboto Condensed" panose="020B0604020202020204" charset="0"/>
              </a:rPr>
              <a:t>При использовании функций </a:t>
            </a:r>
            <a:r>
              <a:rPr lang="ru-RU" sz="1600" i="1" dirty="0" smtClean="0">
                <a:latin typeface="Roboto Condensed" panose="020B0604020202020204" charset="0"/>
                <a:ea typeface="Roboto Condensed" panose="020B0604020202020204" charset="0"/>
              </a:rPr>
              <a:t>cblas-dtrsm</a:t>
            </a:r>
            <a:r>
              <a:rPr lang="ru-RU" sz="1600" dirty="0" smtClean="0">
                <a:latin typeface="Roboto Condensed" panose="020B0604020202020204" charset="0"/>
                <a:ea typeface="Roboto Condensed" panose="020B0604020202020204" charset="0"/>
              </a:rPr>
              <a:t> и </a:t>
            </a:r>
            <a:r>
              <a:rPr lang="ru-RU" sz="1600" i="1" dirty="0" smtClean="0">
                <a:latin typeface="Roboto Condensed" panose="020B0604020202020204" charset="0"/>
                <a:ea typeface="Roboto Condensed" panose="020B0604020202020204" charset="0"/>
              </a:rPr>
              <a:t>cblas-dgemm</a:t>
            </a:r>
            <a:r>
              <a:rPr lang="ru-RU" sz="1600" dirty="0" smtClean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ru-RU" sz="1600" dirty="0">
                <a:latin typeface="Roboto Condensed" panose="020B0604020202020204" charset="0"/>
                <a:ea typeface="Roboto Condensed" panose="020B0604020202020204" charset="0"/>
              </a:rPr>
              <a:t>удаётся повысить производительность примерно на 30% для более заполненных </a:t>
            </a:r>
            <a:r>
              <a:rPr lang="ru-RU" sz="1600" dirty="0" smtClean="0">
                <a:latin typeface="Roboto Condensed" panose="020B0604020202020204" charset="0"/>
                <a:ea typeface="Roboto Condensed" panose="020B0604020202020204" charset="0"/>
              </a:rPr>
              <a:t>матриц.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353280" y="523831"/>
            <a:ext cx="4074519" cy="47820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66683"/>
            <a:ext cx="9144000" cy="7831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303">
            <a:off x="1484176" y="229314"/>
            <a:ext cx="816204" cy="4045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558" y="192225"/>
            <a:ext cx="6813642" cy="303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41244" y="4627419"/>
                <a:ext cx="8106872" cy="315600"/>
              </a:xfrm>
            </p:spPr>
            <p:txBody>
              <a:bodyPr/>
              <a:lstStyle/>
              <a:p>
                <a:r>
                  <a:rPr lang="ru-RU" sz="1200" i="1" dirty="0" smtClean="0"/>
                  <a:t>Время работы последовательных алгоритмов, решающих </a:t>
                </a:r>
                <a:r>
                  <a:rPr lang="ru-RU" sz="1200" i="1" dirty="0"/>
                  <a:t>задачу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ru-RU" sz="1200"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1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200">
                        <a:latin typeface="Cambria Math" panose="02040503050406030204" pitchFamily="18" charset="0"/>
                      </a:rPr>
                      <m:t>Y</m:t>
                    </m:r>
                    <m:r>
                      <a:rPr lang="ru-RU" sz="12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p>
                    </m:sSup>
                  </m:oMath>
                </a14:m>
                <a:r>
                  <a:rPr lang="ru-RU" sz="1200" i="1" dirty="0"/>
                  <a:t>. Время представлено в секундах.</a:t>
                </a:r>
                <a:endParaRPr lang="en-US" sz="1200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1244" y="4627419"/>
                <a:ext cx="8106872" cy="315600"/>
              </a:xfrm>
              <a:blipFill rotWithShape="0">
                <a:blip r:embed="rId8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grpSp>
        <p:nvGrpSpPr>
          <p:cNvPr id="20" name="Google Shape;344;p23"/>
          <p:cNvGrpSpPr/>
          <p:nvPr/>
        </p:nvGrpSpPr>
        <p:grpSpPr>
          <a:xfrm>
            <a:off x="313611" y="196850"/>
            <a:ext cx="315963" cy="280150"/>
            <a:chOff x="5292575" y="3681900"/>
            <a:chExt cx="420150" cy="373275"/>
          </a:xfrm>
        </p:grpSpPr>
        <p:sp>
          <p:nvSpPr>
            <p:cNvPr id="21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Title 3"/>
          <p:cNvSpPr txBox="1">
            <a:spLocks/>
          </p:cNvSpPr>
          <p:nvPr/>
        </p:nvSpPr>
        <p:spPr>
          <a:xfrm>
            <a:off x="741244" y="-55694"/>
            <a:ext cx="6622251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ru-RU" dirty="0" smtClean="0"/>
              <a:t>Сравнение времени работы последовательных алгоритмов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303">
            <a:off x="7742044" y="328342"/>
            <a:ext cx="558395" cy="404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94894"/>
            <a:ext cx="6248400" cy="393204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10058" y="877582"/>
            <a:ext cx="28180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  </a:t>
            </a:r>
            <a:r>
              <a:rPr lang="ru-RU" sz="1600" dirty="0" smtClean="0">
                <a:latin typeface="Roboto Condensed" panose="020B0604020202020204" charset="0"/>
                <a:ea typeface="Roboto Condensed" panose="020B0604020202020204" charset="0"/>
              </a:rPr>
              <a:t>Базовый </a:t>
            </a:r>
            <a:r>
              <a:rPr lang="ru-RU" sz="1600" dirty="0">
                <a:latin typeface="Roboto Condensed" panose="020B0604020202020204" charset="0"/>
                <a:ea typeface="Roboto Condensed" panose="020B0604020202020204" charset="0"/>
              </a:rPr>
              <a:t>метод показывает наихудшие результаты. Супернодальная версия </a:t>
            </a:r>
            <a:r>
              <a:rPr lang="ru-RU" sz="1600" dirty="0" smtClean="0">
                <a:latin typeface="Roboto Condensed" panose="020B0604020202020204" charset="0"/>
                <a:ea typeface="Roboto Condensed" panose="020B0604020202020204" charset="0"/>
              </a:rPr>
              <a:t>алгоритма </a:t>
            </a:r>
            <a:r>
              <a:rPr lang="ru-RU" sz="1600" dirty="0">
                <a:latin typeface="Roboto Condensed" panose="020B0604020202020204" charset="0"/>
                <a:ea typeface="Roboto Condensed" panose="020B0604020202020204" charset="0"/>
              </a:rPr>
              <a:t>показывает результаты, сравнимые с результатами базовой версии. При использовании </a:t>
            </a:r>
            <a:r>
              <a:rPr lang="ru-RU" sz="1600" dirty="0" smtClean="0">
                <a:latin typeface="Roboto Condensed" panose="020B0604020202020204" charset="0"/>
                <a:ea typeface="Roboto Condensed" panose="020B0604020202020204" charset="0"/>
              </a:rPr>
              <a:t>оптимизированных </a:t>
            </a:r>
            <a:r>
              <a:rPr lang="ru-RU" sz="1600" dirty="0">
                <a:latin typeface="Roboto Condensed" panose="020B0604020202020204" charset="0"/>
                <a:ea typeface="Roboto Condensed" panose="020B0604020202020204" charset="0"/>
              </a:rPr>
              <a:t>функций </a:t>
            </a:r>
            <a:r>
              <a:rPr lang="ru-RU" sz="1600" i="1" dirty="0" smtClean="0">
                <a:latin typeface="Roboto Condensed" panose="020B0604020202020204" charset="0"/>
                <a:ea typeface="Roboto Condensed" panose="020B0604020202020204" charset="0"/>
              </a:rPr>
              <a:t>cblas-dtrsm</a:t>
            </a:r>
            <a:r>
              <a:rPr lang="ru-RU" sz="16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ru-RU" sz="1600" dirty="0">
                <a:latin typeface="Roboto Condensed" panose="020B0604020202020204" charset="0"/>
                <a:ea typeface="Roboto Condensed" panose="020B0604020202020204" charset="0"/>
              </a:rPr>
              <a:t>и </a:t>
            </a:r>
            <a:r>
              <a:rPr lang="ru-RU" sz="1600" i="1" dirty="0" smtClean="0">
                <a:latin typeface="Roboto Condensed" panose="020B0604020202020204" charset="0"/>
                <a:ea typeface="Roboto Condensed" panose="020B0604020202020204" charset="0"/>
              </a:rPr>
              <a:t>cblas-d</a:t>
            </a:r>
            <a:r>
              <a:rPr lang="en-US" sz="1600" i="1" dirty="0" err="1">
                <a:latin typeface="Roboto Condensed" panose="020B0604020202020204" charset="0"/>
                <a:ea typeface="Roboto Condensed" panose="020B0604020202020204" charset="0"/>
              </a:rPr>
              <a:t>gemm</a:t>
            </a:r>
            <a:r>
              <a:rPr lang="ru-RU" sz="1600" i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ru-RU" sz="1600" dirty="0">
                <a:latin typeface="Roboto Condensed" panose="020B0604020202020204" charset="0"/>
                <a:ea typeface="Roboto Condensed" panose="020B0604020202020204" charset="0"/>
              </a:rPr>
              <a:t>удаётся повысить производительность примерно на 46% по сравнению с </a:t>
            </a:r>
            <a:r>
              <a:rPr lang="ru-RU" sz="1600" dirty="0" smtClean="0">
                <a:latin typeface="Roboto Condensed" panose="020B0604020202020204" charset="0"/>
                <a:ea typeface="Roboto Condensed" panose="020B0604020202020204" charset="0"/>
              </a:rPr>
              <a:t>базовой</a:t>
            </a:r>
          </a:p>
          <a:p>
            <a:r>
              <a:rPr lang="ru-RU" sz="1600" dirty="0" smtClean="0">
                <a:latin typeface="Roboto Condensed" panose="020B0604020202020204" charset="0"/>
                <a:ea typeface="Roboto Condensed" panose="020B0604020202020204" charset="0"/>
              </a:rPr>
              <a:t>версией.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45" name="Google Shape;606;p37"/>
          <p:cNvGrpSpPr/>
          <p:nvPr/>
        </p:nvGrpSpPr>
        <p:grpSpPr>
          <a:xfrm>
            <a:off x="10844" y="889249"/>
            <a:ext cx="330270" cy="330251"/>
            <a:chOff x="1923675" y="1633650"/>
            <a:chExt cx="436000" cy="435975"/>
          </a:xfrm>
        </p:grpSpPr>
        <p:sp>
          <p:nvSpPr>
            <p:cNvPr id="46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71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658498" y="218615"/>
            <a:ext cx="3749838" cy="50677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66683"/>
            <a:ext cx="9144000" cy="7831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303">
            <a:off x="1484176" y="229314"/>
            <a:ext cx="816204" cy="4045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558" y="192225"/>
            <a:ext cx="6813642" cy="303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41244" y="4627419"/>
                <a:ext cx="8106872" cy="315600"/>
              </a:xfrm>
            </p:spPr>
            <p:txBody>
              <a:bodyPr/>
              <a:lstStyle/>
              <a:p>
                <a:r>
                  <a:rPr lang="ru-RU" sz="1200" i="1" dirty="0" smtClean="0"/>
                  <a:t>Время работы последовательных алгоритмов, решающих </a:t>
                </a:r>
                <a:r>
                  <a:rPr lang="ru-RU" sz="1200" i="1" dirty="0"/>
                  <a:t>задачу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ru-RU" sz="1200"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1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200">
                        <a:latin typeface="Cambria Math" panose="02040503050406030204" pitchFamily="18" charset="0"/>
                      </a:rPr>
                      <m:t>Y</m:t>
                    </m:r>
                    <m:r>
                      <a:rPr lang="ru-RU" sz="12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p>
                    </m:sSup>
                  </m:oMath>
                </a14:m>
                <a:r>
                  <a:rPr lang="ru-RU" sz="1200" i="1" dirty="0"/>
                  <a:t>. Время представлено в секундах.</a:t>
                </a:r>
                <a:endParaRPr lang="en-US" sz="1200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1244" y="4627419"/>
                <a:ext cx="8106872" cy="315600"/>
              </a:xfrm>
              <a:blipFill rotWithShape="0">
                <a:blip r:embed="rId6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grpSp>
        <p:nvGrpSpPr>
          <p:cNvPr id="20" name="Google Shape;344;p23"/>
          <p:cNvGrpSpPr/>
          <p:nvPr/>
        </p:nvGrpSpPr>
        <p:grpSpPr>
          <a:xfrm>
            <a:off x="313611" y="196850"/>
            <a:ext cx="315963" cy="280150"/>
            <a:chOff x="5292575" y="3681900"/>
            <a:chExt cx="420150" cy="373275"/>
          </a:xfrm>
        </p:grpSpPr>
        <p:sp>
          <p:nvSpPr>
            <p:cNvPr id="21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Title 3"/>
          <p:cNvSpPr txBox="1">
            <a:spLocks/>
          </p:cNvSpPr>
          <p:nvPr/>
        </p:nvSpPr>
        <p:spPr>
          <a:xfrm>
            <a:off x="741244" y="-55694"/>
            <a:ext cx="6622251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ru-RU" dirty="0" smtClean="0"/>
              <a:t>Сравнение времени работы последовательных алгоритмов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303">
            <a:off x="7742044" y="328342"/>
            <a:ext cx="558395" cy="404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51" y="504381"/>
            <a:ext cx="6340999" cy="39407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10058" y="877582"/>
            <a:ext cx="28180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  </a:t>
            </a:r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В ряде случаев оптимизация последовательной версии ускоряет вычисления</a:t>
            </a:r>
            <a:b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</a:br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на 3-9%.</a:t>
            </a:r>
          </a:p>
          <a:p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Оптимизация супернодальной версии алгоритма </a:t>
            </a:r>
            <a:r>
              <a:rPr lang="ru-RU" sz="1800" dirty="0">
                <a:latin typeface="Roboto Condensed" panose="020B0604020202020204" charset="0"/>
                <a:ea typeface="Roboto Condensed" panose="020B0604020202020204" charset="0"/>
              </a:rPr>
              <a:t>привела к ускорению вычислений на всех матрицах в среднем на 28%.</a:t>
            </a: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45" name="Google Shape;606;p37"/>
          <p:cNvGrpSpPr/>
          <p:nvPr/>
        </p:nvGrpSpPr>
        <p:grpSpPr>
          <a:xfrm>
            <a:off x="10844" y="889249"/>
            <a:ext cx="330270" cy="330251"/>
            <a:chOff x="1923675" y="1633650"/>
            <a:chExt cx="436000" cy="435975"/>
          </a:xfrm>
        </p:grpSpPr>
        <p:sp>
          <p:nvSpPr>
            <p:cNvPr id="46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76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684425" y="192687"/>
            <a:ext cx="4065438" cy="543522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60333"/>
            <a:ext cx="9144000" cy="7831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303">
            <a:off x="1484176" y="229314"/>
            <a:ext cx="816204" cy="4045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558" y="192225"/>
            <a:ext cx="6813642" cy="303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41244" y="4627419"/>
                <a:ext cx="8106872" cy="315600"/>
              </a:xfrm>
            </p:spPr>
            <p:txBody>
              <a:bodyPr/>
              <a:lstStyle/>
              <a:p>
                <a:r>
                  <a:rPr lang="ru-RU" sz="1200" i="1" dirty="0" smtClean="0"/>
                  <a:t>Масштабируемость алгоритма с барьерной синхронизацией, решающего </a:t>
                </a:r>
                <a:r>
                  <a:rPr lang="ru-RU" sz="1200" i="1" dirty="0"/>
                  <a:t>задачу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ru-RU" sz="1200"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1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200">
                        <a:latin typeface="Cambria Math" panose="02040503050406030204" pitchFamily="18" charset="0"/>
                      </a:rPr>
                      <m:t>Y</m:t>
                    </m:r>
                    <m:r>
                      <a:rPr lang="ru-RU" sz="12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ru-RU" sz="12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p>
                    </m:sSup>
                  </m:oMath>
                </a14:m>
                <a:r>
                  <a:rPr lang="ru-RU" sz="1200" i="1" dirty="0" smtClean="0"/>
                  <a:t>.</a:t>
                </a:r>
                <a:endParaRPr lang="en-US" sz="1200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1244" y="4627419"/>
                <a:ext cx="8106872" cy="315600"/>
              </a:xfrm>
              <a:blipFill rotWithShape="0">
                <a:blip r:embed="rId6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grpSp>
        <p:nvGrpSpPr>
          <p:cNvPr id="20" name="Google Shape;344;p23"/>
          <p:cNvGrpSpPr/>
          <p:nvPr/>
        </p:nvGrpSpPr>
        <p:grpSpPr>
          <a:xfrm>
            <a:off x="313611" y="196850"/>
            <a:ext cx="315963" cy="280150"/>
            <a:chOff x="5292575" y="3681900"/>
            <a:chExt cx="420150" cy="373275"/>
          </a:xfrm>
        </p:grpSpPr>
        <p:sp>
          <p:nvSpPr>
            <p:cNvPr id="21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Title 3"/>
          <p:cNvSpPr txBox="1">
            <a:spLocks/>
          </p:cNvSpPr>
          <p:nvPr/>
        </p:nvSpPr>
        <p:spPr>
          <a:xfrm>
            <a:off x="741244" y="-55694"/>
            <a:ext cx="7247056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ru-RU" dirty="0" smtClean="0"/>
              <a:t>Масштабируемость алгоритма с барьерной синхронизацией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303">
            <a:off x="7742044" y="328342"/>
            <a:ext cx="558395" cy="404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49" y="493413"/>
            <a:ext cx="6343651" cy="395168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10059" y="877582"/>
            <a:ext cx="27728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Roboto Condensed" panose="020B0604020202020204" charset="0"/>
                <a:ea typeface="Roboto Condensed" panose="020B0604020202020204" charset="0"/>
              </a:rPr>
              <a:t>      </a:t>
            </a:r>
            <a:r>
              <a:rPr lang="ru-RU" sz="1800" dirty="0">
                <a:latin typeface="Roboto Condensed" panose="020B0604020202020204" charset="0"/>
                <a:ea typeface="Roboto Condensed" panose="020B0604020202020204" charset="0"/>
              </a:rPr>
              <a:t>На большинстве матриц максимальное ускорение достигается при использовании 16 вычислительных потоков и варьируется в интервале 2,9–4,9. При использовании 24 и 32 потоков происходит деградация масштабируемости.</a:t>
            </a: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45" name="Google Shape;606;p37"/>
          <p:cNvGrpSpPr/>
          <p:nvPr/>
        </p:nvGrpSpPr>
        <p:grpSpPr>
          <a:xfrm>
            <a:off x="10844" y="889249"/>
            <a:ext cx="330270" cy="330251"/>
            <a:chOff x="1923675" y="1633650"/>
            <a:chExt cx="436000" cy="435975"/>
          </a:xfrm>
        </p:grpSpPr>
        <p:sp>
          <p:nvSpPr>
            <p:cNvPr id="46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80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-123415" y="1000530"/>
            <a:ext cx="4589770" cy="43438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60333"/>
            <a:ext cx="9144000" cy="7831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303">
            <a:off x="1484176" y="229314"/>
            <a:ext cx="816204" cy="4045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558" y="192225"/>
            <a:ext cx="6813642" cy="303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41244" y="4627419"/>
                <a:ext cx="8106872" cy="315600"/>
              </a:xfrm>
            </p:spPr>
            <p:txBody>
              <a:bodyPr/>
              <a:lstStyle/>
              <a:p>
                <a:r>
                  <a:rPr lang="ru-RU" sz="1200" i="1" dirty="0" smtClean="0"/>
                  <a:t>Время </a:t>
                </a:r>
                <a:r>
                  <a:rPr lang="ru-RU" sz="1200" i="1" dirty="0"/>
                  <a:t>работы </a:t>
                </a:r>
                <a:r>
                  <a:rPr lang="ru-RU" sz="1200" i="1" dirty="0" smtClean="0"/>
                  <a:t>алгоритмов</a:t>
                </a:r>
                <a:r>
                  <a:rPr lang="en-US" sz="1200" i="1" dirty="0" smtClean="0"/>
                  <a:t> OpenCL</a:t>
                </a:r>
                <a:r>
                  <a:rPr lang="ru-RU" sz="1200" i="1" dirty="0" smtClean="0"/>
                  <a:t>, </a:t>
                </a:r>
                <a:r>
                  <a:rPr lang="ru-RU" sz="1200" i="1" dirty="0"/>
                  <a:t>решающих задачу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ru-RU" sz="1200"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1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200">
                        <a:latin typeface="Cambria Math" panose="02040503050406030204" pitchFamily="18" charset="0"/>
                      </a:rPr>
                      <m:t>Y</m:t>
                    </m:r>
                    <m:r>
                      <a:rPr lang="ru-RU" sz="1200" i="1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 1</m:t>
                        </m:r>
                      </m:sup>
                    </m:sSup>
                  </m:oMath>
                </a14:m>
                <a:r>
                  <a:rPr lang="ru-RU" sz="1200" i="1" dirty="0" smtClean="0"/>
                  <a:t>. Факторизованные матрицы.</a:t>
                </a:r>
                <a:endParaRPr lang="en-US" sz="1200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1244" y="4627419"/>
                <a:ext cx="8106872" cy="315600"/>
              </a:xfrm>
              <a:blipFill rotWithShape="0"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grpSp>
        <p:nvGrpSpPr>
          <p:cNvPr id="20" name="Google Shape;344;p23"/>
          <p:cNvGrpSpPr/>
          <p:nvPr/>
        </p:nvGrpSpPr>
        <p:grpSpPr>
          <a:xfrm>
            <a:off x="313611" y="196850"/>
            <a:ext cx="315963" cy="280150"/>
            <a:chOff x="5292575" y="3681900"/>
            <a:chExt cx="420150" cy="373275"/>
          </a:xfrm>
        </p:grpSpPr>
        <p:sp>
          <p:nvSpPr>
            <p:cNvPr id="21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Title 3"/>
          <p:cNvSpPr txBox="1">
            <a:spLocks/>
          </p:cNvSpPr>
          <p:nvPr/>
        </p:nvSpPr>
        <p:spPr>
          <a:xfrm>
            <a:off x="741244" y="-49344"/>
            <a:ext cx="7247056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ru-RU" dirty="0" smtClean="0"/>
              <a:t>Сравнение времени работы алгоритмов </a:t>
            </a:r>
            <a:r>
              <a:rPr lang="en-US" dirty="0" smtClean="0"/>
              <a:t>OpenCL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303">
            <a:off x="7742044" y="328342"/>
            <a:ext cx="558395" cy="40455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26193" y="871585"/>
            <a:ext cx="28257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       Алгоритм с параллелизмом по потокам 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GPU</a:t>
            </a:r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 демонстрирует ухудшение производительности по сравнению с алгоритмом, использующим параллелизм по варпам, в том случае, если используются матрицы, полученные послее разложения Холецкого.</a:t>
            </a: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493658"/>
            <a:ext cx="6251242" cy="393327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  <p:grpSp>
        <p:nvGrpSpPr>
          <p:cNvPr id="45" name="Google Shape;606;p37"/>
          <p:cNvGrpSpPr/>
          <p:nvPr/>
        </p:nvGrpSpPr>
        <p:grpSpPr>
          <a:xfrm>
            <a:off x="10844" y="889249"/>
            <a:ext cx="330270" cy="330251"/>
            <a:chOff x="1923675" y="1633650"/>
            <a:chExt cx="436000" cy="435975"/>
          </a:xfrm>
        </p:grpSpPr>
        <p:sp>
          <p:nvSpPr>
            <p:cNvPr id="46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24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842223" y="34887"/>
            <a:ext cx="3749838" cy="543522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60333"/>
            <a:ext cx="9144000" cy="7831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303">
            <a:off x="1484176" y="229314"/>
            <a:ext cx="816204" cy="4045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558" y="192225"/>
            <a:ext cx="6813642" cy="303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41244" y="4627419"/>
                <a:ext cx="8106872" cy="315600"/>
              </a:xfrm>
            </p:spPr>
            <p:txBody>
              <a:bodyPr/>
              <a:lstStyle/>
              <a:p>
                <a:r>
                  <a:rPr lang="ru-RU" sz="1200" i="1" dirty="0"/>
                  <a:t>Время работы </a:t>
                </a:r>
                <a:r>
                  <a:rPr lang="ru-RU" sz="1200" i="1" dirty="0" smtClean="0"/>
                  <a:t>алгоритмов</a:t>
                </a:r>
                <a:r>
                  <a:rPr lang="en-US" sz="1200" i="1" dirty="0" smtClean="0"/>
                  <a:t> OpenCL</a:t>
                </a:r>
                <a:r>
                  <a:rPr lang="ru-RU" sz="1200" i="1" dirty="0" smtClean="0"/>
                  <a:t>, </a:t>
                </a:r>
                <a:r>
                  <a:rPr lang="ru-RU" sz="1200" i="1" dirty="0"/>
                  <a:t>решающих задачу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ru-RU" sz="1200"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1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200">
                        <a:latin typeface="Cambria Math" panose="02040503050406030204" pitchFamily="18" charset="0"/>
                      </a:rPr>
                      <m:t>Y</m:t>
                    </m:r>
                    <m:r>
                      <a:rPr lang="ru-RU" sz="1200" i="1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 1</m:t>
                        </m:r>
                      </m:sup>
                    </m:sSup>
                  </m:oMath>
                </a14:m>
                <a:r>
                  <a:rPr lang="ru-RU" sz="1200" i="1" dirty="0"/>
                  <a:t>. </a:t>
                </a:r>
                <a:r>
                  <a:rPr lang="ru-RU" sz="1200" i="1" dirty="0" smtClean="0"/>
                  <a:t>Оригинальные матрицы.</a:t>
                </a:r>
                <a:endParaRPr lang="en-US" sz="1200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1244" y="4627419"/>
                <a:ext cx="8106872" cy="315600"/>
              </a:xfrm>
              <a:blipFill rotWithShape="0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grpSp>
        <p:nvGrpSpPr>
          <p:cNvPr id="20" name="Google Shape;344;p23"/>
          <p:cNvGrpSpPr/>
          <p:nvPr/>
        </p:nvGrpSpPr>
        <p:grpSpPr>
          <a:xfrm>
            <a:off x="313611" y="196850"/>
            <a:ext cx="315963" cy="280150"/>
            <a:chOff x="5292575" y="3681900"/>
            <a:chExt cx="420150" cy="373275"/>
          </a:xfrm>
        </p:grpSpPr>
        <p:sp>
          <p:nvSpPr>
            <p:cNvPr id="21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Title 3"/>
          <p:cNvSpPr txBox="1">
            <a:spLocks/>
          </p:cNvSpPr>
          <p:nvPr/>
        </p:nvSpPr>
        <p:spPr>
          <a:xfrm>
            <a:off x="741244" y="-55694"/>
            <a:ext cx="7247056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ru-RU" dirty="0" smtClean="0"/>
              <a:t>Сравнение времени работы алгоритмов </a:t>
            </a:r>
            <a:r>
              <a:rPr lang="en-US" dirty="0" smtClean="0"/>
              <a:t>OpenCL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303">
            <a:off x="7742044" y="328342"/>
            <a:ext cx="558395" cy="404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50" y="497448"/>
            <a:ext cx="6167556" cy="39476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26192" y="871585"/>
            <a:ext cx="29602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       </a:t>
            </a:r>
            <a:r>
              <a:rPr lang="ru-RU" sz="1800" dirty="0"/>
              <a:t>При использовании оригинальных </a:t>
            </a:r>
            <a:r>
              <a:rPr lang="ru-RU" sz="1800" dirty="0" smtClean="0"/>
              <a:t>матриц </a:t>
            </a:r>
            <a:r>
              <a:rPr lang="ru-RU" sz="1800" dirty="0"/>
              <a:t>алгоритм с параллелизмом на уровне потоков показывает ускорение в 1,58 – 6,88 раз по сравнению с алгоритмом, использующим параллелизм на уровне </a:t>
            </a:r>
            <a:r>
              <a:rPr lang="ru-RU" sz="1800" dirty="0" smtClean="0"/>
              <a:t>варпов.</a:t>
            </a: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45" name="Google Shape;606;p37"/>
          <p:cNvGrpSpPr/>
          <p:nvPr/>
        </p:nvGrpSpPr>
        <p:grpSpPr>
          <a:xfrm>
            <a:off x="10844" y="889249"/>
            <a:ext cx="330270" cy="330251"/>
            <a:chOff x="1923675" y="1633650"/>
            <a:chExt cx="436000" cy="435975"/>
          </a:xfrm>
        </p:grpSpPr>
        <p:sp>
          <p:nvSpPr>
            <p:cNvPr id="46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67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175032" y="702081"/>
            <a:ext cx="4265917" cy="461692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60333"/>
            <a:ext cx="9144000" cy="7831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303">
            <a:off x="1484176" y="229314"/>
            <a:ext cx="816204" cy="4045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558" y="192225"/>
            <a:ext cx="6813642" cy="303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95788" y="4636500"/>
                <a:ext cx="8600648" cy="315600"/>
              </a:xfrm>
            </p:spPr>
            <p:txBody>
              <a:bodyPr/>
              <a:lstStyle/>
              <a:p>
                <a:r>
                  <a:rPr lang="ru-RU" sz="1200" i="1" dirty="0" smtClean="0"/>
                  <a:t>Время работы алгоритмов с барьерной синхронизацией и с параллелизмом по варпам, </a:t>
                </a:r>
                <a:r>
                  <a:rPr lang="ru-RU" sz="1200" i="1" dirty="0"/>
                  <a:t>решающих задачу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ru-RU" sz="1200"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1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200">
                        <a:latin typeface="Cambria Math" panose="02040503050406030204" pitchFamily="18" charset="0"/>
                      </a:rPr>
                      <m:t>Y</m:t>
                    </m:r>
                    <m:r>
                      <a:rPr lang="ru-RU" sz="1200" i="1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788" y="4636500"/>
                <a:ext cx="8600648" cy="315600"/>
              </a:xfrm>
              <a:blipFill rotWithShape="0">
                <a:blip r:embed="rId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grpSp>
        <p:nvGrpSpPr>
          <p:cNvPr id="20" name="Google Shape;344;p23"/>
          <p:cNvGrpSpPr/>
          <p:nvPr/>
        </p:nvGrpSpPr>
        <p:grpSpPr>
          <a:xfrm>
            <a:off x="313611" y="196850"/>
            <a:ext cx="315963" cy="280150"/>
            <a:chOff x="5292575" y="3681900"/>
            <a:chExt cx="420150" cy="373275"/>
          </a:xfrm>
        </p:grpSpPr>
        <p:sp>
          <p:nvSpPr>
            <p:cNvPr id="21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Title 3"/>
          <p:cNvSpPr txBox="1">
            <a:spLocks/>
          </p:cNvSpPr>
          <p:nvPr/>
        </p:nvSpPr>
        <p:spPr>
          <a:xfrm>
            <a:off x="741244" y="-55694"/>
            <a:ext cx="7247056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ru-RU" dirty="0" smtClean="0"/>
              <a:t>Сравнение времени работы алгоритмов для </a:t>
            </a:r>
            <a:r>
              <a:rPr lang="en-US" dirty="0" smtClean="0"/>
              <a:t>CPU </a:t>
            </a:r>
            <a:r>
              <a:rPr lang="ru-RU" dirty="0" smtClean="0"/>
              <a:t>и</a:t>
            </a:r>
            <a:r>
              <a:rPr lang="en-US" dirty="0" smtClean="0"/>
              <a:t> GPU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303">
            <a:off x="7742044" y="328342"/>
            <a:ext cx="558395" cy="40455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26192" y="871585"/>
            <a:ext cx="29218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       </a:t>
            </a:r>
            <a:r>
              <a:rPr lang="ru-RU" sz="1800" dirty="0">
                <a:latin typeface="Roboto Condensed" panose="020B0604020202020204" charset="0"/>
                <a:ea typeface="Roboto Condensed" panose="020B0604020202020204" charset="0"/>
              </a:rPr>
              <a:t>А</a:t>
            </a:r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лгоритмы</a:t>
            </a:r>
            <a:r>
              <a:rPr lang="ru-RU" sz="1800" dirty="0">
                <a:latin typeface="Roboto Condensed" panose="020B0604020202020204" charset="0"/>
                <a:ea typeface="Roboto Condensed" panose="020B0604020202020204" charset="0"/>
              </a:rPr>
              <a:t>, реализованные при помощи технологии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OpenCL</a:t>
            </a:r>
            <a:r>
              <a:rPr lang="ru-RU" sz="1800" dirty="0">
                <a:latin typeface="Roboto Condensed" panose="020B0604020202020204" charset="0"/>
                <a:ea typeface="Roboto Condensed" panose="020B0604020202020204" charset="0"/>
              </a:rPr>
              <a:t> и запущенные на видеокарте, демонстрируют результаты, в 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4.8-13.5 </a:t>
            </a:r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раз </a:t>
            </a:r>
            <a:r>
              <a:rPr lang="ru-RU" sz="1800" dirty="0">
                <a:latin typeface="Roboto Condensed" panose="020B0604020202020204" charset="0"/>
                <a:ea typeface="Roboto Condensed" panose="020B0604020202020204" charset="0"/>
              </a:rPr>
              <a:t>превышающие наилучшие результаты, полученные с использованием </a:t>
            </a:r>
            <a:r>
              <a:rPr lang="en-US" sz="1800" dirty="0">
                <a:latin typeface="Roboto Condensed" panose="020B0604020202020204" charset="0"/>
                <a:ea typeface="Roboto Condensed" panose="020B0604020202020204" charset="0"/>
              </a:rPr>
              <a:t>CPU</a:t>
            </a:r>
            <a:r>
              <a:rPr lang="ru-RU" sz="1800" dirty="0">
                <a:latin typeface="Roboto Condensed" panose="020B0604020202020204" charset="0"/>
                <a:ea typeface="Roboto Condensed" panose="020B0604020202020204" charset="0"/>
              </a:rPr>
              <a:t>-ориентированных </a:t>
            </a:r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алгоритмов</a:t>
            </a:r>
            <a:r>
              <a:rPr lang="en-US" sz="1800" dirty="0" smtClean="0">
                <a:latin typeface="Roboto Condensed" panose="020B0604020202020204" charset="0"/>
                <a:ea typeface="Roboto Condensed" panose="020B0604020202020204" charset="0"/>
              </a:rPr>
              <a:t> (16 </a:t>
            </a:r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потоков).</a:t>
            </a: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45" name="Google Shape;606;p37"/>
          <p:cNvGrpSpPr/>
          <p:nvPr/>
        </p:nvGrpSpPr>
        <p:grpSpPr>
          <a:xfrm>
            <a:off x="10844" y="889249"/>
            <a:ext cx="330270" cy="330251"/>
            <a:chOff x="1923675" y="1633650"/>
            <a:chExt cx="436000" cy="435975"/>
          </a:xfrm>
        </p:grpSpPr>
        <p:sp>
          <p:nvSpPr>
            <p:cNvPr id="46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504381"/>
            <a:ext cx="6184900" cy="395740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653"/>
            <a:ext cx="1790700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893" y="4432757"/>
            <a:ext cx="6820108" cy="710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303">
            <a:off x="1321256" y="296789"/>
            <a:ext cx="1007069" cy="4045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558" y="192225"/>
            <a:ext cx="6305642" cy="303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303">
            <a:off x="6827829" y="422964"/>
            <a:ext cx="1007069" cy="404550"/>
          </a:xfrm>
          <a:prstGeom prst="rect">
            <a:avLst/>
          </a:prstGeom>
        </p:spPr>
      </p:pic>
      <p:sp>
        <p:nvSpPr>
          <p:cNvPr id="30" name="Title 3"/>
          <p:cNvSpPr txBox="1">
            <a:spLocks/>
          </p:cNvSpPr>
          <p:nvPr/>
        </p:nvSpPr>
        <p:spPr>
          <a:xfrm>
            <a:off x="741245" y="-55694"/>
            <a:ext cx="4077151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ru-RU" dirty="0" smtClean="0"/>
              <a:t>Основные выводы</a:t>
            </a:r>
            <a:endParaRPr lang="en-US" dirty="0"/>
          </a:p>
        </p:txBody>
      </p:sp>
      <p:grpSp>
        <p:nvGrpSpPr>
          <p:cNvPr id="31" name="Google Shape;571;p37"/>
          <p:cNvGrpSpPr/>
          <p:nvPr/>
        </p:nvGrpSpPr>
        <p:grpSpPr>
          <a:xfrm>
            <a:off x="361730" y="190991"/>
            <a:ext cx="243920" cy="309343"/>
            <a:chOff x="596350" y="929175"/>
            <a:chExt cx="407950" cy="497475"/>
          </a:xfrm>
        </p:grpSpPr>
        <p:sp>
          <p:nvSpPr>
            <p:cNvPr id="32" name="Google Shape;572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3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4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5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6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7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8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 Placeholder 4"/>
          <p:cNvSpPr txBox="1">
            <a:spLocks/>
          </p:cNvSpPr>
          <p:nvPr/>
        </p:nvSpPr>
        <p:spPr>
          <a:xfrm>
            <a:off x="-453214" y="809978"/>
            <a:ext cx="9558614" cy="418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ru-RU" sz="1800" dirty="0" smtClean="0">
                <a:solidFill>
                  <a:srgbClr val="1F497D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	1. </a:t>
            </a:r>
            <a:r>
              <a:rPr lang="ru-RU" sz="1800" dirty="0"/>
              <a:t>Последовательные алгоритмы</a:t>
            </a:r>
            <a:r>
              <a:rPr lang="ru-RU" sz="1800" dirty="0" smtClean="0">
                <a:solidFill>
                  <a:srgbClr val="1F497D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:</a:t>
            </a:r>
          </a:p>
          <a:p>
            <a:pPr lvl="1"/>
            <a:r>
              <a:rPr lang="ru-RU" sz="1800" dirty="0"/>
              <a:t>Супернодальный алгоритм, разработанный с использованием библиотечных реализаций функций </a:t>
            </a:r>
            <a:r>
              <a:rPr lang="en-US" sz="1800" dirty="0"/>
              <a:t>BLAS</a:t>
            </a:r>
            <a:r>
              <a:rPr lang="ru-RU" sz="1800" dirty="0"/>
              <a:t>, показывает наилучший результат</a:t>
            </a:r>
            <a:r>
              <a:rPr lang="ru-RU" sz="1800" dirty="0" smtClean="0"/>
              <a:t>.</a:t>
            </a:r>
          </a:p>
          <a:p>
            <a:pPr lvl="1"/>
            <a:r>
              <a:rPr lang="ru-RU" sz="1800" dirty="0"/>
              <a:t>Базовый метод демонстрирует наихудшую производительность, однако он может быть применим в случае отсутствия информации о расположении </a:t>
            </a:r>
            <a:r>
              <a:rPr lang="ru-RU" sz="1800" dirty="0" smtClean="0"/>
              <a:t>супернодов.</a:t>
            </a:r>
          </a:p>
          <a:p>
            <a:pPr lvl="1"/>
            <a:r>
              <a:rPr lang="ru-RU" sz="1800" dirty="0" smtClean="0"/>
              <a:t>Модификация версий кода, предназначенных для решения систем с несколькими правыми частями, обеспечивает дополнительный выигрыш в скорости на 3–28%, в зависимости от метода и тестовой матрицы.</a:t>
            </a:r>
          </a:p>
          <a:p>
            <a:pPr marL="533400" lvl="1" indent="0">
              <a:buNone/>
            </a:pPr>
            <a:r>
              <a:rPr lang="ru-RU" sz="1800" dirty="0" smtClean="0">
                <a:solidFill>
                  <a:srgbClr val="1F497D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2. </a:t>
            </a:r>
            <a:r>
              <a:rPr lang="ru-RU" sz="1800" dirty="0" smtClean="0"/>
              <a:t>Параллельные алгоритмы:</a:t>
            </a:r>
          </a:p>
          <a:p>
            <a:pPr lvl="1"/>
            <a:r>
              <a:rPr lang="ru-RU" sz="1800" dirty="0" smtClean="0"/>
              <a:t>Алгоритм </a:t>
            </a:r>
            <a:r>
              <a:rPr lang="ru-RU" sz="1800" dirty="0"/>
              <a:t>с барьерной синхронизацией достигает пикового ускорения в среднем в 4 раза на 16 вычислительных потоках.</a:t>
            </a:r>
            <a:endParaRPr lang="en-US" sz="1800" dirty="0"/>
          </a:p>
          <a:p>
            <a:pPr lvl="1"/>
            <a:r>
              <a:rPr lang="ru-RU" sz="1800" dirty="0"/>
              <a:t>Алгоритмы, реализованные с использованием технологии </a:t>
            </a:r>
            <a:r>
              <a:rPr lang="en-US" sz="1800" dirty="0"/>
              <a:t>OpenCL</a:t>
            </a:r>
            <a:r>
              <a:rPr lang="ru-RU" sz="1800" dirty="0"/>
              <a:t> и запущенные на графическом процессоре, демонстрируют наилучшие результаты </a:t>
            </a:r>
            <a:r>
              <a:rPr lang="ru-RU" sz="1800" dirty="0" smtClean="0"/>
              <a:t>среди</a:t>
            </a:r>
            <a:br>
              <a:rPr lang="ru-RU" sz="1800" dirty="0" smtClean="0"/>
            </a:br>
            <a:r>
              <a:rPr lang="ru-RU" sz="1800" dirty="0" smtClean="0"/>
              <a:t>всех </a:t>
            </a:r>
            <a:r>
              <a:rPr lang="ru-RU" sz="1800" dirty="0"/>
              <a:t>рассмотренных методов</a:t>
            </a:r>
            <a:r>
              <a:rPr lang="ru-RU" sz="1800" dirty="0" smtClean="0"/>
              <a:t>.</a:t>
            </a:r>
            <a:endParaRPr lang="ru-RU" sz="2800" dirty="0" smtClean="0">
              <a:latin typeface="calibri" panose="020F0502020204030204" pitchFamily="34" charset="0"/>
            </a:endParaRPr>
          </a:p>
          <a:p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Постановка задачи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grpSp>
        <p:nvGrpSpPr>
          <p:cNvPr id="12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3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84194" y="1615559"/>
                <a:ext cx="5662832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𝑈𝑋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000" dirty="0" smtClean="0">
                  <a:latin typeface="Roboto Condensed" panose="020B0604020202020204" charset="0"/>
                  <a:ea typeface="Roboto Condensed" panose="020B060402020202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Roboto Condensed" panose="020B0604020202020204" charset="0"/>
                  </a:rPr>
                  <a:t> </a:t>
                </a:r>
                <a:r>
                  <a:rPr lang="ru-RU" sz="2000" dirty="0" smtClean="0">
                    <a:latin typeface="Cambria Math" panose="02040503050406030204" pitchFamily="18" charset="0"/>
                    <a:ea typeface="Roboto Condensed" panose="020B0604020202020204" charset="0"/>
                  </a:rPr>
                  <a:t>– разреженная верхнетреугольная;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latin typeface="Cambria Math" panose="02040503050406030204" pitchFamily="18" charset="0"/>
                  <a:ea typeface="Roboto Condensed" panose="020B060402020202020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Roboto Condensed" panose="020B0604020202020204" charset="0"/>
                  </a:rPr>
                  <a:t> – </a:t>
                </a:r>
                <a:r>
                  <a:rPr lang="ru-RU" sz="2000" dirty="0" smtClean="0">
                    <a:latin typeface="Cambria Math" panose="02040503050406030204" pitchFamily="18" charset="0"/>
                    <a:ea typeface="Roboto Condensed" panose="020B0604020202020204" charset="0"/>
                  </a:rPr>
                  <a:t>плотные;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𝑌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 smtClean="0">
                  <a:latin typeface="Cambria Math" panose="02040503050406030204" pitchFamily="18" charset="0"/>
                  <a:ea typeface="Roboto Condensed" panose="020B0604020202020204" charset="0"/>
                </a:endParaRPr>
              </a:p>
              <a:p>
                <a:endParaRPr lang="ru-RU" sz="2000" dirty="0" smtClean="0">
                  <a:latin typeface="Cambria Math" panose="02040503050406030204" pitchFamily="18" charset="0"/>
                  <a:ea typeface="Roboto Condensed" panose="020B0604020202020204" charset="0"/>
                </a:endParaRPr>
              </a:p>
              <a:p>
                <a:endParaRPr lang="en-US" sz="2000" dirty="0">
                  <a:latin typeface="Roboto Condensed" panose="020B0604020202020204" charset="0"/>
                  <a:ea typeface="Roboto Condensed" panose="020B060402020202020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94" y="1615559"/>
                <a:ext cx="5662832" cy="16312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30" y="2683546"/>
            <a:ext cx="2171249" cy="2174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11" y="2683545"/>
            <a:ext cx="890165" cy="2170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785352" y="3476249"/>
                <a:ext cx="6046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352" y="3476249"/>
                <a:ext cx="60465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261" y="2683544"/>
            <a:ext cx="890165" cy="21701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7656513" y="4637088"/>
            <a:ext cx="1487487" cy="3143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495183" y="1083875"/>
            <a:ext cx="5367900" cy="2961900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437"/>
            <a:ext cx="8198271" cy="3305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60333"/>
            <a:ext cx="9144000" cy="7831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1176" y="4613546"/>
            <a:ext cx="7361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>https://</a:t>
            </a:r>
            <a:r>
              <a:rPr lang="en-US" sz="1600" dirty="0" smtClean="0">
                <a:latin typeface="Roboto Condensed" panose="020B0604020202020204" charset="0"/>
                <a:ea typeface="Roboto Condensed" panose="020B0604020202020204" charset="0"/>
              </a:rPr>
              <a:t>jnamaral.github.io/icpp20/slides/Su</a:t>
            </a:r>
            <a:r>
              <a:rPr lang="ru-RU" sz="1600" dirty="0" smtClean="0">
                <a:latin typeface="Roboto Condensed" panose="020B0604020202020204" charset="0"/>
                <a:ea typeface="Roboto Condensed" panose="020B0604020202020204" charset="0"/>
              </a:rPr>
              <a:t>-</a:t>
            </a:r>
            <a:r>
              <a:rPr lang="en-US" sz="1600" dirty="0" smtClean="0">
                <a:latin typeface="Roboto Condensed" panose="020B0604020202020204" charset="0"/>
                <a:ea typeface="Roboto Condensed" panose="020B0604020202020204" charset="0"/>
              </a:rPr>
              <a:t>CapelliniSpTRSV.pdf</a:t>
            </a:r>
            <a:endParaRPr lang="en-US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14274" y="392575"/>
            <a:ext cx="5935775" cy="766200"/>
          </a:xfrm>
        </p:spPr>
        <p:txBody>
          <a:bodyPr/>
          <a:lstStyle/>
          <a:p>
            <a:r>
              <a:rPr lang="ru-RU" sz="2400" dirty="0" smtClean="0"/>
              <a:t>Структура хранения разреженной матрицы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grpSp>
        <p:nvGrpSpPr>
          <p:cNvPr id="12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3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581"/>
            <a:ext cx="3498241" cy="3387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47244" y="1588117"/>
                <a:ext cx="579543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38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0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55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58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66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68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77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78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88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89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99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244" y="1588117"/>
                <a:ext cx="5795433" cy="707886"/>
              </a:xfrm>
              <a:prstGeom prst="rect">
                <a:avLst/>
              </a:prstGeom>
              <a:blipFill rotWithShape="0">
                <a:blip r:embed="rId5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60094" y="2758543"/>
                <a:ext cx="55396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0, 3, 1, 4, 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5, 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7, 9, 3, 8, 4, 7, 5, 8, 6, 8, 7, 8, 9, 8, 9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 9]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94" y="2758543"/>
                <a:ext cx="5539657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98241" y="2419998"/>
                <a:ext cx="16632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𝑐𝑜𝑙</m:t>
                      </m:r>
                      <m:r>
                        <m:rPr>
                          <m:lit/>
                        </m:rPr>
                        <a:rPr lang="en-US" sz="200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41" y="2419998"/>
                <a:ext cx="1663212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98241" y="3312556"/>
                <a:ext cx="52768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𝑝𝑡𝑟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[0, 2, 5, 8, 10, 12, 14, 16, 19, 21, 22]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41" y="3312556"/>
                <a:ext cx="5276829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7576" r="-23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3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Цели работы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3682" y="1537989"/>
                <a:ext cx="3673199" cy="969888"/>
              </a:xfrm>
            </p:spPr>
            <p:txBody>
              <a:bodyPr/>
              <a:lstStyle/>
              <a:p>
                <a:pPr lvl="0"/>
                <a:r>
                  <a:rPr lang="en-US" sz="1800" dirty="0" smtClean="0"/>
                  <a:t>1. </a:t>
                </a:r>
                <a:r>
                  <a:rPr lang="ru-RU" sz="1800" dirty="0"/>
                  <a:t>Разработать базовый алгоритм решения системы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 1</m:t>
                        </m:r>
                      </m:sup>
                    </m:sSup>
                  </m:oMath>
                </a14:m>
                <a:r>
                  <a:rPr lang="ru-RU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3682" y="1537989"/>
                <a:ext cx="3673199" cy="969888"/>
              </a:xfrm>
              <a:blipFill rotWithShape="0">
                <a:blip r:embed="rId5"/>
                <a:stretch>
                  <a:fillRect b="-3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553677" y="4649862"/>
            <a:ext cx="1552223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sz="1400" dirty="0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 Placeholder 2"/>
          <p:cNvSpPr txBox="1">
            <a:spLocks/>
          </p:cNvSpPr>
          <p:nvPr/>
        </p:nvSpPr>
        <p:spPr>
          <a:xfrm>
            <a:off x="293682" y="2507877"/>
            <a:ext cx="3673199" cy="77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ru-RU" sz="1800" dirty="0" smtClean="0"/>
              <a:t>2. </a:t>
            </a:r>
            <a:r>
              <a:rPr lang="ru-RU" sz="1800" dirty="0"/>
              <a:t>Рассмотреть супернодальную версию алгоритма.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2"/>
              <p:cNvSpPr txBox="1">
                <a:spLocks/>
              </p:cNvSpPr>
              <p:nvPr/>
            </p:nvSpPr>
            <p:spPr>
              <a:xfrm>
                <a:off x="3966880" y="2770097"/>
                <a:ext cx="5224025" cy="705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C7D3E6"/>
                  </a:buClr>
                  <a:buSzPts val="2000"/>
                  <a:buFont typeface="Roboto Condensed Light"/>
                  <a:buChar char="▰"/>
                  <a:defRPr sz="20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C7D3E6"/>
                  </a:buClr>
                  <a:buSzPts val="2000"/>
                  <a:buFont typeface="Roboto Condensed Light"/>
                  <a:buChar char="▻"/>
                  <a:defRPr sz="20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C7D3E6"/>
                  </a:buClr>
                  <a:buSzPts val="2000"/>
                  <a:buFont typeface="Roboto Condensed Light"/>
                  <a:buChar char="▻"/>
                  <a:defRPr sz="20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C7D3E6"/>
                  </a:buClr>
                  <a:buSzPts val="2000"/>
                  <a:buFont typeface="Roboto Condensed Light"/>
                  <a:buChar char="▻"/>
                  <a:defRPr sz="20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C7D3E6"/>
                  </a:buClr>
                  <a:buSzPts val="2000"/>
                  <a:buFont typeface="Roboto Condensed Light"/>
                  <a:buChar char="▻"/>
                  <a:defRPr sz="20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C7D3E6"/>
                  </a:buClr>
                  <a:buSzPts val="2000"/>
                  <a:buFont typeface="Roboto Condensed Light"/>
                  <a:buChar char="▻"/>
                  <a:defRPr sz="20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C7D3E6"/>
                  </a:buClr>
                  <a:buSzPts val="2000"/>
                  <a:buFont typeface="Roboto Condensed Light"/>
                  <a:buChar char="▻"/>
                  <a:defRPr sz="20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C7D3E6"/>
                  </a:buClr>
                  <a:buSzPts val="2000"/>
                  <a:buFont typeface="Roboto Condensed Light"/>
                  <a:buChar char="▻"/>
                  <a:defRPr sz="20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rgbClr val="C7D3E6"/>
                  </a:buClr>
                  <a:buSzPts val="2000"/>
                  <a:buFont typeface="Roboto Condensed Light"/>
                  <a:buChar char="▻"/>
                  <a:defRPr sz="2000" b="0" i="0" u="none" strike="noStrike" cap="none">
                    <a:solidFill>
                      <a:srgbClr val="263248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 lvl="0"/>
                <a:r>
                  <a:rPr lang="ru-RU" sz="1800" dirty="0" smtClean="0"/>
                  <a:t>5. </a:t>
                </a:r>
                <a:r>
                  <a:rPr lang="ru-RU" sz="1800" dirty="0"/>
                  <a:t>Перейти к решению системы с несколькими правыми частями.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ru-RU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&gt;1.</m:t>
                    </m:r>
                  </m:oMath>
                </a14:m>
                <a:endParaRPr lang="en-US" sz="1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2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80" y="2770097"/>
                <a:ext cx="5224025" cy="705970"/>
              </a:xfrm>
              <a:prstGeom prst="rect">
                <a:avLst/>
              </a:prstGeom>
              <a:blipFill rotWithShape="0">
                <a:blip r:embed="rId6"/>
                <a:stretch>
                  <a:fillRect b="-224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Placeholder 2"/>
          <p:cNvSpPr txBox="1">
            <a:spLocks/>
          </p:cNvSpPr>
          <p:nvPr/>
        </p:nvSpPr>
        <p:spPr>
          <a:xfrm>
            <a:off x="3966880" y="1543013"/>
            <a:ext cx="4827495" cy="113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ru-RU" sz="1800" dirty="0"/>
              <a:t>4</a:t>
            </a:r>
            <a:r>
              <a:rPr lang="ru-RU" sz="1800" dirty="0" smtClean="0"/>
              <a:t>. </a:t>
            </a:r>
            <a:r>
              <a:rPr lang="ru-RU" sz="1800" dirty="0"/>
              <a:t>Рассмотреть алгоритм с барьерной синхронизацией и современные подходы к решению системы, ориентированные на использование графического процессора.</a:t>
            </a:r>
            <a:endParaRPr lang="en-US" sz="18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299574" y="3478782"/>
            <a:ext cx="3673199" cy="12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ru-RU" sz="1800" dirty="0"/>
              <a:t>3</a:t>
            </a:r>
            <a:r>
              <a:rPr lang="ru-RU" sz="1800" dirty="0" smtClean="0"/>
              <a:t>. </a:t>
            </a:r>
            <a:r>
              <a:rPr lang="ru-RU" sz="1800" dirty="0"/>
              <a:t>Оптимизировать супернодальный вариант с использованием функций </a:t>
            </a:r>
            <a:r>
              <a:rPr lang="en-US" sz="1800" dirty="0"/>
              <a:t>BLAS </a:t>
            </a:r>
            <a:r>
              <a:rPr lang="ru-RU" sz="1800" dirty="0"/>
              <a:t>библиотеки </a:t>
            </a:r>
            <a:r>
              <a:rPr lang="en-US" sz="1800" dirty="0"/>
              <a:t>MKL</a:t>
            </a:r>
            <a:r>
              <a:rPr lang="ru-RU" sz="1800" dirty="0"/>
              <a:t>.</a:t>
            </a:r>
            <a:endParaRPr lang="en-US" sz="1800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966880" y="3418063"/>
            <a:ext cx="4827495" cy="113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ru-RU" sz="1800" dirty="0" smtClean="0"/>
              <a:t>6. </a:t>
            </a:r>
            <a:r>
              <a:rPr lang="ru-RU" sz="1800" dirty="0"/>
              <a:t>Подтвердить корректность получаемых </a:t>
            </a:r>
            <a:r>
              <a:rPr lang="ru-RU" sz="1800" dirty="0" smtClean="0"/>
              <a:t>результатов, провести </a:t>
            </a:r>
            <a:r>
              <a:rPr lang="ru-RU" sz="1800" dirty="0"/>
              <a:t>вычислительные эксперименты и сделать сравнительный анализ по результатам </a:t>
            </a:r>
            <a:r>
              <a:rPr lang="ru-RU" sz="1800" dirty="0" smtClean="0"/>
              <a:t>работы.</a:t>
            </a:r>
            <a:endParaRPr lang="en-US" sz="18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420;p27"/>
          <p:cNvGrpSpPr/>
          <p:nvPr/>
        </p:nvGrpSpPr>
        <p:grpSpPr>
          <a:xfrm rot="10800000">
            <a:off x="338886" y="2090044"/>
            <a:ext cx="4586909" cy="491540"/>
            <a:chOff x="185743" y="1697030"/>
            <a:chExt cx="3933969" cy="1658130"/>
          </a:xfrm>
        </p:grpSpPr>
        <p:sp>
          <p:nvSpPr>
            <p:cNvPr id="51" name="Google Shape;421;p27"/>
            <p:cNvSpPr/>
            <p:nvPr/>
          </p:nvSpPr>
          <p:spPr>
            <a:xfrm rot="10800000" flipH="1">
              <a:off x="1426312" y="1697030"/>
              <a:ext cx="2693400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3" name="Google Shape;423;p27"/>
            <p:cNvSpPr/>
            <p:nvPr/>
          </p:nvSpPr>
          <p:spPr>
            <a:xfrm flipH="1">
              <a:off x="185743" y="1697044"/>
              <a:ext cx="1243800" cy="1243801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4" name="Google Shape;424;p27"/>
            <p:cNvSpPr/>
            <p:nvPr/>
          </p:nvSpPr>
          <p:spPr>
            <a:xfrm rot="10800000">
              <a:off x="185749" y="2940859"/>
              <a:ext cx="1243800" cy="414301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Рассматриваемые алгоритмы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67036" y="1390979"/>
            <a:ext cx="1290189" cy="552059"/>
          </a:xfrm>
        </p:spPr>
        <p:txBody>
          <a:bodyPr/>
          <a:lstStyle/>
          <a:p>
            <a:r>
              <a:rPr lang="en-US" dirty="0" smtClean="0"/>
              <a:t>m = 1</a:t>
            </a:r>
            <a:endParaRPr lang="ru-RU" dirty="0" smtClean="0"/>
          </a:p>
          <a:p>
            <a:pPr marL="101600" indent="0">
              <a:buNone/>
            </a:pPr>
            <a:endParaRPr lang="ru-RU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5830627" y="1390978"/>
            <a:ext cx="1398527" cy="552059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 &gt; 1</a:t>
            </a:r>
            <a:endParaRPr lang="ru-RU" dirty="0" smtClean="0"/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3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3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338887" y="2209739"/>
            <a:ext cx="13158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Базовый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6036" y="2014473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8" name="Google Shape;420;p27"/>
          <p:cNvGrpSpPr/>
          <p:nvPr/>
        </p:nvGrpSpPr>
        <p:grpSpPr>
          <a:xfrm rot="10800000">
            <a:off x="338886" y="2579071"/>
            <a:ext cx="4586909" cy="491540"/>
            <a:chOff x="185743" y="1697030"/>
            <a:chExt cx="3933969" cy="1658130"/>
          </a:xfrm>
        </p:grpSpPr>
        <p:sp>
          <p:nvSpPr>
            <p:cNvPr id="89" name="Google Shape;421;p27"/>
            <p:cNvSpPr/>
            <p:nvPr/>
          </p:nvSpPr>
          <p:spPr>
            <a:xfrm rot="10800000" flipH="1">
              <a:off x="1426312" y="1697030"/>
              <a:ext cx="2693400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0" name="Google Shape;423;p27"/>
            <p:cNvSpPr/>
            <p:nvPr/>
          </p:nvSpPr>
          <p:spPr>
            <a:xfrm flipH="1">
              <a:off x="185743" y="1697044"/>
              <a:ext cx="1243800" cy="1243801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1" name="Google Shape;424;p27"/>
            <p:cNvSpPr/>
            <p:nvPr/>
          </p:nvSpPr>
          <p:spPr>
            <a:xfrm rot="10800000">
              <a:off x="185749" y="2940859"/>
              <a:ext cx="1243800" cy="414301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338887" y="2698766"/>
            <a:ext cx="3493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Супернодальный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93" name="Google Shape;420;p27"/>
          <p:cNvGrpSpPr/>
          <p:nvPr/>
        </p:nvGrpSpPr>
        <p:grpSpPr>
          <a:xfrm rot="10800000">
            <a:off x="338886" y="3068089"/>
            <a:ext cx="4586909" cy="491540"/>
            <a:chOff x="185743" y="1697030"/>
            <a:chExt cx="3933969" cy="1658130"/>
          </a:xfrm>
        </p:grpSpPr>
        <p:sp>
          <p:nvSpPr>
            <p:cNvPr id="94" name="Google Shape;421;p27"/>
            <p:cNvSpPr/>
            <p:nvPr/>
          </p:nvSpPr>
          <p:spPr>
            <a:xfrm rot="10800000" flipH="1">
              <a:off x="1426312" y="1697030"/>
              <a:ext cx="2693400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5" name="Google Shape;423;p27"/>
            <p:cNvSpPr/>
            <p:nvPr/>
          </p:nvSpPr>
          <p:spPr>
            <a:xfrm flipH="1">
              <a:off x="185743" y="1697044"/>
              <a:ext cx="1243800" cy="1243801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6" name="Google Shape;424;p27"/>
            <p:cNvSpPr/>
            <p:nvPr/>
          </p:nvSpPr>
          <p:spPr>
            <a:xfrm rot="10800000">
              <a:off x="185749" y="2940859"/>
              <a:ext cx="1243800" cy="414301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338887" y="3187784"/>
            <a:ext cx="3493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Супернодальный + 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BLAS MKL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108" name="Google Shape;420;p27"/>
          <p:cNvGrpSpPr/>
          <p:nvPr/>
        </p:nvGrpSpPr>
        <p:grpSpPr>
          <a:xfrm rot="10800000">
            <a:off x="338886" y="3557098"/>
            <a:ext cx="4586909" cy="491540"/>
            <a:chOff x="185743" y="1697030"/>
            <a:chExt cx="3933969" cy="1658130"/>
          </a:xfrm>
        </p:grpSpPr>
        <p:sp>
          <p:nvSpPr>
            <p:cNvPr id="109" name="Google Shape;421;p27"/>
            <p:cNvSpPr/>
            <p:nvPr/>
          </p:nvSpPr>
          <p:spPr>
            <a:xfrm rot="10800000" flipH="1">
              <a:off x="1426312" y="1697030"/>
              <a:ext cx="2693400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10" name="Google Shape;423;p27"/>
            <p:cNvSpPr/>
            <p:nvPr/>
          </p:nvSpPr>
          <p:spPr>
            <a:xfrm flipH="1">
              <a:off x="185743" y="1697044"/>
              <a:ext cx="1243800" cy="1243801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11" name="Google Shape;424;p27"/>
            <p:cNvSpPr/>
            <p:nvPr/>
          </p:nvSpPr>
          <p:spPr>
            <a:xfrm rot="10800000">
              <a:off x="185749" y="2940859"/>
              <a:ext cx="1243800" cy="414301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338887" y="3676793"/>
            <a:ext cx="3493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Барьерная синхронизация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113" name="Google Shape;420;p27"/>
          <p:cNvGrpSpPr/>
          <p:nvPr/>
        </p:nvGrpSpPr>
        <p:grpSpPr>
          <a:xfrm rot="10800000">
            <a:off x="338886" y="4046098"/>
            <a:ext cx="4586909" cy="491540"/>
            <a:chOff x="185743" y="1697030"/>
            <a:chExt cx="3933969" cy="1658130"/>
          </a:xfrm>
        </p:grpSpPr>
        <p:sp>
          <p:nvSpPr>
            <p:cNvPr id="114" name="Google Shape;421;p27"/>
            <p:cNvSpPr/>
            <p:nvPr/>
          </p:nvSpPr>
          <p:spPr>
            <a:xfrm rot="10800000" flipH="1">
              <a:off x="1426312" y="1697030"/>
              <a:ext cx="2693400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15" name="Google Shape;423;p27"/>
            <p:cNvSpPr/>
            <p:nvPr/>
          </p:nvSpPr>
          <p:spPr>
            <a:xfrm flipH="1">
              <a:off x="185743" y="1697044"/>
              <a:ext cx="1243800" cy="1243801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16" name="Google Shape;424;p27"/>
            <p:cNvSpPr/>
            <p:nvPr/>
          </p:nvSpPr>
          <p:spPr>
            <a:xfrm rot="10800000">
              <a:off x="185749" y="2940859"/>
              <a:ext cx="1243800" cy="414301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338887" y="4165793"/>
            <a:ext cx="3493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Параллелизм по варпам 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GPU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grpSp>
        <p:nvGrpSpPr>
          <p:cNvPr id="123" name="Google Shape;420;p27"/>
          <p:cNvGrpSpPr/>
          <p:nvPr/>
        </p:nvGrpSpPr>
        <p:grpSpPr>
          <a:xfrm rot="10800000">
            <a:off x="338879" y="4535089"/>
            <a:ext cx="4586909" cy="491540"/>
            <a:chOff x="185743" y="1697030"/>
            <a:chExt cx="3933969" cy="1658130"/>
          </a:xfrm>
        </p:grpSpPr>
        <p:sp>
          <p:nvSpPr>
            <p:cNvPr id="124" name="Google Shape;421;p27"/>
            <p:cNvSpPr/>
            <p:nvPr/>
          </p:nvSpPr>
          <p:spPr>
            <a:xfrm rot="10800000" flipH="1">
              <a:off x="1426312" y="1697030"/>
              <a:ext cx="2693400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5" name="Google Shape;423;p27"/>
            <p:cNvSpPr/>
            <p:nvPr/>
          </p:nvSpPr>
          <p:spPr>
            <a:xfrm flipH="1">
              <a:off x="185743" y="1697044"/>
              <a:ext cx="1243800" cy="1243801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6" name="Google Shape;424;p27"/>
            <p:cNvSpPr/>
            <p:nvPr/>
          </p:nvSpPr>
          <p:spPr>
            <a:xfrm rot="10800000">
              <a:off x="185749" y="2940859"/>
              <a:ext cx="1243800" cy="414301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38880" y="4654784"/>
            <a:ext cx="3580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Параллелизм по потокам 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GPU</a:t>
            </a: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28" name="Text Placeholder 4"/>
          <p:cNvSpPr txBox="1">
            <a:spLocks/>
          </p:cNvSpPr>
          <p:nvPr/>
        </p:nvSpPr>
        <p:spPr>
          <a:xfrm>
            <a:off x="7120816" y="1381434"/>
            <a:ext cx="2332465" cy="55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ru-RU" dirty="0" smtClean="0"/>
              <a:t>Оптимизация</a:t>
            </a:r>
          </a:p>
          <a:p>
            <a:pPr marL="101600" indent="0">
              <a:buFont typeface="Roboto Condensed Light"/>
              <a:buNone/>
            </a:pPr>
            <a:endParaRPr lang="ru-RU" dirty="0" smtClean="0"/>
          </a:p>
        </p:txBody>
      </p:sp>
      <p:sp>
        <p:nvSpPr>
          <p:cNvPr id="130" name="Rectangle 129"/>
          <p:cNvSpPr/>
          <p:nvPr/>
        </p:nvSpPr>
        <p:spPr>
          <a:xfrm>
            <a:off x="6333939" y="1994295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168378" y="1994295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116036" y="2579071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333939" y="2579071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168378" y="2579071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116036" y="3068089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333939" y="3068089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116036" y="3661404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333939" y="3660682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8168378" y="3660682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116036" y="4131681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116036" y="4551990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333932" y="4183566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Базовый алгоритм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3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3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ctangle 6"/>
          <p:cNvSpPr/>
          <p:nvPr/>
        </p:nvSpPr>
        <p:spPr>
          <a:xfrm>
            <a:off x="-732865" y="1509182"/>
            <a:ext cx="5109882" cy="78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7415">
              <a:lnSpc>
                <a:spcPct val="107000"/>
              </a:lnSpc>
            </a:pPr>
            <a:r>
              <a:rPr lang="ru-RU" i="1" dirty="0">
                <a:latin typeface="Courier New" panose="02070309020205020404" pitchFamily="49" charset="0"/>
                <a:ea typeface="Calibri" panose="020F0502020204030204" pitchFamily="34" charset="0"/>
              </a:rPr>
              <a:t>Вход: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 Верхнетреугольная матрица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U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, вектор правой части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y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907415">
              <a:lnSpc>
                <a:spcPct val="107000"/>
              </a:lnSpc>
            </a:pPr>
            <a:r>
              <a:rPr lang="ru-RU" i="1" dirty="0">
                <a:latin typeface="Courier New" panose="02070309020205020404" pitchFamily="49" charset="0"/>
                <a:ea typeface="Calibri" panose="020F0502020204030204" pitchFamily="34" charset="0"/>
              </a:rPr>
              <a:t>Выход: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 решение системы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x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7800" y="2226929"/>
                <a:ext cx="5632450" cy="2491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ru-RU" sz="1600" dirty="0">
                    <a:latin typeface="Courier New" panose="02070309020205020404" pitchFamily="49" charset="0"/>
                    <a:ea typeface="Calibri" panose="020F0502020204030204" pitchFamily="34" charset="0"/>
                  </a:rPr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n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nn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;</a:t>
                </a:r>
                <a:endParaRPr lang="en-US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ru-RU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В цикле по компонентам вектор</a:t>
                </a:r>
                <a:r>
                  <a:rPr lang="ru-RU" sz="1600" dirty="0" smtClean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а</a:t>
                </a:r>
                <a:r>
                  <a:rPr lang="ru-RU" sz="1600" i="1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</a:rPr>
                  <a:t/>
                </a:r>
                <a:br>
                  <a:rPr lang="ru-RU" sz="1600" i="1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 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=(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−1)…1</m:t>
                    </m:r>
                  </m:oMath>
                </a14:m>
                <a:r>
                  <a:rPr lang="ru-RU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:</a:t>
                </a:r>
                <a:endParaRPr lang="en-US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buFont typeface="+mj-lt"/>
                  <a:buAutoNum type="alphaLcPeriod"/>
                </a:pPr>
                <a:r>
                  <a:rPr lang="pl-PL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sum = 0.;</a:t>
                </a:r>
                <a:endParaRPr lang="en-US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+mj-lt"/>
                  <a:buAutoNum type="alphaLcPeriod"/>
                </a:pPr>
                <a:r>
                  <a:rPr lang="ru-RU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В цикле по ненулевым элементам 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ru-RU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 строки 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</m:t>
                    </m:r>
                  </m:oMath>
                </a14:m>
                <a:endParaRPr lang="en-US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</a:endParaRPr>
              </a:p>
              <a:p>
                <a:pPr marL="1143000" lvl="2" indent="-228600" algn="just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pl-PL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sum +=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pl-PL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𝑖𝑗</m:t>
                        </m:r>
                      </m:sub>
                    </m:sSub>
                    <m:r>
                      <a:rPr lang="pl-PL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∙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;</a:t>
                </a:r>
                <a:endParaRPr lang="en-US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pl-PL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pl-PL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pl-PL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pl-PL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𝑠𝑢𝑚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l-PL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16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.</a:t>
                </a:r>
                <a:endParaRPr lang="en-US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2226929"/>
                <a:ext cx="5632450" cy="2491580"/>
              </a:xfrm>
              <a:prstGeom prst="rect">
                <a:avLst/>
              </a:prstGeom>
              <a:blipFill rotWithShape="0">
                <a:blip r:embed="rId7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1163696"/>
            <a:ext cx="3219450" cy="32242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Супенодальный алгоритм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3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3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ctangle 6"/>
          <p:cNvSpPr/>
          <p:nvPr/>
        </p:nvSpPr>
        <p:spPr>
          <a:xfrm>
            <a:off x="-732866" y="1509182"/>
            <a:ext cx="5661213" cy="78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7415">
              <a:lnSpc>
                <a:spcPct val="107000"/>
              </a:lnSpc>
            </a:pPr>
            <a:r>
              <a:rPr lang="ru-RU" i="1" dirty="0">
                <a:latin typeface="Courier New" panose="02070309020205020404" pitchFamily="49" charset="0"/>
                <a:ea typeface="Calibri" panose="020F0502020204030204" pitchFamily="34" charset="0"/>
              </a:rPr>
              <a:t>Вход: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 Верхнетреугольная матрица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U</a:t>
            </a:r>
            <a:r>
              <a:rPr lang="ru-RU" dirty="0" smtClean="0"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  <a:br>
              <a:rPr lang="ru-RU" dirty="0" smtClean="0"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ru-RU" dirty="0" smtClean="0">
                <a:latin typeface="Courier New" panose="02070309020205020404" pitchFamily="49" charset="0"/>
                <a:ea typeface="Calibri" panose="020F0502020204030204" pitchFamily="34" charset="0"/>
              </a:rPr>
              <a:t>вектор 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правой части </a:t>
            </a:r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</a:rPr>
              <a:t>y</a:t>
            </a:r>
            <a:r>
              <a:rPr lang="ru-RU" dirty="0" smtClean="0">
                <a:latin typeface="Courier New" panose="02070309020205020404" pitchFamily="49" charset="0"/>
                <a:ea typeface="Calibri" panose="020F0502020204030204" pitchFamily="34" charset="0"/>
              </a:rPr>
              <a:t>, 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массив супернодов</a:t>
            </a:r>
            <a:r>
              <a:rPr lang="ru-RU" dirty="0" smtClean="0"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907415">
              <a:lnSpc>
                <a:spcPct val="107000"/>
              </a:lnSpc>
            </a:pPr>
            <a:r>
              <a:rPr lang="ru-RU" i="1" dirty="0">
                <a:latin typeface="Courier New" panose="02070309020205020404" pitchFamily="49" charset="0"/>
                <a:ea typeface="Calibri" panose="020F0502020204030204" pitchFamily="34" charset="0"/>
              </a:rPr>
              <a:t>Выход: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 решение системы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x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04470" y="2293051"/>
                <a:ext cx="5389880" cy="2504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ru-RU" sz="1600" dirty="0" smtClean="0">
                    <a:latin typeface="Courier New" panose="02070309020205020404" pitchFamily="49" charset="0"/>
                    <a:ea typeface="Calibri" panose="020F0502020204030204" pitchFamily="34" charset="0"/>
                  </a:rPr>
                  <a:t>В обратном цикле по индексам массива </a:t>
                </a:r>
                <a:r>
                  <a:rPr lang="en-US" sz="1600" dirty="0" smtClean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c</a:t>
                </a:r>
                <a:r>
                  <a:rPr lang="ru-RU" sz="1600" dirty="0" smtClean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упернодов:</a:t>
                </a:r>
                <a:endParaRPr lang="en-US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+mj-lt"/>
                  <a:buAutoNum type="alphaLcPeriod"/>
                </a:pPr>
                <a:r>
                  <a:rPr lang="ru-RU" sz="1600" dirty="0" smtClean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Выделить</a:t>
                </a:r>
                <a:r>
                  <a:rPr lang="en-US" sz="1600" dirty="0" smtClean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 </a:t>
                </a:r>
                <a:r>
                  <a:rPr lang="ru-RU" sz="1600" dirty="0" smtClean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треугольную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𝑡𝑟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_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𝑝𝑎𝑟𝑡</m:t>
                    </m:r>
                  </m:oMath>
                </a14:m>
                <a:r>
                  <a:rPr lang="en-US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 </a:t>
                </a:r>
                <a:r>
                  <a:rPr lang="ru-RU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и прямоугольную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𝑟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_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𝑝𝑎𝑟𝑡</m:t>
                    </m:r>
                  </m:oMath>
                </a14:m>
                <a:r>
                  <a:rPr lang="en-US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 </a:t>
                </a:r>
                <a:r>
                  <a:rPr lang="ru-RU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части </a:t>
                </a:r>
                <a:r>
                  <a:rPr lang="ru-RU" sz="1600" dirty="0" smtClean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супернода</a:t>
                </a:r>
                <a:endParaRPr lang="en-US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+mj-lt"/>
                  <a:buAutoNum type="alphaLcPeriod"/>
                </a:pPr>
                <a:r>
                  <a:rPr lang="ru-RU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Решить плотную прямоугольную систему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𝑡𝑚𝑝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𝑟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_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𝑝𝑎𝑟𝑡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∙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.</a:t>
                </a:r>
                <a:endParaRPr lang="en-US" sz="1600" dirty="0">
                  <a:effectLst/>
                  <a:latin typeface="Courier New" panose="02070309020205020404" pitchFamily="49" charset="0"/>
                  <a:ea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+mj-lt"/>
                  <a:buAutoNum type="alphaLcPeriod"/>
                </a:pPr>
                <a:r>
                  <a:rPr lang="ru-RU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</a:rPr>
                  <a:t>Обновить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𝑡𝑚𝑝</m:t>
                        </m:r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</m:oMath>
                </a14:m>
                <a:endParaRPr lang="en-US" sz="20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07000"/>
                  </a:lnSpc>
                  <a:buFont typeface="+mj-lt"/>
                  <a:buAutoNum type="alphaLcPeriod"/>
                </a:pPr>
                <a:r>
                  <a:rPr lang="ru-RU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Решить</a:t>
                </a:r>
                <a:r>
                  <a:rPr lang="en-US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 </a:t>
                </a:r>
                <a:r>
                  <a:rPr lang="ru-RU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плотную</a:t>
                </a:r>
                <a:r>
                  <a:rPr lang="en-US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 </a:t>
                </a:r>
                <a:r>
                  <a:rPr lang="ru-RU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треугольную</a:t>
                </a:r>
                <a:r>
                  <a:rPr lang="en-US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 </a:t>
                </a:r>
                <a:r>
                  <a:rPr lang="ru-RU" sz="16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систему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𝑡𝑟</m:t>
                        </m:r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𝑝𝑎𝑟𝑡</m:t>
                        </m:r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∙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0" y="2293051"/>
                <a:ext cx="5389880" cy="2504212"/>
              </a:xfrm>
              <a:prstGeom prst="rect">
                <a:avLst/>
              </a:prstGeom>
              <a:blipFill rotWithShape="0">
                <a:blip r:embed="rId3"/>
                <a:stretch>
                  <a:fillRect l="-452" r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2" y="1158775"/>
            <a:ext cx="3356737" cy="328631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67107"/>
            <a:ext cx="9144000" cy="7831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Алгоритм с барьерной синхронизацией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10120" y="4634669"/>
            <a:ext cx="179528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grpSp>
        <p:nvGrpSpPr>
          <p:cNvPr id="3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3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56" y="1374675"/>
            <a:ext cx="2914744" cy="2833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00" y="1492701"/>
            <a:ext cx="2705100" cy="27419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19804" y="1155478"/>
            <a:ext cx="101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Roboto Condensed" panose="020B0604020202020204" charset="0"/>
                <a:ea typeface="Roboto Condensed" panose="020B0604020202020204" charset="0"/>
              </a:rPr>
              <a:t>Поток 1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45935" y="1155478"/>
            <a:ext cx="101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Roboto Condensed" panose="020B0604020202020204" charset="0"/>
                <a:ea typeface="Roboto Condensed" panose="020B0604020202020204" charset="0"/>
              </a:rPr>
              <a:t>Поток </a:t>
            </a:r>
            <a:r>
              <a:rPr lang="en-US" sz="2000" dirty="0" smtClean="0">
                <a:latin typeface="Roboto Condensed" panose="020B0604020202020204" charset="0"/>
                <a:ea typeface="Roboto Condensed" panose="020B0604020202020204" charset="0"/>
              </a:rPr>
              <a:t>2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4912" y="4639207"/>
            <a:ext cx="79692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Park J. et al. Sparsifying synchronization for high-performance shared-memory sparse triangular </a:t>
            </a:r>
            <a:r>
              <a:rPr lang="ru-RU" dirty="0" smtClean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solver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4676"/>
            <a:ext cx="3040520" cy="28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67106"/>
            <a:ext cx="9144000" cy="7831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4274" y="392575"/>
            <a:ext cx="5664291" cy="766200"/>
          </a:xfrm>
        </p:spPr>
        <p:txBody>
          <a:bodyPr/>
          <a:lstStyle/>
          <a:p>
            <a:r>
              <a:rPr lang="ru-RU" sz="2400" dirty="0" smtClean="0"/>
              <a:t>Алгоритм с паралелизмом по варпам </a:t>
            </a:r>
            <a:r>
              <a:rPr lang="en-US" sz="2400" dirty="0" smtClean="0"/>
              <a:t>GPU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10120" y="4634669"/>
            <a:ext cx="179528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grpSp>
        <p:nvGrpSpPr>
          <p:cNvPr id="3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3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994912" y="4642492"/>
            <a:ext cx="79692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 Condensed" panose="020B0604020202020204" charset="0"/>
                <a:ea typeface="Roboto Condensed" panose="020B0604020202020204" charset="0"/>
              </a:rPr>
              <a:t>Liu W. et al. A synchronization-free algorithm for parallel sparse triangular solves</a:t>
            </a:r>
            <a:endParaRPr lang="en-US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912" y="1337901"/>
            <a:ext cx="6877576" cy="30224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0" y="196850"/>
            <a:ext cx="654460" cy="6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8674</TotalTime>
  <Words>835</Words>
  <Application>Microsoft Office PowerPoint</Application>
  <PresentationFormat>On-screen Show (16:9)</PresentationFormat>
  <Paragraphs>141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Calibri</vt:lpstr>
      <vt:lpstr>Courier New</vt:lpstr>
      <vt:lpstr>Arvo</vt:lpstr>
      <vt:lpstr>Roboto Condensed Light</vt:lpstr>
      <vt:lpstr>Arial</vt:lpstr>
      <vt:lpstr>Cambria Math</vt:lpstr>
      <vt:lpstr>Calibri</vt:lpstr>
      <vt:lpstr>Roboto Condensed</vt:lpstr>
      <vt:lpstr>Times New Roman</vt:lpstr>
      <vt:lpstr>Wingdings</vt:lpstr>
      <vt:lpstr>Salerio template</vt:lpstr>
      <vt:lpstr>Решение разреженных треугольных систем  алгебраических  линейных уравнений с плотной правой частью</vt:lpstr>
      <vt:lpstr>Постановка задачи</vt:lpstr>
      <vt:lpstr>Структура хранения разреженной матрицы</vt:lpstr>
      <vt:lpstr>Цели работы</vt:lpstr>
      <vt:lpstr>Рассматриваемые алгоритмы</vt:lpstr>
      <vt:lpstr>Базовый алгоритм</vt:lpstr>
      <vt:lpstr>Супенодальный алгоритм</vt:lpstr>
      <vt:lpstr>Алгоритм с барьерной синхронизацией</vt:lpstr>
      <vt:lpstr>Алгоритм с паралелизмом по варпам GPU</vt:lpstr>
      <vt:lpstr>Алгоритм с паралелизмом по потокам GPU</vt:lpstr>
      <vt:lpstr>Алгоритм с паралелизмом по потокам GPU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Параллельные алгоритмы и программные  средства для анализа финансовых рынков</dc:title>
  <dc:creator>xndr</dc:creator>
  <cp:lastModifiedBy>Alexander Romanov</cp:lastModifiedBy>
  <cp:revision>140</cp:revision>
  <cp:lastPrinted>2021-06-09T08:30:32Z</cp:lastPrinted>
  <dcterms:modified xsi:type="dcterms:W3CDTF">2021-06-09T08:48:29Z</dcterms:modified>
</cp:coreProperties>
</file>