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7" r:id="rId7"/>
    <p:sldId id="264" r:id="rId8"/>
    <p:sldId id="266" r:id="rId9"/>
    <p:sldId id="268" r:id="rId10"/>
    <p:sldId id="262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en.wikipedia.org/wiki/Speckle_(interferenc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uk-UA" sz="4400" dirty="0">
                <a:solidFill>
                  <a:schemeClr val="tx1"/>
                </a:solidFill>
              </a:rPr>
              <a:t>Просторова фільтрація зображень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2C48-2037-4BB6-8515-C5DFBC01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dirty="0"/>
              <a:t>Фільтр оснований на середньому арифметичному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DBD0-BF21-49D0-838A-62340B1F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42" y="2014194"/>
            <a:ext cx="6665495" cy="391266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Average filter - 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простий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просторовий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із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розсувним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вікном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(матрицею),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замінює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центральне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вікні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середнім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середнім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усіх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значень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пікселів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вікні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Вікно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ядро,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зазвичай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квадратне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але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мати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будь-яку форму.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Нижче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наведено приклад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середньої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фільтрації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одного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вікна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значень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x3.</a:t>
            </a:r>
          </a:p>
          <a:p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Середній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використовується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розмиття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видалити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шум.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включає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визначення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середнього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пікселів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ядрі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 x n.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Інтенсивність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пікселів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центрального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елемента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потім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замінюється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середнім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усуває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частину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шуму на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зображенні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згладжує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краї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61E36-203F-4E8A-BEE4-41F7E3BC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79" y="2014194"/>
            <a:ext cx="1932642" cy="1414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CCB78-FC9E-43BC-9BBA-B10FE341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79" y="4319938"/>
            <a:ext cx="1932642" cy="1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685D-6BA8-40AE-A79F-92700F1C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Фільтр</a:t>
            </a:r>
            <a:r>
              <a:rPr lang="ru-RU" dirty="0"/>
              <a:t> оснований на </a:t>
            </a:r>
            <a:r>
              <a:rPr lang="ru-RU" dirty="0" err="1"/>
              <a:t>медіані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219D-D217-45FE-B762-E51B75E9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831305" cy="3849624"/>
          </a:xfrm>
        </p:spPr>
        <p:txBody>
          <a:bodyPr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Медіанний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просторовим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фільтром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використанням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вікна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але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замінює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центральне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вікні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матриці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медіаною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всіх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значень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пікселів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вікні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Зазвичай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таке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вікно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квадратне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але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будь-яку форму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NxM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Медіанний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обчислює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медіану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інтенсивності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пікселів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оточують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центральний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піксель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ядрі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x n.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Медіана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потім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замінює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інтенсивність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центрального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пікселя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Середній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краще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усуває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шум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солі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перцю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ніж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середній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фільтри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Гаусса.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Середній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зберігає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краї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але не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бореться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плямистими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шумами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порядку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зростання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0, 2, 3, 3, </a:t>
            </a: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6, 10, 15, 97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D8273-6EDA-47DE-988A-59C08FE5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33" y="2103120"/>
            <a:ext cx="1430080" cy="1554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70F24-9696-4637-9303-5E2AB0E3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33" y="4496725"/>
            <a:ext cx="1430080" cy="15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400-AA27-48F5-8B60-DCBFF9E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Гаусівський</a:t>
            </a:r>
            <a:r>
              <a:rPr lang="ru-RU" dirty="0"/>
              <a:t> </a:t>
            </a:r>
            <a:r>
              <a:rPr lang="ru-RU" dirty="0" err="1"/>
              <a:t>фільтр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0C16-0281-4A7D-8AB9-CF8B6D7D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Гаусса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подібний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середнього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фільтра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однак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включає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середнє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зважене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оточуючих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пікселів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параметр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сігма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Ядро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являє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собою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дискретну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апроксимацію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гауссового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розподілу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Хоча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Гаусса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розмиває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краї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краще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зберігає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краї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ніж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фільтр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оснований на 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середньому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такого ж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розміру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A75E174-8607-49F6-A4EB-F4AEFEB3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4" y="3458996"/>
            <a:ext cx="10603832" cy="28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1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5810-3B91-464E-94F0-FBA4C9C7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Гаусівський</a:t>
            </a:r>
            <a:r>
              <a:rPr lang="ru-RU" dirty="0"/>
              <a:t> </a:t>
            </a:r>
            <a:r>
              <a:rPr lang="ru-RU" dirty="0" err="1"/>
              <a:t>фільтр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8CB5-B9AE-4DB2-8448-789DCAA9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Кожне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фільтрі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Гаусса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береться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нульового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середнього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розподілу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Гаусса.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Розмір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ядра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залежить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стандартного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відхилення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𝛔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функції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Гаусса: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B5DBEAB-39A2-49B8-93DA-C8F6ECAD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84" y="3180375"/>
            <a:ext cx="6946232" cy="278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ECAE8C-A26A-443D-BC45-D3405363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316" y="3180376"/>
            <a:ext cx="3458604" cy="27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6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3C77-AC5E-4C50-89EB-09645D41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Лапласівський</a:t>
            </a:r>
            <a:r>
              <a:rPr lang="ru-RU" dirty="0"/>
              <a:t> </a:t>
            </a:r>
            <a:r>
              <a:rPr lang="ru-RU" dirty="0" err="1"/>
              <a:t>фільтр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FB96-A981-40F4-8261-D01173AB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184232" cy="3849624"/>
          </a:xfrm>
        </p:spPr>
        <p:txBody>
          <a:bodyPr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Цей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ф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ільтр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суттєво відрізняється від попередніх,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аже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має алгоритм який не схожий із попередніми фільтрами.</a:t>
            </a:r>
            <a:b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Відображення для знаходження другої похідної, називається оператором Лапласа, на якому і базується фільтр.</a:t>
            </a:r>
          </a:p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отримуємо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оператор Лапласа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дискретної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функції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знаходячи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різницю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другій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похідній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оператора Лапласа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напрямках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Y.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Візьмемо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напрямок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як приклад: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Різниця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першого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порядку: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f'(x) = f(x) - f(x - 1)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Різниця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другого порядку: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f''(x) = f'(x+1) - f' (x) = (f(x + 1) - f(x)) - (f(x) - f(x - 1))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спрощення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 '' (x) = f (x - 1) - 2 ( f (x)) + F (x + 1)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F4F0C2-597D-4F9B-86BD-640BD7E6D3A0}"/>
                  </a:ext>
                </a:extLst>
              </p:cNvPr>
              <p:cNvSpPr txBox="1"/>
              <p:nvPr/>
            </p:nvSpPr>
            <p:spPr>
              <a:xfrm>
                <a:off x="2749884" y="3239738"/>
                <a:ext cx="3104148" cy="603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𝑙𝑎𝑝𝑙𝑎𝑐𝑒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F4F0C2-597D-4F9B-86BD-640BD7E6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84" y="3239738"/>
                <a:ext cx="3104148" cy="603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B05FB4-890C-447B-8720-EF9E9FC7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824" y="1782210"/>
            <a:ext cx="3648584" cy="1457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FB2C19-2A88-49BB-AD1F-87D4466E1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76" y="4115043"/>
            <a:ext cx="362953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7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4D0F-8588-47DD-8925-33EF9B1E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dirty="0"/>
              <a:t>Фільтр оснований на мінімальному та максимальному значенні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FC41-1087-474A-B969-74B8D64C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Такі фільтри приймають в ядрі згортки найбільше або найменше значення пікселів зображення в рамках згортки. Використовуються для збільшення або зменшення яскравості,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2B461-AFC6-44AA-890B-C078CF34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95" y="2881191"/>
            <a:ext cx="615400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C8DB-9927-4784-B0DA-93237DAB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Висновки: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C153-2D99-4B99-8E5F-E96E6C89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Кожен фільтр має своє призначення. </a:t>
            </a:r>
          </a:p>
          <a:p>
            <a:r>
              <a:rPr lang="uk-UA" dirty="0"/>
              <a:t>Фільтри не завжди використовуються для покращення якості зображення.</a:t>
            </a:r>
          </a:p>
          <a:p>
            <a:r>
              <a:rPr lang="uk-UA" dirty="0"/>
              <a:t>Фільтри можуть використовуватися для фокусування на певній області зображення.</a:t>
            </a:r>
          </a:p>
          <a:p>
            <a:r>
              <a:rPr lang="uk-UA" dirty="0"/>
              <a:t>Дія фільтру залежить від кольорової моделі.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2CEB-4284-4DB5-802A-40F734A4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2ADE-889A-477C-B66A-DF7D0B3E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014194"/>
            <a:ext cx="6108700" cy="38100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моделі кожному з каналів призначається певне значення в діапазоні від 0 до 255.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хочете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створити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чисто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колір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червоний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мав би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0,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зелений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мав би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0, 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мав би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255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чистий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створити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чорний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червоний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зелений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синій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кожен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мав би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0, а 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створення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білого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кожен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мав би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255. RGB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відомий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як «аддитивна» модель і є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протилежністю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моделі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субтрактивного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кольору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400px-AdditiveColor">
            <a:extLst>
              <a:ext uri="{FF2B5EF4-FFF2-40B4-BE49-F238E27FC236}">
                <a16:creationId xmlns:a16="http://schemas.microsoft.com/office/drawing/2014/main" id="{73B1EA8E-5CF8-48DD-8771-B778838E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2014194"/>
            <a:ext cx="365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gb_separation">
            <a:extLst>
              <a:ext uri="{FF2B5EF4-FFF2-40B4-BE49-F238E27FC236}">
                <a16:creationId xmlns:a16="http://schemas.microsoft.com/office/drawing/2014/main" id="{638E0CB1-95D4-4BE9-8F8C-A134B188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1647310"/>
            <a:ext cx="1521505" cy="454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33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81D5-7D5F-46BA-94A6-56E23202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uk-UA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або 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HSB</a:t>
            </a:r>
            <a:b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4012-9B3B-4968-9E36-E19DCA00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13500" cy="3849624"/>
          </a:xfrm>
        </p:spPr>
        <p:txBody>
          <a:bodyPr/>
          <a:lstStyle/>
          <a:p>
            <a:r>
              <a:rPr lang="en-US" b="1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HSV – (</a:t>
            </a:r>
            <a:r>
              <a:rPr lang="en-US" b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Hue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Saturation, Value, Brightness).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Hue –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кольоровий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тон,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діапазоні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до 360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°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також часто приводиться до діапазону 0 -100, або 0 -1.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Saturation –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насиченість. Значення цього параметру можуть варіюватися від 0 до 100 або 0 – 1. Чим менший цей параметр, тим ближче колір до сірого.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Brightness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яскравість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задається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діапазоні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0 – 100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0 -1.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CB140A4-5230-4B94-8EFE-AB61D07F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2397125"/>
            <a:ext cx="23812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7CCEC40-54EC-412E-94BD-5F03C166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3223286"/>
            <a:ext cx="152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7B651C9-C405-42BF-8696-51CEDBA2A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90" y="4120567"/>
            <a:ext cx="3648436" cy="222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0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3386-BD10-4881-933B-B068540D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CMYK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999D-C278-4A21-A9A6-E281EB60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05" y="1697361"/>
            <a:ext cx="6196747" cy="37248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CMYK - (Cyan, Magenta, Yellow, Black)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CMYK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використовується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друку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описує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кольори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основі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їхнього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відсотка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блакитного, пурпурного,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жовтого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чорного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Використовується переважно принтерами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Комбінуючи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блакитний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пурпурний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жовтий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чорний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папері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різних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відсотках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створюється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ілюзія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великої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кількості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кольорів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CMYK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відома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як «субтрактивна»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колірна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модель.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Білий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природним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кольором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паперу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іншого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фону,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тоді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як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чорний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є результатом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повної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комбінації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кольорових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чорнил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lor-subtractive-mixing-cropped">
            <a:extLst>
              <a:ext uri="{FF2B5EF4-FFF2-40B4-BE49-F238E27FC236}">
                <a16:creationId xmlns:a16="http://schemas.microsoft.com/office/drawing/2014/main" id="{1F4598C5-4824-4061-83F2-B760D67F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295" y="1880937"/>
            <a:ext cx="3541295" cy="35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1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E27A-526C-4092-A753-0D64B94E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CMYK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96CD-B4D6-4FD3-BF41-BD47B98F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349" y="2014194"/>
            <a:ext cx="3101975" cy="1371600"/>
          </a:xfrm>
        </p:spPr>
        <p:txBody>
          <a:bodyPr/>
          <a:lstStyle/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Представлення створення зображення при друку.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197px-CMYK_separation_–_no_black">
            <a:extLst>
              <a:ext uri="{FF2B5EF4-FFF2-40B4-BE49-F238E27FC236}">
                <a16:creationId xmlns:a16="http://schemas.microsoft.com/office/drawing/2014/main" id="{33B77A8F-7A1D-47BB-B1AB-DB125784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2270705"/>
            <a:ext cx="1725613" cy="307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97px-CMYK_separation_–_maximum_black">
            <a:extLst>
              <a:ext uri="{FF2B5EF4-FFF2-40B4-BE49-F238E27FC236}">
                <a16:creationId xmlns:a16="http://schemas.microsoft.com/office/drawing/2014/main" id="{0BA45FF0-B776-421D-A8F0-0DD3E261A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1574800"/>
            <a:ext cx="1876425" cy="44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400px-Barns_grand_tetons">
            <a:extLst>
              <a:ext uri="{FF2B5EF4-FFF2-40B4-BE49-F238E27FC236}">
                <a16:creationId xmlns:a16="http://schemas.microsoft.com/office/drawing/2014/main" id="{3321719F-50B3-4382-8F43-4BA69F95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2015397"/>
            <a:ext cx="3810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7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245E-B411-4383-862D-9F54CE9C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87F9-EE2F-4066-88A9-265FE683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4953000" cy="38496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Grayscale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кольорова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схема яка представлена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палітрою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чорного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білого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кольору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відтінками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сірого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значеня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діапазоні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0 до 255, де 0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чорний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255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білий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E0710-6D82-4997-BDF4-FFF96267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939006"/>
            <a:ext cx="3159005" cy="252583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F4A17D4-B0CD-42CC-88E3-201A731B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1993556"/>
            <a:ext cx="4673600" cy="30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40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62EE-C436-4901-9A5A-9354805A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фільтри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6FEF-9B29-4FBF-84F9-A2801621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00800" cy="3849624"/>
          </a:xfrm>
        </p:spPr>
        <p:txBody>
          <a:bodyPr>
            <a:normAutofit/>
          </a:bodyPr>
          <a:lstStyle/>
          <a:p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Фільтри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зображень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використовують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косметичного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покращення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до прикладу,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зменшити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кількість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шумів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зробити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більш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чіткими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краї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У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зображенні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можуть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бути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присутніми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два типи шуму: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спекл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-шум і шум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солі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перцю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Спекл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шум –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шум,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виникає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під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час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отримання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тоді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як шум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сіль-перець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виражається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чорних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білих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пікселях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спричинений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раптовими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порушеннями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сигналі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6" name="Picture 8" descr="A contaminated image (Fig. 5) with speckle noise and Gaussian noise,... |  Download Scientific Diagram">
            <a:extLst>
              <a:ext uri="{FF2B5EF4-FFF2-40B4-BE49-F238E27FC236}">
                <a16:creationId xmlns:a16="http://schemas.microsoft.com/office/drawing/2014/main" id="{BC8B1FC6-5A48-484A-9FB9-7AE270CD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4" y="2014195"/>
            <a:ext cx="3165475" cy="163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processing - Salt and Pepper impulse Denoising opencv - Stack Overflow">
            <a:extLst>
              <a:ext uri="{FF2B5EF4-FFF2-40B4-BE49-F238E27FC236}">
                <a16:creationId xmlns:a16="http://schemas.microsoft.com/office/drawing/2014/main" id="{C41386D0-9AE2-401B-B899-C1E0AD8CA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4" y="4292599"/>
            <a:ext cx="3165475" cy="183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5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8C39-3554-4E24-9E51-10427F2D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фільтри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605A-6567-4639-A4CF-D9893667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26200" cy="3849624"/>
          </a:xfrm>
        </p:spPr>
        <p:txBody>
          <a:bodyPr/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Підвищення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чіткості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країв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допомогти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виявити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особливості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Попередня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обробка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підвищити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точність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моделей машинного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навчання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інструментом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вирішенні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подібних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задач.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Попередньо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оброблені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зображення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можуть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допомогти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базовій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моделі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досягти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високої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точності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навідміну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необроблених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зображень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Filters (Spatial) Laplacian - MIPAV">
            <a:extLst>
              <a:ext uri="{FF2B5EF4-FFF2-40B4-BE49-F238E27FC236}">
                <a16:creationId xmlns:a16="http://schemas.microsoft.com/office/drawing/2014/main" id="{462AF3B4-8EAA-4892-85E3-586AEB3D1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219312"/>
            <a:ext cx="5022850" cy="19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34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5A77-AFEB-4F84-907E-D30DD1E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Просторові</a:t>
            </a:r>
            <a:r>
              <a:rPr lang="ru-RU" dirty="0"/>
              <a:t> </a:t>
            </a:r>
            <a:r>
              <a:rPr lang="ru-RU" dirty="0" err="1"/>
              <a:t>фільтри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D0D6-409C-4CF2-A86A-FB745A9B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943600" cy="3849624"/>
          </a:xfrm>
        </p:spPr>
        <p:txBody>
          <a:bodyPr/>
          <a:lstStyle/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Просторові фільтри – це фільтри які застосовують певний оператор послідовно до кожної точки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забраження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. Зазвичай такі фільтри мають згортку із ядром, що представлені матрицею, значення залежить від типу цифрового фільтра.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FB08-0A66-40A8-8765-1F989D45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255325"/>
            <a:ext cx="3321565" cy="32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8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{4AC39BED-C8CF-475A-8B0E-76FA1AEE8088}tf78438558_win32</Template>
  <TotalTime>607</TotalTime>
  <Words>991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Garamond</vt:lpstr>
      <vt:lpstr>SavonVTI</vt:lpstr>
      <vt:lpstr>Просторова фільтрація зображень</vt:lpstr>
      <vt:lpstr>RGB</vt:lpstr>
      <vt:lpstr>HSV або HSB  </vt:lpstr>
      <vt:lpstr>CMYK</vt:lpstr>
      <vt:lpstr>CMYK</vt:lpstr>
      <vt:lpstr>GRAYSCALE</vt:lpstr>
      <vt:lpstr>Для чого використовують фільтри?</vt:lpstr>
      <vt:lpstr>Для чого використовують фільтри?</vt:lpstr>
      <vt:lpstr>Просторові фільтри</vt:lpstr>
      <vt:lpstr>Фільтр оснований на середньому арифметичному</vt:lpstr>
      <vt:lpstr>Фільтр оснований на медіані</vt:lpstr>
      <vt:lpstr>Гаусівський фільтр</vt:lpstr>
      <vt:lpstr>Гаусівський фільтр</vt:lpstr>
      <vt:lpstr>Лапласівський фільтр</vt:lpstr>
      <vt:lpstr>Фільтр оснований на мінімальному та максимальному значенні</vt:lpstr>
      <vt:lpstr>Висновки: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Просторова фільтрація зображень</dc:title>
  <dc:creator>Nickolay Pylypenko</dc:creator>
  <cp:lastModifiedBy>Nickolay Pylypenko</cp:lastModifiedBy>
  <cp:revision>2</cp:revision>
  <dcterms:created xsi:type="dcterms:W3CDTF">2022-05-03T18:58:51Z</dcterms:created>
  <dcterms:modified xsi:type="dcterms:W3CDTF">2022-05-04T05:06:16Z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