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95"/>
  </p:notesMasterIdLst>
  <p:sldIdLst>
    <p:sldId id="256" r:id="rId3"/>
    <p:sldId id="453" r:id="rId4"/>
    <p:sldId id="345" r:id="rId5"/>
    <p:sldId id="450" r:id="rId6"/>
    <p:sldId id="480" r:id="rId7"/>
    <p:sldId id="462" r:id="rId8"/>
    <p:sldId id="463" r:id="rId9"/>
    <p:sldId id="461" r:id="rId10"/>
    <p:sldId id="464" r:id="rId11"/>
    <p:sldId id="460" r:id="rId12"/>
    <p:sldId id="455" r:id="rId13"/>
    <p:sldId id="481" r:id="rId14"/>
    <p:sldId id="494" r:id="rId15"/>
    <p:sldId id="482" r:id="rId16"/>
    <p:sldId id="483" r:id="rId17"/>
    <p:sldId id="484" r:id="rId18"/>
    <p:sldId id="486" r:id="rId19"/>
    <p:sldId id="488" r:id="rId20"/>
    <p:sldId id="489" r:id="rId21"/>
    <p:sldId id="490" r:id="rId22"/>
    <p:sldId id="491" r:id="rId23"/>
    <p:sldId id="492" r:id="rId24"/>
    <p:sldId id="493" r:id="rId25"/>
    <p:sldId id="495" r:id="rId26"/>
    <p:sldId id="496" r:id="rId27"/>
    <p:sldId id="497" r:id="rId28"/>
    <p:sldId id="452" r:id="rId29"/>
    <p:sldId id="457" r:id="rId30"/>
    <p:sldId id="456" r:id="rId31"/>
    <p:sldId id="458" r:id="rId32"/>
    <p:sldId id="459" r:id="rId33"/>
    <p:sldId id="466" r:id="rId34"/>
    <p:sldId id="465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505" r:id="rId43"/>
    <p:sldId id="506" r:id="rId44"/>
    <p:sldId id="507" r:id="rId45"/>
    <p:sldId id="508" r:id="rId46"/>
    <p:sldId id="509" r:id="rId47"/>
    <p:sldId id="510" r:id="rId48"/>
    <p:sldId id="512" r:id="rId49"/>
    <p:sldId id="513" r:id="rId50"/>
    <p:sldId id="514" r:id="rId51"/>
    <p:sldId id="511" r:id="rId52"/>
    <p:sldId id="515" r:id="rId53"/>
    <p:sldId id="516" r:id="rId54"/>
    <p:sldId id="517" r:id="rId55"/>
    <p:sldId id="519" r:id="rId56"/>
    <p:sldId id="520" r:id="rId57"/>
    <p:sldId id="550" r:id="rId58"/>
    <p:sldId id="551" r:id="rId59"/>
    <p:sldId id="529" r:id="rId60"/>
    <p:sldId id="527" r:id="rId61"/>
    <p:sldId id="530" r:id="rId62"/>
    <p:sldId id="531" r:id="rId63"/>
    <p:sldId id="533" r:id="rId64"/>
    <p:sldId id="534" r:id="rId65"/>
    <p:sldId id="528" r:id="rId66"/>
    <p:sldId id="552" r:id="rId67"/>
    <p:sldId id="553" r:id="rId68"/>
    <p:sldId id="554" r:id="rId69"/>
    <p:sldId id="555" r:id="rId70"/>
    <p:sldId id="556" r:id="rId71"/>
    <p:sldId id="557" r:id="rId72"/>
    <p:sldId id="558" r:id="rId73"/>
    <p:sldId id="524" r:id="rId74"/>
    <p:sldId id="537" r:id="rId75"/>
    <p:sldId id="559" r:id="rId76"/>
    <p:sldId id="538" r:id="rId77"/>
    <p:sldId id="539" r:id="rId78"/>
    <p:sldId id="523" r:id="rId79"/>
    <p:sldId id="525" r:id="rId80"/>
    <p:sldId id="526" r:id="rId81"/>
    <p:sldId id="563" r:id="rId82"/>
    <p:sldId id="564" r:id="rId83"/>
    <p:sldId id="565" r:id="rId84"/>
    <p:sldId id="566" r:id="rId85"/>
    <p:sldId id="567" r:id="rId86"/>
    <p:sldId id="568" r:id="rId87"/>
    <p:sldId id="562" r:id="rId88"/>
    <p:sldId id="545" r:id="rId89"/>
    <p:sldId id="546" r:id="rId90"/>
    <p:sldId id="547" r:id="rId91"/>
    <p:sldId id="548" r:id="rId92"/>
    <p:sldId id="549" r:id="rId93"/>
    <p:sldId id="518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6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6A49A-2DA5-43B0-9C2E-A32C696B59C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F53D-4388-420A-992A-F0F6776E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743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657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823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6677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1742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099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522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780331-3B7E-4F32-9783-53D4DA93E5DC}" type="slidenum">
              <a:rPr lang="ru-RU" altLang="en-US" smtClean="0">
                <a:latin typeface="Garamond" panose="02020404030301010803" pitchFamily="18" charset="0"/>
              </a:rPr>
              <a:pPr>
                <a:spcBef>
                  <a:spcPct val="0"/>
                </a:spcBef>
              </a:pPr>
              <a:t>36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en-US"/>
              <a:t>Данный подход к разрешению омонимии иначе называется подходом, основанным на контекстных правилах.</a:t>
            </a:r>
          </a:p>
        </p:txBody>
      </p:sp>
    </p:spTree>
    <p:extLst>
      <p:ext uri="{BB962C8B-B14F-4D97-AF65-F5344CB8AC3E}">
        <p14:creationId xmlns:p14="http://schemas.microsoft.com/office/powerpoint/2010/main" val="119608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5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4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9" name="Picture 2" descr="http://www.hse.ru/pubs/lib/data/access/ram/ticket/79/144196565691ca43a1b8670fb6a227fde3c5e8e9a0/cached-thumb-img.29274.0.252964193739569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9214"/>
          <a:stretch/>
        </p:blipFill>
        <p:spPr bwMode="auto">
          <a:xfrm>
            <a:off x="-11813" y="-50141"/>
            <a:ext cx="12203813" cy="11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-23315" y="6340172"/>
            <a:ext cx="9868568" cy="5301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7500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6" y="2057"/>
            <a:ext cx="2170245" cy="1096196"/>
          </a:xfrm>
          <a:prstGeom prst="rect">
            <a:avLst/>
          </a:prstGeom>
        </p:spPr>
      </p:pic>
      <p:pic>
        <p:nvPicPr>
          <p:cNvPr id="13" name="Picture 6" descr="http://www.hse.ru/data/2012/01/19/1263884310/logo_%D1%81_hse_black_e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3"/>
          <a:stretch/>
        </p:blipFill>
        <p:spPr bwMode="auto">
          <a:xfrm>
            <a:off x="10760122" y="6224310"/>
            <a:ext cx="830036" cy="63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771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59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9" name="Picture 2" descr="http://www.hse.ru/pubs/lib/data/access/ram/ticket/79/144196565691ca43a1b8670fb6a227fde3c5e8e9a0/cached-thumb-img.29274.0.252964193739569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9214"/>
          <a:stretch/>
        </p:blipFill>
        <p:spPr bwMode="auto">
          <a:xfrm>
            <a:off x="-11813" y="-50141"/>
            <a:ext cx="12203813" cy="11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43644" y="180199"/>
            <a:ext cx="5803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Palatino Linotype" panose="02040502050505030304" pitchFamily="18" charset="0"/>
              </a:rPr>
              <a:t>Векторная семантика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6" y="2057"/>
            <a:ext cx="2170245" cy="109619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-23315" y="6340172"/>
            <a:ext cx="9868568" cy="5301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7500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3" name="Picture 6" descr="http://www.hse.ru/data/2012/01/19/1263884310/logo_%D1%81_hse_black_e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3"/>
          <a:stretch/>
        </p:blipFill>
        <p:spPr bwMode="auto">
          <a:xfrm>
            <a:off x="10760122" y="6224310"/>
            <a:ext cx="830036" cy="63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2159563" y="6264970"/>
            <a:ext cx="7039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Palatino Linotype" panose="02040502050505030304" pitchFamily="18" charset="0"/>
              </a:rPr>
              <a:t>Высшая Школа Экономики, Москва, 2015. С.Ю.  </a:t>
            </a:r>
          </a:p>
          <a:p>
            <a:pPr algn="ctr"/>
            <a:r>
              <a:rPr lang="ru-RU" sz="1400" b="1" dirty="0" err="1">
                <a:latin typeface="Palatino Linotype" panose="02040502050505030304" pitchFamily="18" charset="0"/>
              </a:rPr>
              <a:t>Толдова</a:t>
            </a:r>
            <a:r>
              <a:rPr lang="ru-RU" sz="1400" b="1" dirty="0">
                <a:latin typeface="Palatino Linotype" panose="02040502050505030304" pitchFamily="18" charset="0"/>
              </a:rPr>
              <a:t>. Компьютерная лингвистика 2 </a:t>
            </a:r>
          </a:p>
        </p:txBody>
      </p:sp>
      <p:pic>
        <p:nvPicPr>
          <p:cNvPr id="15" name="Picture 2" descr="http://www.hse.ru/pubs/lib/data/access/ram/ticket/79/144196565691ca43a1b8670fb6a227fde3c5e8e9a0/cached-thumb-img.29274.0.252964193739569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9214"/>
          <a:stretch/>
        </p:blipFill>
        <p:spPr bwMode="auto">
          <a:xfrm>
            <a:off x="-11813" y="-50141"/>
            <a:ext cx="12203813" cy="11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6" y="2057"/>
            <a:ext cx="2170245" cy="1096196"/>
          </a:xfrm>
          <a:prstGeom prst="rect">
            <a:avLst/>
          </a:prstGeom>
        </p:spPr>
      </p:pic>
      <p:sp>
        <p:nvSpPr>
          <p:cNvPr id="18" name="Прямоугольник 17"/>
          <p:cNvSpPr/>
          <p:nvPr userDrawn="1"/>
        </p:nvSpPr>
        <p:spPr>
          <a:xfrm>
            <a:off x="-23315" y="6340172"/>
            <a:ext cx="9868568" cy="5301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7500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9" name="Picture 6" descr="http://www.hse.ru/data/2012/01/19/1263884310/logo_%D1%81_hse_black_e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3"/>
          <a:stretch/>
        </p:blipFill>
        <p:spPr bwMode="auto">
          <a:xfrm>
            <a:off x="10760122" y="6224310"/>
            <a:ext cx="830036" cy="63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 userDrawn="1"/>
        </p:nvSpPr>
        <p:spPr>
          <a:xfrm>
            <a:off x="2243539" y="6347106"/>
            <a:ext cx="7039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Высшая Школа Экономики, Москва, 2019. </a:t>
            </a:r>
          </a:p>
          <a:p>
            <a:pPr algn="ctr"/>
            <a:r>
              <a:rPr lang="ru-RU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Автоматическая обработка ЕЯ</a:t>
            </a:r>
          </a:p>
        </p:txBody>
      </p:sp>
    </p:spTree>
    <p:extLst>
      <p:ext uri="{BB962C8B-B14F-4D97-AF65-F5344CB8AC3E}">
        <p14:creationId xmlns:p14="http://schemas.microsoft.com/office/powerpoint/2010/main" val="1909275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584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899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098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701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59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31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588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446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989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839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1984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9DF5-7CDE-4960-9840-F15B5CBAC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3430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44476"/>
            <a:ext cx="11180233" cy="14319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1" y="1905000"/>
            <a:ext cx="5236633" cy="4191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7434" y="1905000"/>
            <a:ext cx="5236633" cy="2019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7434" y="4076700"/>
            <a:ext cx="5236633" cy="2019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17601" y="6245225"/>
            <a:ext cx="253576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5720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249834" y="6245225"/>
            <a:ext cx="253576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CB9C1-B78E-49DE-BEB5-A15214EF70B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635153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bl" userDrawn="1">
  <p:cSld name="Заголовок и таблиц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 bwMode="auto">
          <a:xfrm>
            <a:off x="609600" y="1600201"/>
            <a:ext cx="10972800" cy="4525963"/>
          </a:xfrm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Rectangle 2"/>
          <p:cNvSpPr>
            <a:spLocks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3CC53-BC55-4E66-8928-413965BA8D69}" type="slidenum">
              <a:t>‹#›</a:t>
            </a:fld>
            <a:endParaRPr/>
          </a:p>
        </p:txBody>
      </p:sp>
      <p:sp>
        <p:nvSpPr>
          <p:cNvPr id="6" name="Rectangle 14"/>
          <p:cNvSpPr>
            <a:spLocks noGrp="1"/>
          </p:cNvSpPr>
          <p:nvPr>
            <p:ph type="ftr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429888"/>
      </p:ext>
    </p:extLst>
  </p:cSld>
  <p:clrMapOvr>
    <a:masterClrMapping/>
  </p:clrMapOvr>
  <p:hf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3D88A-5109-456B-8EBD-DCC4A775E6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80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0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2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3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5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4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8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7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cut/>
  </p:transition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91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transition spd="slow">
    <p:cut/>
  </p:transition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rpus.leeds.ac.uk/mocky/msd.N-ru.html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://aot.ru/download.php" TargetMode="External"/><Relationship Id="rId3" Type="http://schemas.openxmlformats.org/officeDocument/2006/relationships/hyperlink" Target="https://github.com/miotto/treetagger-python/" TargetMode="External"/><Relationship Id="rId7" Type="http://schemas.openxmlformats.org/officeDocument/2006/relationships/hyperlink" Target="http://pythonhosted.org/pymystem3/index.html" TargetMode="External"/><Relationship Id="rId2" Type="http://schemas.openxmlformats.org/officeDocument/2006/relationships/hyperlink" Target="http://corpus.leeds.ac.uk/mocky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tech.yandex.ru/mystem/" TargetMode="External"/><Relationship Id="rId5" Type="http://schemas.openxmlformats.org/officeDocument/2006/relationships/hyperlink" Target="https://pymorphy2.readthedocs.org/en/latest/index.html" TargetMode="External"/><Relationship Id="rId4" Type="http://schemas.openxmlformats.org/officeDocument/2006/relationships/hyperlink" Target="http://nlp.lsi.upc.edu/freeling/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231448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Морфологическая аннотация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-tagging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Разрешение морфологической неоднозначности</a:t>
            </a:r>
            <a:b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241429"/>
            <a:ext cx="9144000" cy="305276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0" y="0"/>
            <a:ext cx="12245684" cy="6897381"/>
            <a:chOff x="-49460" y="-24994"/>
            <a:chExt cx="9233386" cy="6897381"/>
          </a:xfrm>
        </p:grpSpPr>
        <p:pic>
          <p:nvPicPr>
            <p:cNvPr id="5" name="Picture 2" descr="http://www.hse.ru/pubs/lib/data/access/ram/ticket/79/144196565691ca43a1b8670fb6a227fde3c5e8e9a0/cached-thumb-img.29274.0.252964193739569.jp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14"/>
            <a:stretch/>
          </p:blipFill>
          <p:spPr bwMode="auto">
            <a:xfrm>
              <a:off x="-4430" y="-24994"/>
              <a:ext cx="9152860" cy="117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Группа 5"/>
            <p:cNvGrpSpPr/>
            <p:nvPr/>
          </p:nvGrpSpPr>
          <p:grpSpPr>
            <a:xfrm>
              <a:off x="-49460" y="6439990"/>
              <a:ext cx="9233386" cy="432397"/>
              <a:chOff x="-49460" y="6439990"/>
              <a:chExt cx="9233386" cy="432397"/>
            </a:xfrm>
          </p:grpSpPr>
          <p:pic>
            <p:nvPicPr>
              <p:cNvPr id="7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781" b="59214"/>
              <a:stretch/>
            </p:blipFill>
            <p:spPr bwMode="auto">
              <a:xfrm>
                <a:off x="-49460" y="6439990"/>
                <a:ext cx="9197890" cy="432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-49460" y="6439990"/>
                <a:ext cx="91934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National Research University “Higher School of Economic”</a:t>
                </a:r>
                <a:endParaRPr lang="ru-RU" sz="1100" b="1" dirty="0">
                  <a:solidFill>
                    <a:schemeClr val="bg1"/>
                  </a:solidFill>
                  <a:latin typeface="Palatino Linotype" panose="02040502050505030304" pitchFamily="18" charset="0"/>
                </a:endParaRPr>
              </a:p>
            </p:txBody>
          </p: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-36512" y="6439990"/>
                <a:ext cx="9220438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Группа 9"/>
          <p:cNvGrpSpPr/>
          <p:nvPr/>
        </p:nvGrpSpPr>
        <p:grpSpPr>
          <a:xfrm>
            <a:off x="5479048" y="4863826"/>
            <a:ext cx="1694483" cy="613149"/>
            <a:chOff x="2123728" y="3995785"/>
            <a:chExt cx="4968552" cy="1916073"/>
          </a:xfrm>
        </p:grpSpPr>
        <p:pic>
          <p:nvPicPr>
            <p:cNvPr id="11" name="Picture 6" descr="http://www.hse.ru/data/2012/01/19/1263884310/logo_%D1%81_hse_black_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3"/>
            <a:stretch/>
          </p:blipFill>
          <p:spPr bwMode="auto">
            <a:xfrm>
              <a:off x="4810469" y="4037908"/>
              <a:ext cx="2281811" cy="187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3995785"/>
              <a:ext cx="2686741" cy="1916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960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60750" y="268288"/>
            <a:ext cx="8731250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данные. Теги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599236"/>
              </p:ext>
            </p:extLst>
          </p:nvPr>
        </p:nvGraphicFramePr>
        <p:xfrm>
          <a:off x="729672" y="1239981"/>
          <a:ext cx="10751127" cy="4525965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092361">
                  <a:extLst>
                    <a:ext uri="{9D8B030D-6E8A-4147-A177-3AD203B41FA5}">
                      <a16:colId xmlns:a16="http://schemas.microsoft.com/office/drawing/2014/main" val="1321121110"/>
                    </a:ext>
                  </a:extLst>
                </a:gridCol>
                <a:gridCol w="4181603">
                  <a:extLst>
                    <a:ext uri="{9D8B030D-6E8A-4147-A177-3AD203B41FA5}">
                      <a16:colId xmlns:a16="http://schemas.microsoft.com/office/drawing/2014/main" val="1942840193"/>
                    </a:ext>
                  </a:extLst>
                </a:gridCol>
                <a:gridCol w="701964">
                  <a:extLst>
                    <a:ext uri="{9D8B030D-6E8A-4147-A177-3AD203B41FA5}">
                      <a16:colId xmlns:a16="http://schemas.microsoft.com/office/drawing/2014/main" val="1349920819"/>
                    </a:ext>
                  </a:extLst>
                </a:gridCol>
                <a:gridCol w="721966">
                  <a:extLst>
                    <a:ext uri="{9D8B030D-6E8A-4147-A177-3AD203B41FA5}">
                      <a16:colId xmlns:a16="http://schemas.microsoft.com/office/drawing/2014/main" val="2950932100"/>
                    </a:ext>
                  </a:extLst>
                </a:gridCol>
                <a:gridCol w="4053233">
                  <a:extLst>
                    <a:ext uri="{9D8B030D-6E8A-4147-A177-3AD203B41FA5}">
                      <a16:colId xmlns:a16="http://schemas.microsoft.com/office/drawing/2014/main" val="2356053769"/>
                    </a:ext>
                  </a:extLst>
                </a:gridCol>
              </a:tblGrid>
              <a:tr h="905193">
                <a:tc>
                  <a:txBody>
                    <a:bodyPr/>
                    <a:lstStyle/>
                    <a:p>
                      <a:r>
                        <a:rPr lang="en-US" sz="1800" dirty="0" err="1"/>
                        <a:t>Ncmsdn</a:t>
                      </a:r>
                      <a:endParaRPr 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Noun Type=common Gender=masculine Number=singular Case=dative Animate=no</a:t>
                      </a:r>
                      <a:endParaRPr 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10903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1548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ящику/ящик, языку/язык, Юпитеру/юпитер, юмору/юмор, югу/юг, Югу/юг</a:t>
                      </a:r>
                      <a:endParaRPr lang="ru-RU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extLst>
                  <a:ext uri="{0D108BD9-81ED-4DB2-BD59-A6C34878D82A}">
                    <a16:rowId xmlns:a16="http://schemas.microsoft.com/office/drawing/2014/main" val="1675339679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r>
                        <a:rPr lang="en-US" sz="1800"/>
                        <a:t>Ncmsdy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Noun Type=common Gender=masculine Number=singular Case=dative Animate=yes</a:t>
                      </a:r>
                      <a:endParaRPr 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5153</a:t>
                      </a:r>
                      <a:endParaRPr 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912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японцу/японец, юристу/юрист, юноше/юноша, юнге/юнга, юбиляру/юбиляр</a:t>
                      </a:r>
                      <a:endParaRPr lang="ru-RU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extLst>
                  <a:ext uri="{0D108BD9-81ED-4DB2-BD59-A6C34878D82A}">
                    <a16:rowId xmlns:a16="http://schemas.microsoft.com/office/drawing/2014/main" val="50142188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r>
                        <a:rPr lang="en-US" sz="1800"/>
                        <a:t>Ncmsan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Noun Type=common Gender=masculine Number=singular Case=accusative Animate=no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51393</a:t>
                      </a:r>
                      <a:endParaRPr 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2795</a:t>
                      </a:r>
                      <a:endParaRPr 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ящур, ящичек, ящик, ять, ярус, Ярославль/</a:t>
                      </a:r>
                      <a:r>
                        <a:rPr lang="ru-RU" sz="1800" dirty="0" err="1"/>
                        <a:t>ярославль</a:t>
                      </a:r>
                      <a:r>
                        <a:rPr lang="ru-RU" sz="1800" dirty="0"/>
                        <a:t>, январь, якорь</a:t>
                      </a:r>
                      <a:endParaRPr lang="ru-RU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extLst>
                  <a:ext uri="{0D108BD9-81ED-4DB2-BD59-A6C34878D82A}">
                    <a16:rowId xmlns:a16="http://schemas.microsoft.com/office/drawing/2014/main" val="1821844613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r>
                        <a:rPr lang="en-US" sz="1800"/>
                        <a:t>Ncmsay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Noun Type=common Gender=masculine Number=singular Case=accusative Animate=yes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4715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754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ястреба/ястреб, ясновидца/ясновидец, яка/як, </a:t>
                      </a:r>
                      <a:r>
                        <a:rPr lang="ru-RU" sz="1800" dirty="0" err="1"/>
                        <a:t>Юха</a:t>
                      </a:r>
                      <a:r>
                        <a:rPr lang="ru-RU" sz="1800" dirty="0"/>
                        <a:t>/</a:t>
                      </a:r>
                      <a:r>
                        <a:rPr lang="ru-RU" sz="1800" dirty="0" err="1"/>
                        <a:t>юх</a:t>
                      </a:r>
                      <a:r>
                        <a:rPr lang="ru-RU" sz="1800" dirty="0"/>
                        <a:t>, юродивого/юродивый</a:t>
                      </a:r>
                      <a:endParaRPr lang="ru-RU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extLst>
                  <a:ext uri="{0D108BD9-81ED-4DB2-BD59-A6C34878D82A}">
                    <a16:rowId xmlns:a16="http://schemas.microsoft.com/office/drawing/2014/main" val="2231638709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r>
                        <a:rPr lang="en-US" sz="1800"/>
                        <a:t>Ncmsvy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Noun Type=common Gender=masculine Number=singular Case=vocative Animate=yes</a:t>
                      </a:r>
                      <a:endParaRPr 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459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15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пап/папа, Пап/папа, Миш/</a:t>
                      </a:r>
                      <a:r>
                        <a:rPr lang="ru-RU" sz="1800" dirty="0" err="1"/>
                        <a:t>миша</a:t>
                      </a:r>
                      <a:r>
                        <a:rPr lang="ru-RU" sz="1800" dirty="0"/>
                        <a:t>, Леш/</a:t>
                      </a:r>
                      <a:r>
                        <a:rPr lang="ru-RU" sz="1800" dirty="0" err="1"/>
                        <a:t>леша</a:t>
                      </a:r>
                      <a:r>
                        <a:rPr lang="ru-RU" sz="1800" dirty="0"/>
                        <a:t>, Дим/</a:t>
                      </a:r>
                      <a:r>
                        <a:rPr lang="ru-RU" sz="1800" dirty="0" err="1"/>
                        <a:t>дима</a:t>
                      </a:r>
                      <a:r>
                        <a:rPr lang="ru-RU" sz="1800" dirty="0"/>
                        <a:t>, господи/господь</a:t>
                      </a:r>
                      <a:endParaRPr lang="ru-RU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extLst>
                  <a:ext uri="{0D108BD9-81ED-4DB2-BD59-A6C34878D82A}">
                    <a16:rowId xmlns:a16="http://schemas.microsoft.com/office/drawing/2014/main" val="147550714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23523" y="5848989"/>
            <a:ext cx="4707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http://corpus.leeds.ac.uk/mocky/msd.N-ru.html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94831" y="5848989"/>
            <a:ext cx="4912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MULTEXT-East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morphosyntactic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specifications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6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en-US" i="1" dirty="0">
                <a:cs typeface="Times New Roman" panose="02020603050405020304" pitchFamily="18" charset="0"/>
              </a:rPr>
              <a:t>clean – </a:t>
            </a:r>
            <a:r>
              <a:rPr lang="en-US" dirty="0" err="1">
                <a:cs typeface="Times New Roman" panose="02020603050405020304" pitchFamily="18" charset="0"/>
              </a:rPr>
              <a:t>Nc</a:t>
            </a:r>
            <a:r>
              <a:rPr lang="en-US" dirty="0">
                <a:cs typeface="Times New Roman" panose="02020603050405020304" pitchFamily="18" charset="0"/>
              </a:rPr>
              <a:t>, Np, A, V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en-US" dirty="0">
                <a:cs typeface="Times New Roman" panose="02020603050405020304" pitchFamily="18" charset="0"/>
              </a:rPr>
              <a:t>Flies can fly – (N </a:t>
            </a:r>
            <a:r>
              <a:rPr lang="ru-RU" dirty="0">
                <a:cs typeface="Times New Roman" panose="02020603050405020304" pitchFamily="18" charset="0"/>
              </a:rPr>
              <a:t>или </a:t>
            </a:r>
            <a:r>
              <a:rPr lang="en-US" dirty="0">
                <a:cs typeface="Times New Roman" panose="02020603050405020304" pitchFamily="18" charset="0"/>
              </a:rPr>
              <a:t>V) (N </a:t>
            </a:r>
            <a:r>
              <a:rPr lang="ru-RU" dirty="0">
                <a:cs typeface="Times New Roman" panose="02020603050405020304" pitchFamily="18" charset="0"/>
              </a:rPr>
              <a:t>или </a:t>
            </a:r>
            <a:r>
              <a:rPr lang="en-US" dirty="0">
                <a:cs typeface="Times New Roman" panose="02020603050405020304" pitchFamily="18" charset="0"/>
              </a:rPr>
              <a:t>V) (N </a:t>
            </a:r>
            <a:r>
              <a:rPr lang="ru-RU" dirty="0">
                <a:cs typeface="Times New Roman" panose="02020603050405020304" pitchFamily="18" charset="0"/>
              </a:rPr>
              <a:t>или</a:t>
            </a:r>
            <a:r>
              <a:rPr lang="en-US" dirty="0">
                <a:cs typeface="Times New Roman" panose="02020603050405020304" pitchFamily="18" charset="0"/>
              </a:rPr>
              <a:t> V)</a:t>
            </a:r>
            <a:endParaRPr lang="ru-RU" dirty="0"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i="1" dirty="0">
                <a:cs typeface="Times New Roman" panose="02020603050405020304" pitchFamily="18" charset="0"/>
              </a:rPr>
              <a:t>Нет друга </a:t>
            </a:r>
            <a:r>
              <a:rPr lang="en-US" i="1" dirty="0">
                <a:cs typeface="Times New Roman" panose="02020603050405020304" pitchFamily="18" charset="0"/>
              </a:rPr>
              <a:t>vs. </a:t>
            </a:r>
            <a:r>
              <a:rPr lang="ru-RU" i="1" dirty="0">
                <a:cs typeface="Times New Roman" panose="02020603050405020304" pitchFamily="18" charset="0"/>
              </a:rPr>
              <a:t>Вижу друга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i="1" dirty="0">
                <a:cs typeface="Times New Roman" panose="02020603050405020304" pitchFamily="18" charset="0"/>
              </a:rPr>
              <a:t>Три сильнее </a:t>
            </a:r>
            <a:r>
              <a:rPr lang="en-US" i="1" dirty="0">
                <a:cs typeface="Times New Roman" panose="02020603050405020304" pitchFamily="18" charset="0"/>
              </a:rPr>
              <a:t>vs.</a:t>
            </a:r>
            <a:r>
              <a:rPr lang="ru-RU" i="1" dirty="0">
                <a:cs typeface="Times New Roman" panose="02020603050405020304" pitchFamily="18" charset="0"/>
              </a:rPr>
              <a:t> Три груши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i="1" dirty="0">
                <a:cs typeface="Times New Roman" panose="02020603050405020304" pitchFamily="18" charset="0"/>
              </a:rPr>
              <a:t>Косой </a:t>
            </a:r>
            <a:r>
              <a:rPr lang="ru-RU" i="1" dirty="0" err="1">
                <a:cs typeface="Times New Roman" panose="02020603050405020304" pitchFamily="18" charset="0"/>
              </a:rPr>
              <a:t>косой</a:t>
            </a:r>
            <a:r>
              <a:rPr lang="ru-RU" i="1" dirty="0">
                <a:cs typeface="Times New Roman" panose="02020603050405020304" pitchFamily="18" charset="0"/>
              </a:rPr>
              <a:t> косил косой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конверсия – </a:t>
            </a:r>
            <a:r>
              <a:rPr lang="ru-RU" dirty="0" err="1"/>
              <a:t>частеречная</a:t>
            </a:r>
            <a:r>
              <a:rPr lang="ru-RU" dirty="0"/>
              <a:t> омонимия</a:t>
            </a:r>
          </a:p>
          <a:p>
            <a:pPr marL="0" indent="0">
              <a:buNone/>
            </a:pPr>
            <a:r>
              <a:rPr lang="ru-RU" dirty="0" err="1"/>
              <a:t>омоформы</a:t>
            </a:r>
            <a:r>
              <a:rPr lang="ru-RU" dirty="0"/>
              <a:t> – одна словоформа, образованная от разных лемм, разные наборы грамматических признаков</a:t>
            </a:r>
          </a:p>
          <a:p>
            <a:pPr marL="0" indent="0">
              <a:buNone/>
            </a:pPr>
            <a:r>
              <a:rPr lang="ru-RU" dirty="0"/>
              <a:t>регулярная грамматическая омонимия – некоторые формы совпадают всегда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54588" y="185738"/>
            <a:ext cx="8207375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Введение. Морфологическая омонимия</a:t>
            </a:r>
          </a:p>
        </p:txBody>
      </p:sp>
    </p:spTree>
    <p:extLst>
      <p:ext uri="{BB962C8B-B14F-4D97-AF65-F5344CB8AC3E}">
        <p14:creationId xmlns:p14="http://schemas.microsoft.com/office/powerpoint/2010/main" val="322498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Морфологический анализ – установление связи между вариантами лексической единицы и ее инвариантами</a:t>
            </a:r>
          </a:p>
          <a:p>
            <a:pPr marL="457200" lvl="1" indent="0">
              <a:buNone/>
            </a:pPr>
            <a:r>
              <a:rPr lang="ru-RU" dirty="0"/>
              <a:t>Морфологический синтез – порождение всех возможных словоформ</a:t>
            </a:r>
          </a:p>
          <a:p>
            <a:pPr marL="457200" lvl="1" indent="0">
              <a:buNone/>
            </a:pP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Морфологический анализ и синтез</a:t>
            </a:r>
          </a:p>
        </p:txBody>
      </p:sp>
    </p:spTree>
    <p:extLst>
      <p:ext uri="{BB962C8B-B14F-4D97-AF65-F5344CB8AC3E}">
        <p14:creationId xmlns:p14="http://schemas.microsoft.com/office/powerpoint/2010/main" val="372555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АОТ </a:t>
            </a:r>
            <a:r>
              <a:rPr lang="en-US" dirty="0"/>
              <a:t>(http://aot.ru )</a:t>
            </a:r>
            <a:endParaRPr lang="ru-RU" dirty="0"/>
          </a:p>
          <a:p>
            <a:r>
              <a:rPr lang="ru-RU" dirty="0"/>
              <a:t>Формат:</a:t>
            </a:r>
          </a:p>
          <a:p>
            <a:pPr lvl="1"/>
            <a:r>
              <a:rPr lang="ru-RU" dirty="0"/>
              <a:t>идентификатор лексемы</a:t>
            </a:r>
          </a:p>
          <a:p>
            <a:pPr lvl="1"/>
            <a:r>
              <a:rPr lang="ru-RU" dirty="0"/>
              <a:t>идентификатор парадигмы (отсылки к таблицам с наборами правил для конкретных парадигм)</a:t>
            </a:r>
          </a:p>
          <a:p>
            <a:pPr marL="457200" lvl="1" indent="0">
              <a:buNone/>
            </a:pP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Морфологический анализ </a:t>
            </a:r>
            <a:br>
              <a:rPr lang="ru-RU" altLang="en-US" sz="3600" dirty="0"/>
            </a:br>
            <a:r>
              <a:rPr lang="ru-RU" altLang="en-US" sz="3600" dirty="0"/>
              <a:t>Методы, основанные на правилах</a:t>
            </a:r>
          </a:p>
        </p:txBody>
      </p:sp>
    </p:spTree>
    <p:extLst>
      <p:ext uri="{BB962C8B-B14F-4D97-AF65-F5344CB8AC3E}">
        <p14:creationId xmlns:p14="http://schemas.microsoft.com/office/powerpoint/2010/main" val="60921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07551" name="Group 31"/>
          <p:cNvGraphicFramePr>
            <a:graphicFrameLocks noGrp="1"/>
          </p:cNvGraphicFramePr>
          <p:nvPr>
            <p:ph idx="1"/>
          </p:nvPr>
        </p:nvGraphicFramePr>
        <p:xfrm>
          <a:off x="630382" y="2036618"/>
          <a:ext cx="10972800" cy="256064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484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0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Идентификатор лексемы</a:t>
                      </a:r>
                      <a:endParaRPr/>
                    </a:p>
                  </a:txBody>
                  <a:tcPr marL="121920" marR="121920" marT="45731" marB="45731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0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Идентификатор парадигмы</a:t>
                      </a:r>
                      <a:endParaRPr/>
                    </a:p>
                  </a:txBody>
                  <a:tcPr marL="121920" marR="121920" marT="45731" marB="45731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8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порогов</a:t>
                      </a:r>
                      <a:endParaRPr/>
                    </a:p>
                  </a:txBody>
                  <a:tcPr marL="121920" marR="121920" marT="45731" marB="45731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302</a:t>
                      </a:r>
                      <a:endParaRPr/>
                    </a:p>
                  </a:txBody>
                  <a:tcPr marL="121920" marR="121920" marT="45731" marB="45731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8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пород</a:t>
                      </a:r>
                      <a:endParaRPr/>
                    </a:p>
                  </a:txBody>
                  <a:tcPr marL="121920" marR="121920" marT="45731" marB="45731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005</a:t>
                      </a:r>
                      <a:endParaRPr/>
                    </a:p>
                  </a:txBody>
                  <a:tcPr marL="121920" marR="121920" marT="45731" marB="45731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8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породнени</a:t>
                      </a:r>
                      <a:endParaRPr/>
                    </a:p>
                  </a:txBody>
                  <a:tcPr marL="121920" marR="121920" marT="45731" marB="45731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002</a:t>
                      </a:r>
                      <a:endParaRPr/>
                    </a:p>
                  </a:txBody>
                  <a:tcPr marL="121920" marR="121920" marT="45731" marB="45731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8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8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</a:rPr>
                        <a:t>порожда</a:t>
                      </a:r>
                      <a:endParaRPr dirty="0"/>
                    </a:p>
                  </a:txBody>
                  <a:tcPr marL="121920" marR="121920" marT="45731" marB="45731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800" b="0" i="0" u="none" strike="noStrike" cap="none" dirty="0">
                          <a:solidFill>
                            <a:schemeClr val="tx1"/>
                          </a:solidFill>
                          <a:latin typeface="Arial"/>
                        </a:rPr>
                        <a:t>401</a:t>
                      </a:r>
                      <a:endParaRPr dirty="0"/>
                    </a:p>
                  </a:txBody>
                  <a:tcPr marL="121920" marR="121920" marT="45731" marB="45731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 dirty="0"/>
              <a:t>Методы, основанные на правилах</a:t>
            </a:r>
            <a:endParaRPr sz="3200" dirty="0"/>
          </a:p>
        </p:txBody>
      </p:sp>
      <p:sp>
        <p:nvSpPr>
          <p:cNvPr id="59415" name="Прямоугольник 3"/>
          <p:cNvSpPr/>
          <p:nvPr/>
        </p:nvSpPr>
        <p:spPr bwMode="auto">
          <a:xfrm>
            <a:off x="5089381" y="5577609"/>
            <a:ext cx="4572000" cy="584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buClrTx/>
              <a:buSzTx/>
              <a:buNone/>
              <a:defRPr/>
            </a:pPr>
            <a:r>
              <a:rPr sz="1600" dirty="0" err="1"/>
              <a:t>Слайды</a:t>
            </a:r>
            <a:r>
              <a:rPr sz="1600" dirty="0"/>
              <a:t> </a:t>
            </a:r>
            <a:r>
              <a:rPr sz="1600" dirty="0" err="1"/>
              <a:t>заимствованы</a:t>
            </a:r>
            <a:r>
              <a:rPr sz="1600" dirty="0"/>
              <a:t> </a:t>
            </a:r>
            <a:r>
              <a:rPr sz="1600" dirty="0" err="1"/>
              <a:t>из</a:t>
            </a:r>
            <a:r>
              <a:rPr sz="1600" dirty="0"/>
              <a:t> </a:t>
            </a:r>
            <a:r>
              <a:rPr sz="1600" dirty="0" err="1"/>
              <a:t>презентаций</a:t>
            </a:r>
            <a:r>
              <a:rPr sz="1600" dirty="0"/>
              <a:t> </a:t>
            </a:r>
            <a:r>
              <a:rPr sz="1600" dirty="0" err="1"/>
              <a:t>по</a:t>
            </a:r>
            <a:r>
              <a:rPr sz="1600" dirty="0"/>
              <a:t> </a:t>
            </a:r>
            <a:r>
              <a:rPr sz="1600" dirty="0" err="1"/>
              <a:t>компьютерной</a:t>
            </a:r>
            <a:r>
              <a:rPr sz="1600" dirty="0"/>
              <a:t> </a:t>
            </a:r>
            <a:r>
              <a:rPr sz="1600" dirty="0" err="1"/>
              <a:t>морфологии</a:t>
            </a:r>
            <a:r>
              <a:rPr sz="1600" dirty="0"/>
              <a:t> </a:t>
            </a:r>
            <a:r>
              <a:rPr sz="1600" dirty="0" err="1"/>
              <a:t>С.Коваля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4762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/>
          </p:cNvSpPr>
          <p:nvPr>
            <p:ph idx="1"/>
          </p:nvPr>
        </p:nvSpPr>
        <p:spPr bwMode="auto">
          <a:xfrm>
            <a:off x="578427" y="1417638"/>
            <a:ext cx="10972800" cy="4525963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ru-RU" sz="2400" dirty="0"/>
              <a:t>ПРОЦЕДУРА ОПРЕДЕЛЕНИЯ ТИПОВОЙ ПАРАДИГМЫ</a:t>
            </a:r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щийся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5;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ин</a:t>
            </a:r>
            <a:r>
              <a:rPr sz="2400" dirty="0"/>
              <a:t>, </a:t>
            </a:r>
            <a:r>
              <a:rPr sz="2400" i="1" dirty="0" err="1"/>
              <a:t>ын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20;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ов</a:t>
            </a:r>
            <a:r>
              <a:rPr sz="2400" dirty="0"/>
              <a:t>, </a:t>
            </a:r>
            <a:r>
              <a:rPr sz="2400" i="1" dirty="0" err="1"/>
              <a:t>ёв</a:t>
            </a:r>
            <a:r>
              <a:rPr sz="2400" dirty="0"/>
              <a:t>, </a:t>
            </a:r>
            <a:r>
              <a:rPr sz="2400" i="1" dirty="0" err="1"/>
              <a:t>ев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21;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цый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6;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ый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1;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кий</a:t>
            </a:r>
            <a:r>
              <a:rPr sz="2400" dirty="0"/>
              <a:t>, </a:t>
            </a:r>
            <a:r>
              <a:rPr sz="2400" i="1" dirty="0" err="1"/>
              <a:t>гий</a:t>
            </a:r>
            <a:r>
              <a:rPr sz="2400" dirty="0"/>
              <a:t>, </a:t>
            </a:r>
            <a:r>
              <a:rPr sz="2400" i="1" dirty="0" err="1"/>
              <a:t>хий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3;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щий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4;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жий</a:t>
            </a:r>
            <a:r>
              <a:rPr sz="2400" dirty="0"/>
              <a:t>, </a:t>
            </a:r>
            <a:r>
              <a:rPr sz="2400" i="1" dirty="0" err="1"/>
              <a:t>ший</a:t>
            </a:r>
            <a:r>
              <a:rPr sz="2400" dirty="0"/>
              <a:t>, </a:t>
            </a:r>
            <a:r>
              <a:rPr sz="2400" i="1" dirty="0" err="1"/>
              <a:t>чий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4 </a:t>
            </a:r>
            <a:r>
              <a:rPr sz="2400" dirty="0" err="1"/>
              <a:t>или</a:t>
            </a:r>
            <a:r>
              <a:rPr sz="2400" dirty="0"/>
              <a:t> ТП 24;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ий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2 </a:t>
            </a:r>
            <a:r>
              <a:rPr sz="2400" dirty="0" err="1"/>
              <a:t>или</a:t>
            </a:r>
            <a:r>
              <a:rPr sz="2400" dirty="0"/>
              <a:t> ТП 24;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кой</a:t>
            </a:r>
            <a:r>
              <a:rPr sz="2400" dirty="0"/>
              <a:t>, </a:t>
            </a:r>
            <a:r>
              <a:rPr sz="2400" i="1" dirty="0" err="1"/>
              <a:t>гой</a:t>
            </a:r>
            <a:r>
              <a:rPr sz="2400" dirty="0"/>
              <a:t>, </a:t>
            </a:r>
            <a:r>
              <a:rPr sz="2400" i="1" dirty="0" err="1"/>
              <a:t>хой</a:t>
            </a:r>
            <a:r>
              <a:rPr sz="2400" dirty="0"/>
              <a:t>, </a:t>
            </a:r>
            <a:r>
              <a:rPr sz="2400" i="1" dirty="0" err="1"/>
              <a:t>жой</a:t>
            </a:r>
            <a:r>
              <a:rPr sz="2400" dirty="0"/>
              <a:t>, </a:t>
            </a:r>
            <a:r>
              <a:rPr sz="2400" i="1" dirty="0" err="1"/>
              <a:t>шой</a:t>
            </a:r>
            <a:r>
              <a:rPr sz="2400" dirty="0"/>
              <a:t>, </a:t>
            </a:r>
            <a:r>
              <a:rPr sz="2400" i="1" dirty="0" err="1"/>
              <a:t>чой</a:t>
            </a:r>
            <a:r>
              <a:rPr sz="2400" dirty="0"/>
              <a:t>, </a:t>
            </a:r>
            <a:r>
              <a:rPr sz="2400" i="1" dirty="0" err="1"/>
              <a:t>щой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8;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ой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7.</a:t>
            </a:r>
          </a:p>
        </p:txBody>
      </p:sp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34254" y="0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dirty="0"/>
              <a:t>Методы, основанные на правилах</a:t>
            </a:r>
            <a:endParaRPr sz="3600" dirty="0"/>
          </a:p>
        </p:txBody>
      </p:sp>
      <p:sp>
        <p:nvSpPr>
          <p:cNvPr id="63492" name="Прямоугольник 3"/>
          <p:cNvSpPr/>
          <p:nvPr/>
        </p:nvSpPr>
        <p:spPr bwMode="auto">
          <a:xfrm>
            <a:off x="5920654" y="5724527"/>
            <a:ext cx="4572000" cy="584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buClrTx/>
              <a:buSzTx/>
              <a:buNone/>
              <a:defRPr/>
            </a:pPr>
            <a:r>
              <a:rPr sz="1600" dirty="0" err="1"/>
              <a:t>Слайды</a:t>
            </a:r>
            <a:r>
              <a:rPr sz="1600" dirty="0"/>
              <a:t> </a:t>
            </a:r>
            <a:r>
              <a:rPr sz="1600" dirty="0" err="1"/>
              <a:t>заимствованы</a:t>
            </a:r>
            <a:r>
              <a:rPr sz="1600" dirty="0"/>
              <a:t> </a:t>
            </a:r>
            <a:r>
              <a:rPr sz="1600" dirty="0" err="1"/>
              <a:t>из</a:t>
            </a:r>
            <a:r>
              <a:rPr sz="1600" dirty="0"/>
              <a:t> </a:t>
            </a:r>
            <a:r>
              <a:rPr sz="1600" dirty="0" err="1"/>
              <a:t>презентаций</a:t>
            </a:r>
            <a:r>
              <a:rPr sz="1600" dirty="0"/>
              <a:t> </a:t>
            </a:r>
            <a:r>
              <a:rPr sz="1600" dirty="0" err="1"/>
              <a:t>по</a:t>
            </a:r>
            <a:r>
              <a:rPr sz="1600" dirty="0"/>
              <a:t> </a:t>
            </a:r>
            <a:r>
              <a:rPr sz="1600" dirty="0" err="1"/>
              <a:t>компьютерной</a:t>
            </a:r>
            <a:r>
              <a:rPr sz="1600" dirty="0"/>
              <a:t> </a:t>
            </a:r>
            <a:r>
              <a:rPr sz="1600" dirty="0" err="1"/>
              <a:t>морфологии</a:t>
            </a:r>
            <a:r>
              <a:rPr sz="1600" dirty="0"/>
              <a:t> </a:t>
            </a:r>
            <a:r>
              <a:rPr sz="1600" dirty="0" err="1"/>
              <a:t>С.Коваля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98942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/>
          </p:cNvSpPr>
          <p:nvPr>
            <p:ph idx="1"/>
          </p:nvPr>
        </p:nvSpPr>
        <p:spPr bwMode="auto">
          <a:xfrm>
            <a:off x="599210" y="1782764"/>
            <a:ext cx="10972800" cy="45259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sz="2400" dirty="0" err="1"/>
              <a:t>Могут</a:t>
            </a:r>
            <a:r>
              <a:rPr sz="2400" dirty="0"/>
              <a:t> </a:t>
            </a:r>
            <a:r>
              <a:rPr sz="2400" dirty="0" err="1"/>
              <a:t>быть</a:t>
            </a:r>
            <a:r>
              <a:rPr sz="2400" dirty="0"/>
              <a:t> </a:t>
            </a:r>
            <a:r>
              <a:rPr sz="2400" dirty="0" err="1"/>
              <a:t>слишком</a:t>
            </a:r>
            <a:r>
              <a:rPr sz="2400" dirty="0"/>
              <a:t> </a:t>
            </a:r>
            <a:r>
              <a:rPr sz="2400" dirty="0" err="1"/>
              <a:t>дробными</a:t>
            </a:r>
            <a:r>
              <a:rPr sz="2400" dirty="0"/>
              <a:t> (</a:t>
            </a:r>
            <a:r>
              <a:rPr sz="2400" dirty="0" err="1"/>
              <a:t>для</a:t>
            </a:r>
            <a:r>
              <a:rPr sz="2400" dirty="0"/>
              <a:t> </a:t>
            </a:r>
            <a:r>
              <a:rPr sz="2400" dirty="0" err="1"/>
              <a:t>обработки</a:t>
            </a:r>
            <a:r>
              <a:rPr sz="2400" dirty="0"/>
              <a:t> </a:t>
            </a:r>
            <a:r>
              <a:rPr sz="2400" dirty="0" err="1"/>
              <a:t>письменного</a:t>
            </a:r>
            <a:r>
              <a:rPr sz="2400" dirty="0"/>
              <a:t> </a:t>
            </a:r>
            <a:r>
              <a:rPr sz="2400" dirty="0" err="1"/>
              <a:t>текста</a:t>
            </a:r>
            <a:r>
              <a:rPr sz="2400" dirty="0"/>
              <a:t>)</a:t>
            </a:r>
            <a:endParaRPr dirty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sz="2000" dirty="0"/>
              <a:t>		</a:t>
            </a:r>
            <a:r>
              <a:rPr sz="2000" dirty="0" err="1"/>
              <a:t>дол</a:t>
            </a:r>
            <a:r>
              <a:rPr sz="2000" dirty="0"/>
              <a:t> м 1е//1а</a:t>
            </a:r>
            <a:endParaRPr dirty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sz="2000" dirty="0"/>
              <a:t>		</a:t>
            </a:r>
            <a:r>
              <a:rPr sz="2000" dirty="0" err="1"/>
              <a:t>порт</a:t>
            </a:r>
            <a:r>
              <a:rPr sz="2000" dirty="0"/>
              <a:t> м 1е	</a:t>
            </a:r>
            <a:r>
              <a:rPr sz="2000" dirty="0" err="1"/>
              <a:t>имеют</a:t>
            </a:r>
            <a:r>
              <a:rPr sz="2000" dirty="0"/>
              <a:t> </a:t>
            </a:r>
            <a:r>
              <a:rPr sz="2000" dirty="0" err="1"/>
              <a:t>одинаковый</a:t>
            </a:r>
            <a:r>
              <a:rPr sz="2000" dirty="0"/>
              <a:t> </a:t>
            </a:r>
            <a:r>
              <a:rPr sz="2000" dirty="0" err="1"/>
              <a:t>набор</a:t>
            </a:r>
            <a:r>
              <a:rPr sz="2000" dirty="0"/>
              <a:t> </a:t>
            </a:r>
            <a:r>
              <a:rPr sz="2000" dirty="0" err="1"/>
              <a:t>окончаний</a:t>
            </a:r>
            <a:endParaRPr dirty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sz="2000" dirty="0"/>
              <a:t>		</a:t>
            </a:r>
            <a:r>
              <a:rPr sz="2000" dirty="0" err="1"/>
              <a:t>клён</a:t>
            </a:r>
            <a:r>
              <a:rPr sz="2000" dirty="0"/>
              <a:t> м 1а</a:t>
            </a:r>
            <a:endParaRPr dirty="0"/>
          </a:p>
          <a:p>
            <a:pPr>
              <a:lnSpc>
                <a:spcPct val="90000"/>
              </a:lnSpc>
              <a:defRPr/>
            </a:pPr>
            <a:r>
              <a:rPr sz="2400" dirty="0" err="1"/>
              <a:t>Могут</a:t>
            </a:r>
            <a:r>
              <a:rPr sz="2400" dirty="0"/>
              <a:t> </a:t>
            </a:r>
            <a:r>
              <a:rPr sz="2400" dirty="0" err="1"/>
              <a:t>быть</a:t>
            </a:r>
            <a:r>
              <a:rPr sz="2400" dirty="0"/>
              <a:t> </a:t>
            </a:r>
            <a:r>
              <a:rPr sz="2400" dirty="0" err="1"/>
              <a:t>недостаточно</a:t>
            </a:r>
            <a:r>
              <a:rPr sz="2400" dirty="0"/>
              <a:t> </a:t>
            </a:r>
            <a:r>
              <a:rPr sz="2400" dirty="0" err="1"/>
              <a:t>точными</a:t>
            </a:r>
            <a:r>
              <a:rPr sz="2400" dirty="0"/>
              <a:t> (</a:t>
            </a:r>
            <a:r>
              <a:rPr sz="2400" dirty="0" err="1"/>
              <a:t>для</a:t>
            </a:r>
            <a:r>
              <a:rPr sz="2400" dirty="0"/>
              <a:t> </a:t>
            </a:r>
            <a:r>
              <a:rPr sz="2400" dirty="0" err="1"/>
              <a:t>некоторых</a:t>
            </a:r>
            <a:r>
              <a:rPr sz="2400" dirty="0"/>
              <a:t> </a:t>
            </a:r>
            <a:r>
              <a:rPr sz="2400" dirty="0" err="1"/>
              <a:t>процедур</a:t>
            </a:r>
            <a:r>
              <a:rPr sz="2400" dirty="0"/>
              <a:t> </a:t>
            </a:r>
            <a:r>
              <a:rPr sz="2400" dirty="0" err="1"/>
              <a:t>компьютерной</a:t>
            </a:r>
            <a:r>
              <a:rPr sz="2400" dirty="0"/>
              <a:t> </a:t>
            </a:r>
            <a:r>
              <a:rPr sz="2400" dirty="0" err="1"/>
              <a:t>морфологии</a:t>
            </a:r>
            <a:r>
              <a:rPr sz="2400" dirty="0"/>
              <a:t>)		</a:t>
            </a:r>
            <a:endParaRPr dirty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sz="2000" dirty="0"/>
              <a:t>				</a:t>
            </a:r>
            <a:r>
              <a:rPr sz="1600" i="1" dirty="0" err="1"/>
              <a:t>восстановление</a:t>
            </a:r>
            <a:r>
              <a:rPr sz="1600" i="1" dirty="0"/>
              <a:t> </a:t>
            </a:r>
            <a:r>
              <a:rPr sz="1600" i="1" dirty="0" err="1"/>
              <a:t>начальной</a:t>
            </a:r>
            <a:r>
              <a:rPr sz="1600" i="1" dirty="0"/>
              <a:t> </a:t>
            </a:r>
            <a:r>
              <a:rPr sz="1600" i="1" dirty="0" err="1"/>
              <a:t>формы</a:t>
            </a:r>
            <a:r>
              <a:rPr sz="1600" i="1" dirty="0"/>
              <a:t>:</a:t>
            </a:r>
            <a:endParaRPr dirty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sz="2000" dirty="0" err="1"/>
              <a:t>бугор</a:t>
            </a:r>
            <a:r>
              <a:rPr sz="2000" dirty="0"/>
              <a:t> м 1*b			</a:t>
            </a:r>
            <a:r>
              <a:rPr sz="2000" dirty="0" err="1"/>
              <a:t>бугра</a:t>
            </a:r>
            <a:r>
              <a:rPr sz="2000" dirty="0"/>
              <a:t>: (- </a:t>
            </a:r>
            <a:r>
              <a:rPr sz="2000" dirty="0" err="1"/>
              <a:t>ра</a:t>
            </a:r>
            <a:r>
              <a:rPr sz="2000" dirty="0"/>
              <a:t>), (+ </a:t>
            </a:r>
            <a:r>
              <a:rPr sz="2000" dirty="0" err="1">
                <a:solidFill>
                  <a:schemeClr val="hlink"/>
                </a:solidFill>
              </a:rPr>
              <a:t>о</a:t>
            </a:r>
            <a:r>
              <a:rPr sz="2000" dirty="0" err="1"/>
              <a:t>р</a:t>
            </a:r>
            <a:r>
              <a:rPr sz="2000" dirty="0"/>
              <a:t>)</a:t>
            </a:r>
            <a:endParaRPr dirty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sz="2000" dirty="0" err="1"/>
              <a:t>котёл</a:t>
            </a:r>
            <a:r>
              <a:rPr sz="2000" dirty="0"/>
              <a:t> м 1*b			</a:t>
            </a:r>
            <a:r>
              <a:rPr sz="2000" dirty="0" err="1"/>
              <a:t>котла</a:t>
            </a:r>
            <a:r>
              <a:rPr sz="2000" dirty="0"/>
              <a:t>: (- </a:t>
            </a:r>
            <a:r>
              <a:rPr sz="2000" dirty="0" err="1"/>
              <a:t>ла</a:t>
            </a:r>
            <a:r>
              <a:rPr sz="2000" dirty="0"/>
              <a:t>), (+ </a:t>
            </a:r>
            <a:r>
              <a:rPr sz="2000" dirty="0" err="1">
                <a:solidFill>
                  <a:schemeClr val="hlink"/>
                </a:solidFill>
              </a:rPr>
              <a:t>ё</a:t>
            </a:r>
            <a:r>
              <a:rPr sz="2000" dirty="0" err="1"/>
              <a:t>л</a:t>
            </a:r>
            <a:r>
              <a:rPr sz="2000" dirty="0"/>
              <a:t>)</a:t>
            </a:r>
            <a:endParaRPr dirty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sz="2000" dirty="0" err="1"/>
              <a:t>псалом</a:t>
            </a:r>
            <a:r>
              <a:rPr sz="2000" dirty="0"/>
              <a:t> м 1*b			</a:t>
            </a:r>
            <a:r>
              <a:rPr sz="2000" dirty="0" err="1"/>
              <a:t>псалма</a:t>
            </a:r>
            <a:r>
              <a:rPr sz="2000" dirty="0"/>
              <a:t>: (- </a:t>
            </a:r>
            <a:r>
              <a:rPr sz="2000" dirty="0" err="1"/>
              <a:t>ма</a:t>
            </a:r>
            <a:r>
              <a:rPr sz="2000" dirty="0"/>
              <a:t>), (+ </a:t>
            </a:r>
            <a:r>
              <a:rPr sz="2000" dirty="0" err="1">
                <a:solidFill>
                  <a:schemeClr val="hlink"/>
                </a:solidFill>
              </a:rPr>
              <a:t>о</a:t>
            </a:r>
            <a:r>
              <a:rPr sz="2000" dirty="0" err="1"/>
              <a:t>м</a:t>
            </a:r>
            <a:r>
              <a:rPr sz="2000" dirty="0"/>
              <a:t>)</a:t>
            </a:r>
            <a:endParaRPr dirty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sz="2000" dirty="0" err="1"/>
              <a:t>сон</a:t>
            </a:r>
            <a:r>
              <a:rPr sz="2000" dirty="0"/>
              <a:t> м 1*b			</a:t>
            </a:r>
            <a:r>
              <a:rPr sz="2000" dirty="0" err="1"/>
              <a:t>сна</a:t>
            </a:r>
            <a:r>
              <a:rPr sz="2000" dirty="0"/>
              <a:t>: (- </a:t>
            </a:r>
            <a:r>
              <a:rPr sz="2000" dirty="0" err="1"/>
              <a:t>на</a:t>
            </a:r>
            <a:r>
              <a:rPr sz="2000" dirty="0"/>
              <a:t>), (+ </a:t>
            </a:r>
            <a:r>
              <a:rPr sz="2000" dirty="0" err="1">
                <a:solidFill>
                  <a:schemeClr val="hlink"/>
                </a:solidFill>
              </a:rPr>
              <a:t>о</a:t>
            </a:r>
            <a:r>
              <a:rPr sz="2000" dirty="0" err="1"/>
              <a:t>н</a:t>
            </a:r>
            <a:r>
              <a:rPr sz="2000" dirty="0"/>
              <a:t>)</a:t>
            </a:r>
            <a:endParaRPr dirty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sz="2000" dirty="0" err="1"/>
              <a:t>хребет</a:t>
            </a:r>
            <a:r>
              <a:rPr sz="2000" dirty="0"/>
              <a:t> м 1*b			</a:t>
            </a:r>
            <a:r>
              <a:rPr sz="2000" dirty="0" err="1"/>
              <a:t>хребта</a:t>
            </a:r>
            <a:r>
              <a:rPr sz="2000" dirty="0"/>
              <a:t>: (- </a:t>
            </a:r>
            <a:r>
              <a:rPr sz="2000" dirty="0" err="1"/>
              <a:t>та</a:t>
            </a:r>
            <a:r>
              <a:rPr sz="2000" dirty="0"/>
              <a:t>), (+ </a:t>
            </a:r>
            <a:r>
              <a:rPr sz="2000" dirty="0" err="1">
                <a:solidFill>
                  <a:schemeClr val="hlink"/>
                </a:solidFill>
              </a:rPr>
              <a:t>е</a:t>
            </a:r>
            <a:r>
              <a:rPr sz="2000" dirty="0" err="1"/>
              <a:t>т</a:t>
            </a:r>
            <a:r>
              <a:rPr sz="2000" dirty="0"/>
              <a:t>)</a:t>
            </a:r>
            <a:endParaRPr dirty="0"/>
          </a:p>
        </p:txBody>
      </p:sp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219200" y="-69054"/>
            <a:ext cx="10972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Методы, основанные на правилах: использование словаря</a:t>
            </a:r>
            <a:endParaRPr sz="3600" dirty="0"/>
          </a:p>
        </p:txBody>
      </p:sp>
      <p:sp>
        <p:nvSpPr>
          <p:cNvPr id="65540" name="AutoShape 4"/>
          <p:cNvSpPr/>
          <p:nvPr/>
        </p:nvSpPr>
        <p:spPr bwMode="auto">
          <a:xfrm>
            <a:off x="4648200" y="2057400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buClrTx/>
              <a:buSzTx/>
              <a:buNone/>
              <a:defRPr/>
            </a:pPr>
            <a:endParaRPr sz="1800"/>
          </a:p>
        </p:txBody>
      </p:sp>
      <p:sp>
        <p:nvSpPr>
          <p:cNvPr id="65541" name="Прямоугольник 4"/>
          <p:cNvSpPr/>
          <p:nvPr/>
        </p:nvSpPr>
        <p:spPr bwMode="auto">
          <a:xfrm>
            <a:off x="6492154" y="5724527"/>
            <a:ext cx="4572000" cy="584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buClrTx/>
              <a:buSzTx/>
              <a:buNone/>
              <a:defRPr/>
            </a:pPr>
            <a:r>
              <a:rPr sz="1600" dirty="0" err="1"/>
              <a:t>Слайды</a:t>
            </a:r>
            <a:r>
              <a:rPr sz="1600" dirty="0"/>
              <a:t> </a:t>
            </a:r>
            <a:r>
              <a:rPr sz="1600" dirty="0" err="1"/>
              <a:t>заимствованы</a:t>
            </a:r>
            <a:r>
              <a:rPr sz="1600" dirty="0"/>
              <a:t> </a:t>
            </a:r>
            <a:r>
              <a:rPr sz="1600" dirty="0" err="1"/>
              <a:t>из</a:t>
            </a:r>
            <a:r>
              <a:rPr sz="1600" dirty="0"/>
              <a:t> </a:t>
            </a:r>
            <a:r>
              <a:rPr sz="1600" dirty="0" err="1"/>
              <a:t>презентаций</a:t>
            </a:r>
            <a:r>
              <a:rPr sz="1600" dirty="0"/>
              <a:t> </a:t>
            </a:r>
            <a:r>
              <a:rPr sz="1600" dirty="0" err="1"/>
              <a:t>по</a:t>
            </a:r>
            <a:r>
              <a:rPr sz="1600" dirty="0"/>
              <a:t> </a:t>
            </a:r>
            <a:r>
              <a:rPr sz="1600" dirty="0" err="1"/>
              <a:t>компьютерной</a:t>
            </a:r>
            <a:r>
              <a:rPr sz="1600" dirty="0"/>
              <a:t> </a:t>
            </a:r>
            <a:r>
              <a:rPr sz="1600" dirty="0" err="1"/>
              <a:t>морфологии</a:t>
            </a:r>
            <a:r>
              <a:rPr sz="1600" dirty="0"/>
              <a:t> </a:t>
            </a:r>
            <a:r>
              <a:rPr sz="1600" dirty="0" err="1"/>
              <a:t>С.Коваля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8597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/>
          </p:cNvSpPr>
          <p:nvPr>
            <p:ph idx="1"/>
          </p:nvPr>
        </p:nvSpPr>
        <p:spPr bwMode="auto">
          <a:xfrm>
            <a:off x="131618" y="1417638"/>
            <a:ext cx="10972800" cy="4525963"/>
          </a:xfrm>
        </p:spPr>
        <p:txBody>
          <a:bodyPr/>
          <a:lstStyle/>
          <a:p>
            <a:pPr>
              <a:defRPr/>
            </a:pPr>
            <a:r>
              <a:rPr lang="ru-RU" sz="2400" dirty="0"/>
              <a:t>АОТ</a:t>
            </a:r>
          </a:p>
          <a:p>
            <a:pPr marL="0" indent="0">
              <a:buNone/>
              <a:defRPr/>
            </a:pPr>
            <a:endParaRPr lang="ru-RU" sz="2400" dirty="0"/>
          </a:p>
          <a:p>
            <a:pPr>
              <a:defRPr/>
            </a:pPr>
            <a:endParaRPr sz="2400" dirty="0"/>
          </a:p>
        </p:txBody>
      </p:sp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219200" y="0"/>
            <a:ext cx="10972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err="1"/>
              <a:t>Правиловые</a:t>
            </a:r>
            <a:r>
              <a:rPr lang="ru-RU" dirty="0"/>
              <a:t> методы: </a:t>
            </a:r>
            <a:br>
              <a:rPr lang="ru-RU" dirty="0"/>
            </a:br>
            <a:r>
              <a:rPr lang="ru-RU" dirty="0"/>
              <a:t>предсказание незнакомых словоформ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02" y="1637867"/>
            <a:ext cx="8725333" cy="447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 sz="2400" dirty="0"/>
              <a:t>НЕДОСТАТКИ СЛОВАРЯ ЗАЛИЗНЯКА</a:t>
            </a:r>
          </a:p>
          <a:p>
            <a:pPr>
              <a:defRPr/>
            </a:pPr>
            <a:r>
              <a:rPr sz="2400" dirty="0" err="1"/>
              <a:t>сложная</a:t>
            </a:r>
            <a:r>
              <a:rPr sz="2400" dirty="0"/>
              <a:t> </a:t>
            </a:r>
            <a:r>
              <a:rPr sz="2400" dirty="0" err="1"/>
              <a:t>структура</a:t>
            </a:r>
            <a:r>
              <a:rPr sz="2400" dirty="0"/>
              <a:t> </a:t>
            </a:r>
            <a:r>
              <a:rPr sz="2400" dirty="0" err="1"/>
              <a:t>словоизменительной</a:t>
            </a:r>
            <a:r>
              <a:rPr sz="2400" dirty="0"/>
              <a:t> </a:t>
            </a:r>
            <a:r>
              <a:rPr sz="2400" dirty="0" err="1"/>
              <a:t>характеристики</a:t>
            </a:r>
            <a:endParaRPr dirty="0"/>
          </a:p>
          <a:p>
            <a:pPr>
              <a:defRPr/>
            </a:pPr>
            <a:endParaRPr sz="2400" dirty="0"/>
          </a:p>
          <a:p>
            <a:pPr>
              <a:defRPr/>
            </a:pPr>
            <a:r>
              <a:rPr sz="2400" dirty="0" err="1"/>
              <a:t>формальная</a:t>
            </a:r>
            <a:r>
              <a:rPr sz="2400" dirty="0"/>
              <a:t> «</a:t>
            </a:r>
            <a:r>
              <a:rPr sz="2400" dirty="0" err="1"/>
              <a:t>вседозволенность</a:t>
            </a:r>
            <a:r>
              <a:rPr sz="2400" dirty="0"/>
              <a:t>» (</a:t>
            </a:r>
            <a:r>
              <a:rPr sz="2400" dirty="0" err="1"/>
              <a:t>свобода</a:t>
            </a:r>
            <a:r>
              <a:rPr sz="2400" dirty="0"/>
              <a:t> </a:t>
            </a:r>
            <a:r>
              <a:rPr sz="2400" dirty="0" err="1"/>
              <a:t>образования</a:t>
            </a:r>
            <a:r>
              <a:rPr sz="2400" dirty="0"/>
              <a:t> </a:t>
            </a:r>
            <a:r>
              <a:rPr sz="2400" dirty="0" err="1"/>
              <a:t>форм</a:t>
            </a:r>
            <a:r>
              <a:rPr sz="2400" dirty="0"/>
              <a:t> </a:t>
            </a:r>
            <a:r>
              <a:rPr sz="2400" dirty="0" err="1"/>
              <a:t>множественного</a:t>
            </a:r>
            <a:r>
              <a:rPr sz="2400" dirty="0"/>
              <a:t> </a:t>
            </a:r>
            <a:r>
              <a:rPr sz="2400" dirty="0" err="1"/>
              <a:t>числа</a:t>
            </a:r>
            <a:r>
              <a:rPr sz="2400" dirty="0"/>
              <a:t> - </a:t>
            </a:r>
            <a:r>
              <a:rPr sz="2400" i="1" dirty="0" err="1"/>
              <a:t>вреды</a:t>
            </a:r>
            <a:r>
              <a:rPr sz="2400" i="1" dirty="0"/>
              <a:t>, </a:t>
            </a:r>
            <a:r>
              <a:rPr sz="2400" i="1" dirty="0" err="1"/>
              <a:t>зарезы</a:t>
            </a:r>
            <a:r>
              <a:rPr sz="2400" i="1" dirty="0"/>
              <a:t>, </a:t>
            </a:r>
            <a:r>
              <a:rPr lang="ru-RU" sz="2400" i="1" dirty="0"/>
              <a:t>при </a:t>
            </a:r>
            <a:r>
              <a:rPr lang="ru-RU" sz="2400" dirty="0"/>
              <a:t>от </a:t>
            </a:r>
            <a:r>
              <a:rPr lang="ru-RU" sz="2400" i="1" dirty="0"/>
              <a:t>переть</a:t>
            </a:r>
            <a:r>
              <a:rPr sz="2400" dirty="0"/>
              <a:t>, </a:t>
            </a:r>
            <a:r>
              <a:rPr sz="2400" dirty="0" err="1"/>
              <a:t>кратких</a:t>
            </a:r>
            <a:r>
              <a:rPr sz="2400" dirty="0"/>
              <a:t> </a:t>
            </a:r>
            <a:r>
              <a:rPr sz="2400" dirty="0" err="1"/>
              <a:t>форм</a:t>
            </a:r>
            <a:r>
              <a:rPr sz="2400" dirty="0"/>
              <a:t> - </a:t>
            </a:r>
            <a:r>
              <a:rPr sz="2400" i="1" dirty="0" err="1"/>
              <a:t>бегл</a:t>
            </a:r>
            <a:r>
              <a:rPr sz="2400" i="1" dirty="0"/>
              <a:t>, </a:t>
            </a:r>
            <a:r>
              <a:rPr sz="2400" i="1" dirty="0" err="1"/>
              <a:t>кредитово</a:t>
            </a:r>
            <a:r>
              <a:rPr sz="2400" i="1" dirty="0"/>
              <a:t>, </a:t>
            </a:r>
            <a:r>
              <a:rPr sz="2400" i="1" dirty="0" err="1"/>
              <a:t>соляны</a:t>
            </a:r>
            <a:r>
              <a:rPr sz="2400" i="1" dirty="0"/>
              <a:t>,</a:t>
            </a:r>
            <a:r>
              <a:rPr sz="2400" dirty="0"/>
              <a:t> </a:t>
            </a:r>
            <a:r>
              <a:rPr sz="2400" dirty="0" err="1"/>
              <a:t>сравнительной</a:t>
            </a:r>
            <a:r>
              <a:rPr sz="2400" dirty="0"/>
              <a:t> </a:t>
            </a:r>
            <a:r>
              <a:rPr sz="2400" dirty="0" err="1"/>
              <a:t>степени</a:t>
            </a:r>
            <a:r>
              <a:rPr sz="2400" dirty="0"/>
              <a:t> - </a:t>
            </a:r>
            <a:r>
              <a:rPr sz="2400" i="1" dirty="0" err="1"/>
              <a:t>тяжелораненее</a:t>
            </a:r>
            <a:r>
              <a:rPr sz="2400" i="1" dirty="0"/>
              <a:t>, </a:t>
            </a:r>
            <a:r>
              <a:rPr sz="2400" i="1" dirty="0" err="1"/>
              <a:t>убитее</a:t>
            </a:r>
            <a:r>
              <a:rPr sz="2400" i="1" dirty="0"/>
              <a:t>, </a:t>
            </a:r>
            <a:r>
              <a:rPr sz="2400" i="1" dirty="0" err="1"/>
              <a:t>изюбревее</a:t>
            </a:r>
            <a:r>
              <a:rPr sz="2400" dirty="0"/>
              <a:t>)</a:t>
            </a:r>
            <a:endParaRPr dirty="0"/>
          </a:p>
          <a:p>
            <a:pPr>
              <a:defRPr/>
            </a:pPr>
            <a:endParaRPr sz="2400" dirty="0"/>
          </a:p>
          <a:p>
            <a:pPr>
              <a:defRPr/>
            </a:pPr>
            <a:r>
              <a:rPr sz="2400" dirty="0" err="1"/>
              <a:t>неполнота</a:t>
            </a:r>
            <a:r>
              <a:rPr sz="2400" dirty="0"/>
              <a:t> </a:t>
            </a:r>
            <a:r>
              <a:rPr sz="2400" dirty="0" err="1"/>
              <a:t>словника</a:t>
            </a:r>
            <a:endParaRPr dirty="0"/>
          </a:p>
          <a:p>
            <a:pPr>
              <a:defRPr/>
            </a:pPr>
            <a:endParaRPr sz="2400" dirty="0"/>
          </a:p>
        </p:txBody>
      </p:sp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98764" y="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ru-RU" dirty="0"/>
              <a:t>Словарные методы</a:t>
            </a:r>
            <a:endParaRPr dirty="0"/>
          </a:p>
        </p:txBody>
      </p:sp>
      <p:sp>
        <p:nvSpPr>
          <p:cNvPr id="67588" name="Прямоугольник 3"/>
          <p:cNvSpPr/>
          <p:nvPr/>
        </p:nvSpPr>
        <p:spPr bwMode="auto">
          <a:xfrm>
            <a:off x="6096000" y="5338618"/>
            <a:ext cx="4572000" cy="584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buClrTx/>
              <a:buSzTx/>
              <a:buNone/>
              <a:defRPr/>
            </a:pPr>
            <a:r>
              <a:rPr sz="1600" dirty="0" err="1"/>
              <a:t>Слайды</a:t>
            </a:r>
            <a:r>
              <a:rPr sz="1600" dirty="0"/>
              <a:t> </a:t>
            </a:r>
            <a:r>
              <a:rPr sz="1600" dirty="0" err="1"/>
              <a:t>заимствованы</a:t>
            </a:r>
            <a:r>
              <a:rPr sz="1600" dirty="0"/>
              <a:t> </a:t>
            </a:r>
            <a:r>
              <a:rPr sz="1600" dirty="0" err="1"/>
              <a:t>из</a:t>
            </a:r>
            <a:r>
              <a:rPr sz="1600" dirty="0"/>
              <a:t> </a:t>
            </a:r>
            <a:r>
              <a:rPr sz="1600" dirty="0" err="1"/>
              <a:t>презентаций</a:t>
            </a:r>
            <a:r>
              <a:rPr sz="1600" dirty="0"/>
              <a:t> </a:t>
            </a:r>
            <a:r>
              <a:rPr sz="1600" dirty="0" err="1"/>
              <a:t>по</a:t>
            </a:r>
            <a:r>
              <a:rPr sz="1600" dirty="0"/>
              <a:t> </a:t>
            </a:r>
            <a:r>
              <a:rPr sz="1600" dirty="0" err="1"/>
              <a:t>компьютерной</a:t>
            </a:r>
            <a:r>
              <a:rPr sz="1600" dirty="0"/>
              <a:t> </a:t>
            </a:r>
            <a:r>
              <a:rPr sz="1600" dirty="0" err="1"/>
              <a:t>морфологии</a:t>
            </a:r>
            <a:r>
              <a:rPr sz="1600" dirty="0"/>
              <a:t> </a:t>
            </a:r>
            <a:r>
              <a:rPr sz="1600" dirty="0" err="1"/>
              <a:t>С.Коваля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2666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 словарем словоформ (лучше, появился, когда проблема ограничения памяти была снята)</a:t>
            </a:r>
          </a:p>
          <a:p>
            <a:r>
              <a:rPr lang="ru-RU" dirty="0"/>
              <a:t>со словарем основ (</a:t>
            </a:r>
            <a:r>
              <a:rPr lang="ru-RU" i="1" dirty="0"/>
              <a:t>бег-беж воз-</a:t>
            </a:r>
            <a:r>
              <a:rPr lang="ru-RU" i="1" dirty="0" err="1"/>
              <a:t>вож</a:t>
            </a:r>
            <a:r>
              <a:rPr lang="ru-RU" i="1" dirty="0"/>
              <a:t>-</a:t>
            </a:r>
            <a:r>
              <a:rPr lang="ru-RU" i="1" dirty="0" err="1"/>
              <a:t>вожд</a:t>
            </a:r>
            <a:r>
              <a:rPr lang="ru-RU" dirty="0"/>
              <a:t>… ) был нужен, когда память машин была ограничена, </a:t>
            </a:r>
            <a:r>
              <a:rPr lang="ru-RU" i="1" dirty="0"/>
              <a:t>стек – стек, стечь, стекло, стечь, стеклами, стеками </a:t>
            </a:r>
            <a:r>
              <a:rPr lang="ru-RU" dirty="0"/>
              <a:t>– минус – много шума)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Словарные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408591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1332346"/>
            <a:ext cx="109728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Введение</a:t>
            </a:r>
          </a:p>
          <a:p>
            <a:pPr marL="514350" indent="-514350"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Лингвистические данные </a:t>
            </a:r>
          </a:p>
          <a:p>
            <a:pPr marL="514350" indent="-514350"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Методы морфологической разметки</a:t>
            </a:r>
          </a:p>
          <a:p>
            <a:pPr marL="514350" indent="-514350"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Классические методы:</a:t>
            </a:r>
          </a:p>
          <a:p>
            <a:pPr marL="400050" lvl="1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4.1. Метод Эрика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Брилла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: автоматическое извлечение правил</a:t>
            </a:r>
          </a:p>
          <a:p>
            <a:pPr marL="400050" lvl="1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4.2. Скрытые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марковские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модели</a:t>
            </a:r>
          </a:p>
          <a:p>
            <a:pPr marL="400050" lvl="1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4.3. Другие методы</a:t>
            </a:r>
          </a:p>
          <a:p>
            <a:pPr marL="0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5. Современные подходы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применение нейронных сетей 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6.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Методы оценивания</a:t>
            </a:r>
          </a:p>
          <a:p>
            <a:pPr marL="0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7. Типы омонимии. Проблемы автоматической морфологической разметки</a:t>
            </a:r>
          </a:p>
          <a:p>
            <a:pPr marL="0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8. Готовые решения для русского</a:t>
            </a: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16463" y="231775"/>
            <a:ext cx="7475537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План</a:t>
            </a:r>
          </a:p>
        </p:txBody>
      </p:sp>
    </p:spTree>
    <p:extLst>
      <p:ext uri="{BB962C8B-B14F-4D97-AF65-F5344CB8AC3E}">
        <p14:creationId xmlns:p14="http://schemas.microsoft.com/office/powerpoint/2010/main" val="33996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(</a:t>
            </a:r>
            <a:r>
              <a:rPr lang="en-US" b="1" dirty="0" err="1"/>
              <a:t>OpenCorpora</a:t>
            </a:r>
            <a:r>
              <a:rPr lang="en-US" b="1" dirty="0"/>
              <a:t> — </a:t>
            </a:r>
            <a:r>
              <a:rPr lang="ru-RU" b="1" dirty="0"/>
              <a:t>обработанный словарь АОТ)</a:t>
            </a:r>
          </a:p>
          <a:p>
            <a:r>
              <a:rPr lang="ru-RU" dirty="0"/>
              <a:t>Лексема состоит из всех форм слова, причем для каждой</a:t>
            </a:r>
          </a:p>
          <a:p>
            <a:r>
              <a:rPr lang="ru-RU" dirty="0"/>
              <a:t>формы указана грамматическая информация (тег).</a:t>
            </a:r>
          </a:p>
          <a:p>
            <a:r>
              <a:rPr lang="ru-RU" dirty="0"/>
              <a:t>Первой формой в списке идет нормальная форма слова.</a:t>
            </a:r>
          </a:p>
          <a:p>
            <a:r>
              <a:rPr lang="ru-RU" dirty="0"/>
              <a:t>ёж </a:t>
            </a:r>
            <a:r>
              <a:rPr lang="en-US" dirty="0" err="1"/>
              <a:t>NOUN,anim,masc</a:t>
            </a:r>
            <a:r>
              <a:rPr lang="en-US" dirty="0"/>
              <a:t> </a:t>
            </a:r>
            <a:r>
              <a:rPr lang="en-US" dirty="0" err="1"/>
              <a:t>sing,nomn</a:t>
            </a:r>
            <a:endParaRPr lang="en-US" dirty="0"/>
          </a:p>
          <a:p>
            <a:r>
              <a:rPr lang="ru-RU" dirty="0"/>
              <a:t>ежа </a:t>
            </a:r>
            <a:r>
              <a:rPr lang="en-US" dirty="0" err="1"/>
              <a:t>NOUN,anim,masc</a:t>
            </a:r>
            <a:r>
              <a:rPr lang="en-US" dirty="0"/>
              <a:t> </a:t>
            </a:r>
            <a:r>
              <a:rPr lang="en-US" dirty="0" err="1"/>
              <a:t>sing,gent</a:t>
            </a:r>
            <a:endParaRPr lang="en-US" dirty="0"/>
          </a:p>
          <a:p>
            <a:r>
              <a:rPr lang="ru-RU" dirty="0"/>
              <a:t>ежу </a:t>
            </a:r>
            <a:r>
              <a:rPr lang="en-US" dirty="0" err="1"/>
              <a:t>NOUN,anim,masc</a:t>
            </a:r>
            <a:r>
              <a:rPr lang="en-US" dirty="0"/>
              <a:t> </a:t>
            </a:r>
            <a:r>
              <a:rPr lang="en-US" dirty="0" err="1"/>
              <a:t>sing,datv</a:t>
            </a:r>
            <a:endParaRPr lang="en-US" dirty="0"/>
          </a:p>
          <a:p>
            <a:r>
              <a:rPr lang="ru-RU" dirty="0"/>
              <a:t>ежа </a:t>
            </a:r>
            <a:r>
              <a:rPr lang="en-US" dirty="0" err="1"/>
              <a:t>NOUN,anim,masc</a:t>
            </a:r>
            <a:r>
              <a:rPr lang="en-US" dirty="0"/>
              <a:t> </a:t>
            </a:r>
            <a:r>
              <a:rPr lang="en-US" dirty="0" err="1"/>
              <a:t>sing,accs</a:t>
            </a:r>
            <a:endParaRPr lang="en-US" dirty="0"/>
          </a:p>
          <a:p>
            <a:r>
              <a:rPr lang="ru-RU" dirty="0"/>
              <a:t>ежом </a:t>
            </a:r>
            <a:r>
              <a:rPr lang="en-US" dirty="0" err="1"/>
              <a:t>NOUN,anim,masc</a:t>
            </a:r>
            <a:r>
              <a:rPr lang="en-US" dirty="0"/>
              <a:t> </a:t>
            </a:r>
            <a:r>
              <a:rPr lang="en-US" dirty="0" err="1"/>
              <a:t>sing,ablt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Словарные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347867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«</a:t>
            </a:r>
            <a:r>
              <a:rPr lang="ru-RU" b="1" dirty="0" err="1"/>
              <a:t>Бессловарный</a:t>
            </a:r>
            <a:r>
              <a:rPr lang="ru-RU" b="1" dirty="0"/>
              <a:t> анализ» или «анализ по аналогии»?</a:t>
            </a:r>
          </a:p>
          <a:p>
            <a:r>
              <a:rPr lang="ru-RU" dirty="0"/>
              <a:t>• Термин ≪</a:t>
            </a:r>
            <a:r>
              <a:rPr lang="ru-RU" dirty="0" err="1"/>
              <a:t>бессловарный</a:t>
            </a:r>
            <a:r>
              <a:rPr lang="ru-RU" dirty="0"/>
              <a:t> анализ≫ применим в ситуации</a:t>
            </a:r>
          </a:p>
          <a:p>
            <a:r>
              <a:rPr lang="ru-RU" dirty="0"/>
              <a:t>полного отсутствия словаря лексических единиц</a:t>
            </a:r>
          </a:p>
          <a:p>
            <a:r>
              <a:rPr lang="ru-RU" dirty="0"/>
              <a:t>• Термин ≪анализ по аналогии≫ описывает анализ слов,</a:t>
            </a:r>
          </a:p>
          <a:p>
            <a:r>
              <a:rPr lang="ru-RU" dirty="0"/>
              <a:t>которые не вошли в существующий словарь.</a:t>
            </a:r>
          </a:p>
          <a:p>
            <a:r>
              <a:rPr lang="ru-RU" i="1" dirty="0" err="1"/>
              <a:t>глокая</a:t>
            </a:r>
            <a:r>
              <a:rPr lang="ru-RU" i="1" dirty="0"/>
              <a:t> </a:t>
            </a:r>
            <a:r>
              <a:rPr lang="ru-RU" dirty="0"/>
              <a:t>– слово с парадигмой</a:t>
            </a:r>
          </a:p>
          <a:p>
            <a:r>
              <a:rPr lang="ru-RU" i="1" dirty="0" err="1"/>
              <a:t>глокой</a:t>
            </a:r>
            <a:r>
              <a:rPr lang="ru-RU" i="1" dirty="0"/>
              <a:t>, </a:t>
            </a:r>
            <a:r>
              <a:rPr lang="ru-RU" i="1" dirty="0" err="1"/>
              <a:t>глокого</a:t>
            </a:r>
            <a:r>
              <a:rPr lang="ru-RU" dirty="0"/>
              <a:t>.. (как </a:t>
            </a:r>
            <a:r>
              <a:rPr lang="ru-RU" i="1" dirty="0"/>
              <a:t>большой</a:t>
            </a:r>
            <a:r>
              <a:rPr lang="ru-RU" dirty="0"/>
              <a:t>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Методы, основанные на правилах</a:t>
            </a:r>
          </a:p>
        </p:txBody>
      </p:sp>
    </p:spTree>
    <p:extLst>
      <p:ext uri="{BB962C8B-B14F-4D97-AF65-F5344CB8AC3E}">
        <p14:creationId xmlns:p14="http://schemas.microsoft.com/office/powerpoint/2010/main" val="2428263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64" y="1246910"/>
            <a:ext cx="10972800" cy="45259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Анализ новых, редких слов, имен собственных,</a:t>
            </a:r>
          </a:p>
          <a:p>
            <a:r>
              <a:rPr lang="ru-RU" dirty="0"/>
              <a:t>окказионализмов (</a:t>
            </a:r>
            <a:r>
              <a:rPr lang="ru-RU" dirty="0" err="1"/>
              <a:t>несловарных</a:t>
            </a:r>
            <a:r>
              <a:rPr lang="ru-RU" dirty="0"/>
              <a:t> словоформ), или</a:t>
            </a:r>
          </a:p>
          <a:p>
            <a:r>
              <a:rPr lang="ru-RU" dirty="0"/>
              <a:t>анализ по аналогии: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предсказание префиксального образования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предсказание по концовке, взятой из известных словоформ</a:t>
            </a:r>
          </a:p>
          <a:p>
            <a:r>
              <a:rPr lang="ru-RU" dirty="0"/>
              <a:t>Например: Если префикс не длиннее M символов, а правая часть (совпавшая с известной словоформой) не короче N символов, то слово разбирается по образцу известной словоформы.</a:t>
            </a:r>
          </a:p>
          <a:p>
            <a:r>
              <a:rPr lang="ru-RU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псевдоэлементов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(элементов), </a:t>
            </a:r>
            <a:r>
              <a:rPr lang="ru-RU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суперэтажный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(этажный)</a:t>
            </a:r>
          </a:p>
          <a:p>
            <a:r>
              <a:rPr lang="ru-RU" i="1" dirty="0" err="1"/>
              <a:t>кейтерингом</a:t>
            </a:r>
            <a:r>
              <a:rPr lang="ru-RU" i="1" dirty="0"/>
              <a:t> (браунингом, лизингом…)</a:t>
            </a:r>
            <a:endParaRPr lang="ru-RU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Методы, основанные на правилах</a:t>
            </a:r>
          </a:p>
        </p:txBody>
      </p:sp>
    </p:spTree>
    <p:extLst>
      <p:ext uri="{BB962C8B-B14F-4D97-AF65-F5344CB8AC3E}">
        <p14:creationId xmlns:p14="http://schemas.microsoft.com/office/powerpoint/2010/main" val="3322885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64" y="1246910"/>
            <a:ext cx="10972800" cy="45259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Анализ новых, редких слов, имен собственных,</a:t>
            </a:r>
          </a:p>
          <a:p>
            <a:r>
              <a:rPr lang="ru-RU" dirty="0"/>
              <a:t>окказионализмов (</a:t>
            </a:r>
            <a:r>
              <a:rPr lang="ru-RU" dirty="0" err="1"/>
              <a:t>несловарных</a:t>
            </a:r>
            <a:r>
              <a:rPr lang="ru-RU" dirty="0"/>
              <a:t> словоформ), или</a:t>
            </a:r>
          </a:p>
          <a:p>
            <a:r>
              <a:rPr lang="ru-RU" dirty="0"/>
              <a:t>анализ по аналогии: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предсказание префиксального образования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предсказание по концовке, взятой из известных словоформ</a:t>
            </a:r>
          </a:p>
          <a:p>
            <a:r>
              <a:rPr lang="ru-RU" dirty="0"/>
              <a:t>Например: Если префикс не длиннее M символов, а правая часть (совпавшая с известной словоформой) не короче N символов, то слово разбирается по образцу известной словоформы.</a:t>
            </a:r>
          </a:p>
          <a:p>
            <a:r>
              <a:rPr lang="ru-RU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псевдоэлементов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(элементов), </a:t>
            </a:r>
            <a:r>
              <a:rPr lang="ru-RU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суперэтажный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(этажный)</a:t>
            </a:r>
          </a:p>
          <a:p>
            <a:r>
              <a:rPr lang="ru-RU" i="1" dirty="0" err="1"/>
              <a:t>кейтерингом</a:t>
            </a:r>
            <a:r>
              <a:rPr lang="ru-RU" i="1" dirty="0"/>
              <a:t> (браунингом, лизингом…)</a:t>
            </a:r>
            <a:endParaRPr lang="ru-RU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endParaRPr lang="ru-R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23009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/>
          </p:cNvSpPr>
          <p:nvPr>
            <p:ph idx="1"/>
          </p:nvPr>
        </p:nvSpPr>
        <p:spPr bwMode="auto">
          <a:xfrm>
            <a:off x="131618" y="1417638"/>
            <a:ext cx="10972800" cy="4525963"/>
          </a:xfrm>
        </p:spPr>
        <p:txBody>
          <a:bodyPr/>
          <a:lstStyle/>
          <a:p>
            <a:pPr>
              <a:defRPr/>
            </a:pPr>
            <a:r>
              <a:rPr lang="ru-RU" sz="2400" dirty="0"/>
              <a:t>АОТ (ДИАЛИНГ)</a:t>
            </a:r>
          </a:p>
          <a:p>
            <a:pPr marL="0" indent="0">
              <a:buNone/>
              <a:defRPr/>
            </a:pPr>
            <a:endParaRPr lang="ru-RU" sz="2400" dirty="0"/>
          </a:p>
          <a:p>
            <a:pPr>
              <a:defRPr/>
            </a:pPr>
            <a:endParaRPr sz="2400" dirty="0"/>
          </a:p>
        </p:txBody>
      </p:sp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330037" y="-60108"/>
            <a:ext cx="10972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err="1"/>
              <a:t>Правловые</a:t>
            </a:r>
            <a:r>
              <a:rPr lang="ru-RU" dirty="0"/>
              <a:t> методы</a:t>
            </a:r>
            <a:br>
              <a:rPr lang="ru-RU" dirty="0"/>
            </a:br>
            <a:r>
              <a:rPr lang="ru-RU" dirty="0"/>
              <a:t>предсказания незнакомых словоформ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61108" y="1956089"/>
            <a:ext cx="1028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глокая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2619375"/>
            <a:ext cx="8477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7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Морфологическая омонимия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30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/>
          </p:cNvSpPr>
          <p:nvPr>
            <p:ph idx="1"/>
          </p:nvPr>
        </p:nvSpPr>
        <p:spPr bwMode="auto">
          <a:xfrm>
            <a:off x="1226126" y="1417638"/>
            <a:ext cx="9878291" cy="4525963"/>
          </a:xfrm>
        </p:spPr>
        <p:txBody>
          <a:bodyPr/>
          <a:lstStyle/>
          <a:p>
            <a:pPr marL="0" indent="0">
              <a:buNone/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/>
              <a:t>Данные</a:t>
            </a:r>
          </a:p>
          <a:p>
            <a:pPr>
              <a:defRPr/>
            </a:pPr>
            <a:r>
              <a:rPr lang="ru-RU" sz="2400" dirty="0"/>
              <a:t>Методы:</a:t>
            </a:r>
          </a:p>
          <a:p>
            <a:pPr lvl="1">
              <a:defRPr/>
            </a:pPr>
            <a:r>
              <a:rPr lang="ru-RU" dirty="0"/>
              <a:t>общий обзор методов</a:t>
            </a:r>
          </a:p>
          <a:p>
            <a:pPr lvl="1">
              <a:defRPr/>
            </a:pPr>
            <a:r>
              <a:rPr lang="ru-RU" dirty="0"/>
              <a:t>правила</a:t>
            </a:r>
          </a:p>
          <a:p>
            <a:pPr lvl="1">
              <a:defRPr/>
            </a:pPr>
            <a:r>
              <a:rPr lang="ru-RU" dirty="0"/>
              <a:t>индукция правил</a:t>
            </a:r>
          </a:p>
          <a:p>
            <a:pPr lvl="1">
              <a:defRPr/>
            </a:pPr>
            <a:r>
              <a:rPr lang="ru-RU" dirty="0"/>
              <a:t>скрытые </a:t>
            </a:r>
            <a:r>
              <a:rPr lang="ru-RU" dirty="0" err="1"/>
              <a:t>марковские</a:t>
            </a:r>
            <a:r>
              <a:rPr lang="ru-RU" dirty="0"/>
              <a:t> модели</a:t>
            </a:r>
            <a:endParaRPr dirty="0"/>
          </a:p>
        </p:txBody>
      </p:sp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330037" y="-60108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План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161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03904"/>
              </p:ext>
            </p:extLst>
          </p:nvPr>
        </p:nvGraphicFramePr>
        <p:xfrm>
          <a:off x="147780" y="1174750"/>
          <a:ext cx="9735128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4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4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6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словоформа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Морф. Разбор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Лемма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вдруг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Вдруг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строгая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Глаг,перех,нсв,деепр</a:t>
                      </a:r>
                      <a:r>
                        <a:rPr lang="ru-RU" sz="2000" dirty="0">
                          <a:effectLst/>
                        </a:rPr>
                        <a:t>, действ, наст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Строгать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Прил,ж,ед,им,полн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Строгий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девушка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Сущ,одуш</a:t>
                      </a:r>
                      <a:r>
                        <a:rPr lang="ru-RU" sz="2000" dirty="0">
                          <a:effectLst/>
                        </a:rPr>
                        <a:t>, </a:t>
                      </a:r>
                      <a:r>
                        <a:rPr lang="ru-RU" sz="2000" dirty="0" err="1">
                          <a:effectLst/>
                        </a:rPr>
                        <a:t>ж,ед,им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Девушка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одарила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Глаг,перех,св</a:t>
                      </a:r>
                      <a:r>
                        <a:rPr lang="ru-RU" sz="2000" dirty="0">
                          <a:effectLst/>
                        </a:rPr>
                        <a:t>, изъяв, </a:t>
                      </a:r>
                      <a:r>
                        <a:rPr lang="ru-RU" sz="2000" dirty="0" err="1">
                          <a:effectLst/>
                        </a:rPr>
                        <a:t>действ,прош,ж,ед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Одарить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его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Мс-прил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Его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Мс-сущ,3л, м,ед, вин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он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Мс-сущ,3л, м,ед, род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он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Мс-сущ,3л, с,ед, вин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оно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Мс-сущ,3л, </a:t>
                      </a:r>
                      <a:r>
                        <a:rPr lang="ru-RU" sz="2000" dirty="0" err="1">
                          <a:effectLst/>
                        </a:rPr>
                        <a:t>с,ед</a:t>
                      </a:r>
                      <a:r>
                        <a:rPr lang="ru-RU" sz="2000" dirty="0">
                          <a:effectLst/>
                        </a:rPr>
                        <a:t>, род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оно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робким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прил, м, ед, твор, полн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робкий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прил, с, ед, твор, полн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робкий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Прил,мн,дат,полн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Робкий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поцелуем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сущ, неод, м, ед, твор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поцелуй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глаг, перех, св, повел, действ, 1л, мн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поцеловать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глаг, перех, св, изъяв, действ, буд, 1л, мн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поцеловать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55035" y="157885"/>
            <a:ext cx="8347075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</a:t>
            </a:r>
            <a:br>
              <a:rPr lang="ru-RU" altLang="en-US" sz="3600" dirty="0"/>
            </a:br>
            <a:r>
              <a:rPr lang="ru-RU" altLang="en-US" sz="3600" dirty="0"/>
              <a:t>Морфологическая омонимия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82908" y="1489578"/>
            <a:ext cx="1681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??? </a:t>
            </a:r>
            <a:r>
              <a:rPr lang="ru-RU" sz="2000" dirty="0"/>
              <a:t>уровень </a:t>
            </a:r>
          </a:p>
          <a:p>
            <a:r>
              <a:rPr lang="ru-RU" sz="2000" dirty="0"/>
              <a:t>омонимии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30688" y="2512292"/>
            <a:ext cx="1727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  <a:r>
              <a:rPr lang="ru-RU" dirty="0"/>
              <a:t>16 разборов</a:t>
            </a:r>
            <a:r>
              <a:rPr lang="en-US" dirty="0"/>
              <a:t>/</a:t>
            </a:r>
            <a:endParaRPr lang="ru-RU" dirty="0"/>
          </a:p>
          <a:p>
            <a:r>
              <a:rPr lang="ru-RU" dirty="0"/>
              <a:t>7 </a:t>
            </a:r>
            <a:r>
              <a:rPr lang="ru-RU" dirty="0" err="1"/>
              <a:t>токенов</a:t>
            </a:r>
            <a:endParaRPr lang="ru-RU" dirty="0"/>
          </a:p>
          <a:p>
            <a:r>
              <a:rPr lang="ru-RU" dirty="0">
                <a:sym typeface="Symbol" panose="05050102010706020507" pitchFamily="18" charset="2"/>
              </a:rPr>
              <a:t> 2,3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леммные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омонимы:  омонимична начальная форма (например, 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печь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как существительное и глагол); 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нелеммные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омонимы - в омонимичные отношения вступают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неначальные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формы: 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стечь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стекло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стечь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/ 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стекло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),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стекли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стечь 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/ 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стеклить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данные. Морфологическая омонимия</a:t>
            </a:r>
          </a:p>
        </p:txBody>
      </p:sp>
    </p:spTree>
    <p:extLst>
      <p:ext uri="{BB962C8B-B14F-4D97-AF65-F5344CB8AC3E}">
        <p14:creationId xmlns:p14="http://schemas.microsoft.com/office/powerpoint/2010/main" val="780044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Словарная (потенциальная) омонимия - единицы корпуса, которые вообще способны вы­ступать с омонимичными значениями (словарные омо­ни­мы), 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Текстовые омонимы - единицы, которые в корпусе действительно выступают в омонимичных значениях (тексто­вые омонимы). 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По данным корпуса: </a:t>
            </a:r>
          </a:p>
          <a:p>
            <a:pPr lvl="1"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значительная часть потенциальных омонимов на практике достаточно часто получает лишь один вариант грамматического разбора или по крайней мере один из вариантов является намного более частотным по сравнению с остальными.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</a:t>
            </a:r>
            <a:br>
              <a:rPr lang="ru-RU" altLang="en-US" sz="3600" dirty="0"/>
            </a:br>
            <a:r>
              <a:rPr lang="ru-RU" altLang="en-US" sz="3600" dirty="0"/>
              <a:t>Морфологическая омонимия</a:t>
            </a:r>
          </a:p>
        </p:txBody>
      </p:sp>
    </p:spTree>
    <p:extLst>
      <p:ext uri="{BB962C8B-B14F-4D97-AF65-F5344CB8AC3E}">
        <p14:creationId xmlns:p14="http://schemas.microsoft.com/office/powerpoint/2010/main" val="104886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433946"/>
            <a:ext cx="10972800" cy="48098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Частеречная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аннотация (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-tagging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морфологическая аннотация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/ 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грамматическая аннотация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&lt;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lex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ru-RU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между"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"PR"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&gt;&lt;/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ru-RU" dirty="0" err="1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М`ежду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&lt;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lex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ru-RU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то"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"S-</a:t>
            </a:r>
            <a:r>
              <a:rPr lang="en-US" dirty="0" err="1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PRO,n,sg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=ins"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&gt;&lt;/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тем&lt;/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&lt;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lex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ru-RU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конкурент"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dirty="0" err="1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S,m,anim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 err="1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pl,nom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&gt;&lt;/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ru-RU" dirty="0" err="1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конкур`енты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&lt;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lex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ru-RU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наступать"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dirty="0" err="1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V,ipf,intr,act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=pl,praes,3p,indic"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&gt;&lt;/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ru-RU" dirty="0" err="1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наступ`ают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&lt;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lex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ru-RU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на"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"PR"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&gt;&lt;/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на&lt;/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&lt;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lex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ru-RU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пятка"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dirty="0" err="1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S,f,inan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 err="1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pl,acc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&gt;&lt;/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ru-RU" dirty="0" err="1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п`ятки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. &lt;/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endParaRPr lang="ru-RU" dirty="0">
              <a:solidFill>
                <a:srgbClr val="383A4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Задача 1: каждому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токену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поставить в соответствие исходную форму (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лемматизация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Задача 2: каждому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токену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поставить в соответствие грамматический тег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набор тегов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/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множество возможных тегов (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дизамбигуация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9953" y="157884"/>
            <a:ext cx="8445356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Введение: морфологическая  аннотация</a:t>
            </a:r>
          </a:p>
        </p:txBody>
      </p:sp>
    </p:spTree>
    <p:extLst>
      <p:ext uri="{BB962C8B-B14F-4D97-AF65-F5344CB8AC3E}">
        <p14:creationId xmlns:p14="http://schemas.microsoft.com/office/powerpoint/2010/main" val="3176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 Морфологическая омонимия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32552"/>
              </p:ext>
            </p:extLst>
          </p:nvPr>
        </p:nvGraphicFramePr>
        <p:xfrm>
          <a:off x="2065193" y="1638594"/>
          <a:ext cx="7921625" cy="4572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640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Порядок тэга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Частота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Доля в процентах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Однозначный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10752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54,34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Двузначный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4772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24,12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Трехзначный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2004</a:t>
                      </a:r>
                      <a:endParaRPr lang="en-GB" sz="2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10,13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Четырехзначный</a:t>
                      </a:r>
                      <a:endParaRPr lang="en-GB" sz="2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658</a:t>
                      </a:r>
                      <a:endParaRPr lang="en-GB" sz="2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3,33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Пятизначный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756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3,82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Шестизначный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232</a:t>
                      </a:r>
                      <a:endParaRPr lang="en-GB" sz="2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1,17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Остальные</a:t>
                      </a:r>
                      <a:endParaRPr lang="en-GB" sz="2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613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3,1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7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Всего</a:t>
                      </a:r>
                      <a:endParaRPr lang="en-GB" sz="2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19787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100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65193" y="1104051"/>
            <a:ext cx="67393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400" b="1" dirty="0">
                <a:cs typeface="Times New Roman" panose="02020603050405020304" pitchFamily="18" charset="0"/>
              </a:rPr>
              <a:t>Омонимия в словаре: потенциальная омонимия</a:t>
            </a:r>
            <a:endParaRPr lang="ru-R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8532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 Морфологическая омонимия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65193" y="1104051"/>
            <a:ext cx="5727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400" b="1" dirty="0"/>
              <a:t>Омонимия в тексте: реальная омонимия</a:t>
            </a:r>
            <a:endParaRPr lang="en-GB" alt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633552"/>
              </p:ext>
            </p:extLst>
          </p:nvPr>
        </p:nvGraphicFramePr>
        <p:xfrm>
          <a:off x="1507404" y="1662257"/>
          <a:ext cx="7921625" cy="4233865"/>
        </p:xfrm>
        <a:graphic>
          <a:graphicData uri="http://schemas.openxmlformats.org/drawingml/2006/table">
            <a:tbl>
              <a:tblPr/>
              <a:tblGrid>
                <a:gridCol w="264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Порядок тэга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Частота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Доля в процентах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Однозначный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118774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88,38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Двузначный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12506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9,31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Трехзначный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2219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1,65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Четырехзначный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603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0,45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Пятизначный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0,12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Шестизначный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0,06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Остальные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0,04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134390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820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методы, основанные на правилах:</a:t>
            </a:r>
          </a:p>
          <a:p>
            <a:pPr lvl="1">
              <a:defRPr/>
            </a:pPr>
            <a:r>
              <a:rPr lang="ru-RU" dirty="0"/>
              <a:t>методы, основанные на словарях</a:t>
            </a:r>
          </a:p>
          <a:p>
            <a:pPr lvl="1">
              <a:defRPr/>
            </a:pPr>
            <a:r>
              <a:rPr lang="ru-RU" dirty="0" err="1"/>
              <a:t>бессловарные</a:t>
            </a:r>
            <a:r>
              <a:rPr lang="ru-RU" dirty="0"/>
              <a:t> методы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машинное обучение:</a:t>
            </a:r>
          </a:p>
          <a:p>
            <a:pPr lvl="1">
              <a:defRPr/>
            </a:pPr>
            <a:r>
              <a:rPr lang="ru-RU" dirty="0"/>
              <a:t>контролируемое </a:t>
            </a:r>
            <a:r>
              <a:rPr lang="en-US" dirty="0"/>
              <a:t>/</a:t>
            </a:r>
            <a:r>
              <a:rPr lang="ru-RU" dirty="0"/>
              <a:t> неконтролируемое (с учителем </a:t>
            </a:r>
            <a:r>
              <a:rPr lang="en-US" dirty="0"/>
              <a:t>/</a:t>
            </a:r>
            <a:r>
              <a:rPr lang="ru-RU" dirty="0"/>
              <a:t> без учителя)</a:t>
            </a:r>
          </a:p>
          <a:p>
            <a:pPr lvl="1">
              <a:defRPr/>
            </a:pPr>
            <a:r>
              <a:rPr lang="ru-RU" dirty="0"/>
              <a:t>извлечение правил</a:t>
            </a:r>
          </a:p>
          <a:p>
            <a:pPr lvl="1">
              <a:defRPr/>
            </a:pPr>
            <a:r>
              <a:rPr lang="ru-RU" dirty="0"/>
              <a:t>методы классификации (</a:t>
            </a:r>
            <a:r>
              <a:rPr lang="en-US" dirty="0"/>
              <a:t>SVM</a:t>
            </a:r>
            <a:r>
              <a:rPr lang="ru-RU" dirty="0"/>
              <a:t>, деревья решений)</a:t>
            </a:r>
            <a:endParaRPr lang="en-US" dirty="0"/>
          </a:p>
          <a:p>
            <a:pPr lvl="1">
              <a:defRPr/>
            </a:pPr>
            <a:r>
              <a:rPr lang="ru-RU" dirty="0"/>
              <a:t>скрытые </a:t>
            </a:r>
            <a:r>
              <a:rPr lang="ru-RU" dirty="0" err="1"/>
              <a:t>марковские</a:t>
            </a:r>
            <a:r>
              <a:rPr lang="ru-RU" dirty="0"/>
              <a:t> модели (</a:t>
            </a:r>
            <a:r>
              <a:rPr lang="en-US" dirty="0"/>
              <a:t>HMM</a:t>
            </a:r>
            <a:r>
              <a:rPr lang="ru-RU" dirty="0"/>
              <a:t>), </a:t>
            </a:r>
            <a:r>
              <a:rPr lang="ru-RU" dirty="0" err="1"/>
              <a:t>марковские</a:t>
            </a:r>
            <a:r>
              <a:rPr lang="ru-RU" dirty="0"/>
              <a:t> модели максимальной энтропии (</a:t>
            </a:r>
            <a:r>
              <a:rPr lang="en-US" dirty="0"/>
              <a:t>MEMM) </a:t>
            </a:r>
            <a:r>
              <a:rPr lang="ru-RU" dirty="0"/>
              <a:t>условные случайные поля (</a:t>
            </a:r>
            <a:r>
              <a:rPr lang="en-US" dirty="0"/>
              <a:t>CRF</a:t>
            </a:r>
            <a:r>
              <a:rPr lang="ru-RU" dirty="0"/>
              <a:t>)</a:t>
            </a:r>
          </a:p>
          <a:p>
            <a:pPr lvl="1">
              <a:defRPr/>
            </a:pPr>
            <a:r>
              <a:rPr lang="ru-RU" dirty="0"/>
              <a:t>нейронные сети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Методы снятия неоднозначности</a:t>
            </a:r>
          </a:p>
        </p:txBody>
      </p:sp>
    </p:spTree>
    <p:extLst>
      <p:ext uri="{BB962C8B-B14F-4D97-AF65-F5344CB8AC3E}">
        <p14:creationId xmlns:p14="http://schemas.microsoft.com/office/powerpoint/2010/main" val="3176976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Методы, основанные на правилах</a:t>
            </a:r>
          </a:p>
          <a:p>
            <a:pPr marL="0" indent="0">
              <a:buNone/>
            </a:pPr>
            <a:r>
              <a:rPr lang="ru-RU" dirty="0"/>
              <a:t>Методы, основанные на обучении</a:t>
            </a:r>
          </a:p>
          <a:p>
            <a:r>
              <a:rPr lang="ru-RU" dirty="0"/>
              <a:t>метод </a:t>
            </a:r>
          </a:p>
          <a:p>
            <a:r>
              <a:rPr lang="en-US" dirty="0"/>
              <a:t>SVM</a:t>
            </a:r>
            <a:r>
              <a:rPr lang="ru-RU" dirty="0"/>
              <a:t>,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скрытые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марковские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модели, </a:t>
            </a:r>
            <a:r>
              <a:rPr lang="en-US" dirty="0"/>
              <a:t>MEMM (</a:t>
            </a:r>
            <a:r>
              <a:rPr lang="ru-RU" dirty="0" err="1"/>
              <a:t>марковские</a:t>
            </a:r>
            <a:r>
              <a:rPr lang="ru-RU" dirty="0"/>
              <a:t> модели максимальной энтропии</a:t>
            </a:r>
            <a:r>
              <a:rPr lang="en-US" dirty="0"/>
              <a:t>)</a:t>
            </a:r>
            <a:r>
              <a:rPr lang="ru-RU" dirty="0"/>
              <a:t>, метод условных случайных полей</a:t>
            </a:r>
          </a:p>
          <a:p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Методы снятия неоднозначности</a:t>
            </a:r>
          </a:p>
        </p:txBody>
      </p:sp>
    </p:spTree>
    <p:extLst>
      <p:ext uri="{BB962C8B-B14F-4D97-AF65-F5344CB8AC3E}">
        <p14:creationId xmlns:p14="http://schemas.microsoft.com/office/powerpoint/2010/main" val="2880868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en-US" i="1" dirty="0"/>
              <a:t>A fly can fly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Правило</a:t>
            </a:r>
            <a:r>
              <a:rPr lang="en-US" dirty="0"/>
              <a:t>???</a:t>
            </a:r>
          </a:p>
          <a:p>
            <a:pPr marL="0" indent="0">
              <a:buNone/>
              <a:defRPr/>
            </a:pPr>
            <a:r>
              <a:rPr lang="en-US" dirty="0"/>
              <a:t>{N,V} 					| </a:t>
            </a:r>
            <a:r>
              <a:rPr lang="en-US" dirty="0" err="1"/>
              <a:t>Det</a:t>
            </a:r>
            <a:r>
              <a:rPr lang="en-US" dirty="0"/>
              <a:t> _ </a:t>
            </a:r>
            <a:endParaRPr lang="ru-RU" dirty="0"/>
          </a:p>
          <a:p>
            <a:pPr marL="0" indent="0">
              <a:buNone/>
              <a:defRPr/>
            </a:pPr>
            <a:endParaRPr lang="ru-RU" i="1" dirty="0"/>
          </a:p>
          <a:p>
            <a:pPr marL="0" indent="0">
              <a:buNone/>
              <a:defRPr/>
            </a:pPr>
            <a:r>
              <a:rPr lang="ru-RU" i="1" dirty="0"/>
              <a:t>Запомни эти </a:t>
            </a:r>
            <a:r>
              <a:rPr lang="ru-RU" b="1" i="1" dirty="0"/>
              <a:t>данные</a:t>
            </a:r>
            <a:endParaRPr lang="en-US" b="1" i="1" dirty="0"/>
          </a:p>
          <a:p>
            <a:pPr marL="0" indent="0">
              <a:buNone/>
              <a:defRPr/>
            </a:pPr>
            <a:r>
              <a:rPr lang="ru-RU" b="1" i="1" dirty="0"/>
              <a:t>Данные </a:t>
            </a:r>
            <a:r>
              <a:rPr lang="ru-RU" i="1" dirty="0"/>
              <a:t>получены …</a:t>
            </a:r>
            <a:endParaRPr lang="ru-RU" b="1" i="1" dirty="0"/>
          </a:p>
          <a:p>
            <a:pPr marL="0" indent="0">
              <a:buNone/>
              <a:defRPr/>
            </a:pPr>
            <a:r>
              <a:rPr lang="en-US" dirty="0"/>
              <a:t>{N,A} -&gt; N | _&lt;/s&gt; </a:t>
            </a:r>
            <a:r>
              <a:rPr lang="ru-RU" dirty="0"/>
              <a:t>или _ </a:t>
            </a:r>
            <a:r>
              <a:rPr lang="en-US" dirty="0" err="1"/>
              <a:t>Vfin</a:t>
            </a:r>
            <a:endParaRPr lang="ru-RU" dirty="0"/>
          </a:p>
          <a:p>
            <a:pPr marL="0" indent="0">
              <a:buNone/>
              <a:defRPr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05682" y="0"/>
            <a:ext cx="10972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Правила</a:t>
            </a:r>
            <a:endParaRPr lang="en-US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5159375" y="3068639"/>
            <a:ext cx="431800" cy="46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92082" y="2590801"/>
            <a:ext cx="1368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/>
              <a:t>???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16682" y="2569370"/>
            <a:ext cx="13668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9933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??? (a) </a:t>
            </a:r>
            <a:r>
              <a:rPr lang="ru-RU" i="1" dirty="0"/>
              <a:t>большие ямы </a:t>
            </a:r>
            <a:r>
              <a:rPr lang="en-US" dirty="0"/>
              <a:t>vs. (b) </a:t>
            </a:r>
            <a:r>
              <a:rPr lang="ru-RU" i="1" dirty="0"/>
              <a:t>большой ямы</a:t>
            </a:r>
          </a:p>
          <a:p>
            <a:pPr marL="0" indent="0">
              <a:buNone/>
              <a:defRPr/>
            </a:pPr>
            <a:r>
              <a:rPr lang="en-US" dirty="0"/>
              <a:t>(a) x</a:t>
            </a:r>
            <a:r>
              <a:rPr lang="en-US" i="1" dirty="0"/>
              <a:t>={‘</a:t>
            </a:r>
            <a:r>
              <a:rPr lang="en-US" dirty="0" err="1"/>
              <a:t>pl.nom</a:t>
            </a:r>
            <a:r>
              <a:rPr lang="en-US" dirty="0"/>
              <a:t>’</a:t>
            </a:r>
            <a:r>
              <a:rPr lang="en-US" i="1" dirty="0"/>
              <a:t>} </a:t>
            </a:r>
            <a:r>
              <a:rPr lang="en-US" dirty="0">
                <a:sym typeface="Symbol" panose="05050102010706020507" pitchFamily="18" charset="2"/>
              </a:rPr>
              <a:t></a:t>
            </a:r>
            <a:r>
              <a:rPr lang="en-US" i="1" dirty="0"/>
              <a:t>{‘</a:t>
            </a:r>
            <a:r>
              <a:rPr lang="en-US" dirty="0" err="1"/>
              <a:t>pl.nom</a:t>
            </a:r>
            <a:r>
              <a:rPr lang="en-US" dirty="0"/>
              <a:t>’, ‘</a:t>
            </a:r>
            <a:r>
              <a:rPr lang="en-US" dirty="0" err="1"/>
              <a:t>sg.gen</a:t>
            </a:r>
            <a:r>
              <a:rPr lang="en-US" dirty="0"/>
              <a:t>’</a:t>
            </a:r>
            <a:r>
              <a:rPr lang="en-US" i="1" dirty="0"/>
              <a:t>}</a:t>
            </a:r>
          </a:p>
          <a:p>
            <a:pPr marL="0" indent="0">
              <a:buNone/>
              <a:defRPr/>
            </a:pPr>
            <a:r>
              <a:rPr lang="en-US" dirty="0"/>
              <a:t>(b) x</a:t>
            </a:r>
            <a:r>
              <a:rPr lang="en-US" i="1" dirty="0"/>
              <a:t>={‘</a:t>
            </a:r>
            <a:r>
              <a:rPr lang="en-US" dirty="0" err="1"/>
              <a:t>f.sg.gen</a:t>
            </a:r>
            <a:r>
              <a:rPr lang="en-US" dirty="0"/>
              <a:t>’, ‘</a:t>
            </a:r>
            <a:r>
              <a:rPr lang="en-US" dirty="0" err="1"/>
              <a:t>m.sg.nom</a:t>
            </a:r>
            <a:r>
              <a:rPr lang="en-US" dirty="0"/>
              <a:t>’, ‘f.sg.dat’, ‘</a:t>
            </a:r>
            <a:r>
              <a:rPr lang="en-US" dirty="0" err="1"/>
              <a:t>f.sg.ins</a:t>
            </a:r>
            <a:r>
              <a:rPr lang="en-US" dirty="0"/>
              <a:t>’, ‘</a:t>
            </a:r>
            <a:r>
              <a:rPr lang="en-US" dirty="0" err="1"/>
              <a:t>f.sg.pp</a:t>
            </a:r>
            <a:r>
              <a:rPr lang="en-US" dirty="0"/>
              <a:t>’</a:t>
            </a:r>
            <a:r>
              <a:rPr lang="en-US" i="1" dirty="0"/>
              <a:t>} </a:t>
            </a:r>
            <a:r>
              <a:rPr lang="en-US" dirty="0">
                <a:sym typeface="Symbol" panose="05050102010706020507" pitchFamily="18" charset="2"/>
              </a:rPr>
              <a:t></a:t>
            </a:r>
            <a:r>
              <a:rPr lang="en-US" i="1" dirty="0"/>
              <a:t>{‘</a:t>
            </a:r>
            <a:r>
              <a:rPr lang="en-US" dirty="0" err="1"/>
              <a:t>pl.nom</a:t>
            </a:r>
            <a:r>
              <a:rPr lang="en-US" dirty="0"/>
              <a:t>’, ‘</a:t>
            </a:r>
            <a:r>
              <a:rPr lang="en-US" dirty="0" err="1"/>
              <a:t>sg.gen</a:t>
            </a:r>
            <a:r>
              <a:rPr lang="en-US" dirty="0"/>
              <a:t>’</a:t>
            </a:r>
            <a:r>
              <a:rPr lang="en-US" i="1" dirty="0"/>
              <a:t>}</a:t>
            </a:r>
          </a:p>
          <a:p>
            <a:pPr marL="514350" indent="-514350">
              <a:buFont typeface="Wingdings" panose="05000000000000000000" pitchFamily="2" charset="2"/>
              <a:buAutoNum type="alphaLcParenBoth"/>
              <a:defRPr/>
            </a:pPr>
            <a:r>
              <a:rPr lang="en-US" dirty="0"/>
              <a:t>x</a:t>
            </a:r>
            <a:r>
              <a:rPr lang="en-US" i="1" dirty="0"/>
              <a:t>= {‘</a:t>
            </a:r>
            <a:r>
              <a:rPr lang="en-US" dirty="0" err="1"/>
              <a:t>pl.nom</a:t>
            </a:r>
            <a:r>
              <a:rPr lang="en-US" dirty="0"/>
              <a:t>’}; (b) x = {‘</a:t>
            </a:r>
            <a:r>
              <a:rPr lang="en-US" dirty="0" err="1"/>
              <a:t>sg.gen</a:t>
            </a:r>
            <a:r>
              <a:rPr lang="en-US" dirty="0"/>
              <a:t>’</a:t>
            </a:r>
            <a:r>
              <a:rPr lang="en-US" i="1" dirty="0"/>
              <a:t>}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1728" y="0"/>
            <a:ext cx="10972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Правила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604838" y="1258888"/>
            <a:ext cx="10972800" cy="45259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ru-RU" sz="2400" dirty="0"/>
              <a:t>… и предложили систему диагностических ситуаций, помогающих разрешить некоторые типы омонимии: </a:t>
            </a:r>
          </a:p>
        </p:txBody>
      </p:sp>
      <p:pic>
        <p:nvPicPr>
          <p:cNvPr id="26628" name="Picture 4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002" y="2008909"/>
            <a:ext cx="69850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Дизамбигуация</a:t>
            </a:r>
            <a:r>
              <a:rPr lang="en-US"/>
              <a:t/>
            </a:r>
            <a:br>
              <a:rPr lang="en-US"/>
            </a:br>
            <a:r>
              <a:rPr lang="ru-RU"/>
              <a:t>Правила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20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английского языка - грамматика ограничений</a:t>
            </a:r>
            <a:r>
              <a:rPr lang="en-US" dirty="0"/>
              <a:t> </a:t>
            </a:r>
            <a:r>
              <a:rPr lang="fr-FR" dirty="0"/>
              <a:t>(</a:t>
            </a:r>
            <a:r>
              <a:rPr lang="fr-FR" i="1" dirty="0" err="1"/>
              <a:t>constraint</a:t>
            </a:r>
            <a:r>
              <a:rPr lang="fr-FR" i="1" dirty="0"/>
              <a:t> </a:t>
            </a:r>
            <a:r>
              <a:rPr lang="fr-FR" i="1" dirty="0" err="1"/>
              <a:t>grammar</a:t>
            </a:r>
            <a:r>
              <a:rPr lang="fr-FR" dirty="0"/>
              <a:t>, F. Carlsson &amp; A. </a:t>
            </a:r>
            <a:r>
              <a:rPr lang="fr-FR" dirty="0" err="1"/>
              <a:t>Voutilainen</a:t>
            </a:r>
            <a:r>
              <a:rPr lang="fr-FR" dirty="0"/>
              <a:t> 1995) </a:t>
            </a:r>
            <a:r>
              <a:rPr lang="ru-RU" dirty="0"/>
              <a:t>включает правила типа ≪выполни действие X над</a:t>
            </a:r>
            <a:r>
              <a:rPr lang="en-US" dirty="0"/>
              <a:t> </a:t>
            </a:r>
            <a:r>
              <a:rPr lang="ru-RU" dirty="0"/>
              <a:t>объектом Y в контексте Z≫</a:t>
            </a:r>
          </a:p>
          <a:p>
            <a:r>
              <a:rPr lang="ru-RU" dirty="0"/>
              <a:t>В первой версии - 1200 правил, основанных на</a:t>
            </a:r>
            <a:r>
              <a:rPr lang="en-US" dirty="0"/>
              <a:t> </a:t>
            </a:r>
            <a:r>
              <a:rPr lang="ru-RU" dirty="0"/>
              <a:t>грамматике, и 200 эвристических правил, потом</a:t>
            </a:r>
            <a:r>
              <a:rPr lang="en-US" dirty="0"/>
              <a:t> </a:t>
            </a:r>
            <a:r>
              <a:rPr lang="ru-RU" dirty="0"/>
              <a:t>расширение до </a:t>
            </a:r>
            <a:r>
              <a:rPr lang="ru-RU" b="1" dirty="0"/>
              <a:t>3600 </a:t>
            </a:r>
            <a:r>
              <a:rPr lang="ru-RU" dirty="0"/>
              <a:t>правил</a:t>
            </a:r>
          </a:p>
          <a:p>
            <a:r>
              <a:rPr lang="ru-RU" dirty="0"/>
              <a:t>Контекстные правила могут быть закодированы в</a:t>
            </a:r>
            <a:r>
              <a:rPr lang="en-US" dirty="0"/>
              <a:t> </a:t>
            </a:r>
            <a:r>
              <a:rPr lang="ru-RU" dirty="0"/>
              <a:t>виде </a:t>
            </a:r>
            <a:r>
              <a:rPr lang="ru-RU" i="1" dirty="0"/>
              <a:t>конечных преобразователей </a:t>
            </a:r>
            <a:r>
              <a:rPr lang="ru-RU" dirty="0"/>
              <a:t>(</a:t>
            </a:r>
            <a:r>
              <a:rPr lang="en-US" i="1" dirty="0"/>
              <a:t>finite-state transducers</a:t>
            </a:r>
            <a:r>
              <a:rPr lang="en-US" dirty="0"/>
              <a:t>)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Дизамбигуация</a:t>
            </a:r>
            <a:r>
              <a:rPr lang="en-US"/>
              <a:t/>
            </a:r>
            <a:br>
              <a:rPr lang="en-US"/>
            </a:br>
            <a:r>
              <a:rPr lang="ru-RU"/>
              <a:t>Правила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18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правила для английского языка:</a:t>
            </a:r>
          </a:p>
          <a:p>
            <a:r>
              <a:rPr lang="sv-SE" dirty="0"/>
              <a:t>tag:red ‘VB’ &lt;- tag: ‘DT’@[-1] ○</a:t>
            </a:r>
          </a:p>
          <a:p>
            <a:r>
              <a:rPr lang="ru-RU" dirty="0"/>
              <a:t>≪исключить тег VB, если сосед на расстоянии ‘-1’ (т.е.</a:t>
            </a:r>
            <a:r>
              <a:rPr lang="en-US" dirty="0"/>
              <a:t> </a:t>
            </a:r>
            <a:r>
              <a:rPr lang="ru-RU" dirty="0" err="1"/>
              <a:t>непосредств</a:t>
            </a:r>
            <a:r>
              <a:rPr lang="ru-RU" dirty="0"/>
              <a:t>. сосед слева) имеет тег DT≫</a:t>
            </a:r>
          </a:p>
          <a:p>
            <a:r>
              <a:rPr lang="en-US" dirty="0"/>
              <a:t>the / {DT} light / {JJ, NN, VB} </a:t>
            </a:r>
            <a:r>
              <a:rPr lang="ru-RU" dirty="0"/>
              <a:t>превращается в</a:t>
            </a:r>
            <a:r>
              <a:rPr lang="en-US" dirty="0"/>
              <a:t> the / {DT} light / {JJ, NN}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Дизамбигуация</a:t>
            </a:r>
            <a:r>
              <a:rPr lang="en-US"/>
              <a:t/>
            </a:r>
            <a:br>
              <a:rPr lang="en-US"/>
            </a:br>
            <a:r>
              <a:rPr lang="ru-RU"/>
              <a:t>Правила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63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Преимущества:</a:t>
            </a:r>
          </a:p>
          <a:p>
            <a:r>
              <a:rPr lang="ru-RU" dirty="0"/>
              <a:t>Не требуются обучающие данные, не нужен хорошо размеченный корпус.</a:t>
            </a:r>
          </a:p>
          <a:p>
            <a:r>
              <a:rPr lang="ru-RU" dirty="0"/>
              <a:t>Результаты не ухудшаются из-за расширения множества тегов.</a:t>
            </a:r>
          </a:p>
          <a:p>
            <a:r>
              <a:rPr lang="ru-RU" dirty="0"/>
              <a:t>Не растет доля ошибок типа ≪</a:t>
            </a:r>
            <a:r>
              <a:rPr lang="ru-RU" dirty="0" err="1"/>
              <a:t>false</a:t>
            </a:r>
            <a:r>
              <a:rPr lang="ru-RU" dirty="0"/>
              <a:t> </a:t>
            </a:r>
            <a:r>
              <a:rPr lang="ru-RU" dirty="0" err="1"/>
              <a:t>positive</a:t>
            </a:r>
            <a:r>
              <a:rPr lang="ru-RU" dirty="0"/>
              <a:t>≫ </a:t>
            </a:r>
          </a:p>
          <a:p>
            <a:r>
              <a:rPr lang="ru-RU" dirty="0"/>
              <a:t>Используются независимые друг от друга правила (или группы правил).</a:t>
            </a:r>
          </a:p>
          <a:p>
            <a:endParaRPr lang="ru-RU" dirty="0"/>
          </a:p>
          <a:p>
            <a:r>
              <a:rPr lang="ru-RU" b="1" dirty="0"/>
              <a:t>Недостатки?</a:t>
            </a: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Дизамбигуация</a:t>
            </a:r>
            <a:r>
              <a:rPr lang="en-US"/>
              <a:t/>
            </a:r>
            <a:br>
              <a:rPr lang="en-US"/>
            </a:br>
            <a:r>
              <a:rPr lang="ru-RU"/>
              <a:t>Правила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7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485964"/>
              </p:ext>
            </p:extLst>
          </p:nvPr>
        </p:nvGraphicFramePr>
        <p:xfrm>
          <a:off x="554181" y="1323108"/>
          <a:ext cx="10972341" cy="481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7983">
                  <a:extLst>
                    <a:ext uri="{9D8B030D-6E8A-4147-A177-3AD203B41FA5}">
                      <a16:colId xmlns:a16="http://schemas.microsoft.com/office/drawing/2014/main" val="3225568393"/>
                    </a:ext>
                  </a:extLst>
                </a:gridCol>
                <a:gridCol w="1128836">
                  <a:extLst>
                    <a:ext uri="{9D8B030D-6E8A-4147-A177-3AD203B41FA5}">
                      <a16:colId xmlns:a16="http://schemas.microsoft.com/office/drawing/2014/main" val="4045378842"/>
                    </a:ext>
                  </a:extLst>
                </a:gridCol>
                <a:gridCol w="1041039">
                  <a:extLst>
                    <a:ext uri="{9D8B030D-6E8A-4147-A177-3AD203B41FA5}">
                      <a16:colId xmlns:a16="http://schemas.microsoft.com/office/drawing/2014/main" val="2857543558"/>
                    </a:ext>
                  </a:extLst>
                </a:gridCol>
                <a:gridCol w="928260">
                  <a:extLst>
                    <a:ext uri="{9D8B030D-6E8A-4147-A177-3AD203B41FA5}">
                      <a16:colId xmlns:a16="http://schemas.microsoft.com/office/drawing/2014/main" val="959528043"/>
                    </a:ext>
                  </a:extLst>
                </a:gridCol>
                <a:gridCol w="7036223">
                  <a:extLst>
                    <a:ext uri="{9D8B030D-6E8A-4147-A177-3AD203B41FA5}">
                      <a16:colId xmlns:a16="http://schemas.microsoft.com/office/drawing/2014/main" val="802997153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# </a:t>
                      </a:r>
                      <a:r>
                        <a:rPr lang="ru-RU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text</a:t>
                      </a:r>
                      <a:r>
                        <a:rPr lang="ru-RU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= Одно из них было красным, а другое (самое внешнее) — синим.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77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Одно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один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Case=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Nom|Gender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Neut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1134926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из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из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_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833150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них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они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Case=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Gen|Number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Plur|Person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2846221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было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быть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AUX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Aspect=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Imp|Gender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Neut|Mood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Ind|Number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Sing|Tense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Past|VerbForm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Fin|Voice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=Act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901548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красным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красный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ADJ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Case=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Ins|Degree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Pos|Gender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Neut|Number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=Sing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4142777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PUNCT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_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458646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CCONJ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_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3733853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другое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другой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Case=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Nom|Degree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Pos|Gender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Neut|Number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=Sing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391479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PUNCT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_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2245216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самое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самый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Case=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Nom|Degree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Pos|Gender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Neut|Number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=Sing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4292532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внешнее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внешний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Case=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Nom|Degree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Pos|Gender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Neut|Number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=Sing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4009867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PUNCT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_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2123803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—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—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PUNCT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_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2865604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синим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синий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Case=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Ins|Degree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Pos|Gender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Neut|Number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=Sing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809019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PUNCT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_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2167458283"/>
                  </a:ext>
                </a:extLst>
              </a:tr>
            </a:tbl>
          </a:graphicData>
        </a:graphic>
      </p:graphicFrame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76826" y="176357"/>
            <a:ext cx="8879465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Введение: морфологическая аннотация</a:t>
            </a:r>
          </a:p>
        </p:txBody>
      </p:sp>
    </p:spTree>
    <p:extLst>
      <p:ext uri="{BB962C8B-B14F-4D97-AF65-F5344CB8AC3E}">
        <p14:creationId xmlns:p14="http://schemas.microsoft.com/office/powerpoint/2010/main" val="6679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построение правил по корпусу</a:t>
            </a:r>
          </a:p>
          <a:p>
            <a:pPr marL="0" indent="0">
              <a:buNone/>
            </a:pPr>
            <a:r>
              <a:rPr lang="ru-RU" dirty="0"/>
              <a:t>• обучение на размеченном корпусе</a:t>
            </a:r>
            <a:r>
              <a:rPr lang="en-US" dirty="0"/>
              <a:t> (Brill 1992-1994)</a:t>
            </a:r>
          </a:p>
          <a:p>
            <a:pPr marL="0" indent="0">
              <a:buNone/>
            </a:pPr>
            <a:r>
              <a:rPr lang="ru-RU" dirty="0"/>
              <a:t>• обучение без учителя (</a:t>
            </a:r>
            <a:r>
              <a:rPr lang="en-US" dirty="0"/>
              <a:t>unsupervised) (Brill 1995)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</p:spTree>
    <p:extLst>
      <p:ext uri="{BB962C8B-B14F-4D97-AF65-F5344CB8AC3E}">
        <p14:creationId xmlns:p14="http://schemas.microsoft.com/office/powerpoint/2010/main" val="2349270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ru-RU" altLang="en-US" sz="2400" dirty="0"/>
              <a:t>1994 г.: Массачусетский технологический институт, </a:t>
            </a:r>
            <a:r>
              <a:rPr lang="ru-RU" altLang="en-US" sz="2400" dirty="0" err="1"/>
              <a:t>Э.Брилл</a:t>
            </a:r>
            <a:endParaRPr lang="ru-RU" altLang="en-US" sz="2400" dirty="0"/>
          </a:p>
          <a:p>
            <a:pPr>
              <a:lnSpc>
                <a:spcPct val="80000"/>
              </a:lnSpc>
              <a:spcBef>
                <a:spcPts val="2400"/>
              </a:spcBef>
              <a:buClr>
                <a:schemeClr val="tx1"/>
              </a:buClr>
            </a:pPr>
            <a:r>
              <a:rPr lang="ru-RU" altLang="en-US" sz="2400" dirty="0"/>
              <a:t>Дано: корпус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altLang="en-US" dirty="0"/>
              <a:t>Каждому </a:t>
            </a:r>
            <a:r>
              <a:rPr lang="ru-RU" altLang="en-US" dirty="0" err="1"/>
              <a:t>токену</a:t>
            </a:r>
            <a:r>
              <a:rPr lang="ru-RU" altLang="en-US" dirty="0"/>
              <a:t> в корпусе приписан единственный верный тег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ru-RU" altLang="en-US" sz="2400" dirty="0"/>
              <a:t>Задача: 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altLang="en-US" dirty="0"/>
              <a:t>автоматически построить систему правил, которая выбирает правильные теги из числа возможных</a:t>
            </a:r>
          </a:p>
          <a:p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</p:spTree>
    <p:extLst>
      <p:ext uri="{BB962C8B-B14F-4D97-AF65-F5344CB8AC3E}">
        <p14:creationId xmlns:p14="http://schemas.microsoft.com/office/powerpoint/2010/main" val="2227305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buNone/>
              <a:defRPr/>
            </a:pPr>
            <a:r>
              <a:rPr lang="ru-RU" sz="2400" dirty="0"/>
              <a:t>Возьмем обучающий корпус, удалим разметку</a:t>
            </a:r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Шаг 1: припишем каждому </a:t>
            </a:r>
            <a:r>
              <a:rPr lang="ru-RU" sz="2400" dirty="0" err="1"/>
              <a:t>токену</a:t>
            </a:r>
            <a:r>
              <a:rPr lang="ru-RU" sz="2400" dirty="0"/>
              <a:t> тег </a:t>
            </a:r>
            <a:r>
              <a:rPr lang="en-US" sz="2400" dirty="0"/>
              <a:t>N</a:t>
            </a:r>
            <a:r>
              <a:rPr lang="ru-RU" sz="2400" dirty="0"/>
              <a:t> </a:t>
            </a:r>
            <a:r>
              <a:rPr lang="en-US" sz="2400" dirty="0"/>
              <a:t>/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000" dirty="0"/>
              <a:t>Припишем каждому </a:t>
            </a:r>
            <a:r>
              <a:rPr lang="ru-RU" sz="2000" dirty="0" err="1"/>
              <a:t>токену</a:t>
            </a:r>
            <a:r>
              <a:rPr lang="ru-RU" sz="2000" dirty="0"/>
              <a:t> наиболее частотный тег (считаем по обучающему корпусу)</a:t>
            </a:r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Шаг 2: сравним с правильной разметкой (с разметкой в эталонном корпусе)</a:t>
            </a:r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Шаг 3: найдем расхождения между нашим корпусом и эталонным и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вычислим точность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для каждого расхождения построим автоматически множество всех возможных правил «исправления ошибок» по некоторым шаблонам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</p:spTree>
    <p:extLst>
      <p:ext uri="{BB962C8B-B14F-4D97-AF65-F5344CB8AC3E}">
        <p14:creationId xmlns:p14="http://schemas.microsoft.com/office/powerpoint/2010/main" val="964783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Шаг 4: применим каждое правило «исправления ошибок» ко всему корпусу, размеченному на шаге 1.</a:t>
            </a:r>
            <a:endParaRPr lang="en-US" sz="2400" dirty="0"/>
          </a:p>
          <a:p>
            <a:pPr lvl="1"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Припишем каждому </a:t>
            </a:r>
            <a:r>
              <a:rPr lang="ru-RU" dirty="0" err="1"/>
              <a:t>токену</a:t>
            </a:r>
            <a:r>
              <a:rPr lang="ru-RU" dirty="0"/>
              <a:t> наиболее частотный тег (считаем по обучающему корпусу)</a:t>
            </a:r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Шаг 5: для каждого правила вычислим полученную после его применения точность</a:t>
            </a:r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Шаг 6: сравним полученную точность и точность до применения правила</a:t>
            </a:r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Шаг 7: из всех автоматически построенных правил оставим только те, которые повышают, а не уменьшают точность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</p:spTree>
    <p:extLst>
      <p:ext uri="{BB962C8B-B14F-4D97-AF65-F5344CB8AC3E}">
        <p14:creationId xmlns:p14="http://schemas.microsoft.com/office/powerpoint/2010/main" val="2592768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5323" y="1476520"/>
            <a:ext cx="8424863" cy="45259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Правила: трансформации - </a:t>
            </a:r>
            <a:r>
              <a:rPr lang="ru-RU" sz="2400" dirty="0" err="1"/>
              <a:t>пэтчи</a:t>
            </a:r>
            <a:r>
              <a:rPr lang="ru-RU" sz="2400" dirty="0"/>
              <a:t> </a:t>
            </a:r>
          </a:p>
          <a:p>
            <a:pPr lvl="1"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000" dirty="0"/>
              <a:t>Действие правила – </a:t>
            </a:r>
            <a:r>
              <a:rPr lang="ru-RU" sz="2000" b="1" dirty="0"/>
              <a:t>изменение</a:t>
            </a:r>
            <a:r>
              <a:rPr lang="ru-RU" sz="2000" dirty="0"/>
              <a:t> приписанного тега.</a:t>
            </a:r>
          </a:p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Общий шаблон правила:</a:t>
            </a:r>
          </a:p>
          <a:p>
            <a:pPr lvl="1"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ТЕГ1 -</a:t>
            </a:r>
            <a:r>
              <a:rPr lang="en-US" dirty="0"/>
              <a:t>&gt; </a:t>
            </a:r>
            <a:r>
              <a:rPr lang="ru-RU" dirty="0"/>
              <a:t>ТЕГ2 </a:t>
            </a:r>
            <a:r>
              <a:rPr lang="en-US" dirty="0"/>
              <a:t>|</a:t>
            </a:r>
            <a:r>
              <a:rPr lang="ru-RU" dirty="0"/>
              <a:t> </a:t>
            </a:r>
            <a:r>
              <a:rPr lang="en-US" dirty="0"/>
              <a:t>X  </a:t>
            </a:r>
            <a:r>
              <a:rPr lang="ru-RU" dirty="0"/>
              <a:t>__</a:t>
            </a:r>
            <a:r>
              <a:rPr lang="en-US" dirty="0"/>
              <a:t>  Y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986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5323" y="1476520"/>
            <a:ext cx="8424863" cy="45259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8537" y="1219345"/>
            <a:ext cx="10889672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Пример типов правил (</a:t>
            </a:r>
            <a:r>
              <a:rPr lang="ru-RU" dirty="0" err="1"/>
              <a:t>пэтчей</a:t>
            </a:r>
            <a:r>
              <a:rPr lang="ru-RU" dirty="0"/>
              <a:t>):  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предыдущая/следующая словоформа (на расстоянии одна, две или три словоформы) маркирована тегом Z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предыдущая/следующая пара словоформ маркирована тегами Y Z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предыдущая/следующая словоформа (на расстоянии 1 или 2 словоформы) есть w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текущая словоформа есть w, предыдущая/следующая словоформа есть w’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текущая словоформа есть w, предыдущая/следующая словоформа маркирована тегом Z</a:t>
            </a:r>
          </a:p>
          <a:p>
            <a:pPr>
              <a:lnSpc>
                <a:spcPct val="90000"/>
              </a:lnSpc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Примеры</a:t>
            </a:r>
            <a:r>
              <a:rPr lang="en-US" dirty="0"/>
              <a:t> </a:t>
            </a:r>
            <a:r>
              <a:rPr lang="ru-RU" dirty="0"/>
              <a:t>конкретных правил</a:t>
            </a:r>
            <a:r>
              <a:rPr lang="en-US" dirty="0"/>
              <a:t>: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TO</a:t>
            </a:r>
            <a:r>
              <a:rPr lang="ru-RU" dirty="0"/>
              <a:t> -</a:t>
            </a:r>
            <a:r>
              <a:rPr lang="en-US" dirty="0"/>
              <a:t>&gt; IN / NEXT-TAG AT</a:t>
            </a:r>
            <a:endParaRPr lang="ru-RU" dirty="0"/>
          </a:p>
          <a:p>
            <a:pPr marL="514350" lvl="1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dirty="0"/>
              <a:t>(поменяй тег </a:t>
            </a:r>
            <a:r>
              <a:rPr lang="en-US" dirty="0"/>
              <a:t>“</a:t>
            </a:r>
            <a:r>
              <a:rPr lang="ru-RU" dirty="0"/>
              <a:t>инфинитивная частица</a:t>
            </a:r>
            <a:r>
              <a:rPr lang="en-US" dirty="0"/>
              <a:t>”</a:t>
            </a:r>
            <a:r>
              <a:rPr lang="ru-RU" dirty="0"/>
              <a:t> на тег </a:t>
            </a:r>
            <a:r>
              <a:rPr lang="en-US" dirty="0"/>
              <a:t>“</a:t>
            </a:r>
            <a:r>
              <a:rPr lang="ru-RU" dirty="0"/>
              <a:t>предлог</a:t>
            </a:r>
            <a:r>
              <a:rPr lang="en-US" dirty="0"/>
              <a:t>”</a:t>
            </a:r>
            <a:r>
              <a:rPr lang="ru-RU" dirty="0"/>
              <a:t>, если следующий тег </a:t>
            </a:r>
            <a:r>
              <a:rPr lang="en-US" dirty="0"/>
              <a:t>“</a:t>
            </a:r>
            <a:r>
              <a:rPr lang="ru-RU" dirty="0"/>
              <a:t>артикль</a:t>
            </a:r>
            <a:r>
              <a:rPr lang="en-US" dirty="0"/>
              <a:t>”</a:t>
            </a:r>
            <a:endParaRPr lang="en-US" i="1" dirty="0"/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VBN -&gt; VBD / PREV-WORD-IS-CAP YES</a:t>
            </a:r>
            <a:endParaRPr lang="ru-RU" dirty="0"/>
          </a:p>
          <a:p>
            <a:pPr marL="914400" lvl="2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dirty="0"/>
              <a:t>(поменяй тег </a:t>
            </a:r>
            <a:r>
              <a:rPr lang="en-US" dirty="0"/>
              <a:t>“</a:t>
            </a:r>
            <a:r>
              <a:rPr lang="ru-RU" dirty="0"/>
              <a:t>причастие</a:t>
            </a:r>
            <a:r>
              <a:rPr lang="en-US" dirty="0"/>
              <a:t>”</a:t>
            </a:r>
            <a:r>
              <a:rPr lang="ru-RU" dirty="0"/>
              <a:t> на</a:t>
            </a:r>
            <a:r>
              <a:rPr lang="en-US" dirty="0"/>
              <a:t> “</a:t>
            </a:r>
            <a:r>
              <a:rPr lang="ru-RU" dirty="0"/>
              <a:t>глагол в прошедшем времени</a:t>
            </a:r>
            <a:r>
              <a:rPr lang="en-US" dirty="0"/>
              <a:t>”</a:t>
            </a:r>
            <a:r>
              <a:rPr lang="ru-RU" dirty="0"/>
              <a:t>, если предыдущее слово в верхнем регистре)</a:t>
            </a:r>
          </a:p>
          <a:p>
            <a:pPr lvl="2">
              <a:lnSpc>
                <a:spcPct val="90000"/>
              </a:lnSpc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5333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5323" y="1476520"/>
            <a:ext cx="8424863" cy="45259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62206" y="1476519"/>
            <a:ext cx="8424863" cy="45259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Шаги 4-6. Каждое полученное правило применим ко всему нашему корпусу, вычислим точность, сравним точности до и после применения правила</a:t>
            </a:r>
          </a:p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Если количество ошибок уменьшилось – </a:t>
            </a:r>
            <a:r>
              <a:rPr lang="en-US" sz="2400" dirty="0"/>
              <a:t>“</a:t>
            </a:r>
            <a:r>
              <a:rPr lang="ru-RU" sz="2400" dirty="0"/>
              <a:t>хорошее</a:t>
            </a:r>
            <a:r>
              <a:rPr lang="en-US" sz="2400" dirty="0"/>
              <a:t>”</a:t>
            </a:r>
            <a:r>
              <a:rPr lang="ru-RU" sz="2400" dirty="0"/>
              <a:t> правило,</a:t>
            </a:r>
            <a:r>
              <a:rPr lang="en-US" sz="2400" dirty="0"/>
              <a:t> </a:t>
            </a:r>
            <a:r>
              <a:rPr lang="ru-RU" sz="2400" dirty="0"/>
              <a:t>если увеличилось – </a:t>
            </a:r>
            <a:r>
              <a:rPr lang="en-US" sz="2400" dirty="0"/>
              <a:t>“</a:t>
            </a:r>
            <a:r>
              <a:rPr lang="ru-RU" sz="2400" dirty="0"/>
              <a:t>плохое</a:t>
            </a:r>
            <a:r>
              <a:rPr lang="en-US" sz="2400" dirty="0"/>
              <a:t>”</a:t>
            </a:r>
            <a:endParaRPr lang="ru-RU" sz="2400" dirty="0"/>
          </a:p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Несколько итераций, пока будет достигнут запланированный эффект (полное отсутствие улучшений, запланированная степень близости к правильной разметке, запланированное максимальное число правил)</a:t>
            </a:r>
          </a:p>
        </p:txBody>
      </p:sp>
    </p:spTree>
    <p:extLst>
      <p:ext uri="{BB962C8B-B14F-4D97-AF65-F5344CB8AC3E}">
        <p14:creationId xmlns:p14="http://schemas.microsoft.com/office/powerpoint/2010/main" val="3561838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5323" y="1476520"/>
            <a:ext cx="8424863" cy="45259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1371600" y="1215722"/>
            <a:ext cx="8538586" cy="4979015"/>
          </a:xfrm>
        </p:spPr>
        <p:txBody>
          <a:bodyPr>
            <a:normAutofit/>
          </a:bodyPr>
          <a:lstStyle/>
          <a:p>
            <a:pPr marL="1828800" lvl="4" indent="0">
              <a:buFont typeface="Wingdings" panose="05000000000000000000" pitchFamily="2" charset="2"/>
              <a:buNone/>
              <a:defRPr/>
            </a:pPr>
            <a:r>
              <a:rPr lang="ru-RU" sz="2400" i="1" dirty="0"/>
              <a:t>	Косой</a:t>
            </a:r>
            <a:r>
              <a:rPr lang="en-US" sz="2400" i="1" dirty="0"/>
              <a:t>	</a:t>
            </a:r>
            <a:r>
              <a:rPr lang="ru-RU" sz="2400" i="1" dirty="0"/>
              <a:t>косой</a:t>
            </a:r>
            <a:r>
              <a:rPr lang="en-US" sz="2400" i="1" dirty="0"/>
              <a:t>	</a:t>
            </a:r>
            <a:r>
              <a:rPr lang="ru-RU" sz="2400" i="1" dirty="0"/>
              <a:t>косил</a:t>
            </a:r>
            <a:r>
              <a:rPr lang="en-US" sz="2400" i="1" dirty="0"/>
              <a:t>	</a:t>
            </a:r>
            <a:r>
              <a:rPr lang="ru-RU" sz="2400" i="1" dirty="0"/>
              <a:t>косой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dirty="0"/>
              <a:t>Припишем:</a:t>
            </a:r>
            <a:r>
              <a:rPr lang="ru-RU" dirty="0"/>
              <a:t>		</a:t>
            </a:r>
            <a:r>
              <a:rPr lang="en-US" sz="2400" i="1" dirty="0" err="1"/>
              <a:t>Adj</a:t>
            </a:r>
            <a:r>
              <a:rPr lang="en-US" sz="2400" i="1" dirty="0"/>
              <a:t>	</a:t>
            </a:r>
            <a:r>
              <a:rPr lang="en-US" sz="2400" i="1" dirty="0" err="1"/>
              <a:t>Adj</a:t>
            </a:r>
            <a:r>
              <a:rPr lang="en-US" sz="2400" i="1" dirty="0"/>
              <a:t>	V	</a:t>
            </a:r>
            <a:r>
              <a:rPr lang="en-US" sz="2400" i="1" dirty="0" err="1"/>
              <a:t>Adj</a:t>
            </a:r>
            <a:endParaRPr lang="en-US" sz="2400" i="1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dirty="0"/>
              <a:t>Обучающий корпус:	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Adj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N.Nom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V	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N.Ins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dirty="0"/>
              <a:t>Правила: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</a:t>
            </a:r>
            <a:r>
              <a:rPr lang="en-US" sz="2400" dirty="0" err="1"/>
              <a:t>Adj</a:t>
            </a:r>
            <a:r>
              <a:rPr lang="en-US" sz="2400" dirty="0"/>
              <a:t> _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V | N _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V_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_V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</a:t>
            </a:r>
            <a:r>
              <a:rPr lang="ru-RU" sz="2400" dirty="0"/>
              <a:t>косой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_</a:t>
            </a:r>
            <a:r>
              <a:rPr lang="ru-RU" sz="2400" dirty="0"/>
              <a:t>косил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</a:t>
            </a:r>
            <a:r>
              <a:rPr lang="ru-RU" sz="2400" dirty="0"/>
              <a:t>Косой_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79146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5323" y="1476520"/>
            <a:ext cx="8424863" cy="45259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dirty="0"/>
              <a:t>Правила: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</a:t>
            </a:r>
            <a:r>
              <a:rPr lang="en-US" sz="2400" dirty="0" err="1"/>
              <a:t>Adj</a:t>
            </a:r>
            <a:r>
              <a:rPr lang="en-US" sz="2400" dirty="0"/>
              <a:t> _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V | N _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V_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_V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</a:t>
            </a:r>
            <a:r>
              <a:rPr lang="ru-RU" sz="2400" dirty="0"/>
              <a:t>косой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_</a:t>
            </a:r>
            <a:r>
              <a:rPr lang="ru-RU" sz="2400" dirty="0"/>
              <a:t>косил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</a:t>
            </a:r>
            <a:r>
              <a:rPr lang="ru-RU" sz="2400" dirty="0"/>
              <a:t>Косой_</a:t>
            </a:r>
            <a:endParaRPr lang="en-US" sz="24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 bwMode="auto">
          <a:xfrm>
            <a:off x="4826313" y="1816883"/>
            <a:ext cx="5689600" cy="3811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kern="0" dirty="0">
                <a:effectLst/>
              </a:rPr>
              <a:t>Петя видит большой зеленый мяч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kern="0" dirty="0">
                <a:effectLst/>
              </a:rPr>
              <a:t>N	V	A	A	   N</a:t>
            </a:r>
            <a:endParaRPr lang="ru-RU" sz="2400" kern="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kern="0" dirty="0">
                <a:effectLst/>
              </a:rPr>
              <a:t>Дежурные 	ели 	суши</a:t>
            </a:r>
            <a:endParaRPr lang="en-US" sz="2400" kern="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kern="0" dirty="0">
                <a:effectLst/>
              </a:rPr>
              <a:t>A	</a:t>
            </a:r>
            <a:r>
              <a:rPr lang="ru-RU" sz="2400" kern="0" dirty="0">
                <a:effectLst/>
              </a:rPr>
              <a:t>	</a:t>
            </a:r>
            <a:r>
              <a:rPr lang="en-US" sz="2400" kern="0" dirty="0">
                <a:effectLst/>
              </a:rPr>
              <a:t>N	N</a:t>
            </a:r>
            <a:endParaRPr lang="ru-RU" sz="2400" kern="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kern="0" dirty="0">
                <a:effectLst/>
              </a:rPr>
              <a:t>Вася </a:t>
            </a:r>
            <a:r>
              <a:rPr lang="en-US" sz="2400" kern="0" dirty="0">
                <a:effectLst/>
              </a:rPr>
              <a:t>	</a:t>
            </a:r>
            <a:r>
              <a:rPr lang="ru-RU" sz="2400" kern="0" dirty="0">
                <a:effectLst/>
              </a:rPr>
              <a:t>смог  печь	босой</a:t>
            </a:r>
            <a:endParaRPr lang="en-US" sz="2400" kern="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kern="0" dirty="0">
                <a:effectLst/>
              </a:rPr>
              <a:t>N	N	N	A</a:t>
            </a:r>
            <a:endParaRPr lang="ru-RU" sz="2400" kern="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kern="0" dirty="0">
                <a:effectLst/>
              </a:rPr>
              <a:t>Тот хромой пилил этой большой пилой</a:t>
            </a:r>
            <a:endParaRPr lang="en-US" sz="2400" kern="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kern="0" dirty="0">
                <a:effectLst/>
              </a:rPr>
              <a:t>A	A	V	A	A	N</a:t>
            </a:r>
            <a:endParaRPr lang="ru-RU" sz="2400" kern="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sz="2400" kern="0" dirty="0"/>
          </a:p>
        </p:txBody>
      </p:sp>
    </p:spTree>
    <p:extLst>
      <p:ext uri="{BB962C8B-B14F-4D97-AF65-F5344CB8AC3E}">
        <p14:creationId xmlns:p14="http://schemas.microsoft.com/office/powerpoint/2010/main" val="362269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1728" y="1381260"/>
            <a:ext cx="3125273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400" dirty="0"/>
              <a:t>Правила: </a:t>
            </a:r>
          </a:p>
          <a:p>
            <a:pPr marL="0" indent="0"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</a:t>
            </a:r>
            <a:r>
              <a:rPr lang="en-US" sz="2400" dirty="0" err="1"/>
              <a:t>N.Nom</a:t>
            </a:r>
            <a:r>
              <a:rPr lang="en-US" sz="2400" dirty="0"/>
              <a:t> | </a:t>
            </a:r>
            <a:r>
              <a:rPr lang="en-US" sz="2400" dirty="0" err="1"/>
              <a:t>Adj</a:t>
            </a:r>
            <a:r>
              <a:rPr lang="en-US" sz="2400" dirty="0"/>
              <a:t> _</a:t>
            </a:r>
          </a:p>
          <a:p>
            <a:pPr marL="0" indent="0"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V | </a:t>
            </a:r>
            <a:r>
              <a:rPr lang="en-US" sz="2400" dirty="0" err="1"/>
              <a:t>N.nom</a:t>
            </a:r>
            <a:r>
              <a:rPr lang="en-US" sz="2400" dirty="0"/>
              <a:t> _</a:t>
            </a:r>
          </a:p>
          <a:p>
            <a:pPr marL="0" indent="0"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V_</a:t>
            </a:r>
          </a:p>
          <a:p>
            <a:pPr marL="0" indent="0"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_V</a:t>
            </a:r>
          </a:p>
          <a:p>
            <a:pPr marL="0" indent="0"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</a:t>
            </a:r>
            <a:r>
              <a:rPr lang="ru-RU" sz="2400" dirty="0"/>
              <a:t>косой</a:t>
            </a:r>
          </a:p>
          <a:p>
            <a:pPr marL="0" indent="0"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_</a:t>
            </a:r>
            <a:r>
              <a:rPr lang="ru-RU" sz="2400" dirty="0"/>
              <a:t>косил</a:t>
            </a:r>
          </a:p>
          <a:p>
            <a:pPr marL="0" indent="0"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</a:t>
            </a:r>
            <a:r>
              <a:rPr lang="ru-RU" sz="2400" dirty="0"/>
              <a:t>Косой_</a:t>
            </a:r>
            <a:endParaRPr lang="en-US" sz="2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 bwMode="auto">
          <a:xfrm>
            <a:off x="2937164" y="1381260"/>
            <a:ext cx="9190181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ru-RU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Пример (из корпуса со снятой омонимией):</a:t>
            </a:r>
          </a:p>
          <a:p>
            <a:pPr marL="0" indent="0">
              <a:buNone/>
              <a:defRPr/>
            </a:pPr>
            <a:r>
              <a:rPr lang="ru-RU" sz="24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Имею аттестат о </a:t>
            </a:r>
            <a:r>
              <a:rPr lang="ru-RU" sz="2400" b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полном</a:t>
            </a:r>
            <a:r>
              <a:rPr lang="ru-RU" sz="24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ru-RU" sz="2400" b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среднем</a:t>
            </a:r>
            <a:r>
              <a:rPr lang="ru-RU" sz="24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образовании и серебряную </a:t>
            </a:r>
            <a:r>
              <a:rPr lang="ru-RU" sz="2400" dirty="0" smtClean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медаль</a:t>
            </a:r>
            <a:r>
              <a:rPr lang="ru-RU" sz="24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0" indent="0">
              <a:buNone/>
              <a:defRPr/>
            </a:pPr>
            <a:r>
              <a:rPr lang="ru-RU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Полном </a:t>
            </a:r>
            <a:r>
              <a:rPr lang="en-US" sz="2400" kern="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Adj</a:t>
            </a:r>
            <a:r>
              <a:rPr lang="en-US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среднем </a:t>
            </a:r>
            <a:r>
              <a:rPr lang="en-US" sz="2400" kern="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Adj</a:t>
            </a:r>
            <a:r>
              <a:rPr lang="en-US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-&gt; </a:t>
            </a:r>
          </a:p>
          <a:p>
            <a:pPr marL="0" indent="0">
              <a:buNone/>
              <a:defRPr/>
            </a:pPr>
            <a:r>
              <a:rPr lang="ru-RU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полном </a:t>
            </a:r>
            <a:r>
              <a:rPr lang="en-US" sz="2400" kern="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Adj</a:t>
            </a:r>
            <a:r>
              <a:rPr lang="en-US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среднем </a:t>
            </a:r>
            <a:r>
              <a:rPr lang="en-US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  <a:p>
            <a:pPr marL="0" indent="0">
              <a:buNone/>
              <a:defRPr/>
            </a:pPr>
            <a:endParaRPr lang="en-US" sz="2400" kern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  <a:defRPr/>
            </a:pPr>
            <a:r>
              <a:rPr lang="ru-RU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В корпусе 47 489 цепочек из двух прилагательных, если им всем первоначально был приписан тег – прилагательное,</a:t>
            </a:r>
          </a:p>
          <a:p>
            <a:pPr marL="0" indent="0">
              <a:buNone/>
              <a:defRPr/>
            </a:pPr>
            <a:r>
              <a:rPr lang="ru-RU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при применении правила возникнет 47 489 ошибок</a:t>
            </a:r>
          </a:p>
          <a:p>
            <a:pPr marL="0" indent="0">
              <a:buNone/>
              <a:defRPr/>
            </a:pPr>
            <a:endParaRPr lang="ru-RU" sz="2400" kern="0" dirty="0">
              <a:effectLst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</p:spTree>
    <p:extLst>
      <p:ext uri="{BB962C8B-B14F-4D97-AF65-F5344CB8AC3E}">
        <p14:creationId xmlns:p14="http://schemas.microsoft.com/office/powerpoint/2010/main" val="146599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76826" y="176357"/>
            <a:ext cx="8879465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Введение: морфологическая аннотация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  <a:p>
            <a:r>
              <a:rPr lang="ru-RU" dirty="0"/>
              <a:t>определить лемму</a:t>
            </a:r>
          </a:p>
          <a:p>
            <a:r>
              <a:rPr lang="ru-RU" dirty="0"/>
              <a:t>приписать возможный набор грамматических характеристик</a:t>
            </a:r>
          </a:p>
          <a:p>
            <a:r>
              <a:rPr lang="ru-RU" dirty="0"/>
              <a:t>разрешить морфологическую омонимию</a:t>
            </a:r>
          </a:p>
        </p:txBody>
      </p:sp>
    </p:spTree>
    <p:extLst>
      <p:ext uri="{BB962C8B-B14F-4D97-AF65-F5344CB8AC3E}">
        <p14:creationId xmlns:p14="http://schemas.microsoft.com/office/powerpoint/2010/main" val="7998444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5323" y="1476520"/>
            <a:ext cx="8424863" cy="45259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424" y="1114953"/>
            <a:ext cx="8040976" cy="51338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36622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556419" y="1274762"/>
            <a:ext cx="109728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1996 г.</a:t>
            </a:r>
          </a:p>
          <a:p>
            <a:pPr>
              <a:lnSpc>
                <a:spcPct val="80000"/>
              </a:lnSpc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Используются корпус текстов, не содержащий предварительной разметки, и словарь.</a:t>
            </a:r>
          </a:p>
          <a:p>
            <a:pPr>
              <a:lnSpc>
                <a:spcPct val="80000"/>
              </a:lnSpc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Происходит предварительная разметка текста в соответствии со словарем, с указанием всех вариантов.</a:t>
            </a:r>
          </a:p>
        </p:txBody>
      </p:sp>
      <p:graphicFrame>
        <p:nvGraphicFramePr>
          <p:cNvPr id="92164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05544302"/>
              </p:ext>
            </p:extLst>
          </p:nvPr>
        </p:nvGraphicFramePr>
        <p:xfrm>
          <a:off x="3349409" y="3150227"/>
          <a:ext cx="4897438" cy="15128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9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will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1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MD</a:t>
                      </a:r>
                      <a:endParaRPr kumimoji="0" lang="ru-RU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NN</a:t>
                      </a:r>
                      <a:endParaRPr kumimoji="0" lang="ru-RU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MD</a:t>
                      </a:r>
                      <a:endParaRPr kumimoji="0" lang="ru-RU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NN</a:t>
                      </a:r>
                      <a:endParaRPr kumimoji="0" lang="ru-RU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NN</a:t>
                      </a:r>
                      <a:endParaRPr kumimoji="0" lang="ru-RU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862446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ru-RU" dirty="0"/>
              <a:t>. Обучение без учителя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</p:spTree>
    <p:extLst>
      <p:ext uri="{BB962C8B-B14F-4D97-AF65-F5344CB8AC3E}">
        <p14:creationId xmlns:p14="http://schemas.microsoft.com/office/powerpoint/2010/main" val="40229691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После слова </a:t>
            </a:r>
            <a:r>
              <a:rPr lang="ru-RU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среди однозначной разметки чаще всего встречаются слова с тегом NN.</a:t>
            </a:r>
          </a:p>
          <a:p>
            <a:r>
              <a:rPr lang="ru-RU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Мы можем сформулировать следующее правило:</a:t>
            </a:r>
          </a:p>
          <a:p>
            <a:pPr marL="381000" indent="-381000">
              <a:buNone/>
            </a:pPr>
            <a:r>
              <a:rPr lang="ru-RU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		Заменять тег MD_NN_VB (т.е. сохраняющий три варианта 	разметки) на NN после слова "</a:t>
            </a:r>
            <a:r>
              <a:rPr lang="ru-RU" alt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ru-RU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ru-RU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1. Первичная разметка – с неоднозначностью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2. Выводятся правила вида: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ru-RU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		Заменить тег χ на тег Y в контексте C, где χ является 	последовательностью из двух или более тегов, а Y – один 	тег, такой что Y </a:t>
            </a:r>
            <a:r>
              <a:rPr lang="ru-RU" altLang="en-US" dirty="0">
                <a:latin typeface="Calibri Light" panose="020F030202020403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</a:t>
            </a:r>
            <a:r>
              <a:rPr lang="ru-RU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χ.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18310" y="-1039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ru-RU" dirty="0"/>
              <a:t>. Обучение без учителя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</p:spTree>
    <p:extLst>
      <p:ext uri="{BB962C8B-B14F-4D97-AF65-F5344CB8AC3E}">
        <p14:creationId xmlns:p14="http://schemas.microsoft.com/office/powerpoint/2010/main" val="33796680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en-US" dirty="0">
                <a:effectLst/>
              </a:rPr>
              <a:t>	</a:t>
            </a:r>
            <a:r>
              <a:rPr lang="ru-RU" altLang="en-US" sz="2800" dirty="0"/>
              <a:t>Эффективной трансформацией, устраняющей многозначность тэгов, является та, для которой в данном контексте один из возможных тэгов появляется значительно чаще, чем остальные.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0143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ru-RU" dirty="0"/>
              <a:t>. Обучение без учителя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</p:spTree>
    <p:extLst>
      <p:ext uri="{BB962C8B-B14F-4D97-AF65-F5344CB8AC3E}">
        <p14:creationId xmlns:p14="http://schemas.microsoft.com/office/powerpoint/2010/main" val="2685605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dirty="0">
                <a:effectLst/>
              </a:rPr>
              <a:t>	</a:t>
            </a:r>
            <a:r>
              <a:rPr lang="ru-RU" dirty="0"/>
              <a:t>Скрытые </a:t>
            </a:r>
            <a:r>
              <a:rPr lang="ru-RU" dirty="0" err="1"/>
              <a:t>марковские</a:t>
            </a:r>
            <a:r>
              <a:rPr lang="ru-RU" dirty="0"/>
              <a:t> модели (</a:t>
            </a:r>
            <a:r>
              <a:rPr lang="ru-RU" dirty="0" err="1"/>
              <a:t>Hidden</a:t>
            </a:r>
            <a:r>
              <a:rPr lang="ru-RU" dirty="0"/>
              <a:t> </a:t>
            </a:r>
            <a:r>
              <a:rPr lang="ru-RU" dirty="0" err="1"/>
              <a:t>Markov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,</a:t>
            </a:r>
            <a:r>
              <a:rPr lang="en-US" dirty="0"/>
              <a:t> HMM)</a:t>
            </a:r>
          </a:p>
          <a:p>
            <a:r>
              <a:rPr lang="ru-RU" dirty="0"/>
              <a:t>вычисление параметров:</a:t>
            </a:r>
          </a:p>
          <a:p>
            <a:r>
              <a:rPr lang="ru-RU" dirty="0"/>
              <a:t>Алгоритм </a:t>
            </a:r>
            <a:r>
              <a:rPr lang="ru-RU" dirty="0" err="1"/>
              <a:t>Витерби</a:t>
            </a:r>
            <a:r>
              <a:rPr lang="ru-RU" dirty="0"/>
              <a:t> (</a:t>
            </a:r>
            <a:r>
              <a:rPr lang="en-US" dirty="0"/>
              <a:t>Viterbi)</a:t>
            </a:r>
          </a:p>
          <a:p>
            <a:r>
              <a:rPr lang="ru-RU" dirty="0"/>
              <a:t>Алгоритм </a:t>
            </a:r>
            <a:r>
              <a:rPr lang="ru-RU" dirty="0" err="1"/>
              <a:t>Баума</a:t>
            </a:r>
            <a:r>
              <a:rPr lang="ru-RU" dirty="0"/>
              <a:t>-Уэлча (</a:t>
            </a:r>
            <a:r>
              <a:rPr lang="en-US" dirty="0"/>
              <a:t>Baum – Welch)</a:t>
            </a:r>
          </a:p>
          <a:p>
            <a:r>
              <a:rPr lang="ru-RU" dirty="0"/>
              <a:t>• </a:t>
            </a:r>
            <a:r>
              <a:rPr lang="ru-RU" dirty="0" err="1"/>
              <a:t>Нейросетевые</a:t>
            </a:r>
            <a:r>
              <a:rPr lang="ru-RU" dirty="0"/>
              <a:t> модели</a:t>
            </a:r>
            <a:endParaRPr lang="ru-RU" altLang="en-US" sz="2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0143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endParaRPr lang="ru-RU" dirty="0"/>
          </a:p>
          <a:p>
            <a:pPr>
              <a:defRPr/>
            </a:pPr>
            <a:r>
              <a:rPr lang="ru-RU" dirty="0"/>
              <a:t>Вероятностные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40806694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858982" y="1381992"/>
            <a:ext cx="10280073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Leech </a:t>
            </a:r>
            <a:r>
              <a:rPr lang="en-US" i="1" dirty="0"/>
              <a:t>et al, </a:t>
            </a:r>
            <a:r>
              <a:rPr lang="en-US" dirty="0" err="1"/>
              <a:t>Jelinek</a:t>
            </a:r>
            <a:r>
              <a:rPr lang="en-US" dirty="0"/>
              <a:t>, </a:t>
            </a:r>
            <a:r>
              <a:rPr lang="en-US" dirty="0" err="1"/>
              <a:t>Deroualt</a:t>
            </a:r>
            <a:r>
              <a:rPr lang="en-US" dirty="0"/>
              <a:t> and </a:t>
            </a:r>
            <a:r>
              <a:rPr lang="en-US" dirty="0" err="1"/>
              <a:t>Merialdo</a:t>
            </a:r>
            <a:r>
              <a:rPr lang="en-US" dirty="0"/>
              <a:t>, Church, </a:t>
            </a:r>
            <a:r>
              <a:rPr lang="en-US" dirty="0" err="1"/>
              <a:t>DeRose</a:t>
            </a:r>
            <a:r>
              <a:rPr lang="en-US" dirty="0"/>
              <a:t>, </a:t>
            </a:r>
            <a:r>
              <a:rPr lang="en-US" dirty="0" err="1"/>
              <a:t>Kupiec</a:t>
            </a:r>
            <a:r>
              <a:rPr lang="en-US" dirty="0"/>
              <a:t>, </a:t>
            </a:r>
            <a:r>
              <a:rPr lang="en-US" dirty="0" err="1"/>
              <a:t>Ayuso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, etc.</a:t>
            </a:r>
            <a:endParaRPr lang="ru-RU" dirty="0"/>
          </a:p>
          <a:p>
            <a:pPr>
              <a:defRPr/>
            </a:pPr>
            <a:r>
              <a:rPr lang="ru-RU" dirty="0"/>
              <a:t>95-99% на слово</a:t>
            </a:r>
          </a:p>
          <a:p>
            <a:pPr>
              <a:defRPr/>
            </a:pPr>
            <a:r>
              <a:rPr lang="ru-RU" dirty="0"/>
              <a:t>Если игнорировать контекст и приписывать максимально вероятные тэги – 90%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0143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endParaRPr lang="ru-RU" dirty="0"/>
          </a:p>
          <a:p>
            <a:pPr>
              <a:defRPr/>
            </a:pPr>
            <a:r>
              <a:rPr lang="ru-RU" dirty="0"/>
              <a:t>Вероятностные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394503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858982" y="1381992"/>
            <a:ext cx="10280073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ru-RU" dirty="0"/>
              <a:t>контекстная вероятность</a:t>
            </a:r>
          </a:p>
          <a:p>
            <a:pPr>
              <a:spcBef>
                <a:spcPts val="1200"/>
              </a:spcBef>
              <a:defRPr/>
            </a:pPr>
            <a:r>
              <a:rPr lang="ru-RU" dirty="0"/>
              <a:t>лексическая вероятность (вероятность тэга Х при условии, что мы имеем дело с лексемой У) </a:t>
            </a:r>
            <a:endParaRPr lang="ru-RU" altLang="en-US" sz="2800" dirty="0"/>
          </a:p>
          <a:p>
            <a:r>
              <a:rPr lang="ru-RU" dirty="0"/>
              <a:t>за вероятности принимаются нормализованные частоты присвоения той или иной интерпретации определенной форме в размеченном корпусе</a:t>
            </a:r>
          </a:p>
          <a:p>
            <a:endParaRPr lang="ru-RU" altLang="en-US" sz="2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0143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endParaRPr lang="ru-RU" dirty="0"/>
          </a:p>
          <a:p>
            <a:pPr>
              <a:defRPr/>
            </a:pPr>
            <a:r>
              <a:rPr lang="ru-RU" dirty="0"/>
              <a:t>Вероятностные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390139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altLang="en-US" sz="2200" dirty="0"/>
              <a:t>Большинство вероятностно-статистических алгоритмов [</a:t>
            </a:r>
            <a:r>
              <a:rPr lang="ru-RU" altLang="en-US" sz="2200" dirty="0" err="1"/>
              <a:t>Linda</a:t>
            </a:r>
            <a:r>
              <a:rPr lang="ru-RU" altLang="en-US" sz="2200" dirty="0"/>
              <a:t> </a:t>
            </a:r>
            <a:r>
              <a:rPr lang="ru-RU" altLang="en-US" sz="2200" dirty="0" err="1"/>
              <a:t>Van</a:t>
            </a:r>
            <a:r>
              <a:rPr lang="ru-RU" altLang="en-US" sz="2200" dirty="0"/>
              <a:t> </a:t>
            </a:r>
            <a:r>
              <a:rPr lang="ru-RU" altLang="en-US" sz="2200" dirty="0" err="1"/>
              <a:t>Guilder</a:t>
            </a:r>
            <a:r>
              <a:rPr lang="ru-RU" altLang="en-US" sz="2200" dirty="0"/>
              <a:t>, 1995] использует два источника информации: </a:t>
            </a:r>
            <a:endParaRPr lang="ru-RU" altLang="en-US" sz="2200" b="1" dirty="0"/>
          </a:p>
          <a:p>
            <a:pPr marL="457200" indent="-457200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ru-RU" altLang="en-US" sz="2400" dirty="0"/>
              <a:t>Словарь словоформ языка, в котором каждой словоформе соответствует множество возможных тэгов (морфологических разборов)</a:t>
            </a:r>
          </a:p>
          <a:p>
            <a:pPr marL="457200" indent="-457200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ru-RU" sz="2400" dirty="0"/>
              <a:t>Информацию о встречаемости всех возможных последовательностей тэгов (например, информацию о частоте </a:t>
            </a:r>
            <a:r>
              <a:rPr lang="ru-RU" sz="2400" dirty="0" err="1"/>
              <a:t>триграм</a:t>
            </a:r>
            <a:r>
              <a:rPr lang="ru-RU" sz="2400" dirty="0"/>
              <a:t> - всех возможных последовательностях из трех грамматических тэгов</a:t>
            </a:r>
          </a:p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endParaRPr lang="ru-RU" altLang="en-US" sz="2400" dirty="0"/>
          </a:p>
        </p:txBody>
      </p:sp>
      <p:sp>
        <p:nvSpPr>
          <p:cNvPr id="481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466831" y="-176068"/>
            <a:ext cx="8675687" cy="1439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sz="4000" dirty="0"/>
              <a:t>Скрытые </a:t>
            </a:r>
            <a:r>
              <a:rPr lang="ru-RU" altLang="en-US" sz="4000" dirty="0" err="1"/>
              <a:t>марковские</a:t>
            </a:r>
            <a:r>
              <a:rPr lang="ru-RU" altLang="en-US" sz="4000" dirty="0"/>
              <a:t> модели (</a:t>
            </a:r>
            <a:r>
              <a:rPr lang="en-US" altLang="en-US" sz="4000" dirty="0"/>
              <a:t>HMM</a:t>
            </a:r>
            <a:r>
              <a:rPr lang="ru-RU" alt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10209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618" y="1347932"/>
            <a:ext cx="11379200" cy="4525963"/>
          </a:xfrm>
        </p:spPr>
        <p:txBody>
          <a:bodyPr/>
          <a:lstStyle/>
          <a:p>
            <a:r>
              <a:rPr lang="ru-RU" dirty="0"/>
              <a:t>Морфологическая аннотация – конечный автомат</a:t>
            </a:r>
            <a:endParaRPr lang="en-US" dirty="0"/>
          </a:p>
        </p:txBody>
      </p:sp>
      <p:sp>
        <p:nvSpPr>
          <p:cNvPr id="491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09549" y="-311148"/>
            <a:ext cx="8675687" cy="1439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sz="3600" dirty="0"/>
              <a:t>Марковская модель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ru-RU" altLang="en-US" sz="3600" dirty="0" err="1"/>
              <a:t>Частеречная</a:t>
            </a:r>
            <a:r>
              <a:rPr lang="ru-RU" altLang="en-US" sz="3600" dirty="0"/>
              <a:t> аннотация: </a:t>
            </a:r>
            <a:r>
              <a:rPr lang="en-US" altLang="en-US" sz="3600" dirty="0"/>
              <a:t>FSA</a:t>
            </a:r>
            <a:endParaRPr lang="ru-RU" altLang="en-US" sz="3600" dirty="0"/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757382" y="5569817"/>
            <a:ext cx="10880436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ru-RU" sz="2800" dirty="0"/>
              <a:t>Для английского языка в такой модели выделяются примерно 50 состояний. </a:t>
            </a:r>
          </a:p>
        </p:txBody>
      </p:sp>
      <p:pic>
        <p:nvPicPr>
          <p:cNvPr id="49156" name="Picture 4" descr="image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2057545"/>
            <a:ext cx="5988050" cy="329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1435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6" y="2205038"/>
            <a:ext cx="5834063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2466831" y="0"/>
            <a:ext cx="8675687" cy="10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dirty="0"/>
              <a:t>Скрытые </a:t>
            </a:r>
            <a:r>
              <a:rPr lang="ru-RU" altLang="en-US" sz="4000" dirty="0" err="1"/>
              <a:t>марковские</a:t>
            </a:r>
            <a:r>
              <a:rPr lang="ru-RU" altLang="en-US" sz="4000" dirty="0"/>
              <a:t> модели (</a:t>
            </a:r>
            <a:r>
              <a:rPr lang="en-US" altLang="en-US" sz="4000" dirty="0"/>
              <a:t>HMM</a:t>
            </a:r>
            <a:r>
              <a:rPr lang="ru-RU" alt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472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Проблемы:</a:t>
            </a:r>
          </a:p>
          <a:p>
            <a:r>
              <a:rPr lang="ru-RU" dirty="0"/>
              <a:t>какие грамматические категории? (часть речи / род /</a:t>
            </a:r>
          </a:p>
          <a:p>
            <a:r>
              <a:rPr lang="ru-RU" dirty="0"/>
              <a:t>одушевлённость …)</a:t>
            </a:r>
            <a:endParaRPr lang="en-US" dirty="0"/>
          </a:p>
          <a:p>
            <a:pPr lvl="1">
              <a:buFont typeface="Webdings" panose="05030102010509060703" pitchFamily="18" charset="2"/>
              <a:buChar char="s"/>
            </a:pPr>
            <a:r>
              <a:rPr lang="ru-RU" dirty="0" err="1"/>
              <a:t>предикативы</a:t>
            </a:r>
            <a:r>
              <a:rPr lang="ru-RU" dirty="0"/>
              <a:t>, причастия…</a:t>
            </a:r>
          </a:p>
          <a:p>
            <a:r>
              <a:rPr lang="ru-RU" dirty="0"/>
              <a:t>с какими граммемами? (значения грамматических категорий)</a:t>
            </a:r>
          </a:p>
          <a:p>
            <a:pPr lvl="1">
              <a:buFont typeface="Webdings" panose="05030102010509060703" pitchFamily="18" charset="2"/>
              <a:buChar char="s"/>
            </a:pPr>
            <a:r>
              <a:rPr lang="ru-RU" dirty="0"/>
              <a:t>второй родительный, пассив </a:t>
            </a:r>
            <a:r>
              <a:rPr lang="en-US" dirty="0"/>
              <a:t>vs.</a:t>
            </a:r>
            <a:r>
              <a:rPr lang="ru-RU" dirty="0"/>
              <a:t> активный залог, вид, переходность…</a:t>
            </a:r>
          </a:p>
          <a:p>
            <a:endParaRPr lang="en-US" sz="24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данные. Морфологическая аннотация</a:t>
            </a:r>
          </a:p>
        </p:txBody>
      </p:sp>
    </p:spTree>
    <p:extLst>
      <p:ext uri="{BB962C8B-B14F-4D97-AF65-F5344CB8AC3E}">
        <p14:creationId xmlns:p14="http://schemas.microsoft.com/office/powerpoint/2010/main" val="11316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3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150" y="-130968"/>
            <a:ext cx="8675688" cy="1439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sz="3600" dirty="0" smtClean="0"/>
              <a:t>Марковская </a:t>
            </a:r>
            <a:r>
              <a:rPr lang="ru-RU" altLang="en-US" sz="3600" dirty="0"/>
              <a:t>модель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012950" y="1628775"/>
            <a:ext cx="82296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buFontTx/>
              <a:buNone/>
            </a:pPr>
            <a:endParaRPr lang="en-US" altLang="en-US" sz="2800"/>
          </a:p>
        </p:txBody>
      </p:sp>
      <p:pic>
        <p:nvPicPr>
          <p:cNvPr id="79874" name="Picture 2" descr="File:Markovkate 01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28" y="1660257"/>
            <a:ext cx="2304256" cy="2304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6325" name="Picture 6" descr="\mathbb{P}(X_{n+1} = i_{n+1} \mid X_n = i_n, X_{n-1} = i_{n-1},\ldots,  X_0 = i_0) = \mathbb{P}(X_{n+1} = i_{n+1} \mid X_n = i_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9" y="4433889"/>
            <a:ext cx="7877175" cy="2444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960563" y="4805363"/>
            <a:ext cx="8532812" cy="21844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Цепь Маркова</a:t>
            </a:r>
            <a:r>
              <a:rPr lang="ru-RU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 -- последовательность событий с конечным или счетным числом исходов. </a:t>
            </a:r>
          </a:p>
          <a:p>
            <a:pPr eaLnBrk="1" hangingPunct="1">
              <a:defRPr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Каждое следующее значение зависит только от </a:t>
            </a:r>
            <a:r>
              <a:rPr lang="ru-RU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k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 предыдущих</a:t>
            </a:r>
          </a:p>
          <a:p>
            <a:pPr eaLnBrk="1" hangingPunct="1">
              <a:defRPr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sz="2000" dirty="0"/>
              <a:t> </a:t>
            </a:r>
            <a:endParaRPr lang="en-US" sz="2000" dirty="0"/>
          </a:p>
        </p:txBody>
      </p:sp>
      <p:pic>
        <p:nvPicPr>
          <p:cNvPr id="8" name="Picture 2" descr="File:Markovkate 01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620" y="1367632"/>
            <a:ext cx="2304256" cy="2304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6328" name="TextBox 2"/>
          <p:cNvSpPr txBox="1">
            <a:spLocks noChangeArrowheads="1"/>
          </p:cNvSpPr>
          <p:nvPr/>
        </p:nvSpPr>
        <p:spPr bwMode="auto">
          <a:xfrm>
            <a:off x="8601076" y="1462088"/>
            <a:ext cx="51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 b="1" dirty="0"/>
              <a:t>(</a:t>
            </a:r>
            <a:r>
              <a:rPr lang="en-US" altLang="en-US" sz="1800" b="1" dirty="0" err="1"/>
              <a:t>t</a:t>
            </a:r>
            <a:r>
              <a:rPr lang="en-US" altLang="en-US" sz="1800" b="1" baseline="-25000" dirty="0" err="1"/>
              <a:t>n</a:t>
            </a:r>
            <a:r>
              <a:rPr lang="ru-RU" altLang="en-US" sz="1800" b="1" dirty="0"/>
              <a:t>)</a:t>
            </a:r>
            <a:endParaRPr lang="en-US" altLang="en-US" sz="1800" b="1" dirty="0"/>
          </a:p>
        </p:txBody>
      </p:sp>
      <p:sp>
        <p:nvSpPr>
          <p:cNvPr id="56329" name="TextBox 9"/>
          <p:cNvSpPr txBox="1">
            <a:spLocks noChangeArrowheads="1"/>
          </p:cNvSpPr>
          <p:nvPr/>
        </p:nvSpPr>
        <p:spPr bwMode="auto">
          <a:xfrm>
            <a:off x="8183564" y="1765300"/>
            <a:ext cx="108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0.2 </a:t>
            </a:r>
            <a:r>
              <a:rPr lang="ru-RU" altLang="en-US" sz="1800" b="1" dirty="0"/>
              <a:t>(</a:t>
            </a:r>
            <a:r>
              <a:rPr lang="en-US" altLang="en-US" sz="1800" b="1" dirty="0"/>
              <a:t>t</a:t>
            </a:r>
            <a:r>
              <a:rPr lang="en-US" altLang="en-US" sz="1800" b="1" baseline="-25000" dirty="0"/>
              <a:t>n+1</a:t>
            </a:r>
            <a:r>
              <a:rPr lang="ru-RU" altLang="en-US" sz="1800" b="1" dirty="0"/>
              <a:t>)</a:t>
            </a:r>
            <a:endParaRPr lang="en-US" altLang="en-US" sz="1800" b="1" dirty="0"/>
          </a:p>
        </p:txBody>
      </p:sp>
      <p:sp>
        <p:nvSpPr>
          <p:cNvPr id="50186" name="TextBox 2"/>
          <p:cNvSpPr txBox="1">
            <a:spLocks noChangeArrowheads="1"/>
          </p:cNvSpPr>
          <p:nvPr/>
        </p:nvSpPr>
        <p:spPr bwMode="auto">
          <a:xfrm>
            <a:off x="6672263" y="3863975"/>
            <a:ext cx="2881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/>
              <a:t>!!! Не цепь Маркова</a:t>
            </a:r>
            <a:endParaRPr lang="en-US" altLang="en-US" sz="1800"/>
          </a:p>
        </p:txBody>
      </p:sp>
      <p:sp>
        <p:nvSpPr>
          <p:cNvPr id="56331" name="TextBox 3"/>
          <p:cNvSpPr txBox="1">
            <a:spLocks noChangeArrowheads="1"/>
          </p:cNvSpPr>
          <p:nvPr/>
        </p:nvSpPr>
        <p:spPr bwMode="auto">
          <a:xfrm>
            <a:off x="1992313" y="4005264"/>
            <a:ext cx="2354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/>
              <a:t>Цепь Маркова</a:t>
            </a:r>
            <a:endParaRPr lang="en-US" altLang="en-US" sz="1800"/>
          </a:p>
        </p:txBody>
      </p:sp>
      <p:grpSp>
        <p:nvGrpSpPr>
          <p:cNvPr id="7" name="Группа 6"/>
          <p:cNvGrpSpPr>
            <a:grpSpLocks/>
          </p:cNvGrpSpPr>
          <p:nvPr/>
        </p:nvGrpSpPr>
        <p:grpSpPr bwMode="auto">
          <a:xfrm>
            <a:off x="6383339" y="1492250"/>
            <a:ext cx="3025775" cy="2209800"/>
            <a:chOff x="5285547" y="2277005"/>
            <a:chExt cx="3024336" cy="2208609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5371231" y="2294459"/>
              <a:ext cx="2938652" cy="219115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5285547" y="2277005"/>
              <a:ext cx="2921197" cy="196902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685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3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140095" y="0"/>
            <a:ext cx="8675687" cy="11525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sz="3600" dirty="0" smtClean="0"/>
              <a:t>Марковская </a:t>
            </a:r>
            <a:r>
              <a:rPr lang="ru-RU" altLang="en-US" sz="3600" dirty="0"/>
              <a:t>модель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012950" y="1628775"/>
            <a:ext cx="82296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buFontTx/>
              <a:buNone/>
            </a:pPr>
            <a:endParaRPr lang="en-US" altLang="en-US" sz="2800"/>
          </a:p>
        </p:txBody>
      </p:sp>
      <p:pic>
        <p:nvPicPr>
          <p:cNvPr id="79874" name="Picture 2" descr="File:Markovkate 01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28" y="1660257"/>
            <a:ext cx="2304256" cy="2304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7349" name="Picture 6" descr="\mathbb{P}(X_{n+1} = i_{n+1} \mid X_n = i_n, X_{n-1} = i_{n-1},\ldots,  X_0 = i_0) = \mathbb{P}(X_{n+1} = i_{n+1} \mid X_n = i_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1" y="4394201"/>
            <a:ext cx="7877175" cy="2444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TextBox 3"/>
          <p:cNvSpPr txBox="1">
            <a:spLocks noChangeArrowheads="1"/>
          </p:cNvSpPr>
          <p:nvPr/>
        </p:nvSpPr>
        <p:spPr bwMode="auto">
          <a:xfrm>
            <a:off x="1992313" y="4005264"/>
            <a:ext cx="2354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/>
              <a:t>Цепь Маркова</a:t>
            </a:r>
            <a:endParaRPr lang="en-US" altLang="en-US" sz="180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735638" y="1711325"/>
          <a:ext cx="3654424" cy="209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223">
                <a:tc>
                  <a:txBody>
                    <a:bodyPr/>
                    <a:lstStyle/>
                    <a:p>
                      <a:pPr lvl="1"/>
                      <a:r>
                        <a:rPr lang="ru-RU" sz="1800" dirty="0"/>
                        <a:t>Условие</a:t>
                      </a:r>
                    </a:p>
                    <a:p>
                      <a:r>
                        <a:rPr lang="ru-RU" sz="1800" dirty="0"/>
                        <a:t>Результат</a:t>
                      </a:r>
                      <a:endParaRPr lang="en-US" sz="1800" dirty="0"/>
                    </a:p>
                  </a:txBody>
                  <a:tcPr marL="91447" marR="91447" marT="45737" marB="45737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А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Е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7" marR="91447"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04">
                <a:tc>
                  <a:txBody>
                    <a:bodyPr/>
                    <a:lstStyle/>
                    <a:p>
                      <a:r>
                        <a:rPr lang="ru-RU" sz="1800" dirty="0"/>
                        <a:t>А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0.6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0.7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7" marR="91447"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248">
                <a:tc>
                  <a:txBody>
                    <a:bodyPr/>
                    <a:lstStyle/>
                    <a:p>
                      <a:r>
                        <a:rPr lang="ru-RU" sz="1800" dirty="0"/>
                        <a:t>Е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0.4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0.3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7" marR="91447"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21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1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1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7" marR="91447" marT="45737" marB="457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9345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en-US">
                <a:effectLst/>
              </a:rPr>
              <a:t>Марковская модель включает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en-US">
                <a:effectLst/>
              </a:rPr>
              <a:t>некоторый набор состояний,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en-US">
                <a:effectLst/>
              </a:rPr>
              <a:t>вероятности переходов между этими состояниями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en-US">
                <a:effectLst/>
              </a:rPr>
              <a:t>начальные вероятности для каждого из состояний</a:t>
            </a: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694276" y="0"/>
            <a:ext cx="8675687" cy="11083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sz="3600" dirty="0" smtClean="0"/>
              <a:t>Марковская </a:t>
            </a:r>
            <a:r>
              <a:rPr lang="ru-RU" altLang="en-US" sz="3600" dirty="0"/>
              <a:t>модель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609600" y="4181909"/>
            <a:ext cx="9051636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Целью является получение максимально вероятного пути, который, если модель корректна, соответствует правильно приписанным аннотациям.</a:t>
            </a:r>
          </a:p>
        </p:txBody>
      </p:sp>
    </p:spTree>
    <p:extLst>
      <p:ext uri="{BB962C8B-B14F-4D97-AF65-F5344CB8AC3E}">
        <p14:creationId xmlns:p14="http://schemas.microsoft.com/office/powerpoint/2010/main" val="22598165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Нам «не видны» состояния</a:t>
            </a:r>
          </a:p>
          <a:p>
            <a:pPr>
              <a:defRPr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Видны только слова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24872" y="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ru-RU" dirty="0"/>
              <a:t>Скрытые </a:t>
            </a:r>
            <a:r>
              <a:rPr lang="ru-RU" dirty="0" err="1"/>
              <a:t>марковские</a:t>
            </a:r>
            <a:r>
              <a:rPr lang="ru-RU" dirty="0"/>
              <a:t>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623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2466831" y="0"/>
            <a:ext cx="8675687" cy="10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dirty="0"/>
              <a:t>Скрытые </a:t>
            </a:r>
            <a:r>
              <a:rPr lang="ru-RU" altLang="en-US" sz="4000" dirty="0" err="1"/>
              <a:t>марковские</a:t>
            </a:r>
            <a:r>
              <a:rPr lang="ru-RU" altLang="en-US" sz="4000" dirty="0"/>
              <a:t> модели (</a:t>
            </a:r>
            <a:r>
              <a:rPr lang="en-US" altLang="en-US" sz="4000" dirty="0"/>
              <a:t>HMM</a:t>
            </a:r>
            <a:r>
              <a:rPr lang="ru-RU" altLang="en-US" sz="40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526473" y="1144156"/>
                <a:ext cx="10972800" cy="5007262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Что мы можем наблюдать</a:t>
                </a:r>
                <a:r>
                  <a:rPr lang="en-US" dirty="0"/>
                  <a:t>?</a:t>
                </a:r>
                <a:endParaRPr lang="ru-RU" dirty="0"/>
              </a:p>
              <a:p>
                <a:pPr lvl="1"/>
                <a:r>
                  <a:rPr lang="ru-RU" dirty="0"/>
                  <a:t>словоформы </a:t>
                </a:r>
              </a:p>
              <a:p>
                <a:r>
                  <a:rPr lang="ru-RU" dirty="0"/>
                  <a:t>Что должны найти</a:t>
                </a:r>
                <a:r>
                  <a:rPr lang="en-US" dirty="0"/>
                  <a:t>?</a:t>
                </a:r>
                <a:endParaRPr lang="ru-RU" dirty="0"/>
              </a:p>
              <a:p>
                <a:pPr lvl="1"/>
                <a:r>
                  <a:rPr lang="ru-RU" dirty="0"/>
                  <a:t>цепочку аннотаций</a:t>
                </a:r>
              </a:p>
              <a:p>
                <a:r>
                  <a:rPr lang="en-US" dirty="0"/>
                  <a:t>P(t</a:t>
                </a:r>
                <a:r>
                  <a:rPr lang="en-US" baseline="-25000" dirty="0"/>
                  <a:t>1</a:t>
                </a:r>
                <a:r>
                  <a:rPr lang="en-US" dirty="0"/>
                  <a:t>t</a:t>
                </a:r>
                <a:r>
                  <a:rPr lang="en-US" baseline="-25000" dirty="0"/>
                  <a:t>2</a:t>
                </a:r>
                <a:r>
                  <a:rPr lang="en-US" dirty="0"/>
                  <a:t>…t</a:t>
                </a:r>
                <a:r>
                  <a:rPr lang="en-US" baseline="-25000" dirty="0"/>
                  <a:t>n</a:t>
                </a:r>
                <a:r>
                  <a:rPr lang="en-US" dirty="0"/>
                  <a:t>|w</a:t>
                </a:r>
                <a:r>
                  <a:rPr lang="en-US" baseline="-25000" dirty="0"/>
                  <a:t>1</a:t>
                </a:r>
                <a:r>
                  <a:rPr lang="en-US" dirty="0"/>
                  <a:t>w</a:t>
                </a:r>
                <a:r>
                  <a:rPr lang="en-US" baseline="-25000" dirty="0"/>
                  <a:t>2</a:t>
                </a:r>
                <a:r>
                  <a:rPr lang="en-US" dirty="0"/>
                  <a:t>…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n</a:t>
                </a:r>
                <a:r>
                  <a:rPr lang="en-US" dirty="0"/>
                  <a:t>) </a:t>
                </a:r>
              </a:p>
              <a:p>
                <a:r>
                  <a:rPr lang="ru-RU" dirty="0"/>
                  <a:t>Т.е. нам нужно найти такую цепочку тегов, для которых вероятность увидеть цепочку данных словоформ была бы максимальна</a:t>
                </a:r>
              </a:p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</m:e>
                          <m:lim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ru-RU" dirty="0" smtClean="0"/>
                  <a:t> - цепочка с </a:t>
                </a:r>
                <a:r>
                  <a:rPr lang="ru-RU" dirty="0" smtClean="0"/>
                  <a:t>1-ой по </a:t>
                </a:r>
                <a:r>
                  <a:rPr lang="en-US" dirty="0" smtClean="0"/>
                  <a:t>n</a:t>
                </a:r>
                <a:r>
                  <a:rPr lang="ru-RU" dirty="0" smtClean="0"/>
                  <a:t>-</a:t>
                </a:r>
                <a:r>
                  <a:rPr lang="ru-RU" dirty="0" err="1" smtClean="0"/>
                  <a:t>ую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словоформу</a:t>
                </a:r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473" y="1144156"/>
                <a:ext cx="10972800" cy="5007262"/>
              </a:xfrm>
              <a:blipFill>
                <a:blip r:embed="rId2"/>
                <a:stretch>
                  <a:fillRect l="-1000" t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0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idx="1"/>
          </p:nvPr>
        </p:nvSpPr>
        <p:spPr>
          <a:xfrm>
            <a:off x="3162300" y="3496839"/>
            <a:ext cx="7023302" cy="264534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ru-RU" sz="2800" dirty="0"/>
              <a:t>          - </a:t>
            </a:r>
            <a:r>
              <a:rPr lang="ru-RU" sz="2800" dirty="0" smtClean="0"/>
              <a:t>наблюдаемые состояния</a:t>
            </a:r>
            <a:endParaRPr lang="ru-RU" sz="2800" dirty="0"/>
          </a:p>
          <a:p>
            <a:pPr>
              <a:spcBef>
                <a:spcPts val="1800"/>
              </a:spcBef>
            </a:pPr>
            <a:r>
              <a:rPr lang="ru-RU" sz="2800" dirty="0"/>
              <a:t>          - скрытые состояния</a:t>
            </a:r>
            <a:endParaRPr lang="en-US" sz="2800" dirty="0"/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/>
              <a:t>           переход из состояния в состояние</a:t>
            </a:r>
          </a:p>
          <a:p>
            <a:endParaRPr lang="en-US" sz="2800" dirty="0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title" idx="4294967295"/>
          </p:nvPr>
        </p:nvSpPr>
        <p:spPr>
          <a:xfrm>
            <a:off x="2413202" y="-1796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Скрытые </a:t>
            </a:r>
            <a:r>
              <a:rPr lang="ru-RU" sz="3600" b="1" dirty="0" err="1"/>
              <a:t>марковские</a:t>
            </a:r>
            <a:r>
              <a:rPr lang="ru-RU" sz="3600" b="1" dirty="0"/>
              <a:t> модели</a:t>
            </a:r>
            <a:br>
              <a:rPr lang="ru-RU" sz="3600" b="1" dirty="0"/>
            </a:br>
            <a:r>
              <a:rPr lang="en-US" sz="3600" b="1" dirty="0"/>
              <a:t>HMM</a:t>
            </a:r>
            <a:endParaRPr lang="en-US" sz="3600" b="1" dirty="0"/>
          </a:p>
        </p:txBody>
      </p:sp>
      <p:grpSp>
        <p:nvGrpSpPr>
          <p:cNvPr id="5160" name="Group 40"/>
          <p:cNvGrpSpPr>
            <a:grpSpLocks/>
          </p:cNvGrpSpPr>
          <p:nvPr/>
        </p:nvGrpSpPr>
        <p:grpSpPr bwMode="auto">
          <a:xfrm>
            <a:off x="3810001" y="1295400"/>
            <a:ext cx="4683125" cy="1905000"/>
            <a:chOff x="1082" y="480"/>
            <a:chExt cx="3334" cy="1550"/>
          </a:xfrm>
        </p:grpSpPr>
        <p:sp>
          <p:nvSpPr>
            <p:cNvPr id="5127" name="Oval 7"/>
            <p:cNvSpPr>
              <a:spLocks noChangeArrowheads="1"/>
            </p:cNvSpPr>
            <p:nvPr/>
          </p:nvSpPr>
          <p:spPr bwMode="auto">
            <a:xfrm>
              <a:off x="1536" y="480"/>
              <a:ext cx="458" cy="494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1536" y="1536"/>
              <a:ext cx="458" cy="49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2520" y="480"/>
              <a:ext cx="458" cy="494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2520" y="1536"/>
              <a:ext cx="458" cy="49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3504" y="480"/>
              <a:ext cx="458" cy="494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3504" y="1536"/>
              <a:ext cx="458" cy="49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5149" name="AutoShape 29"/>
            <p:cNvCxnSpPr>
              <a:cxnSpLocks noChangeShapeType="1"/>
              <a:stCxn id="5127" idx="4"/>
              <a:endCxn id="5131" idx="0"/>
            </p:cNvCxnSpPr>
            <p:nvPr/>
          </p:nvCxnSpPr>
          <p:spPr bwMode="auto">
            <a:xfrm>
              <a:off x="1765" y="974"/>
              <a:ext cx="0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51" name="AutoShape 31"/>
            <p:cNvCxnSpPr>
              <a:cxnSpLocks noChangeShapeType="1"/>
              <a:stCxn id="5139" idx="4"/>
              <a:endCxn id="5140" idx="0"/>
            </p:cNvCxnSpPr>
            <p:nvPr/>
          </p:nvCxnSpPr>
          <p:spPr bwMode="auto">
            <a:xfrm>
              <a:off x="2749" y="974"/>
              <a:ext cx="0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52" name="AutoShape 32"/>
            <p:cNvCxnSpPr>
              <a:cxnSpLocks noChangeShapeType="1"/>
              <a:stCxn id="5143" idx="4"/>
              <a:endCxn id="5144" idx="0"/>
            </p:cNvCxnSpPr>
            <p:nvPr/>
          </p:nvCxnSpPr>
          <p:spPr bwMode="auto">
            <a:xfrm>
              <a:off x="3733" y="974"/>
              <a:ext cx="0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53" name="AutoShape 33"/>
            <p:cNvCxnSpPr>
              <a:cxnSpLocks noChangeShapeType="1"/>
              <a:stCxn id="5127" idx="6"/>
              <a:endCxn id="5139" idx="2"/>
            </p:cNvCxnSpPr>
            <p:nvPr/>
          </p:nvCxnSpPr>
          <p:spPr bwMode="auto">
            <a:xfrm>
              <a:off x="1994" y="727"/>
              <a:ext cx="5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54" name="AutoShape 34"/>
            <p:cNvCxnSpPr>
              <a:cxnSpLocks noChangeShapeType="1"/>
              <a:stCxn id="5139" idx="6"/>
              <a:endCxn id="5143" idx="2"/>
            </p:cNvCxnSpPr>
            <p:nvPr/>
          </p:nvCxnSpPr>
          <p:spPr bwMode="auto">
            <a:xfrm>
              <a:off x="2978" y="727"/>
              <a:ext cx="5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58" name="AutoShape 38"/>
            <p:cNvCxnSpPr>
              <a:cxnSpLocks noChangeShapeType="1"/>
              <a:endCxn id="5127" idx="2"/>
            </p:cNvCxnSpPr>
            <p:nvPr/>
          </p:nvCxnSpPr>
          <p:spPr bwMode="auto">
            <a:xfrm>
              <a:off x="1082" y="727"/>
              <a:ext cx="4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59" name="AutoShape 39"/>
            <p:cNvCxnSpPr>
              <a:cxnSpLocks noChangeShapeType="1"/>
              <a:stCxn id="5143" idx="6"/>
            </p:cNvCxnSpPr>
            <p:nvPr/>
          </p:nvCxnSpPr>
          <p:spPr bwMode="auto">
            <a:xfrm>
              <a:off x="3962" y="727"/>
              <a:ext cx="4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5163" name="Oval 43"/>
          <p:cNvSpPr>
            <a:spLocks noChangeArrowheads="1"/>
          </p:cNvSpPr>
          <p:nvPr/>
        </p:nvSpPr>
        <p:spPr bwMode="auto">
          <a:xfrm>
            <a:off x="2286000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64" name="Oval 44"/>
          <p:cNvSpPr>
            <a:spLocks noChangeArrowheads="1"/>
          </p:cNvSpPr>
          <p:nvPr/>
        </p:nvSpPr>
        <p:spPr bwMode="auto">
          <a:xfrm>
            <a:off x="2286000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5165" name="AutoShape 45"/>
          <p:cNvCxnSpPr>
            <a:cxnSpLocks noChangeShapeType="1"/>
            <a:stCxn id="5163" idx="4"/>
            <a:endCxn id="5164" idx="0"/>
          </p:cNvCxnSpPr>
          <p:nvPr/>
        </p:nvCxnSpPr>
        <p:spPr bwMode="auto">
          <a:xfrm>
            <a:off x="26066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66" name="AutoShape 46"/>
          <p:cNvCxnSpPr>
            <a:cxnSpLocks noChangeShapeType="1"/>
          </p:cNvCxnSpPr>
          <p:nvPr/>
        </p:nvCxnSpPr>
        <p:spPr bwMode="auto">
          <a:xfrm>
            <a:off x="2971800" y="16002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67" name="Oval 47"/>
          <p:cNvSpPr>
            <a:spLocks noChangeArrowheads="1"/>
          </p:cNvSpPr>
          <p:nvPr/>
        </p:nvSpPr>
        <p:spPr bwMode="auto">
          <a:xfrm>
            <a:off x="9220200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68" name="Oval 48"/>
          <p:cNvSpPr>
            <a:spLocks noChangeArrowheads="1"/>
          </p:cNvSpPr>
          <p:nvPr/>
        </p:nvSpPr>
        <p:spPr bwMode="auto">
          <a:xfrm>
            <a:off x="9220200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5169" name="AutoShape 49"/>
          <p:cNvCxnSpPr>
            <a:cxnSpLocks noChangeShapeType="1"/>
            <a:stCxn id="5167" idx="4"/>
            <a:endCxn id="5168" idx="0"/>
          </p:cNvCxnSpPr>
          <p:nvPr/>
        </p:nvCxnSpPr>
        <p:spPr bwMode="auto">
          <a:xfrm>
            <a:off x="95408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70" name="AutoShape 50"/>
          <p:cNvCxnSpPr>
            <a:cxnSpLocks noChangeShapeType="1"/>
            <a:endCxn id="5167" idx="2"/>
          </p:cNvCxnSpPr>
          <p:nvPr/>
        </p:nvCxnSpPr>
        <p:spPr bwMode="auto">
          <a:xfrm flipV="1">
            <a:off x="8915400" y="1598614"/>
            <a:ext cx="304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Oval 44"/>
          <p:cNvSpPr>
            <a:spLocks noChangeArrowheads="1"/>
          </p:cNvSpPr>
          <p:nvPr/>
        </p:nvSpPr>
        <p:spPr bwMode="auto">
          <a:xfrm>
            <a:off x="2955838" y="3457057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7" name="Oval 43"/>
          <p:cNvSpPr>
            <a:spLocks noChangeArrowheads="1"/>
          </p:cNvSpPr>
          <p:nvPr/>
        </p:nvSpPr>
        <p:spPr bwMode="auto">
          <a:xfrm>
            <a:off x="2932676" y="4147340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8" name="AutoShape 38"/>
          <p:cNvCxnSpPr>
            <a:cxnSpLocks noChangeShapeType="1"/>
          </p:cNvCxnSpPr>
          <p:nvPr/>
        </p:nvCxnSpPr>
        <p:spPr bwMode="auto">
          <a:xfrm>
            <a:off x="3112655" y="5077831"/>
            <a:ext cx="63771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462406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39234" y="4241802"/>
            <a:ext cx="10224655" cy="1623290"/>
          </a:xfrm>
        </p:spPr>
        <p:txBody>
          <a:bodyPr>
            <a:normAutofit/>
          </a:bodyPr>
          <a:lstStyle/>
          <a:p>
            <a:r>
              <a:rPr lang="ru-RU" sz="2800" i="1" dirty="0" smtClean="0"/>
              <a:t>зеленые</a:t>
            </a:r>
            <a:r>
              <a:rPr lang="ru-RU" sz="2800" b="1" i="1" dirty="0" smtClean="0"/>
              <a:t> – скрытые состояния</a:t>
            </a:r>
            <a:endParaRPr lang="en-US" sz="2800" b="1" i="1" dirty="0"/>
          </a:p>
          <a:p>
            <a:r>
              <a:rPr lang="ru-RU" sz="2800" dirty="0" smtClean="0"/>
              <a:t>зависят только от предыдущего состояния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28" name="Rectangle 4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Скрытые </a:t>
            </a:r>
            <a:r>
              <a:rPr lang="ru-RU" sz="3600" b="1" dirty="0" err="1"/>
              <a:t>марковские</a:t>
            </a:r>
            <a:r>
              <a:rPr lang="ru-RU" sz="3600" b="1" dirty="0"/>
              <a:t> модели</a:t>
            </a:r>
            <a:br>
              <a:rPr lang="ru-RU" sz="3600" b="1" dirty="0"/>
            </a:br>
            <a:r>
              <a:rPr lang="en-US" sz="3600" b="1" dirty="0"/>
              <a:t>HMM</a:t>
            </a:r>
            <a:endParaRPr lang="en-US" sz="3600" b="1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1905000" y="1844824"/>
            <a:ext cx="8229600" cy="2093656"/>
            <a:chOff x="381000" y="1106744"/>
            <a:chExt cx="8229600" cy="2093656"/>
          </a:xfrm>
        </p:grpSpPr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381000" y="1106744"/>
              <a:ext cx="8229600" cy="914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4340" name="Group 4"/>
            <p:cNvGrpSpPr>
              <a:grpSpLocks/>
            </p:cNvGrpSpPr>
            <p:nvPr/>
          </p:nvGrpSpPr>
          <p:grpSpPr bwMode="auto">
            <a:xfrm>
              <a:off x="2286000" y="1295400"/>
              <a:ext cx="4683125" cy="1905000"/>
              <a:chOff x="1082" y="480"/>
              <a:chExt cx="3334" cy="1550"/>
            </a:xfrm>
          </p:grpSpPr>
          <p:sp>
            <p:nvSpPr>
              <p:cNvPr id="14341" name="Oval 5"/>
              <p:cNvSpPr>
                <a:spLocks noChangeArrowheads="1"/>
              </p:cNvSpPr>
              <p:nvPr/>
            </p:nvSpPr>
            <p:spPr bwMode="auto">
              <a:xfrm>
                <a:off x="1536" y="480"/>
                <a:ext cx="458" cy="494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4342" name="Oval 6"/>
              <p:cNvSpPr>
                <a:spLocks noChangeArrowheads="1"/>
              </p:cNvSpPr>
              <p:nvPr/>
            </p:nvSpPr>
            <p:spPr bwMode="auto">
              <a:xfrm>
                <a:off x="1536" y="1536"/>
                <a:ext cx="458" cy="494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4343" name="Oval 7"/>
              <p:cNvSpPr>
                <a:spLocks noChangeArrowheads="1"/>
              </p:cNvSpPr>
              <p:nvPr/>
            </p:nvSpPr>
            <p:spPr bwMode="auto">
              <a:xfrm>
                <a:off x="2520" y="480"/>
                <a:ext cx="458" cy="494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4344" name="Oval 8"/>
              <p:cNvSpPr>
                <a:spLocks noChangeArrowheads="1"/>
              </p:cNvSpPr>
              <p:nvPr/>
            </p:nvSpPr>
            <p:spPr bwMode="auto">
              <a:xfrm>
                <a:off x="2520" y="1536"/>
                <a:ext cx="458" cy="494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4345" name="Oval 9"/>
              <p:cNvSpPr>
                <a:spLocks noChangeArrowheads="1"/>
              </p:cNvSpPr>
              <p:nvPr/>
            </p:nvSpPr>
            <p:spPr bwMode="auto">
              <a:xfrm>
                <a:off x="3504" y="480"/>
                <a:ext cx="458" cy="494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4346" name="Oval 10"/>
              <p:cNvSpPr>
                <a:spLocks noChangeArrowheads="1"/>
              </p:cNvSpPr>
              <p:nvPr/>
            </p:nvSpPr>
            <p:spPr bwMode="auto">
              <a:xfrm>
                <a:off x="3504" y="1536"/>
                <a:ext cx="458" cy="494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cxnSp>
            <p:nvCxnSpPr>
              <p:cNvPr id="14347" name="AutoShape 11"/>
              <p:cNvCxnSpPr>
                <a:cxnSpLocks noChangeShapeType="1"/>
                <a:stCxn id="14341" idx="4"/>
                <a:endCxn id="14342" idx="0"/>
              </p:cNvCxnSpPr>
              <p:nvPr/>
            </p:nvCxnSpPr>
            <p:spPr bwMode="auto">
              <a:xfrm>
                <a:off x="1765" y="974"/>
                <a:ext cx="0" cy="5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348" name="AutoShape 12"/>
              <p:cNvCxnSpPr>
                <a:cxnSpLocks noChangeShapeType="1"/>
                <a:stCxn id="14343" idx="4"/>
                <a:endCxn id="14344" idx="0"/>
              </p:cNvCxnSpPr>
              <p:nvPr/>
            </p:nvCxnSpPr>
            <p:spPr bwMode="auto">
              <a:xfrm>
                <a:off x="2749" y="974"/>
                <a:ext cx="0" cy="5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349" name="AutoShape 13"/>
              <p:cNvCxnSpPr>
                <a:cxnSpLocks noChangeShapeType="1"/>
                <a:stCxn id="14345" idx="4"/>
                <a:endCxn id="14346" idx="0"/>
              </p:cNvCxnSpPr>
              <p:nvPr/>
            </p:nvCxnSpPr>
            <p:spPr bwMode="auto">
              <a:xfrm>
                <a:off x="3733" y="974"/>
                <a:ext cx="0" cy="5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350" name="AutoShape 14"/>
              <p:cNvCxnSpPr>
                <a:cxnSpLocks noChangeShapeType="1"/>
                <a:stCxn id="14341" idx="6"/>
                <a:endCxn id="14343" idx="2"/>
              </p:cNvCxnSpPr>
              <p:nvPr/>
            </p:nvCxnSpPr>
            <p:spPr bwMode="auto">
              <a:xfrm>
                <a:off x="1994" y="727"/>
                <a:ext cx="52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351" name="AutoShape 15"/>
              <p:cNvCxnSpPr>
                <a:cxnSpLocks noChangeShapeType="1"/>
                <a:stCxn id="14343" idx="6"/>
                <a:endCxn id="14345" idx="2"/>
              </p:cNvCxnSpPr>
              <p:nvPr/>
            </p:nvCxnSpPr>
            <p:spPr bwMode="auto">
              <a:xfrm>
                <a:off x="2978" y="727"/>
                <a:ext cx="52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352" name="AutoShape 16"/>
              <p:cNvCxnSpPr>
                <a:cxnSpLocks noChangeShapeType="1"/>
                <a:endCxn id="14341" idx="2"/>
              </p:cNvCxnSpPr>
              <p:nvPr/>
            </p:nvCxnSpPr>
            <p:spPr bwMode="auto">
              <a:xfrm>
                <a:off x="1082" y="727"/>
                <a:ext cx="45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353" name="AutoShape 17"/>
              <p:cNvCxnSpPr>
                <a:cxnSpLocks noChangeShapeType="1"/>
                <a:stCxn id="14345" idx="6"/>
              </p:cNvCxnSpPr>
              <p:nvPr/>
            </p:nvCxnSpPr>
            <p:spPr bwMode="auto">
              <a:xfrm>
                <a:off x="3962" y="727"/>
                <a:ext cx="45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762000" y="1295400"/>
              <a:ext cx="642938" cy="606425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762000" y="2593975"/>
              <a:ext cx="642938" cy="606425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14357" name="AutoShape 21"/>
            <p:cNvCxnSpPr>
              <a:cxnSpLocks noChangeShapeType="1"/>
              <a:stCxn id="14355" idx="4"/>
              <a:endCxn id="14356" idx="0"/>
            </p:cNvCxnSpPr>
            <p:nvPr/>
          </p:nvCxnSpPr>
          <p:spPr bwMode="auto">
            <a:xfrm>
              <a:off x="1082675" y="1901825"/>
              <a:ext cx="0" cy="69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58" name="AutoShape 22"/>
            <p:cNvCxnSpPr>
              <a:cxnSpLocks noChangeShapeType="1"/>
            </p:cNvCxnSpPr>
            <p:nvPr/>
          </p:nvCxnSpPr>
          <p:spPr bwMode="auto">
            <a:xfrm>
              <a:off x="1447800" y="16002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7696200" y="1295400"/>
              <a:ext cx="642938" cy="606425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7696200" y="2593975"/>
              <a:ext cx="642938" cy="606425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14361" name="AutoShape 25"/>
            <p:cNvCxnSpPr>
              <a:cxnSpLocks noChangeShapeType="1"/>
              <a:stCxn id="14359" idx="4"/>
              <a:endCxn id="14360" idx="0"/>
            </p:cNvCxnSpPr>
            <p:nvPr/>
          </p:nvCxnSpPr>
          <p:spPr bwMode="auto">
            <a:xfrm>
              <a:off x="8016875" y="1901825"/>
              <a:ext cx="0" cy="69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62" name="AutoShape 26"/>
            <p:cNvCxnSpPr>
              <a:cxnSpLocks noChangeShapeType="1"/>
              <a:endCxn id="14359" idx="2"/>
            </p:cNvCxnSpPr>
            <p:nvPr/>
          </p:nvCxnSpPr>
          <p:spPr bwMode="auto">
            <a:xfrm flipV="1">
              <a:off x="7391400" y="1598613"/>
              <a:ext cx="3048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491492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057400" y="2438400"/>
            <a:ext cx="8077200" cy="914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364" name="Rectangle 4"/>
          <p:cNvSpPr>
            <a:spLocks noGrp="1" noChangeArrowheads="1"/>
          </p:cNvSpPr>
          <p:nvPr>
            <p:ph idx="1"/>
          </p:nvPr>
        </p:nvSpPr>
        <p:spPr>
          <a:xfrm>
            <a:off x="766618" y="4190999"/>
            <a:ext cx="10972800" cy="1521690"/>
          </a:xfrm>
        </p:spPr>
        <p:txBody>
          <a:bodyPr/>
          <a:lstStyle/>
          <a:p>
            <a:r>
              <a:rPr lang="ru-RU" sz="2800" i="1" dirty="0" smtClean="0"/>
              <a:t>сиреневые – </a:t>
            </a:r>
            <a:r>
              <a:rPr lang="ru-RU" sz="2800" b="1" i="1" dirty="0" smtClean="0"/>
              <a:t>наблюдаемые состояния</a:t>
            </a:r>
            <a:endParaRPr lang="en-US" sz="2800" b="1" i="1" dirty="0"/>
          </a:p>
          <a:p>
            <a:r>
              <a:rPr lang="ru-RU" sz="2800" dirty="0" smtClean="0"/>
              <a:t>зависят только от соответствующего скрытого состояния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28" name="Rectangle 4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Скрытые </a:t>
            </a:r>
            <a:r>
              <a:rPr lang="ru-RU" sz="3600" b="1" dirty="0" err="1"/>
              <a:t>марковские</a:t>
            </a:r>
            <a:r>
              <a:rPr lang="ru-RU" sz="3600" b="1" dirty="0"/>
              <a:t> модели</a:t>
            </a:r>
            <a:br>
              <a:rPr lang="ru-RU" sz="3600" b="1" dirty="0"/>
            </a:br>
            <a:r>
              <a:rPr lang="en-US" sz="3600" b="1" dirty="0"/>
              <a:t>HMM</a:t>
            </a:r>
            <a:endParaRPr lang="en-US" sz="3600" b="1" dirty="0"/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3810001" y="1295400"/>
            <a:ext cx="4683125" cy="1905000"/>
            <a:chOff x="1082" y="480"/>
            <a:chExt cx="3334" cy="1550"/>
          </a:xfrm>
        </p:grpSpPr>
        <p:sp>
          <p:nvSpPr>
            <p:cNvPr id="15366" name="Oval 6"/>
            <p:cNvSpPr>
              <a:spLocks noChangeArrowheads="1"/>
            </p:cNvSpPr>
            <p:nvPr/>
          </p:nvSpPr>
          <p:spPr bwMode="auto">
            <a:xfrm>
              <a:off x="1536" y="480"/>
              <a:ext cx="458" cy="494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7" name="Oval 7"/>
            <p:cNvSpPr>
              <a:spLocks noChangeArrowheads="1"/>
            </p:cNvSpPr>
            <p:nvPr/>
          </p:nvSpPr>
          <p:spPr bwMode="auto">
            <a:xfrm>
              <a:off x="1536" y="1536"/>
              <a:ext cx="458" cy="49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8" name="Oval 8"/>
            <p:cNvSpPr>
              <a:spLocks noChangeArrowheads="1"/>
            </p:cNvSpPr>
            <p:nvPr/>
          </p:nvSpPr>
          <p:spPr bwMode="auto">
            <a:xfrm>
              <a:off x="2520" y="480"/>
              <a:ext cx="458" cy="494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2520" y="1536"/>
              <a:ext cx="458" cy="49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3504" y="480"/>
              <a:ext cx="458" cy="494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3504" y="1536"/>
              <a:ext cx="458" cy="49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15372" name="AutoShape 12"/>
            <p:cNvCxnSpPr>
              <a:cxnSpLocks noChangeShapeType="1"/>
              <a:stCxn id="15366" idx="4"/>
              <a:endCxn id="15367" idx="0"/>
            </p:cNvCxnSpPr>
            <p:nvPr/>
          </p:nvCxnSpPr>
          <p:spPr bwMode="auto">
            <a:xfrm>
              <a:off x="1765" y="974"/>
              <a:ext cx="0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73" name="AutoShape 13"/>
            <p:cNvCxnSpPr>
              <a:cxnSpLocks noChangeShapeType="1"/>
              <a:stCxn id="15368" idx="4"/>
              <a:endCxn id="15369" idx="0"/>
            </p:cNvCxnSpPr>
            <p:nvPr/>
          </p:nvCxnSpPr>
          <p:spPr bwMode="auto">
            <a:xfrm>
              <a:off x="2749" y="974"/>
              <a:ext cx="0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74" name="AutoShape 14"/>
            <p:cNvCxnSpPr>
              <a:cxnSpLocks noChangeShapeType="1"/>
              <a:stCxn id="15370" idx="4"/>
              <a:endCxn id="15371" idx="0"/>
            </p:cNvCxnSpPr>
            <p:nvPr/>
          </p:nvCxnSpPr>
          <p:spPr bwMode="auto">
            <a:xfrm>
              <a:off x="3733" y="974"/>
              <a:ext cx="0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75" name="AutoShape 15"/>
            <p:cNvCxnSpPr>
              <a:cxnSpLocks noChangeShapeType="1"/>
              <a:stCxn id="15366" idx="6"/>
              <a:endCxn id="15368" idx="2"/>
            </p:cNvCxnSpPr>
            <p:nvPr/>
          </p:nvCxnSpPr>
          <p:spPr bwMode="auto">
            <a:xfrm>
              <a:off x="1994" y="727"/>
              <a:ext cx="5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76" name="AutoShape 16"/>
            <p:cNvCxnSpPr>
              <a:cxnSpLocks noChangeShapeType="1"/>
              <a:stCxn id="15368" idx="6"/>
              <a:endCxn id="15370" idx="2"/>
            </p:cNvCxnSpPr>
            <p:nvPr/>
          </p:nvCxnSpPr>
          <p:spPr bwMode="auto">
            <a:xfrm>
              <a:off x="2978" y="727"/>
              <a:ext cx="5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77" name="AutoShape 17"/>
            <p:cNvCxnSpPr>
              <a:cxnSpLocks noChangeShapeType="1"/>
              <a:endCxn id="15366" idx="2"/>
            </p:cNvCxnSpPr>
            <p:nvPr/>
          </p:nvCxnSpPr>
          <p:spPr bwMode="auto">
            <a:xfrm>
              <a:off x="1082" y="727"/>
              <a:ext cx="4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78" name="AutoShape 18"/>
            <p:cNvCxnSpPr>
              <a:cxnSpLocks noChangeShapeType="1"/>
              <a:stCxn id="15370" idx="6"/>
            </p:cNvCxnSpPr>
            <p:nvPr/>
          </p:nvCxnSpPr>
          <p:spPr bwMode="auto">
            <a:xfrm>
              <a:off x="3962" y="727"/>
              <a:ext cx="4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5379" name="Oval 19"/>
          <p:cNvSpPr>
            <a:spLocks noChangeArrowheads="1"/>
          </p:cNvSpPr>
          <p:nvPr/>
        </p:nvSpPr>
        <p:spPr bwMode="auto">
          <a:xfrm>
            <a:off x="2286000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380" name="Oval 20"/>
          <p:cNvSpPr>
            <a:spLocks noChangeArrowheads="1"/>
          </p:cNvSpPr>
          <p:nvPr/>
        </p:nvSpPr>
        <p:spPr bwMode="auto">
          <a:xfrm>
            <a:off x="2286000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5381" name="AutoShape 21"/>
          <p:cNvCxnSpPr>
            <a:cxnSpLocks noChangeShapeType="1"/>
            <a:stCxn id="15379" idx="4"/>
            <a:endCxn id="15380" idx="0"/>
          </p:cNvCxnSpPr>
          <p:nvPr/>
        </p:nvCxnSpPr>
        <p:spPr bwMode="auto">
          <a:xfrm>
            <a:off x="26066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82" name="AutoShape 22"/>
          <p:cNvCxnSpPr>
            <a:cxnSpLocks noChangeShapeType="1"/>
          </p:cNvCxnSpPr>
          <p:nvPr/>
        </p:nvCxnSpPr>
        <p:spPr bwMode="auto">
          <a:xfrm>
            <a:off x="2971800" y="16002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383" name="Oval 23"/>
          <p:cNvSpPr>
            <a:spLocks noChangeArrowheads="1"/>
          </p:cNvSpPr>
          <p:nvPr/>
        </p:nvSpPr>
        <p:spPr bwMode="auto">
          <a:xfrm>
            <a:off x="9220200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384" name="Oval 24"/>
          <p:cNvSpPr>
            <a:spLocks noChangeArrowheads="1"/>
          </p:cNvSpPr>
          <p:nvPr/>
        </p:nvSpPr>
        <p:spPr bwMode="auto">
          <a:xfrm>
            <a:off x="9220200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5385" name="AutoShape 25"/>
          <p:cNvCxnSpPr>
            <a:cxnSpLocks noChangeShapeType="1"/>
            <a:stCxn id="15383" idx="4"/>
            <a:endCxn id="15384" idx="0"/>
          </p:cNvCxnSpPr>
          <p:nvPr/>
        </p:nvCxnSpPr>
        <p:spPr bwMode="auto">
          <a:xfrm>
            <a:off x="95408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86" name="AutoShape 26"/>
          <p:cNvCxnSpPr>
            <a:cxnSpLocks noChangeShapeType="1"/>
            <a:endCxn id="15383" idx="2"/>
          </p:cNvCxnSpPr>
          <p:nvPr/>
        </p:nvCxnSpPr>
        <p:spPr bwMode="auto">
          <a:xfrm flipV="1">
            <a:off x="8915400" y="1598614"/>
            <a:ext cx="304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148523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idx="1"/>
          </p:nvPr>
        </p:nvSpPr>
        <p:spPr>
          <a:xfrm>
            <a:off x="665163" y="3706092"/>
            <a:ext cx="10972800" cy="1854199"/>
          </a:xfrm>
        </p:spPr>
        <p:txBody>
          <a:bodyPr/>
          <a:lstStyle/>
          <a:p>
            <a:r>
              <a:rPr lang="en-US" sz="2800" dirty="0"/>
              <a:t>{</a:t>
            </a:r>
            <a:r>
              <a:rPr lang="en-US" sz="2800" i="1" dirty="0"/>
              <a:t>S, K</a:t>
            </a:r>
            <a:r>
              <a:rPr lang="en-US" sz="2800" dirty="0"/>
              <a:t>, </a:t>
            </a:r>
            <a:r>
              <a:rPr lang="en-US" sz="2800" dirty="0">
                <a:latin typeface="Symbol" pitchFamily="18" charset="2"/>
              </a:rPr>
              <a:t>P, </a:t>
            </a:r>
            <a:r>
              <a:rPr lang="en-US" sz="2800" i="1" dirty="0">
                <a:latin typeface="Symbol" pitchFamily="18" charset="2"/>
              </a:rPr>
              <a:t>A, B</a:t>
            </a:r>
            <a:r>
              <a:rPr lang="en-US" sz="2800" dirty="0">
                <a:latin typeface="Symbol" pitchFamily="18" charset="2"/>
              </a:rPr>
              <a:t>} </a:t>
            </a:r>
            <a:endParaRPr lang="en-US" sz="2800" b="1" i="1" dirty="0"/>
          </a:p>
          <a:p>
            <a:r>
              <a:rPr lang="en-US" sz="2800" i="1" dirty="0"/>
              <a:t>S</a:t>
            </a:r>
            <a:r>
              <a:rPr lang="en-US" sz="2800" dirty="0"/>
              <a:t> : {s</a:t>
            </a:r>
            <a:r>
              <a:rPr lang="en-US" sz="2800" baseline="-25000" dirty="0"/>
              <a:t>1</a:t>
            </a:r>
            <a:r>
              <a:rPr lang="en-US" sz="2800" dirty="0"/>
              <a:t>…</a:t>
            </a:r>
            <a:r>
              <a:rPr lang="en-US" sz="2800" dirty="0" err="1"/>
              <a:t>s</a:t>
            </a:r>
            <a:r>
              <a:rPr lang="en-US" sz="2800" baseline="-25000" dirty="0" err="1"/>
              <a:t>N</a:t>
            </a:r>
            <a:r>
              <a:rPr lang="en-US" sz="2800" baseline="-25000" dirty="0"/>
              <a:t> </a:t>
            </a:r>
            <a:r>
              <a:rPr lang="en-US" sz="2800" dirty="0" smtClean="0"/>
              <a:t>}</a:t>
            </a:r>
            <a:r>
              <a:rPr lang="ru-RU" sz="2800" dirty="0" smtClean="0"/>
              <a:t> значения скрытых состояний</a:t>
            </a:r>
            <a:endParaRPr lang="en-US" sz="2800" dirty="0"/>
          </a:p>
          <a:p>
            <a:r>
              <a:rPr lang="en-US" sz="2800" i="1" dirty="0"/>
              <a:t>K</a:t>
            </a:r>
            <a:r>
              <a:rPr lang="en-US" sz="2800" dirty="0"/>
              <a:t> : {k</a:t>
            </a:r>
            <a:r>
              <a:rPr lang="en-US" sz="2800" baseline="-25000" dirty="0"/>
              <a:t>1</a:t>
            </a:r>
            <a:r>
              <a:rPr lang="en-US" sz="2800" dirty="0"/>
              <a:t>…</a:t>
            </a:r>
            <a:r>
              <a:rPr lang="en-US" sz="2800" dirty="0" err="1"/>
              <a:t>k</a:t>
            </a:r>
            <a:r>
              <a:rPr lang="en-US" sz="2800" baseline="-25000" dirty="0" err="1"/>
              <a:t>M</a:t>
            </a:r>
            <a:r>
              <a:rPr lang="en-US" sz="2800" baseline="-25000" dirty="0"/>
              <a:t> </a:t>
            </a:r>
            <a:r>
              <a:rPr lang="en-US" sz="2800" dirty="0" smtClean="0"/>
              <a:t>}</a:t>
            </a:r>
            <a:r>
              <a:rPr lang="ru-RU" sz="2800" dirty="0" smtClean="0"/>
              <a:t>значения наблюдаемых состояний</a:t>
            </a:r>
            <a:endParaRPr lang="en-US" sz="2800" dirty="0"/>
          </a:p>
        </p:txBody>
      </p:sp>
      <p:sp>
        <p:nvSpPr>
          <p:cNvPr id="36" name="Rectangle 4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Скрытые </a:t>
            </a:r>
            <a:r>
              <a:rPr lang="ru-RU" sz="3600" b="1" dirty="0" err="1"/>
              <a:t>марковские</a:t>
            </a:r>
            <a:r>
              <a:rPr lang="ru-RU" sz="3600" b="1" dirty="0"/>
              <a:t> модели</a:t>
            </a:r>
            <a:br>
              <a:rPr lang="ru-RU" sz="3600" b="1" dirty="0"/>
            </a:br>
            <a:r>
              <a:rPr lang="en-US" sz="3600" b="1" dirty="0"/>
              <a:t>HMM</a:t>
            </a:r>
            <a:endParaRPr lang="en-US" sz="3600" b="1" dirty="0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4448175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4448175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5829301" y="1295401"/>
            <a:ext cx="644525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5829301" y="2593976"/>
            <a:ext cx="644525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7212014" y="1295401"/>
            <a:ext cx="642937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7212014" y="2593976"/>
            <a:ext cx="642937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7420" name="AutoShape 12"/>
          <p:cNvCxnSpPr>
            <a:cxnSpLocks noChangeShapeType="1"/>
            <a:stCxn id="17414" idx="4"/>
            <a:endCxn id="17415" idx="0"/>
          </p:cNvCxnSpPr>
          <p:nvPr/>
        </p:nvCxnSpPr>
        <p:spPr bwMode="auto">
          <a:xfrm>
            <a:off x="4768850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1" name="AutoShape 13"/>
          <p:cNvCxnSpPr>
            <a:cxnSpLocks noChangeShapeType="1"/>
            <a:stCxn id="17416" idx="4"/>
            <a:endCxn id="17417" idx="0"/>
          </p:cNvCxnSpPr>
          <p:nvPr/>
        </p:nvCxnSpPr>
        <p:spPr bwMode="auto">
          <a:xfrm>
            <a:off x="6151563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2" name="AutoShape 14"/>
          <p:cNvCxnSpPr>
            <a:cxnSpLocks noChangeShapeType="1"/>
            <a:stCxn id="17418" idx="4"/>
            <a:endCxn id="17419" idx="0"/>
          </p:cNvCxnSpPr>
          <p:nvPr/>
        </p:nvCxnSpPr>
        <p:spPr bwMode="auto">
          <a:xfrm>
            <a:off x="75342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3" name="AutoShape 15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5091114" y="1598613"/>
            <a:ext cx="7381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4" name="AutoShape 16"/>
          <p:cNvCxnSpPr>
            <a:cxnSpLocks noChangeShapeType="1"/>
            <a:stCxn id="17416" idx="6"/>
            <a:endCxn id="17418" idx="2"/>
          </p:cNvCxnSpPr>
          <p:nvPr/>
        </p:nvCxnSpPr>
        <p:spPr bwMode="auto">
          <a:xfrm>
            <a:off x="6473825" y="1598613"/>
            <a:ext cx="7381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5" name="AutoShape 17"/>
          <p:cNvCxnSpPr>
            <a:cxnSpLocks noChangeShapeType="1"/>
            <a:endCxn id="17414" idx="2"/>
          </p:cNvCxnSpPr>
          <p:nvPr/>
        </p:nvCxnSpPr>
        <p:spPr bwMode="auto">
          <a:xfrm>
            <a:off x="3810001" y="1598613"/>
            <a:ext cx="6381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6" name="AutoShape 18"/>
          <p:cNvCxnSpPr>
            <a:cxnSpLocks noChangeShapeType="1"/>
            <a:stCxn id="17418" idx="6"/>
          </p:cNvCxnSpPr>
          <p:nvPr/>
        </p:nvCxnSpPr>
        <p:spPr bwMode="auto">
          <a:xfrm>
            <a:off x="7854951" y="1598613"/>
            <a:ext cx="6381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7315200" y="1371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S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5943600" y="1371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S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4572000" y="1371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S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7315200" y="2667000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K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5943600" y="2667000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K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4572000" y="2667000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K</a:t>
            </a:r>
          </a:p>
        </p:txBody>
      </p:sp>
      <p:sp>
        <p:nvSpPr>
          <p:cNvPr id="17433" name="Oval 25"/>
          <p:cNvSpPr>
            <a:spLocks noChangeArrowheads="1"/>
          </p:cNvSpPr>
          <p:nvPr/>
        </p:nvSpPr>
        <p:spPr bwMode="auto">
          <a:xfrm>
            <a:off x="2286000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434" name="Oval 26"/>
          <p:cNvSpPr>
            <a:spLocks noChangeArrowheads="1"/>
          </p:cNvSpPr>
          <p:nvPr/>
        </p:nvSpPr>
        <p:spPr bwMode="auto">
          <a:xfrm>
            <a:off x="2286000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7435" name="AutoShape 27"/>
          <p:cNvCxnSpPr>
            <a:cxnSpLocks noChangeShapeType="1"/>
            <a:stCxn id="17433" idx="4"/>
            <a:endCxn id="17434" idx="0"/>
          </p:cNvCxnSpPr>
          <p:nvPr/>
        </p:nvCxnSpPr>
        <p:spPr bwMode="auto">
          <a:xfrm>
            <a:off x="26066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36" name="AutoShape 28"/>
          <p:cNvCxnSpPr>
            <a:cxnSpLocks noChangeShapeType="1"/>
          </p:cNvCxnSpPr>
          <p:nvPr/>
        </p:nvCxnSpPr>
        <p:spPr bwMode="auto">
          <a:xfrm>
            <a:off x="2971800" y="16002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437" name="Oval 29"/>
          <p:cNvSpPr>
            <a:spLocks noChangeArrowheads="1"/>
          </p:cNvSpPr>
          <p:nvPr/>
        </p:nvSpPr>
        <p:spPr bwMode="auto">
          <a:xfrm>
            <a:off x="9220200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438" name="Oval 30"/>
          <p:cNvSpPr>
            <a:spLocks noChangeArrowheads="1"/>
          </p:cNvSpPr>
          <p:nvPr/>
        </p:nvSpPr>
        <p:spPr bwMode="auto">
          <a:xfrm>
            <a:off x="9220200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7439" name="AutoShape 31"/>
          <p:cNvCxnSpPr>
            <a:cxnSpLocks noChangeShapeType="1"/>
            <a:stCxn id="17437" idx="4"/>
            <a:endCxn id="17438" idx="0"/>
          </p:cNvCxnSpPr>
          <p:nvPr/>
        </p:nvCxnSpPr>
        <p:spPr bwMode="auto">
          <a:xfrm>
            <a:off x="95408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40" name="AutoShape 32"/>
          <p:cNvCxnSpPr>
            <a:cxnSpLocks noChangeShapeType="1"/>
            <a:endCxn id="17437" idx="2"/>
          </p:cNvCxnSpPr>
          <p:nvPr/>
        </p:nvCxnSpPr>
        <p:spPr bwMode="auto">
          <a:xfrm flipV="1">
            <a:off x="8915400" y="1598614"/>
            <a:ext cx="304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2362200" y="1371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S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2362200" y="2667000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K</a:t>
            </a:r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9372600" y="1371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S</a:t>
            </a:r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9372600" y="2667000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6844548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idx="1"/>
          </p:nvPr>
        </p:nvSpPr>
        <p:spPr>
          <a:xfrm>
            <a:off x="1298591" y="3707509"/>
            <a:ext cx="7124541" cy="2222237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{</a:t>
            </a:r>
            <a:r>
              <a:rPr lang="en-US" sz="2800" i="1" dirty="0"/>
              <a:t>S, K</a:t>
            </a:r>
            <a:r>
              <a:rPr lang="en-US" sz="2800" dirty="0"/>
              <a:t>, </a:t>
            </a:r>
            <a:r>
              <a:rPr lang="en-US" sz="2800" dirty="0">
                <a:latin typeface="Symbol" pitchFamily="18" charset="2"/>
              </a:rPr>
              <a:t>P, </a:t>
            </a:r>
            <a:r>
              <a:rPr lang="en-US" sz="2800" i="1" dirty="0">
                <a:latin typeface="Symbol" pitchFamily="18" charset="2"/>
              </a:rPr>
              <a:t>A, B</a:t>
            </a:r>
            <a:r>
              <a:rPr lang="en-US" sz="2800" dirty="0">
                <a:latin typeface="Symbol" pitchFamily="18" charset="2"/>
              </a:rPr>
              <a:t>} </a:t>
            </a:r>
            <a:endParaRPr lang="en-US" sz="2800" b="1" i="1" dirty="0"/>
          </a:p>
          <a:p>
            <a:r>
              <a:rPr lang="en-US" sz="2800" dirty="0"/>
              <a:t> </a:t>
            </a:r>
            <a:r>
              <a:rPr lang="en-US" sz="2800" dirty="0">
                <a:latin typeface="Symbol" pitchFamily="18" charset="2"/>
              </a:rPr>
              <a:t>P = {</a:t>
            </a:r>
            <a:r>
              <a:rPr lang="en-US" sz="2800" dirty="0" smtClean="0">
                <a:latin typeface="Symbol" pitchFamily="18" charset="2"/>
              </a:rPr>
              <a:t>p</a:t>
            </a:r>
            <a:r>
              <a:rPr lang="en-US" sz="2800" baseline="-25000" dirty="0" smtClean="0">
                <a:latin typeface="Symbol" pitchFamily="18" charset="2"/>
              </a:rPr>
              <a:t>i</a:t>
            </a:r>
            <a:r>
              <a:rPr lang="en-US" sz="2800" dirty="0" smtClean="0">
                <a:latin typeface="Symbol" pitchFamily="18" charset="2"/>
              </a:rPr>
              <a:t>}</a:t>
            </a:r>
            <a:r>
              <a:rPr lang="ru-RU" sz="2800" dirty="0" smtClean="0">
                <a:latin typeface="Symbol" pitchFamily="18" charset="2"/>
              </a:rPr>
              <a:t> </a:t>
            </a:r>
            <a:r>
              <a:rPr lang="ru-RU" sz="2800" dirty="0" smtClean="0"/>
              <a:t>вероятность начальных состояний</a:t>
            </a:r>
            <a:endParaRPr lang="en-US" sz="2800" dirty="0"/>
          </a:p>
          <a:p>
            <a:r>
              <a:rPr lang="en-US" sz="2800" i="1" dirty="0"/>
              <a:t>A </a:t>
            </a:r>
            <a:r>
              <a:rPr lang="en-US" sz="2800" dirty="0"/>
              <a:t>= {</a:t>
            </a:r>
            <a:r>
              <a:rPr lang="en-US" sz="2800" dirty="0" err="1"/>
              <a:t>a</a:t>
            </a:r>
            <a:r>
              <a:rPr lang="en-US" sz="2800" i="1" baseline="-25000" dirty="0" err="1"/>
              <a:t>ij</a:t>
            </a:r>
            <a:r>
              <a:rPr lang="en-US" sz="2800" dirty="0"/>
              <a:t>} </a:t>
            </a:r>
            <a:r>
              <a:rPr lang="ru-RU" sz="2800" dirty="0" smtClean="0"/>
              <a:t>вероятности переходов</a:t>
            </a:r>
            <a:endParaRPr lang="en-US" sz="2800" dirty="0"/>
          </a:p>
          <a:p>
            <a:r>
              <a:rPr lang="en-US" sz="2800" i="1" dirty="0"/>
              <a:t>B</a:t>
            </a:r>
            <a:r>
              <a:rPr lang="en-US" sz="2800" dirty="0"/>
              <a:t> = {</a:t>
            </a:r>
            <a:r>
              <a:rPr lang="en-US" sz="2800" dirty="0" err="1"/>
              <a:t>b</a:t>
            </a:r>
            <a:r>
              <a:rPr lang="en-US" sz="2800" i="1" baseline="-25000" dirty="0" err="1"/>
              <a:t>ik</a:t>
            </a:r>
            <a:r>
              <a:rPr lang="en-US" sz="2800" dirty="0" smtClean="0"/>
              <a:t>}</a:t>
            </a:r>
            <a:r>
              <a:rPr lang="ru-RU" sz="2800" dirty="0" smtClean="0"/>
              <a:t> вероятности наблюдаемых состояний</a:t>
            </a:r>
            <a:endParaRPr lang="en-US" sz="2800" i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 b="1"/>
              <a:t>HMM Formalism</a:t>
            </a: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3810001" y="1295400"/>
            <a:ext cx="4683125" cy="1905000"/>
            <a:chOff x="1082" y="480"/>
            <a:chExt cx="3334" cy="1550"/>
          </a:xfrm>
        </p:grpSpPr>
        <p:sp>
          <p:nvSpPr>
            <p:cNvPr id="20486" name="Oval 6"/>
            <p:cNvSpPr>
              <a:spLocks noChangeArrowheads="1"/>
            </p:cNvSpPr>
            <p:nvPr/>
          </p:nvSpPr>
          <p:spPr bwMode="auto">
            <a:xfrm>
              <a:off x="1536" y="480"/>
              <a:ext cx="458" cy="494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487" name="Oval 7"/>
            <p:cNvSpPr>
              <a:spLocks noChangeArrowheads="1"/>
            </p:cNvSpPr>
            <p:nvPr/>
          </p:nvSpPr>
          <p:spPr bwMode="auto">
            <a:xfrm>
              <a:off x="1536" y="1536"/>
              <a:ext cx="458" cy="49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488" name="Oval 8"/>
            <p:cNvSpPr>
              <a:spLocks noChangeArrowheads="1"/>
            </p:cNvSpPr>
            <p:nvPr/>
          </p:nvSpPr>
          <p:spPr bwMode="auto">
            <a:xfrm>
              <a:off x="2520" y="480"/>
              <a:ext cx="458" cy="494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489" name="Oval 9"/>
            <p:cNvSpPr>
              <a:spLocks noChangeArrowheads="1"/>
            </p:cNvSpPr>
            <p:nvPr/>
          </p:nvSpPr>
          <p:spPr bwMode="auto">
            <a:xfrm>
              <a:off x="2520" y="1536"/>
              <a:ext cx="458" cy="49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490" name="Oval 10"/>
            <p:cNvSpPr>
              <a:spLocks noChangeArrowheads="1"/>
            </p:cNvSpPr>
            <p:nvPr/>
          </p:nvSpPr>
          <p:spPr bwMode="auto">
            <a:xfrm>
              <a:off x="3504" y="480"/>
              <a:ext cx="458" cy="494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491" name="Oval 11"/>
            <p:cNvSpPr>
              <a:spLocks noChangeArrowheads="1"/>
            </p:cNvSpPr>
            <p:nvPr/>
          </p:nvSpPr>
          <p:spPr bwMode="auto">
            <a:xfrm>
              <a:off x="3504" y="1536"/>
              <a:ext cx="458" cy="49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20492" name="AutoShape 12"/>
            <p:cNvCxnSpPr>
              <a:cxnSpLocks noChangeShapeType="1"/>
              <a:stCxn id="20486" idx="4"/>
              <a:endCxn id="20487" idx="0"/>
            </p:cNvCxnSpPr>
            <p:nvPr/>
          </p:nvCxnSpPr>
          <p:spPr bwMode="auto">
            <a:xfrm>
              <a:off x="1765" y="974"/>
              <a:ext cx="0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493" name="AutoShape 13"/>
            <p:cNvCxnSpPr>
              <a:cxnSpLocks noChangeShapeType="1"/>
              <a:stCxn id="20488" idx="4"/>
              <a:endCxn id="20489" idx="0"/>
            </p:cNvCxnSpPr>
            <p:nvPr/>
          </p:nvCxnSpPr>
          <p:spPr bwMode="auto">
            <a:xfrm>
              <a:off x="2749" y="974"/>
              <a:ext cx="0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494" name="AutoShape 14"/>
            <p:cNvCxnSpPr>
              <a:cxnSpLocks noChangeShapeType="1"/>
              <a:stCxn id="20490" idx="4"/>
              <a:endCxn id="20491" idx="0"/>
            </p:cNvCxnSpPr>
            <p:nvPr/>
          </p:nvCxnSpPr>
          <p:spPr bwMode="auto">
            <a:xfrm>
              <a:off x="3733" y="974"/>
              <a:ext cx="0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495" name="AutoShape 15"/>
            <p:cNvCxnSpPr>
              <a:cxnSpLocks noChangeShapeType="1"/>
              <a:stCxn id="20486" idx="6"/>
              <a:endCxn id="20488" idx="2"/>
            </p:cNvCxnSpPr>
            <p:nvPr/>
          </p:nvCxnSpPr>
          <p:spPr bwMode="auto">
            <a:xfrm>
              <a:off x="1994" y="727"/>
              <a:ext cx="5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496" name="AutoShape 16"/>
            <p:cNvCxnSpPr>
              <a:cxnSpLocks noChangeShapeType="1"/>
              <a:stCxn id="20488" idx="6"/>
              <a:endCxn id="20490" idx="2"/>
            </p:cNvCxnSpPr>
            <p:nvPr/>
          </p:nvCxnSpPr>
          <p:spPr bwMode="auto">
            <a:xfrm>
              <a:off x="2978" y="727"/>
              <a:ext cx="5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497" name="AutoShape 17"/>
            <p:cNvCxnSpPr>
              <a:cxnSpLocks noChangeShapeType="1"/>
              <a:endCxn id="20486" idx="2"/>
            </p:cNvCxnSpPr>
            <p:nvPr/>
          </p:nvCxnSpPr>
          <p:spPr bwMode="auto">
            <a:xfrm>
              <a:off x="1082" y="727"/>
              <a:ext cx="4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498" name="AutoShape 18"/>
            <p:cNvCxnSpPr>
              <a:cxnSpLocks noChangeShapeType="1"/>
              <a:stCxn id="20490" idx="6"/>
            </p:cNvCxnSpPr>
            <p:nvPr/>
          </p:nvCxnSpPr>
          <p:spPr bwMode="auto">
            <a:xfrm>
              <a:off x="3962" y="727"/>
              <a:ext cx="4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7924800" y="1219200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7162800" y="205740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6629400" y="1219200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5257800" y="1219200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3886200" y="1219200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5791200" y="205740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4419600" y="205740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7315200" y="1371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S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5943600" y="1371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S</a:t>
            </a: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4572000" y="1371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S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7315200" y="2667000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K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5943600" y="2667000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K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4572000" y="2667000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K</a:t>
            </a:r>
          </a:p>
        </p:txBody>
      </p:sp>
      <p:sp>
        <p:nvSpPr>
          <p:cNvPr id="20513" name="Oval 33"/>
          <p:cNvSpPr>
            <a:spLocks noChangeArrowheads="1"/>
          </p:cNvSpPr>
          <p:nvPr/>
        </p:nvSpPr>
        <p:spPr bwMode="auto">
          <a:xfrm>
            <a:off x="2286000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514" name="Oval 34"/>
          <p:cNvSpPr>
            <a:spLocks noChangeArrowheads="1"/>
          </p:cNvSpPr>
          <p:nvPr/>
        </p:nvSpPr>
        <p:spPr bwMode="auto">
          <a:xfrm>
            <a:off x="2286000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0515" name="AutoShape 35"/>
          <p:cNvCxnSpPr>
            <a:cxnSpLocks noChangeShapeType="1"/>
            <a:stCxn id="20513" idx="4"/>
            <a:endCxn id="20514" idx="0"/>
          </p:cNvCxnSpPr>
          <p:nvPr/>
        </p:nvCxnSpPr>
        <p:spPr bwMode="auto">
          <a:xfrm>
            <a:off x="26066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16" name="AutoShape 36"/>
          <p:cNvCxnSpPr>
            <a:cxnSpLocks noChangeShapeType="1"/>
          </p:cNvCxnSpPr>
          <p:nvPr/>
        </p:nvCxnSpPr>
        <p:spPr bwMode="auto">
          <a:xfrm>
            <a:off x="2971800" y="16002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517" name="Oval 37"/>
          <p:cNvSpPr>
            <a:spLocks noChangeArrowheads="1"/>
          </p:cNvSpPr>
          <p:nvPr/>
        </p:nvSpPr>
        <p:spPr bwMode="auto">
          <a:xfrm>
            <a:off x="9220200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518" name="Oval 38"/>
          <p:cNvSpPr>
            <a:spLocks noChangeArrowheads="1"/>
          </p:cNvSpPr>
          <p:nvPr/>
        </p:nvSpPr>
        <p:spPr bwMode="auto">
          <a:xfrm>
            <a:off x="9220200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0519" name="AutoShape 39"/>
          <p:cNvCxnSpPr>
            <a:cxnSpLocks noChangeShapeType="1"/>
            <a:stCxn id="20517" idx="4"/>
            <a:endCxn id="20518" idx="0"/>
          </p:cNvCxnSpPr>
          <p:nvPr/>
        </p:nvCxnSpPr>
        <p:spPr bwMode="auto">
          <a:xfrm>
            <a:off x="95408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20" name="AutoShape 40"/>
          <p:cNvCxnSpPr>
            <a:cxnSpLocks noChangeShapeType="1"/>
            <a:endCxn id="20517" idx="2"/>
          </p:cNvCxnSpPr>
          <p:nvPr/>
        </p:nvCxnSpPr>
        <p:spPr bwMode="auto">
          <a:xfrm flipV="1">
            <a:off x="8915400" y="1598614"/>
            <a:ext cx="304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2362200" y="1371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S</a:t>
            </a:r>
          </a:p>
        </p:txBody>
      </p:sp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2362200" y="2667000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K</a:t>
            </a:r>
          </a:p>
        </p:txBody>
      </p:sp>
      <p:sp>
        <p:nvSpPr>
          <p:cNvPr id="20523" name="Text Box 43"/>
          <p:cNvSpPr txBox="1">
            <a:spLocks noChangeArrowheads="1"/>
          </p:cNvSpPr>
          <p:nvPr/>
        </p:nvSpPr>
        <p:spPr bwMode="auto">
          <a:xfrm>
            <a:off x="9372600" y="1371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S</a:t>
            </a: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9372600" y="2667000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97949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1992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Проблемы:</a:t>
            </a:r>
          </a:p>
          <a:p>
            <a:r>
              <a:rPr lang="ru-RU" dirty="0"/>
              <a:t>оптимальное число грамматических значений (тегов)</a:t>
            </a:r>
          </a:p>
          <a:p>
            <a:r>
              <a:rPr lang="ru-RU" dirty="0"/>
              <a:t>как анализировать служебную лексику</a:t>
            </a:r>
          </a:p>
          <a:p>
            <a:r>
              <a:rPr lang="ru-RU" dirty="0"/>
              <a:t>как быть с грамматической омонимией</a:t>
            </a: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данные. Морфологическая аннотация</a:t>
            </a:r>
          </a:p>
        </p:txBody>
      </p:sp>
    </p:spTree>
    <p:extLst>
      <p:ext uri="{BB962C8B-B14F-4D97-AF65-F5344CB8AC3E}">
        <p14:creationId xmlns:p14="http://schemas.microsoft.com/office/powerpoint/2010/main" val="17436933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xfrm>
            <a:off x="803563" y="3678383"/>
            <a:ext cx="10972800" cy="2436090"/>
          </a:xfrm>
        </p:spPr>
        <p:txBody>
          <a:bodyPr>
            <a:normAutofit fontScale="85000" lnSpcReduction="10000"/>
          </a:bodyPr>
          <a:lstStyle/>
          <a:p>
            <a:r>
              <a:rPr lang="ru-RU" sz="2800" dirty="0" smtClean="0"/>
              <a:t>вычислить вероятность последовательности наблюдаемых состояний</a:t>
            </a:r>
            <a:endParaRPr lang="en-US" sz="2800" dirty="0"/>
          </a:p>
          <a:p>
            <a:r>
              <a:rPr lang="ru-RU" sz="2800" dirty="0" smtClean="0"/>
              <a:t>при условии, что дана некоторое последовательность наблюдаемых состояний, вычислить наиболее вероятную последовательность скрытых состояний</a:t>
            </a:r>
            <a:endParaRPr lang="en-US" sz="2800" dirty="0"/>
          </a:p>
          <a:p>
            <a:r>
              <a:rPr lang="ru-RU" dirty="0" smtClean="0"/>
              <a:t>если мы имеем некоторую цепочку наблюдаемых состояний и множество возможных моделей, как выбрать такую модель, которая наилучшим образом соответствует данным</a:t>
            </a:r>
            <a:r>
              <a:rPr lang="en-US" dirty="0" smtClean="0"/>
              <a:t>?</a:t>
            </a:r>
            <a:endParaRPr lang="en-US" sz="2800" b="1" i="1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65363" y="615"/>
            <a:ext cx="7772400" cy="1143000"/>
          </a:xfrm>
        </p:spPr>
        <p:txBody>
          <a:bodyPr/>
          <a:lstStyle/>
          <a:p>
            <a:r>
              <a:rPr lang="en-US" b="1" dirty="0"/>
              <a:t>Inference in an HMM</a:t>
            </a: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3810001" y="1295400"/>
            <a:ext cx="4683125" cy="1905000"/>
            <a:chOff x="1082" y="480"/>
            <a:chExt cx="3334" cy="1550"/>
          </a:xfrm>
        </p:grpSpPr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1536" y="480"/>
              <a:ext cx="458" cy="494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1536" y="1536"/>
              <a:ext cx="458" cy="49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2520" y="480"/>
              <a:ext cx="458" cy="494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2520" y="1536"/>
              <a:ext cx="458" cy="49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3504" y="480"/>
              <a:ext cx="458" cy="494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3504" y="1536"/>
              <a:ext cx="458" cy="49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21516" name="AutoShape 12"/>
            <p:cNvCxnSpPr>
              <a:cxnSpLocks noChangeShapeType="1"/>
              <a:stCxn id="21510" idx="4"/>
              <a:endCxn id="21511" idx="0"/>
            </p:cNvCxnSpPr>
            <p:nvPr/>
          </p:nvCxnSpPr>
          <p:spPr bwMode="auto">
            <a:xfrm>
              <a:off x="1765" y="974"/>
              <a:ext cx="0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517" name="AutoShape 13"/>
            <p:cNvCxnSpPr>
              <a:cxnSpLocks noChangeShapeType="1"/>
              <a:stCxn id="21512" idx="4"/>
              <a:endCxn id="21513" idx="0"/>
            </p:cNvCxnSpPr>
            <p:nvPr/>
          </p:nvCxnSpPr>
          <p:spPr bwMode="auto">
            <a:xfrm>
              <a:off x="2749" y="974"/>
              <a:ext cx="0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518" name="AutoShape 14"/>
            <p:cNvCxnSpPr>
              <a:cxnSpLocks noChangeShapeType="1"/>
              <a:stCxn id="21514" idx="4"/>
              <a:endCxn id="21515" idx="0"/>
            </p:cNvCxnSpPr>
            <p:nvPr/>
          </p:nvCxnSpPr>
          <p:spPr bwMode="auto">
            <a:xfrm>
              <a:off x="3733" y="974"/>
              <a:ext cx="0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519" name="AutoShape 15"/>
            <p:cNvCxnSpPr>
              <a:cxnSpLocks noChangeShapeType="1"/>
              <a:stCxn id="21510" idx="6"/>
              <a:endCxn id="21512" idx="2"/>
            </p:cNvCxnSpPr>
            <p:nvPr/>
          </p:nvCxnSpPr>
          <p:spPr bwMode="auto">
            <a:xfrm>
              <a:off x="1994" y="727"/>
              <a:ext cx="5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520" name="AutoShape 16"/>
            <p:cNvCxnSpPr>
              <a:cxnSpLocks noChangeShapeType="1"/>
              <a:stCxn id="21512" idx="6"/>
              <a:endCxn id="21514" idx="2"/>
            </p:cNvCxnSpPr>
            <p:nvPr/>
          </p:nvCxnSpPr>
          <p:spPr bwMode="auto">
            <a:xfrm>
              <a:off x="2978" y="727"/>
              <a:ext cx="5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521" name="AutoShape 17"/>
            <p:cNvCxnSpPr>
              <a:cxnSpLocks noChangeShapeType="1"/>
              <a:endCxn id="21510" idx="2"/>
            </p:cNvCxnSpPr>
            <p:nvPr/>
          </p:nvCxnSpPr>
          <p:spPr bwMode="auto">
            <a:xfrm>
              <a:off x="1082" y="727"/>
              <a:ext cx="4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522" name="AutoShape 18"/>
            <p:cNvCxnSpPr>
              <a:cxnSpLocks noChangeShapeType="1"/>
              <a:stCxn id="21514" idx="6"/>
            </p:cNvCxnSpPr>
            <p:nvPr/>
          </p:nvCxnSpPr>
          <p:spPr bwMode="auto">
            <a:xfrm>
              <a:off x="3962" y="727"/>
              <a:ext cx="4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1523" name="Oval 19"/>
          <p:cNvSpPr>
            <a:spLocks noChangeArrowheads="1"/>
          </p:cNvSpPr>
          <p:nvPr/>
        </p:nvSpPr>
        <p:spPr bwMode="auto">
          <a:xfrm>
            <a:off x="2286000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1524" name="Oval 20"/>
          <p:cNvSpPr>
            <a:spLocks noChangeArrowheads="1"/>
          </p:cNvSpPr>
          <p:nvPr/>
        </p:nvSpPr>
        <p:spPr bwMode="auto">
          <a:xfrm>
            <a:off x="2286000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1525" name="AutoShape 21"/>
          <p:cNvCxnSpPr>
            <a:cxnSpLocks noChangeShapeType="1"/>
            <a:stCxn id="21523" idx="4"/>
            <a:endCxn id="21524" idx="0"/>
          </p:cNvCxnSpPr>
          <p:nvPr/>
        </p:nvCxnSpPr>
        <p:spPr bwMode="auto">
          <a:xfrm>
            <a:off x="26066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6" name="AutoShape 22"/>
          <p:cNvCxnSpPr>
            <a:cxnSpLocks noChangeShapeType="1"/>
          </p:cNvCxnSpPr>
          <p:nvPr/>
        </p:nvCxnSpPr>
        <p:spPr bwMode="auto">
          <a:xfrm>
            <a:off x="2971800" y="16002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28" name="Oval 24"/>
          <p:cNvSpPr>
            <a:spLocks noChangeArrowheads="1"/>
          </p:cNvSpPr>
          <p:nvPr/>
        </p:nvSpPr>
        <p:spPr bwMode="auto">
          <a:xfrm>
            <a:off x="9220200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1529" name="Oval 25"/>
          <p:cNvSpPr>
            <a:spLocks noChangeArrowheads="1"/>
          </p:cNvSpPr>
          <p:nvPr/>
        </p:nvSpPr>
        <p:spPr bwMode="auto">
          <a:xfrm>
            <a:off x="9220200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1530" name="AutoShape 26"/>
          <p:cNvCxnSpPr>
            <a:cxnSpLocks noChangeShapeType="1"/>
            <a:stCxn id="21528" idx="4"/>
            <a:endCxn id="21529" idx="0"/>
          </p:cNvCxnSpPr>
          <p:nvPr/>
        </p:nvCxnSpPr>
        <p:spPr bwMode="auto">
          <a:xfrm>
            <a:off x="95408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1" name="AutoShape 27"/>
          <p:cNvCxnSpPr>
            <a:cxnSpLocks noChangeShapeType="1"/>
            <a:endCxn id="21528" idx="2"/>
          </p:cNvCxnSpPr>
          <p:nvPr/>
        </p:nvCxnSpPr>
        <p:spPr bwMode="auto">
          <a:xfrm flipV="1">
            <a:off x="8915400" y="1598614"/>
            <a:ext cx="304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564920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841650"/>
              </p:ext>
            </p:extLst>
          </p:nvPr>
        </p:nvGraphicFramePr>
        <p:xfrm>
          <a:off x="3186112" y="3495499"/>
          <a:ext cx="4586288" cy="907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638000" imgH="431640" progId="Equation.3">
                  <p:embed/>
                </p:oleObj>
              </mc:Choice>
              <mc:Fallback>
                <p:oleObj name="Equation" r:id="rId3" imgW="1638000" imgH="431640" progId="Equation.3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2" y="3495499"/>
                        <a:ext cx="4586288" cy="90770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2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  <a:noFill/>
          <a:ln/>
        </p:spPr>
        <p:txBody>
          <a:bodyPr/>
          <a:lstStyle/>
          <a:p>
            <a:r>
              <a:rPr lang="en-US" b="1"/>
              <a:t>Decoding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448175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4448175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5829301" y="1295401"/>
            <a:ext cx="644525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5829301" y="2593976"/>
            <a:ext cx="644525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7212014" y="1295401"/>
            <a:ext cx="642937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7212014" y="2593976"/>
            <a:ext cx="642937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2540" name="AutoShape 12"/>
          <p:cNvCxnSpPr>
            <a:cxnSpLocks noChangeShapeType="1"/>
            <a:stCxn id="22534" idx="4"/>
            <a:endCxn id="22535" idx="0"/>
          </p:cNvCxnSpPr>
          <p:nvPr/>
        </p:nvCxnSpPr>
        <p:spPr bwMode="auto">
          <a:xfrm>
            <a:off x="4768850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41" name="AutoShape 13"/>
          <p:cNvCxnSpPr>
            <a:cxnSpLocks noChangeShapeType="1"/>
            <a:stCxn id="22536" idx="4"/>
            <a:endCxn id="22537" idx="0"/>
          </p:cNvCxnSpPr>
          <p:nvPr/>
        </p:nvCxnSpPr>
        <p:spPr bwMode="auto">
          <a:xfrm>
            <a:off x="6151563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42" name="AutoShape 14"/>
          <p:cNvCxnSpPr>
            <a:cxnSpLocks noChangeShapeType="1"/>
            <a:stCxn id="22538" idx="4"/>
            <a:endCxn id="22539" idx="0"/>
          </p:cNvCxnSpPr>
          <p:nvPr/>
        </p:nvCxnSpPr>
        <p:spPr bwMode="auto">
          <a:xfrm>
            <a:off x="75342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43" name="AutoShape 15"/>
          <p:cNvCxnSpPr>
            <a:cxnSpLocks noChangeShapeType="1"/>
            <a:stCxn id="22534" idx="6"/>
            <a:endCxn id="22536" idx="2"/>
          </p:cNvCxnSpPr>
          <p:nvPr/>
        </p:nvCxnSpPr>
        <p:spPr bwMode="auto">
          <a:xfrm>
            <a:off x="5091114" y="1598613"/>
            <a:ext cx="7381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44" name="AutoShape 16"/>
          <p:cNvCxnSpPr>
            <a:cxnSpLocks noChangeShapeType="1"/>
            <a:stCxn id="22536" idx="6"/>
            <a:endCxn id="22538" idx="2"/>
          </p:cNvCxnSpPr>
          <p:nvPr/>
        </p:nvCxnSpPr>
        <p:spPr bwMode="auto">
          <a:xfrm>
            <a:off x="6473825" y="1598613"/>
            <a:ext cx="7381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45" name="AutoShape 17"/>
          <p:cNvCxnSpPr>
            <a:cxnSpLocks noChangeShapeType="1"/>
            <a:endCxn id="22534" idx="2"/>
          </p:cNvCxnSpPr>
          <p:nvPr/>
        </p:nvCxnSpPr>
        <p:spPr bwMode="auto">
          <a:xfrm>
            <a:off x="3810001" y="1598613"/>
            <a:ext cx="6381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46" name="AutoShape 18"/>
          <p:cNvCxnSpPr>
            <a:cxnSpLocks noChangeShapeType="1"/>
            <a:stCxn id="22538" idx="6"/>
          </p:cNvCxnSpPr>
          <p:nvPr/>
        </p:nvCxnSpPr>
        <p:spPr bwMode="auto">
          <a:xfrm>
            <a:off x="7854951" y="1598613"/>
            <a:ext cx="6381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547" name="Oval 19"/>
          <p:cNvSpPr>
            <a:spLocks noChangeArrowheads="1"/>
          </p:cNvSpPr>
          <p:nvPr/>
        </p:nvSpPr>
        <p:spPr bwMode="auto">
          <a:xfrm>
            <a:off x="2286000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2286000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2549" name="AutoShape 21"/>
          <p:cNvCxnSpPr>
            <a:cxnSpLocks noChangeShapeType="1"/>
            <a:stCxn id="22547" idx="4"/>
            <a:endCxn id="22548" idx="0"/>
          </p:cNvCxnSpPr>
          <p:nvPr/>
        </p:nvCxnSpPr>
        <p:spPr bwMode="auto">
          <a:xfrm>
            <a:off x="26066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55" name="AutoShape 27"/>
          <p:cNvCxnSpPr>
            <a:cxnSpLocks noChangeShapeType="1"/>
          </p:cNvCxnSpPr>
          <p:nvPr/>
        </p:nvCxnSpPr>
        <p:spPr bwMode="auto">
          <a:xfrm>
            <a:off x="2971800" y="16002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2578" name="Group 50"/>
          <p:cNvGrpSpPr>
            <a:grpSpLocks/>
          </p:cNvGrpSpPr>
          <p:nvPr/>
        </p:nvGrpSpPr>
        <p:grpSpPr bwMode="auto">
          <a:xfrm>
            <a:off x="8915400" y="1295400"/>
            <a:ext cx="947738" cy="1905000"/>
            <a:chOff x="4656" y="816"/>
            <a:chExt cx="597" cy="1200"/>
          </a:xfrm>
        </p:grpSpPr>
        <p:sp>
          <p:nvSpPr>
            <p:cNvPr id="22551" name="Oval 23"/>
            <p:cNvSpPr>
              <a:spLocks noChangeArrowheads="1"/>
            </p:cNvSpPr>
            <p:nvPr/>
          </p:nvSpPr>
          <p:spPr bwMode="auto">
            <a:xfrm>
              <a:off x="4848" y="816"/>
              <a:ext cx="405" cy="382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552" name="Oval 24"/>
            <p:cNvSpPr>
              <a:spLocks noChangeArrowheads="1"/>
            </p:cNvSpPr>
            <p:nvPr/>
          </p:nvSpPr>
          <p:spPr bwMode="auto">
            <a:xfrm>
              <a:off x="4848" y="1634"/>
              <a:ext cx="405" cy="38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22553" name="AutoShape 25"/>
            <p:cNvCxnSpPr>
              <a:cxnSpLocks noChangeShapeType="1"/>
              <a:stCxn id="22551" idx="4"/>
              <a:endCxn id="22552" idx="0"/>
            </p:cNvCxnSpPr>
            <p:nvPr/>
          </p:nvCxnSpPr>
          <p:spPr bwMode="auto">
            <a:xfrm>
              <a:off x="5050" y="1198"/>
              <a:ext cx="0" cy="4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554" name="AutoShape 26"/>
            <p:cNvCxnSpPr>
              <a:cxnSpLocks noChangeShapeType="1"/>
              <a:endCxn id="22551" idx="2"/>
            </p:cNvCxnSpPr>
            <p:nvPr/>
          </p:nvCxnSpPr>
          <p:spPr bwMode="auto">
            <a:xfrm flipV="1">
              <a:off x="4656" y="1007"/>
              <a:ext cx="19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2556" name="Text Box 28"/>
            <p:cNvSpPr txBox="1">
              <a:spLocks noChangeArrowheads="1"/>
            </p:cNvSpPr>
            <p:nvPr/>
          </p:nvSpPr>
          <p:spPr bwMode="auto">
            <a:xfrm>
              <a:off x="4896" y="1634"/>
              <a:ext cx="2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o</a:t>
              </a:r>
              <a:r>
                <a:rPr lang="en-US" i="1" baseline="-25000"/>
                <a:t>T</a:t>
              </a:r>
              <a:endParaRPr lang="en-US" i="1"/>
            </a:p>
          </p:txBody>
        </p:sp>
      </p:grp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2362200" y="2593975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o</a:t>
            </a:r>
            <a:r>
              <a:rPr lang="en-US" i="1" baseline="-25000"/>
              <a:t>1</a:t>
            </a:r>
            <a:endParaRPr lang="en-US" i="1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5943600" y="2593975"/>
            <a:ext cx="354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o</a:t>
            </a:r>
            <a:r>
              <a:rPr lang="en-US" i="1" baseline="-25000"/>
              <a:t>t</a:t>
            </a:r>
            <a:endParaRPr lang="en-US" i="1"/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4495800" y="2593975"/>
            <a:ext cx="4796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o</a:t>
            </a:r>
            <a:r>
              <a:rPr lang="en-US" i="1" baseline="-25000"/>
              <a:t>t-1</a:t>
            </a:r>
            <a:endParaRPr lang="en-US" i="1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7239000" y="2593975"/>
            <a:ext cx="5100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o</a:t>
            </a:r>
            <a:r>
              <a:rPr lang="en-US" i="1" baseline="-25000"/>
              <a:t>t+1</a:t>
            </a:r>
            <a:endParaRPr lang="en-US" i="1"/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2227263" y="4555776"/>
            <a:ext cx="76358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800" dirty="0" smtClean="0"/>
              <a:t>Дана последовательность и модель</a:t>
            </a:r>
          </a:p>
          <a:p>
            <a:r>
              <a:rPr lang="ru-RU" sz="2800" dirty="0" smtClean="0"/>
              <a:t>Нужно вычислить вероятность наблюдаемой последовательности при данной модели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51720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eaLnBrk="1" hangingPunct="1">
              <a:buNone/>
              <a:defRPr/>
            </a:pPr>
            <a:r>
              <a:rPr lang="ru-RU" dirty="0" smtClean="0"/>
              <a:t>В задаче морфологической разметки: </a:t>
            </a:r>
          </a:p>
          <a:p>
            <a:pPr marL="400050" lvl="1" indent="0">
              <a:buNone/>
              <a:defRPr/>
            </a:pPr>
            <a:r>
              <a:rPr lang="ru-RU" dirty="0" smtClean="0"/>
              <a:t>скрытые состояния – грамматические теги, наблюдаемые состояния - словоформы</a:t>
            </a:r>
            <a:endParaRPr lang="en-US" dirty="0" smtClean="0"/>
          </a:p>
          <a:p>
            <a:pPr eaLnBrk="1" hangingPunct="1">
              <a:defRPr/>
            </a:pPr>
            <a:endParaRPr lang="ru-RU" sz="2800" dirty="0" smtClean="0"/>
          </a:p>
          <a:p>
            <a:pPr eaLnBrk="1" hangingPunct="1">
              <a:defRPr/>
            </a:pPr>
            <a:r>
              <a:rPr lang="ru-RU" sz="2800" dirty="0" smtClean="0"/>
              <a:t>Где </a:t>
            </a:r>
            <a:r>
              <a:rPr lang="ru-RU" sz="2800" dirty="0"/>
              <a:t>брать вероятности</a:t>
            </a:r>
            <a:r>
              <a:rPr lang="en-US" sz="2800" dirty="0"/>
              <a:t>?</a:t>
            </a:r>
            <a:endParaRPr lang="ru-RU" sz="2800" dirty="0"/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ru-RU" sz="3200" dirty="0"/>
              <a:t>оценить по обучающему корпусу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ru-RU" sz="3200" dirty="0"/>
              <a:t>формула условной вероятности </a:t>
            </a:r>
          </a:p>
          <a:p>
            <a:pPr lvl="2" eaLnBrk="1" hangingPunct="1">
              <a:buFont typeface="Symbol" panose="05050102010706020507" pitchFamily="18" charset="2"/>
              <a:buChar char="Þ"/>
              <a:defRPr/>
            </a:pPr>
            <a:r>
              <a:rPr lang="ru-RU" dirty="0"/>
              <a:t> </a:t>
            </a:r>
            <a:r>
              <a:rPr lang="ru-RU" sz="2400" dirty="0"/>
              <a:t>вероятности каждого тега отдельно</a:t>
            </a:r>
          </a:p>
          <a:p>
            <a:pPr lvl="2" eaLnBrk="1" hangingPunct="1">
              <a:buFont typeface="Symbol" panose="05050102010706020507" pitchFamily="18" charset="2"/>
              <a:buChar char="Þ"/>
              <a:defRPr/>
            </a:pPr>
            <a:r>
              <a:rPr lang="ru-RU" sz="2400" dirty="0"/>
              <a:t> вероятности </a:t>
            </a:r>
            <a:r>
              <a:rPr lang="ru-RU" sz="2400" dirty="0" err="1"/>
              <a:t>биграм</a:t>
            </a:r>
            <a:endParaRPr lang="ru-RU" sz="2400" dirty="0"/>
          </a:p>
          <a:p>
            <a:pPr lvl="2" eaLnBrk="1" hangingPunct="1">
              <a:buFont typeface="Symbol" panose="05050102010706020507" pitchFamily="18" charset="2"/>
              <a:buChar char="Þ"/>
              <a:defRPr/>
            </a:pPr>
            <a:r>
              <a:rPr lang="ru-RU" sz="2400" dirty="0"/>
              <a:t> если учитывать вероятности при условии цепочки из двух тегов, то вероятность </a:t>
            </a:r>
            <a:r>
              <a:rPr lang="ru-RU" sz="2400" dirty="0" err="1"/>
              <a:t>триграм</a:t>
            </a:r>
            <a:endParaRPr lang="ru-RU" sz="2400" dirty="0"/>
          </a:p>
        </p:txBody>
      </p:sp>
      <p:sp>
        <p:nvSpPr>
          <p:cNvPr id="66563" name="Rectangle 5"/>
          <p:cNvSpPr>
            <a:spLocks noRot="1" noChangeArrowheads="1"/>
          </p:cNvSpPr>
          <p:nvPr/>
        </p:nvSpPr>
        <p:spPr bwMode="auto">
          <a:xfrm>
            <a:off x="2629622" y="-136814"/>
            <a:ext cx="82296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600" dirty="0">
                <a:latin typeface="+mj-lt"/>
              </a:rPr>
              <a:t>Морфологическая разметка. </a:t>
            </a:r>
            <a:br>
              <a:rPr lang="ru-RU" altLang="en-US" sz="3600" dirty="0">
                <a:latin typeface="+mj-lt"/>
              </a:rPr>
            </a:br>
            <a:r>
              <a:rPr lang="ru-RU" altLang="en-US" sz="3600" dirty="0">
                <a:latin typeface="+mj-lt"/>
              </a:rPr>
              <a:t>Марковская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51423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Допущение </a:t>
            </a:r>
            <a:r>
              <a:rPr lang="ru-RU" dirty="0" smtClean="0"/>
              <a:t>1:</a:t>
            </a:r>
            <a:endParaRPr lang="ru-RU" dirty="0"/>
          </a:p>
          <a:p>
            <a:pPr lvl="1">
              <a:defRPr/>
            </a:pPr>
            <a:r>
              <a:rPr lang="ru-RU" dirty="0"/>
              <a:t>Вероятность увидеть некоторый грамматический тег зависит только от предыдущего тега (не зависит непосредственно от других тегов в предложении)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47900" y="80964"/>
            <a:ext cx="7886700" cy="993775"/>
          </a:xfrm>
        </p:spPr>
        <p:txBody>
          <a:bodyPr/>
          <a:lstStyle/>
          <a:p>
            <a:pPr>
              <a:defRPr/>
            </a:pPr>
            <a:r>
              <a:rPr lang="ru-RU" dirty="0"/>
              <a:t>Скрытые </a:t>
            </a:r>
            <a:r>
              <a:rPr lang="ru-RU" dirty="0" err="1"/>
              <a:t>марковские</a:t>
            </a:r>
            <a:r>
              <a:rPr lang="ru-RU" dirty="0"/>
              <a:t> модели</a:t>
            </a:r>
            <a:endParaRPr lang="en-US" dirty="0"/>
          </a:p>
        </p:txBody>
      </p:sp>
      <p:pic>
        <p:nvPicPr>
          <p:cNvPr id="55300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3099990"/>
            <a:ext cx="4136400" cy="129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1794741" y="4088694"/>
            <a:ext cx="7731124" cy="1672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ru-RU" altLang="en-US" sz="2800" dirty="0"/>
              <a:t>Но:</a:t>
            </a:r>
          </a:p>
          <a:p>
            <a:pPr algn="ctr"/>
            <a:r>
              <a:rPr lang="ru-RU" altLang="en-US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Вася</a:t>
            </a:r>
            <a:r>
              <a:rPr lang="en-US" altLang="en-US" sz="2800" i="1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[</a:t>
            </a:r>
            <a:r>
              <a:rPr lang="en-US" altLang="en-US" sz="2800" i="1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m,sg</a:t>
            </a:r>
            <a:r>
              <a:rPr lang="en-US" altLang="en-US" sz="2800" i="1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]</a:t>
            </a:r>
            <a:r>
              <a:rPr lang="ru-RU" altLang="en-US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пришел первым</a:t>
            </a:r>
            <a:r>
              <a:rPr lang="en-US" altLang="en-US" sz="2800" i="1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 [</a:t>
            </a:r>
            <a:r>
              <a:rPr lang="en-US" altLang="en-US" sz="2800" i="1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m,sg</a:t>
            </a:r>
            <a:r>
              <a:rPr lang="en-US" altLang="en-US" sz="2800" i="1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]</a:t>
            </a:r>
            <a:endParaRPr lang="ru-RU" altLang="en-US" sz="2800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ru-RU" altLang="en-US" sz="2800" i="1" baseline="-25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ru-RU" alt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существуют дальние связи</a:t>
            </a:r>
            <a:r>
              <a:rPr lang="ru-RU" altLang="en-US" sz="28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altLang="en-US" sz="28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ru-RU" dirty="0" smtClean="0"/>
              <a:t>В задаче морфологической разметки: </a:t>
            </a:r>
          </a:p>
          <a:p>
            <a:pPr marL="400050" lvl="1" indent="0">
              <a:buNone/>
              <a:defRPr/>
            </a:pPr>
            <a:r>
              <a:rPr lang="ru-RU" dirty="0" smtClean="0"/>
              <a:t>скрытые состояния – грамматические теги, </a:t>
            </a:r>
          </a:p>
          <a:p>
            <a:pPr marL="400050" lvl="1" indent="0">
              <a:buNone/>
              <a:defRPr/>
            </a:pPr>
            <a:r>
              <a:rPr lang="ru-RU" dirty="0" smtClean="0"/>
              <a:t>наблюдаемые состояния - словоформы</a:t>
            </a:r>
            <a:endParaRPr lang="en-US" dirty="0" smtClean="0"/>
          </a:p>
          <a:p>
            <a:pPr>
              <a:defRPr/>
            </a:pPr>
            <a:r>
              <a:rPr lang="ru-RU" sz="2800" dirty="0" smtClean="0"/>
              <a:t>вероятности переходов – вероятности увидеть тег 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i</a:t>
            </a:r>
            <a:r>
              <a:rPr lang="en-US" sz="2800" i="1" baseline="-25000" dirty="0" smtClean="0"/>
              <a:t> </a:t>
            </a:r>
            <a:r>
              <a:rPr lang="en-US" sz="2800" i="1" dirty="0" smtClean="0"/>
              <a:t> </a:t>
            </a:r>
            <a:r>
              <a:rPr lang="ru-RU" sz="2800" dirty="0" smtClean="0"/>
              <a:t>при условии, что предыдущи</a:t>
            </a:r>
            <a:r>
              <a:rPr lang="ru-RU" dirty="0" smtClean="0"/>
              <a:t>й</a:t>
            </a:r>
            <a:r>
              <a:rPr lang="ru-RU" sz="2800" dirty="0" smtClean="0"/>
              <a:t> тег был</a:t>
            </a:r>
            <a:r>
              <a:rPr lang="en-US" sz="2800" dirty="0" smtClean="0"/>
              <a:t> </a:t>
            </a:r>
            <a:r>
              <a:rPr lang="en-US" i="1" dirty="0" smtClean="0"/>
              <a:t>t</a:t>
            </a:r>
            <a:r>
              <a:rPr lang="en-US" i="1" baseline="-25000" dirty="0" smtClean="0"/>
              <a:t>i-1</a:t>
            </a:r>
            <a:r>
              <a:rPr lang="en-US" i="1" dirty="0"/>
              <a:t> </a:t>
            </a:r>
            <a:r>
              <a:rPr lang="ru-RU" sz="2800" dirty="0" smtClean="0"/>
              <a:t>(предыдущие теги были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-k </a:t>
            </a:r>
            <a:r>
              <a:rPr lang="ru-RU" i="1" dirty="0" smtClean="0"/>
              <a:t>…</a:t>
            </a:r>
            <a:r>
              <a:rPr lang="en-US" i="1" dirty="0" smtClean="0"/>
              <a:t>t</a:t>
            </a:r>
            <a:r>
              <a:rPr lang="en-US" i="1" baseline="-25000" dirty="0" smtClean="0"/>
              <a:t>i-1</a:t>
            </a:r>
            <a:r>
              <a:rPr lang="ru-RU" sz="2800" dirty="0" smtClean="0"/>
              <a:t>)</a:t>
            </a:r>
            <a:r>
              <a:rPr lang="en-US" sz="2800" dirty="0" smtClean="0"/>
              <a:t> (P(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dirty="0" smtClean="0"/>
              <a:t>|</a:t>
            </a:r>
            <a:r>
              <a:rPr lang="en-US" i="1" dirty="0" smtClean="0"/>
              <a:t>t</a:t>
            </a:r>
            <a:r>
              <a:rPr lang="en-US" i="1" baseline="-25000" dirty="0" smtClean="0"/>
              <a:t>i-1</a:t>
            </a:r>
            <a:r>
              <a:rPr lang="en-US" sz="2800" dirty="0" smtClean="0"/>
              <a:t>))</a:t>
            </a:r>
            <a:endParaRPr lang="ru-RU" sz="2800" i="1" dirty="0" smtClean="0"/>
          </a:p>
          <a:p>
            <a:pPr>
              <a:defRPr/>
            </a:pPr>
            <a:r>
              <a:rPr lang="ru-RU" dirty="0" smtClean="0"/>
              <a:t>вероятность наблюдаемого состояния – вероятность увидеть словоформу </a:t>
            </a:r>
            <a:r>
              <a:rPr lang="en-US" i="1" dirty="0" err="1"/>
              <a:t>w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ru-RU" i="1" baseline="-25000" dirty="0" smtClean="0"/>
              <a:t> </a:t>
            </a:r>
            <a:r>
              <a:rPr lang="ru-RU" dirty="0" smtClean="0"/>
              <a:t>при условии, что тег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ru-RU" i="1" baseline="-25000" dirty="0" smtClean="0"/>
              <a:t> </a:t>
            </a:r>
            <a:r>
              <a:rPr lang="ru-RU" i="1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P</a:t>
            </a:r>
            <a:r>
              <a:rPr lang="ru-RU" dirty="0" smtClean="0"/>
              <a:t>(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en-US" dirty="0" smtClean="0"/>
              <a:t>|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ru-RU" dirty="0" smtClean="0"/>
              <a:t>))</a:t>
            </a:r>
            <a:endParaRPr lang="ru-RU" sz="2800" dirty="0" smtClean="0"/>
          </a:p>
        </p:txBody>
      </p:sp>
      <p:sp>
        <p:nvSpPr>
          <p:cNvPr id="66563" name="Rectangle 5"/>
          <p:cNvSpPr>
            <a:spLocks noRot="1" noChangeArrowheads="1"/>
          </p:cNvSpPr>
          <p:nvPr/>
        </p:nvSpPr>
        <p:spPr bwMode="auto">
          <a:xfrm>
            <a:off x="2629622" y="-136814"/>
            <a:ext cx="82296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600" dirty="0">
                <a:latin typeface="+mj-lt"/>
              </a:rPr>
              <a:t>Морфологическая разметка. </a:t>
            </a:r>
            <a:br>
              <a:rPr lang="ru-RU" altLang="en-US" sz="3600" dirty="0">
                <a:latin typeface="+mj-lt"/>
              </a:rPr>
            </a:br>
            <a:r>
              <a:rPr lang="ru-RU" altLang="en-US" sz="3600" dirty="0">
                <a:latin typeface="+mj-lt"/>
              </a:rPr>
              <a:t>Марковская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22332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ru-RU" altLang="en-US" sz="2400" dirty="0"/>
              <a:t>Проблема разреженности данных</a:t>
            </a:r>
          </a:p>
          <a:p>
            <a:pPr>
              <a:defRPr/>
            </a:pPr>
            <a:r>
              <a:rPr lang="ru-RU" sz="2400" dirty="0" smtClean="0"/>
              <a:t>чаще </a:t>
            </a:r>
            <a:r>
              <a:rPr lang="ru-RU" sz="2400" dirty="0"/>
              <a:t>всего учитываются 2 предыдущих тега</a:t>
            </a:r>
          </a:p>
          <a:p>
            <a:pPr>
              <a:defRPr/>
            </a:pPr>
            <a:r>
              <a:rPr lang="ru-RU" sz="2400" dirty="0"/>
              <a:t>(один тег – менее надежен, 3 тега – слишком много комбинаций нужно учитывать – слишком большой обучающий корпус </a:t>
            </a:r>
            <a:r>
              <a:rPr lang="en-US" sz="2400" dirty="0"/>
              <a:t>/</a:t>
            </a:r>
            <a:r>
              <a:rPr lang="ru-RU" sz="2400" dirty="0"/>
              <a:t> либо много пробелов при обучении)</a:t>
            </a:r>
          </a:p>
          <a:p>
            <a:pPr>
              <a:defRPr/>
            </a:pPr>
            <a:r>
              <a:rPr lang="ru-RU" sz="2400" dirty="0"/>
              <a:t>чем больше множество тегов, тем меньше вероятность встретить точную комбинацию из трех тегов; тем больше случаев, когда последовательность двух (трех) тегов не встретилась в обучающем корпусе</a:t>
            </a:r>
          </a:p>
          <a:p>
            <a:pPr>
              <a:defRPr/>
            </a:pPr>
            <a:r>
              <a:rPr lang="ru-RU" sz="2800" dirty="0"/>
              <a:t>!!!! </a:t>
            </a:r>
            <a:r>
              <a:rPr lang="ru-RU" dirty="0"/>
              <a:t>Проблема разреженности данных</a:t>
            </a:r>
            <a:endParaRPr lang="en-US" dirty="0"/>
          </a:p>
        </p:txBody>
      </p:sp>
      <p:sp>
        <p:nvSpPr>
          <p:cNvPr id="68611" name="Rectangle 5"/>
          <p:cNvSpPr>
            <a:spLocks noRot="1" noChangeArrowheads="1"/>
          </p:cNvSpPr>
          <p:nvPr/>
        </p:nvSpPr>
        <p:spPr bwMode="auto">
          <a:xfrm>
            <a:off x="2744788" y="-120650"/>
            <a:ext cx="82296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600" dirty="0">
                <a:latin typeface="+mj-lt"/>
              </a:rPr>
              <a:t>Скрытые </a:t>
            </a:r>
            <a:r>
              <a:rPr lang="ru-RU" altLang="en-US" sz="3600" dirty="0" err="1">
                <a:latin typeface="+mj-lt"/>
              </a:rPr>
              <a:t>марковские</a:t>
            </a:r>
            <a:r>
              <a:rPr lang="ru-RU" altLang="en-US" sz="3600" dirty="0">
                <a:latin typeface="+mj-lt"/>
              </a:rPr>
              <a:t> </a:t>
            </a:r>
            <a:r>
              <a:rPr lang="ru-RU" altLang="en-US" sz="3600" dirty="0" smtClean="0">
                <a:latin typeface="+mj-lt"/>
              </a:rPr>
              <a:t>модели</a:t>
            </a:r>
            <a:endParaRPr lang="ru-RU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11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sz="2400" dirty="0"/>
              <a:t>Если последовательность двух (трех) тегов не встретилась в обучающем корпусе, ее вероятность оценивается как равная нулю</a:t>
            </a:r>
          </a:p>
          <a:p>
            <a:pPr>
              <a:defRPr/>
            </a:pPr>
            <a:r>
              <a:rPr lang="ru-RU" sz="2400" dirty="0"/>
              <a:t>тогда все произведение вероятностей должно быть равно нулю</a:t>
            </a:r>
          </a:p>
          <a:p>
            <a:pPr>
              <a:defRPr/>
            </a:pPr>
            <a:r>
              <a:rPr lang="ru-RU" dirty="0"/>
              <a:t>!!!! Методы сглаживания</a:t>
            </a:r>
          </a:p>
          <a:p>
            <a:pPr marL="0" indent="0">
              <a:buNone/>
              <a:defRPr/>
            </a:pPr>
            <a:r>
              <a:rPr lang="ru-RU" sz="2800" dirty="0"/>
              <a:t>(можно приписать событиям с нулевой вероятностью ненулевые значения, близкие к нулю)</a:t>
            </a:r>
          </a:p>
          <a:p>
            <a:pPr marL="0" indent="0">
              <a:buNone/>
              <a:defRPr/>
            </a:pPr>
            <a:r>
              <a:rPr lang="ru-RU" sz="2800" dirty="0"/>
              <a:t>P(T) = </a:t>
            </a:r>
            <a:r>
              <a:rPr lang="ru-RU" sz="2800" dirty="0" err="1"/>
              <a:t>П</a:t>
            </a:r>
            <a:r>
              <a:rPr lang="ru-RU" sz="2800" baseline="-25000" dirty="0" err="1"/>
              <a:t>i</a:t>
            </a:r>
            <a:r>
              <a:rPr lang="ru-RU" sz="2800" baseline="-25000" dirty="0"/>
              <a:t>=3..n</a:t>
            </a:r>
            <a:r>
              <a:rPr lang="ru-RU" sz="2800" dirty="0"/>
              <a:t> </a:t>
            </a:r>
            <a:r>
              <a:rPr lang="ru-RU" sz="2800" dirty="0" err="1"/>
              <a:t>p</a:t>
            </a:r>
            <a:r>
              <a:rPr lang="ru-RU" sz="2800" baseline="-25000" dirty="0" err="1"/>
              <a:t>smooth</a:t>
            </a:r>
            <a:r>
              <a:rPr lang="ru-RU" sz="2800" dirty="0"/>
              <a:t> (</a:t>
            </a:r>
            <a:r>
              <a:rPr lang="ru-RU" sz="2800" dirty="0" err="1"/>
              <a:t>t</a:t>
            </a:r>
            <a:r>
              <a:rPr lang="ru-RU" sz="2800" baseline="-25000" dirty="0" err="1"/>
              <a:t>i</a:t>
            </a:r>
            <a:r>
              <a:rPr lang="ru-RU" sz="2800" dirty="0"/>
              <a:t> | t</a:t>
            </a:r>
            <a:r>
              <a:rPr lang="ru-RU" sz="2800" baseline="-25000" dirty="0"/>
              <a:t>i-2</a:t>
            </a:r>
            <a:r>
              <a:rPr lang="ru-RU" sz="2800" dirty="0"/>
              <a:t>, t</a:t>
            </a:r>
            <a:r>
              <a:rPr lang="ru-RU" sz="2800" baseline="-25000" dirty="0"/>
              <a:t>i-1</a:t>
            </a:r>
            <a:r>
              <a:rPr lang="ru-RU" sz="2800" dirty="0"/>
              <a:t>) </a:t>
            </a:r>
          </a:p>
          <a:p>
            <a:pPr marL="0" indent="0">
              <a:buNone/>
              <a:defRPr/>
            </a:pPr>
            <a:endParaRPr lang="en-US" sz="2800" dirty="0"/>
          </a:p>
        </p:txBody>
      </p:sp>
      <p:sp>
        <p:nvSpPr>
          <p:cNvPr id="69635" name="Rectangle 5"/>
          <p:cNvSpPr>
            <a:spLocks noRot="1" noChangeArrowheads="1"/>
          </p:cNvSpPr>
          <p:nvPr/>
        </p:nvSpPr>
        <p:spPr bwMode="auto">
          <a:xfrm>
            <a:off x="2361767" y="101600"/>
            <a:ext cx="8229600" cy="106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600" b="1" dirty="0"/>
              <a:t>Скрытые </a:t>
            </a:r>
            <a:r>
              <a:rPr lang="ru-RU" altLang="en-US" sz="3600" b="1" dirty="0" err="1"/>
              <a:t>марковские</a:t>
            </a:r>
            <a:r>
              <a:rPr lang="ru-RU" altLang="en-US" sz="3600" b="1" dirty="0"/>
              <a:t> модели</a:t>
            </a:r>
          </a:p>
        </p:txBody>
      </p:sp>
    </p:spTree>
    <p:extLst>
      <p:ext uri="{BB962C8B-B14F-4D97-AF65-F5344CB8AC3E}">
        <p14:creationId xmlns:p14="http://schemas.microsoft.com/office/powerpoint/2010/main" val="1386268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373313" y="-196850"/>
            <a:ext cx="8675687" cy="1439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sz="3600" dirty="0"/>
              <a:t>Скрытые </a:t>
            </a:r>
            <a:r>
              <a:rPr lang="ru-RU" altLang="en-US" sz="3600" dirty="0" err="1"/>
              <a:t>марковские</a:t>
            </a:r>
            <a:r>
              <a:rPr lang="ru-RU" altLang="en-US" sz="3600" dirty="0"/>
              <a:t> модели</a:t>
            </a:r>
            <a:br>
              <a:rPr lang="ru-RU" altLang="en-US" sz="3600" dirty="0"/>
            </a:br>
            <a:r>
              <a:rPr lang="ru-RU" altLang="en-US" sz="3600" dirty="0"/>
              <a:t>Условная вероятность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02358" y="1337829"/>
            <a:ext cx="11048423" cy="452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Условная вероятность: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P(A | B) = P(B &amp; A) / P(B) </a:t>
            </a:r>
          </a:p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Например,</a:t>
            </a:r>
          </a:p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А – событие: встретить в тексте сущ., В - встретить в тексте прилагательное</a:t>
            </a:r>
          </a:p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А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|B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– событие: встретить в тексте существительное при условии, что перед этим встретилось прилагательное</a:t>
            </a:r>
          </a:p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В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&amp;A – 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событие: встретить в тексте цепочку прилагательное + существительное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53566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840038" y="-349250"/>
            <a:ext cx="8675687" cy="1439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sz="3600" dirty="0"/>
              <a:t>Скрытые марковские модели</a:t>
            </a:r>
            <a:br>
              <a:rPr lang="ru-RU" altLang="en-US" sz="3600" dirty="0"/>
            </a:br>
            <a:r>
              <a:rPr lang="ru-RU" altLang="en-US" sz="3600" dirty="0"/>
              <a:t>Условная вероятность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22037" y="1767321"/>
            <a:ext cx="10446328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ru-RU" sz="2400" dirty="0">
                <a:latin typeface="+mn-lt"/>
              </a:rPr>
              <a:t>Что вероятней</a:t>
            </a:r>
            <a:r>
              <a:rPr lang="en-US" sz="2400" dirty="0">
                <a:latin typeface="+mn-lt"/>
              </a:rPr>
              <a:t>?</a:t>
            </a:r>
          </a:p>
          <a:p>
            <a:pPr marL="914400" lvl="1" indent="-457200"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latin typeface="+mn-lt"/>
              </a:rPr>
              <a:t>Встретить в тексте существительное при условии, что перед этим мы встретили прилагательное</a:t>
            </a:r>
            <a:r>
              <a:rPr lang="en-US" sz="2400" dirty="0">
                <a:latin typeface="+mn-lt"/>
              </a:rPr>
              <a:t>?</a:t>
            </a:r>
          </a:p>
          <a:p>
            <a:pPr marL="914400" lvl="1" indent="-457200"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latin typeface="+mn-lt"/>
              </a:rPr>
              <a:t>Или встретить существительное, если перед этим встретили наречие</a:t>
            </a:r>
            <a:r>
              <a:rPr lang="en-US" sz="2400" dirty="0">
                <a:latin typeface="+mn-lt"/>
              </a:rPr>
              <a:t>?</a:t>
            </a:r>
            <a:endParaRPr lang="ru-RU" sz="2400" dirty="0">
              <a:latin typeface="+mn-lt"/>
            </a:endParaRPr>
          </a:p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endParaRPr lang="ru-RU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P(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сущ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| 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прил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) = P(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прил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&amp; 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сущ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) / P(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прил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  <a:endParaRPr lang="ru-RU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=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 341 041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506 691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0.67 </a:t>
            </a:r>
          </a:p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P(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сущ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| 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наречие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) = P(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наречие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&amp; 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сущ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) / P(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наречие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14 854/246 367 = 0.06 </a:t>
            </a:r>
            <a:endParaRPr lang="ru-RU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71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1992314" y="1412876"/>
            <a:ext cx="8351837" cy="382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Информация о встречаемости всех возможных последовательностей лексико-грамматических классов (например, информацию о частоте </a:t>
            </a:r>
            <a:r>
              <a:rPr lang="ru-RU" sz="2400" dirty="0" err="1">
                <a:latin typeface="Times New Roman" pitchFamily="18" charset="0"/>
              </a:rPr>
              <a:t>биграм</a:t>
            </a:r>
            <a:r>
              <a:rPr lang="ru-RU" sz="2400" dirty="0">
                <a:latin typeface="Times New Roman" pitchFamily="18" charset="0"/>
              </a:rPr>
              <a:t> - всех возможных последовательностях из трех грамматических тэгов)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rgbClr val="FF66FF"/>
              </a:buClr>
              <a:buSzPct val="70000"/>
              <a:buFont typeface="Wingdings" pitchFamily="2" charset="2"/>
              <a:buChar char="ü"/>
              <a:defRPr/>
            </a:pP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неопр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 артикль</a:t>
            </a:r>
            <a:r>
              <a:rPr lang="en-US" sz="2400" dirty="0">
                <a:latin typeface="Times New Roman" pitchFamily="18" charset="0"/>
              </a:rPr>
              <a:t> + </a:t>
            </a:r>
            <a:r>
              <a:rPr lang="ru-RU" sz="2400" dirty="0" err="1">
                <a:latin typeface="Times New Roman" pitchFamily="18" charset="0"/>
              </a:rPr>
              <a:t>сущ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 err="1">
                <a:latin typeface="Times New Roman" pitchFamily="18" charset="0"/>
              </a:rPr>
              <a:t>ед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ч</a:t>
            </a:r>
            <a:r>
              <a:rPr lang="en-US" sz="2400" dirty="0">
                <a:latin typeface="Times New Roman" pitchFamily="18" charset="0"/>
              </a:rPr>
              <a:t> 35983 </a:t>
            </a:r>
            <a:r>
              <a:rPr lang="ru-RU" sz="2400" dirty="0">
                <a:latin typeface="Times New Roman" pitchFamily="18" charset="0"/>
              </a:rPr>
              <a:t>примера в корпусе</a:t>
            </a:r>
            <a:endParaRPr lang="en-US" sz="24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rgbClr val="FF66FF"/>
              </a:buClr>
              <a:buSzPct val="70000"/>
              <a:buFont typeface="Wingdings" pitchFamily="2" charset="2"/>
              <a:buChar char="ü"/>
              <a:defRPr/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неопр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 артикль</a:t>
            </a:r>
            <a:r>
              <a:rPr lang="en-US" sz="2400" dirty="0">
                <a:latin typeface="Times New Roman" pitchFamily="18" charset="0"/>
              </a:rPr>
              <a:t> + </a:t>
            </a:r>
            <a:r>
              <a:rPr lang="ru-RU" sz="2400" dirty="0" err="1">
                <a:latin typeface="Times New Roman" pitchFamily="18" charset="0"/>
              </a:rPr>
              <a:t>сущ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 err="1">
                <a:latin typeface="Times New Roman" pitchFamily="18" charset="0"/>
              </a:rPr>
              <a:t>мн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ч</a:t>
            </a:r>
            <a:r>
              <a:rPr lang="en-US" sz="2400" dirty="0">
                <a:latin typeface="Times New Roman" pitchFamily="18" charset="0"/>
              </a:rPr>
              <a:t> 7494 </a:t>
            </a:r>
            <a:r>
              <a:rPr lang="ru-RU" sz="2400" dirty="0">
                <a:latin typeface="Times New Roman" pitchFamily="18" charset="0"/>
              </a:rPr>
              <a:t>примера в корпусе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rgbClr val="FF66FF"/>
              </a:buClr>
              <a:buSzPct val="70000"/>
              <a:buFont typeface="Wingdings" pitchFamily="2" charset="2"/>
              <a:buChar char="ü"/>
              <a:defRPr/>
            </a:pPr>
            <a:r>
              <a:rPr lang="ru-RU" sz="2400" dirty="0" err="1">
                <a:latin typeface="Times New Roman" pitchFamily="18" charset="0"/>
              </a:rPr>
              <a:t>опр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 артикль</a:t>
            </a:r>
            <a:r>
              <a:rPr lang="en-US" sz="2400" dirty="0">
                <a:latin typeface="Times New Roman" pitchFamily="18" charset="0"/>
              </a:rPr>
              <a:t> + </a:t>
            </a:r>
            <a:r>
              <a:rPr lang="ru-RU" sz="2400" dirty="0" err="1">
                <a:latin typeface="Times New Roman" pitchFamily="18" charset="0"/>
              </a:rPr>
              <a:t>сущ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 err="1">
                <a:latin typeface="Times New Roman" pitchFamily="18" charset="0"/>
              </a:rPr>
              <a:t>ед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ч</a:t>
            </a:r>
            <a:r>
              <a:rPr lang="en-US" sz="2400" dirty="0">
                <a:latin typeface="Times New Roman" pitchFamily="18" charset="0"/>
              </a:rPr>
              <a:t> 13838 </a:t>
            </a:r>
            <a:r>
              <a:rPr lang="ru-RU" sz="2400" dirty="0">
                <a:latin typeface="Times New Roman" pitchFamily="18" charset="0"/>
              </a:rPr>
              <a:t>примера в корпусе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rgbClr val="FF66FF"/>
              </a:buClr>
              <a:buSzPct val="70000"/>
              <a:buFont typeface="Wingdings" pitchFamily="2" charset="2"/>
              <a:buChar char="ü"/>
              <a:defRPr/>
            </a:pP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неопр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артикль</a:t>
            </a:r>
            <a:r>
              <a:rPr lang="en-US" sz="2400" dirty="0">
                <a:latin typeface="Times New Roman" pitchFamily="18" charset="0"/>
              </a:rPr>
              <a:t> + </a:t>
            </a:r>
            <a:r>
              <a:rPr lang="ru-RU" sz="2400" dirty="0" err="1">
                <a:latin typeface="Times New Roman" pitchFamily="18" charset="0"/>
              </a:rPr>
              <a:t>сущ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 err="1">
                <a:latin typeface="Times New Roman" pitchFamily="18" charset="0"/>
              </a:rPr>
              <a:t>мн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ч</a:t>
            </a:r>
            <a:r>
              <a:rPr lang="en-US" sz="2400" dirty="0">
                <a:latin typeface="Times New Roman" pitchFamily="18" charset="0"/>
              </a:rPr>
              <a:t> 47 </a:t>
            </a:r>
            <a:r>
              <a:rPr lang="ru-RU" sz="2400" dirty="0">
                <a:latin typeface="Times New Roman" pitchFamily="18" charset="0"/>
              </a:rPr>
              <a:t>примера в корпусе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rgbClr val="FF66FF"/>
              </a:buClr>
              <a:buSzPct val="70000"/>
              <a:buFont typeface="Wingdings" pitchFamily="2" charset="2"/>
              <a:buChar char="ü"/>
              <a:defRPr/>
            </a:pP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неопр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артикль</a:t>
            </a:r>
            <a:r>
              <a:rPr lang="en-US" sz="2400" dirty="0">
                <a:latin typeface="Times New Roman" pitchFamily="18" charset="0"/>
              </a:rPr>
              <a:t> + </a:t>
            </a:r>
            <a:r>
              <a:rPr lang="ru-RU" sz="2400" dirty="0">
                <a:latin typeface="Times New Roman" pitchFamily="18" charset="0"/>
              </a:rPr>
              <a:t>глагол</a:t>
            </a:r>
            <a:r>
              <a:rPr lang="en-US" sz="2400" dirty="0">
                <a:latin typeface="Times New Roman" pitchFamily="18" charset="0"/>
              </a:rPr>
              <a:t> 3 </a:t>
            </a:r>
            <a:r>
              <a:rPr lang="ru-RU" sz="2400" dirty="0">
                <a:latin typeface="Times New Roman" pitchFamily="18" charset="0"/>
              </a:rPr>
              <a:t>л</a:t>
            </a:r>
            <a:r>
              <a:rPr lang="en-US" sz="2400" dirty="0">
                <a:latin typeface="Times New Roman" pitchFamily="18" charset="0"/>
              </a:rPr>
              <a:t>., </a:t>
            </a:r>
            <a:r>
              <a:rPr lang="ru-RU" sz="2400" dirty="0" err="1">
                <a:latin typeface="Times New Roman" pitchFamily="18" charset="0"/>
              </a:rPr>
              <a:t>ед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ч</a:t>
            </a:r>
            <a:r>
              <a:rPr lang="en-US" sz="2400" dirty="0">
                <a:latin typeface="Times New Roman" pitchFamily="18" charset="0"/>
              </a:rPr>
              <a:t> 0 </a:t>
            </a:r>
            <a:r>
              <a:rPr lang="ru-RU" sz="2400" dirty="0">
                <a:latin typeface="Times New Roman" pitchFamily="18" charset="0"/>
              </a:rPr>
              <a:t> примера в корпусе</a:t>
            </a:r>
          </a:p>
        </p:txBody>
      </p:sp>
      <p:sp>
        <p:nvSpPr>
          <p:cNvPr id="6758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30388" y="121805"/>
            <a:ext cx="8675687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ru-RU" altLang="en-US" sz="3600" dirty="0"/>
              <a:t>Скрытые </a:t>
            </a:r>
            <a:r>
              <a:rPr lang="ru-RU" altLang="en-US" sz="3600" dirty="0" err="1"/>
              <a:t>марковские</a:t>
            </a:r>
            <a:r>
              <a:rPr lang="ru-RU" altLang="en-US" sz="3600" dirty="0"/>
              <a:t> модели</a:t>
            </a:r>
            <a:br>
              <a:rPr lang="ru-RU" altLang="en-US" sz="3600" dirty="0"/>
            </a:br>
            <a:endParaRPr lang="ru-R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8301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60750" y="268288"/>
            <a:ext cx="8731250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данные. Теги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06237"/>
            <a:ext cx="10972800" cy="4525963"/>
          </a:xfrm>
        </p:spPr>
        <p:txBody>
          <a:bodyPr/>
          <a:lstStyle/>
          <a:p>
            <a:r>
              <a:rPr lang="ru-RU" dirty="0"/>
              <a:t>Для английского</a:t>
            </a:r>
          </a:p>
          <a:p>
            <a:r>
              <a:rPr lang="en-US" dirty="0"/>
              <a:t>Penn Treebank </a:t>
            </a:r>
            <a:r>
              <a:rPr lang="ru-RU" dirty="0"/>
              <a:t>– 45 тегов</a:t>
            </a:r>
          </a:p>
          <a:p>
            <a:r>
              <a:rPr lang="en-US" dirty="0"/>
              <a:t>The/DT grand/JJ jury/NN commented/VBD on/IN a/DT number/NN of/IN other/JJ topics/NNS ./.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русского:</a:t>
            </a:r>
          </a:p>
          <a:p>
            <a:pPr lvl="1"/>
            <a:r>
              <a:rPr lang="ru-RU" dirty="0"/>
              <a:t>91 тег </a:t>
            </a:r>
            <a:r>
              <a:rPr lang="en-US" dirty="0"/>
              <a:t>/</a:t>
            </a:r>
            <a:r>
              <a:rPr lang="ru-RU" dirty="0"/>
              <a:t> 829 тегов </a:t>
            </a:r>
            <a:r>
              <a:rPr lang="en-US" dirty="0"/>
              <a:t>/</a:t>
            </a:r>
            <a:r>
              <a:rPr lang="ru-RU" dirty="0"/>
              <a:t> 1800 тегов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356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855" y="1461655"/>
            <a:ext cx="109728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Допущение 2:</a:t>
            </a:r>
            <a:endParaRPr lang="ru-RU" dirty="0"/>
          </a:p>
          <a:p>
            <a:pPr lvl="1">
              <a:defRPr/>
            </a:pPr>
            <a:r>
              <a:rPr lang="ru-RU" dirty="0"/>
              <a:t>Вероятность увидеть некоторое слово в тексте зависит только от его собственного грамматического тега (от его собственной грамматической характеристики) </a:t>
            </a:r>
            <a:endParaRPr lang="ru-RU" dirty="0" smtClean="0"/>
          </a:p>
          <a:p>
            <a:pPr lvl="1">
              <a:defRPr/>
            </a:pPr>
            <a:r>
              <a:rPr lang="ru-RU" dirty="0" smtClean="0"/>
              <a:t>Не </a:t>
            </a:r>
            <a:r>
              <a:rPr lang="ru-RU" dirty="0"/>
              <a:t>зависит от слов контекста</a:t>
            </a:r>
            <a:endParaRPr lang="en-US" dirty="0"/>
          </a:p>
          <a:p>
            <a:pPr lvl="1">
              <a:defRPr/>
            </a:pPr>
            <a:r>
              <a:rPr lang="ru-RU" dirty="0"/>
              <a:t>Не зависит от </a:t>
            </a:r>
            <a:r>
              <a:rPr lang="ru-RU" dirty="0" err="1"/>
              <a:t>частеречных</a:t>
            </a:r>
            <a:r>
              <a:rPr lang="ru-RU" dirty="0"/>
              <a:t> признаков контекста (от грамматических характеристик окружающих его слов</a:t>
            </a:r>
            <a:r>
              <a:rPr lang="ru-RU" dirty="0" smtClean="0"/>
              <a:t>)</a:t>
            </a:r>
            <a:endParaRPr lang="en-US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ru-RU" dirty="0" smtClean="0"/>
              <a:t>лексическая вероятность</a:t>
            </a:r>
            <a:endParaRPr lang="en-US" dirty="0" smtClean="0"/>
          </a:p>
          <a:p>
            <a:pPr marL="457200" lvl="1" indent="0">
              <a:buNone/>
              <a:defRPr/>
            </a:pPr>
            <a:endParaRPr lang="ru-RU" dirty="0"/>
          </a:p>
          <a:p>
            <a:pPr lvl="1"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09650" y="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ru-RU" dirty="0"/>
              <a:t>Скрытые </a:t>
            </a:r>
            <a:r>
              <a:rPr lang="ru-RU" dirty="0" err="1"/>
              <a:t>марковские</a:t>
            </a:r>
            <a:r>
              <a:rPr lang="ru-RU" dirty="0"/>
              <a:t> модели</a:t>
            </a:r>
            <a:endParaRPr lang="en-US" dirty="0"/>
          </a:p>
        </p:txBody>
      </p:sp>
      <p:pic>
        <p:nvPicPr>
          <p:cNvPr id="53252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943" y="4606280"/>
            <a:ext cx="3948177" cy="126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1635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09650" y="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ru-RU" dirty="0"/>
              <a:t>Скрытые </a:t>
            </a:r>
            <a:r>
              <a:rPr lang="ru-RU" dirty="0" err="1"/>
              <a:t>марковские</a:t>
            </a:r>
            <a:r>
              <a:rPr lang="ru-RU" dirty="0"/>
              <a:t> модели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20" y="4261288"/>
            <a:ext cx="5481273" cy="1402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018" y="3213206"/>
            <a:ext cx="5702912" cy="900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97" y="3225370"/>
            <a:ext cx="4857750" cy="895350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119566" y="1903702"/>
            <a:ext cx="4941961" cy="4505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dirty="0" smtClean="0"/>
              <a:t>P(</a:t>
            </a:r>
            <a:r>
              <a:rPr lang="ru-RU" dirty="0" smtClean="0"/>
              <a:t>три</a:t>
            </a:r>
            <a:r>
              <a:rPr lang="en-US" dirty="0" smtClean="0"/>
              <a:t>|</a:t>
            </a:r>
            <a:r>
              <a:rPr lang="ru-RU" dirty="0" smtClean="0"/>
              <a:t>глагол</a:t>
            </a:r>
            <a:r>
              <a:rPr lang="en-US" dirty="0" smtClean="0"/>
              <a:t>)</a:t>
            </a:r>
            <a:r>
              <a:rPr lang="ru-RU" dirty="0" smtClean="0"/>
              <a:t> = </a:t>
            </a:r>
            <a:r>
              <a:rPr lang="en-US" dirty="0" smtClean="0"/>
              <a:t>P(</a:t>
            </a:r>
            <a:r>
              <a:rPr lang="ru-RU" dirty="0" smtClean="0"/>
              <a:t>три</a:t>
            </a:r>
            <a:r>
              <a:rPr lang="en-US" dirty="0" smtClean="0"/>
              <a:t>&amp;</a:t>
            </a:r>
            <a:r>
              <a:rPr lang="ru-RU" dirty="0" smtClean="0"/>
              <a:t>глагол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P(</a:t>
            </a:r>
            <a:r>
              <a:rPr lang="ru-RU" dirty="0" smtClean="0"/>
              <a:t>глагол</a:t>
            </a:r>
            <a:r>
              <a:rPr lang="en-US" dirty="0" smtClean="0"/>
              <a:t>)</a:t>
            </a:r>
            <a:r>
              <a:rPr lang="ru-RU" dirty="0" smtClean="0"/>
              <a:t> = 129433 </a:t>
            </a:r>
            <a:r>
              <a:rPr lang="en-US" dirty="0" smtClean="0"/>
              <a:t>/</a:t>
            </a:r>
            <a:r>
              <a:rPr lang="ru-RU" dirty="0" smtClean="0"/>
              <a:t> 51038929</a:t>
            </a:r>
            <a:r>
              <a:rPr lang="en-US" dirty="0" smtClean="0"/>
              <a:t> = 2.536E-03 </a:t>
            </a:r>
            <a:endParaRPr lang="ru-RU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8836" y="1254091"/>
            <a:ext cx="11249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Допущение 2:  пример</a:t>
            </a:r>
            <a:endParaRPr lang="ru-RU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5972606" y="1903702"/>
            <a:ext cx="4941961" cy="4505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dirty="0" smtClean="0"/>
              <a:t>P(</a:t>
            </a:r>
            <a:r>
              <a:rPr lang="ru-RU" dirty="0" smtClean="0"/>
              <a:t>три</a:t>
            </a:r>
            <a:r>
              <a:rPr lang="en-US" dirty="0" smtClean="0"/>
              <a:t>|</a:t>
            </a:r>
            <a:r>
              <a:rPr lang="ru-RU" dirty="0" smtClean="0"/>
              <a:t>числительное</a:t>
            </a:r>
            <a:r>
              <a:rPr lang="en-US" dirty="0" smtClean="0"/>
              <a:t>)</a:t>
            </a:r>
            <a:r>
              <a:rPr lang="ru-RU" dirty="0" smtClean="0"/>
              <a:t> = </a:t>
            </a:r>
            <a:r>
              <a:rPr lang="en-US" dirty="0" smtClean="0"/>
              <a:t>P(</a:t>
            </a:r>
            <a:r>
              <a:rPr lang="ru-RU" dirty="0" smtClean="0"/>
              <a:t>три</a:t>
            </a:r>
            <a:r>
              <a:rPr lang="en-US" dirty="0" smtClean="0"/>
              <a:t>&amp;</a:t>
            </a:r>
            <a:r>
              <a:rPr lang="ru-RU" dirty="0" smtClean="0"/>
              <a:t>числительное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P(</a:t>
            </a:r>
            <a:r>
              <a:rPr lang="ru-RU" dirty="0" smtClean="0"/>
              <a:t>глагол</a:t>
            </a:r>
            <a:r>
              <a:rPr lang="en-US" dirty="0" smtClean="0"/>
              <a:t>)</a:t>
            </a:r>
            <a:r>
              <a:rPr lang="ru-RU" dirty="0" smtClean="0"/>
              <a:t> = 132310 </a:t>
            </a:r>
            <a:r>
              <a:rPr lang="en-US" dirty="0" smtClean="0"/>
              <a:t>/</a:t>
            </a:r>
            <a:r>
              <a:rPr lang="ru-RU" dirty="0" smtClean="0"/>
              <a:t> 651123</a:t>
            </a:r>
            <a:r>
              <a:rPr lang="en-US" dirty="0" smtClean="0"/>
              <a:t> = 2.032E-01 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ru-RU" dirty="0" smtClean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443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2800"/>
              <a:t>Детерминистические парсеры не учитывают лексических особенностей, например, частота </a:t>
            </a:r>
            <a:r>
              <a:rPr lang="en-US" sz="2800" i="1"/>
              <a:t>saw</a:t>
            </a:r>
            <a:r>
              <a:rPr lang="ru-RU" sz="2800"/>
              <a:t> как существительного 4 раза на весь Брауновский корпус, а как глагола – 337 раз (в 100 раз)</a:t>
            </a:r>
            <a:endParaRPr lang="en-US" sz="2800" i="1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i="1"/>
              <a:t>I see a bird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	</a:t>
            </a:r>
            <a:r>
              <a:rPr lang="en-US" sz="2800" i="1"/>
              <a:t>I</a:t>
            </a:r>
            <a:r>
              <a:rPr lang="en-US" sz="2800"/>
              <a:t> pronoun/noun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	</a:t>
            </a:r>
            <a:r>
              <a:rPr lang="en-US" sz="2800" i="1"/>
              <a:t>see	</a:t>
            </a:r>
            <a:r>
              <a:rPr lang="en-US" sz="2800"/>
              <a:t>verb/noun (The Holy See)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	</a:t>
            </a:r>
            <a:r>
              <a:rPr lang="en-US" sz="2800" i="1"/>
              <a:t>a	</a:t>
            </a:r>
            <a:r>
              <a:rPr lang="en-US" sz="2800"/>
              <a:t>article/noun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	</a:t>
            </a:r>
            <a:r>
              <a:rPr lang="en-US" sz="2800" i="1"/>
              <a:t>bird	</a:t>
            </a:r>
            <a:r>
              <a:rPr lang="en-US" sz="2800"/>
              <a:t>noun/verb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i="1"/>
              <a:t>I</a:t>
            </a:r>
            <a:r>
              <a:rPr lang="en-US" sz="2800"/>
              <a:t>/noun</a:t>
            </a:r>
            <a:r>
              <a:rPr lang="en-US" sz="2800" i="1"/>
              <a:t> see</a:t>
            </a:r>
            <a:r>
              <a:rPr lang="en-US" sz="2800"/>
              <a:t>/noun</a:t>
            </a:r>
            <a:r>
              <a:rPr lang="en-US" sz="2800" i="1"/>
              <a:t> a</a:t>
            </a:r>
            <a:r>
              <a:rPr lang="en-US" sz="2800"/>
              <a:t>/noun</a:t>
            </a:r>
            <a:r>
              <a:rPr lang="en-US" sz="2800" i="1"/>
              <a:t> bird</a:t>
            </a:r>
            <a:r>
              <a:rPr lang="en-US" sz="2800"/>
              <a:t>/V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			</a:t>
            </a:r>
            <a:r>
              <a:rPr lang="ru-RU" sz="2800"/>
              <a:t>ср</a:t>
            </a:r>
            <a:r>
              <a:rPr lang="en-US" sz="2800"/>
              <a:t>. </a:t>
            </a:r>
            <a:r>
              <a:rPr lang="en-US" sz="2800" i="1"/>
              <a:t>sity school committee meeting</a:t>
            </a:r>
            <a:endParaRPr lang="ru-RU" sz="2800" i="1"/>
          </a:p>
        </p:txBody>
      </p:sp>
      <p:sp>
        <p:nvSpPr>
          <p:cNvPr id="327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40000" y="99147"/>
            <a:ext cx="8229600" cy="7778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dirty="0"/>
              <a:t>Скрытые </a:t>
            </a:r>
            <a:r>
              <a:rPr lang="ru-RU" sz="3600" dirty="0" err="1"/>
              <a:t>марковские</a:t>
            </a:r>
            <a:r>
              <a:rPr lang="ru-RU" sz="3600" dirty="0"/>
              <a:t> модели</a:t>
            </a:r>
            <a:br>
              <a:rPr lang="ru-RU" sz="3600" dirty="0"/>
            </a:br>
            <a:r>
              <a:rPr lang="ru-RU" sz="3600" dirty="0"/>
              <a:t>Лексическая вероятность</a:t>
            </a:r>
          </a:p>
        </p:txBody>
      </p:sp>
    </p:spTree>
    <p:extLst>
      <p:ext uri="{BB962C8B-B14F-4D97-AF65-F5344CB8AC3E}">
        <p14:creationId xmlns:p14="http://schemas.microsoft.com/office/powerpoint/2010/main" val="30239952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altLang="en-US" sz="2200" dirty="0"/>
              <a:t>Словарь словоформ языка, в котором каждой словоформе соответствует множество лексико-грамматических классов, которые могут иметься у данной словоформы: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altLang="en-US" sz="2400" dirty="0"/>
              <a:t>Например, для словоформы </a:t>
            </a:r>
            <a:r>
              <a:rPr lang="ru-RU" altLang="en-US" sz="2400" i="1" dirty="0"/>
              <a:t>кругом</a:t>
            </a:r>
            <a:r>
              <a:rPr lang="ru-RU" altLang="en-US" sz="2400" dirty="0"/>
              <a:t> в словаре указано, что она может быть наречием, существительным и предлогом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ru-RU" altLang="en-US" dirty="0">
                <a:effectLst/>
              </a:rPr>
              <a:t> Кругом - </a:t>
            </a:r>
            <a:r>
              <a:rPr lang="ru-RU" altLang="en-US" dirty="0">
                <a:effectLst/>
                <a:latin typeface="Times New Roman" panose="02020603050405020304" pitchFamily="18" charset="0"/>
              </a:rPr>
              <a:t>Н</a:t>
            </a:r>
            <a:r>
              <a:rPr lang="ru-RU" altLang="en-US" dirty="0">
                <a:effectLst/>
              </a:rPr>
              <a:t> -</a:t>
            </a:r>
            <a:r>
              <a:rPr lang="ru-RU" altLang="en-US" dirty="0">
                <a:effectLst/>
                <a:latin typeface="Times New Roman" panose="02020603050405020304" pitchFamily="18" charset="0"/>
              </a:rPr>
              <a:t>	</a:t>
            </a:r>
            <a:r>
              <a:rPr lang="ru-RU" altLang="en-US" dirty="0">
                <a:effectLst/>
              </a:rPr>
              <a:t>20 - раз в корпусе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ru-RU" altLang="en-US" sz="3200" dirty="0"/>
              <a:t> </a:t>
            </a:r>
            <a:r>
              <a:rPr lang="ru-RU" altLang="en-US" dirty="0">
                <a:effectLst/>
              </a:rPr>
              <a:t>Кругом</a:t>
            </a:r>
            <a:r>
              <a:rPr lang="ru-RU" altLang="en-US" sz="3200" dirty="0"/>
              <a:t> – ПРЕДЛ -  2 раза в корпусе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ru-RU" altLang="en-US" sz="3200" dirty="0"/>
              <a:t> </a:t>
            </a:r>
            <a:r>
              <a:rPr lang="ru-RU" altLang="en-US" dirty="0">
                <a:effectLst/>
              </a:rPr>
              <a:t>Кругом</a:t>
            </a:r>
            <a:r>
              <a:rPr lang="ru-RU" altLang="en-US" sz="3200" dirty="0"/>
              <a:t> - С - 2 раза в корпусе</a:t>
            </a:r>
          </a:p>
        </p:txBody>
      </p:sp>
      <p:sp>
        <p:nvSpPr>
          <p:cNvPr id="7168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906713" y="0"/>
            <a:ext cx="8675687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ru-RU" altLang="en-US" sz="3600" dirty="0"/>
              <a:t>Скрытые </a:t>
            </a:r>
            <a:r>
              <a:rPr lang="ru-RU" altLang="en-US" sz="3600" dirty="0" err="1"/>
              <a:t>марковские</a:t>
            </a:r>
            <a:r>
              <a:rPr lang="ru-RU" altLang="en-US" sz="3600" dirty="0"/>
              <a:t> модели</a:t>
            </a:r>
            <a:br>
              <a:rPr lang="ru-RU" altLang="en-US" sz="3600" dirty="0"/>
            </a:br>
            <a:r>
              <a:rPr lang="ru-RU" altLang="en-US" sz="3600" dirty="0"/>
              <a:t>Лексическая вероятность</a:t>
            </a:r>
          </a:p>
        </p:txBody>
      </p:sp>
    </p:spTree>
    <p:extLst>
      <p:ext uri="{BB962C8B-B14F-4D97-AF65-F5344CB8AC3E}">
        <p14:creationId xmlns:p14="http://schemas.microsoft.com/office/powerpoint/2010/main" val="31243420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2400" dirty="0"/>
              <a:t>(1) частота встречаемости относительно других лексико-грамматических классов данной словоформы. </a:t>
            </a:r>
            <a:r>
              <a:rPr lang="en-US" sz="2400" dirty="0" err="1"/>
              <a:t>Частота</a:t>
            </a:r>
            <a:r>
              <a:rPr lang="en-US" sz="2400" dirty="0"/>
              <a:t> </a:t>
            </a:r>
            <a:r>
              <a:rPr lang="en-US" sz="2400" dirty="0" err="1"/>
              <a:t>обычно</a:t>
            </a:r>
            <a:r>
              <a:rPr lang="en-US" sz="2400" dirty="0"/>
              <a:t> </a:t>
            </a:r>
            <a:r>
              <a:rPr lang="en-US" sz="2400" dirty="0" err="1"/>
              <a:t>подсчитывается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корпусе</a:t>
            </a:r>
            <a:r>
              <a:rPr lang="en-US" sz="2400" dirty="0"/>
              <a:t> </a:t>
            </a:r>
            <a:r>
              <a:rPr lang="en-US" sz="2400" dirty="0" err="1"/>
              <a:t>текстов</a:t>
            </a:r>
            <a:r>
              <a:rPr lang="en-US" sz="2400" dirty="0"/>
              <a:t>, в </a:t>
            </a:r>
            <a:r>
              <a:rPr lang="en-US" sz="2400" dirty="0" err="1"/>
              <a:t>котором</a:t>
            </a:r>
            <a:r>
              <a:rPr lang="en-US" sz="2400" dirty="0"/>
              <a:t> </a:t>
            </a:r>
            <a:r>
              <a:rPr lang="en-US" sz="2400" dirty="0" err="1"/>
              <a:t>предварительно</a:t>
            </a:r>
            <a:r>
              <a:rPr lang="en-US" sz="2400" dirty="0"/>
              <a:t> </a:t>
            </a:r>
            <a:r>
              <a:rPr lang="en-US" sz="2400" dirty="0" err="1"/>
              <a:t>вручную</a:t>
            </a:r>
            <a:r>
              <a:rPr lang="en-US" sz="2400" dirty="0"/>
              <a:t> </a:t>
            </a:r>
            <a:r>
              <a:rPr lang="en-US" sz="2400" dirty="0" err="1"/>
              <a:t>каждому</a:t>
            </a:r>
            <a:r>
              <a:rPr lang="en-US" sz="2400" dirty="0"/>
              <a:t> </a:t>
            </a:r>
            <a:r>
              <a:rPr lang="en-US" sz="2400" dirty="0" err="1"/>
              <a:t>слову</a:t>
            </a:r>
            <a:r>
              <a:rPr lang="en-US" sz="2400" dirty="0"/>
              <a:t> </a:t>
            </a:r>
            <a:r>
              <a:rPr lang="en-US" sz="2400" dirty="0" err="1"/>
              <a:t>приведен</a:t>
            </a:r>
            <a:r>
              <a:rPr lang="en-US" sz="2400" dirty="0"/>
              <a:t> в </a:t>
            </a:r>
            <a:r>
              <a:rPr lang="en-US" sz="2400" dirty="0" err="1"/>
              <a:t>соответствие</a:t>
            </a:r>
            <a:r>
              <a:rPr lang="en-US" sz="2400" dirty="0"/>
              <a:t> </a:t>
            </a:r>
            <a:r>
              <a:rPr lang="en-US" sz="2400" dirty="0" err="1"/>
              <a:t>лексико-грамматический</a:t>
            </a:r>
            <a:r>
              <a:rPr lang="en-US" sz="2400" dirty="0"/>
              <a:t> </a:t>
            </a:r>
            <a:r>
              <a:rPr lang="en-US" sz="2400" dirty="0" err="1"/>
              <a:t>класс</a:t>
            </a:r>
            <a:r>
              <a:rPr lang="en-US" sz="2400" dirty="0"/>
              <a:t>. </a:t>
            </a:r>
            <a:r>
              <a:rPr lang="en-US" sz="2400" dirty="0" err="1"/>
              <a:t>Таким</a:t>
            </a:r>
            <a:r>
              <a:rPr lang="en-US" sz="2400" dirty="0"/>
              <a:t> </a:t>
            </a:r>
            <a:r>
              <a:rPr lang="en-US" sz="2400" dirty="0" err="1"/>
              <a:t>образом</a:t>
            </a:r>
            <a:r>
              <a:rPr lang="en-US" sz="2400" dirty="0"/>
              <a:t>, </a:t>
            </a:r>
            <a:r>
              <a:rPr lang="en-US" sz="2400" dirty="0" err="1"/>
              <a:t>словоформа</a:t>
            </a:r>
            <a:r>
              <a:rPr lang="en-US" sz="2400" dirty="0"/>
              <a:t> well в </a:t>
            </a:r>
            <a:r>
              <a:rPr lang="en-US" sz="2400" dirty="0" err="1"/>
              <a:t>словаре</a:t>
            </a:r>
            <a:r>
              <a:rPr lang="en-US" sz="2400" dirty="0"/>
              <a:t> </a:t>
            </a:r>
            <a:r>
              <a:rPr lang="en-US" sz="2400" dirty="0" err="1"/>
              <a:t>будет</a:t>
            </a:r>
            <a:r>
              <a:rPr lang="en-US" sz="2400" dirty="0"/>
              <a:t> </a:t>
            </a:r>
            <a:r>
              <a:rPr lang="en-US" sz="2400" dirty="0" err="1"/>
              <a:t>представлена</a:t>
            </a:r>
            <a:r>
              <a:rPr lang="en-US" sz="2400" dirty="0"/>
              <a:t> </a:t>
            </a:r>
            <a:r>
              <a:rPr lang="en-US" sz="2400" dirty="0" err="1"/>
              <a:t>следующим</a:t>
            </a:r>
            <a:r>
              <a:rPr lang="en-US" sz="2400" dirty="0"/>
              <a:t> </a:t>
            </a:r>
            <a:r>
              <a:rPr lang="en-US" sz="2400" dirty="0" err="1"/>
              <a:t>образом</a:t>
            </a:r>
            <a:r>
              <a:rPr lang="en-US" sz="2400" dirty="0"/>
              <a:t>:</a:t>
            </a:r>
            <a:endParaRPr lang="ru-RU" sz="2400" dirty="0"/>
          </a:p>
          <a:p>
            <a:pPr>
              <a:defRPr/>
            </a:pPr>
            <a:r>
              <a:rPr lang="en-US" sz="2400" dirty="0"/>
              <a:t>well		noun		4 	</a:t>
            </a:r>
            <a:r>
              <a:rPr lang="en-US" sz="2400" dirty="0" err="1"/>
              <a:t>occurences</a:t>
            </a:r>
            <a:r>
              <a:rPr lang="en-US" sz="2400" dirty="0"/>
              <a:t> in corpus</a:t>
            </a:r>
            <a:br>
              <a:rPr lang="en-US" sz="2400" dirty="0"/>
            </a:br>
            <a:r>
              <a:rPr lang="en-US" sz="2400" dirty="0"/>
              <a:t>well		adverb	</a:t>
            </a:r>
            <a:r>
              <a:rPr lang="ru-RU" sz="2400" dirty="0" smtClean="0"/>
              <a:t>	</a:t>
            </a:r>
            <a:r>
              <a:rPr lang="en-US" sz="2400" dirty="0" smtClean="0"/>
              <a:t>1567</a:t>
            </a:r>
            <a:r>
              <a:rPr lang="en-US" sz="2400" dirty="0"/>
              <a:t>	</a:t>
            </a:r>
            <a:r>
              <a:rPr lang="en-US" sz="2400" dirty="0" err="1"/>
              <a:t>occurences</a:t>
            </a:r>
            <a:r>
              <a:rPr lang="en-US" sz="2400" dirty="0"/>
              <a:t> in corpus</a:t>
            </a:r>
            <a:br>
              <a:rPr lang="en-US" sz="2400" dirty="0"/>
            </a:br>
            <a:r>
              <a:rPr lang="en-US" sz="2400" dirty="0"/>
              <a:t>well		adjective	6 	</a:t>
            </a:r>
            <a:r>
              <a:rPr lang="en-US" sz="2400" dirty="0" err="1"/>
              <a:t>occurences</a:t>
            </a:r>
            <a:r>
              <a:rPr lang="en-US" sz="2400" dirty="0"/>
              <a:t> in corpus</a:t>
            </a:r>
            <a:br>
              <a:rPr lang="en-US" sz="2400" dirty="0"/>
            </a:br>
            <a:r>
              <a:rPr lang="en-US" sz="2400" dirty="0"/>
              <a:t>well		interjection	1	</a:t>
            </a:r>
            <a:r>
              <a:rPr lang="en-US" sz="2400" dirty="0" err="1"/>
              <a:t>occurences</a:t>
            </a:r>
            <a:r>
              <a:rPr lang="en-US" sz="2400" dirty="0"/>
              <a:t> in corpus</a:t>
            </a:r>
            <a:br>
              <a:rPr lang="en-US" sz="2400" dirty="0"/>
            </a:br>
            <a:endParaRPr lang="ru-RU" sz="2400" dirty="0"/>
          </a:p>
          <a:p>
            <a:pPr>
              <a:defRPr/>
            </a:pPr>
            <a:endParaRPr lang="ru-RU" dirty="0"/>
          </a:p>
        </p:txBody>
      </p:sp>
      <p:sp>
        <p:nvSpPr>
          <p:cNvPr id="7270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906713" y="0"/>
            <a:ext cx="8675687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ru-RU" altLang="en-US" sz="3600" dirty="0"/>
              <a:t>Скрытые </a:t>
            </a:r>
            <a:r>
              <a:rPr lang="ru-RU" altLang="en-US" sz="3600" dirty="0" err="1"/>
              <a:t>марковские</a:t>
            </a:r>
            <a:r>
              <a:rPr lang="ru-RU" altLang="en-US" sz="3600" dirty="0"/>
              <a:t> модели</a:t>
            </a:r>
            <a:br>
              <a:rPr lang="ru-RU" altLang="en-US" sz="3600" dirty="0"/>
            </a:br>
            <a:r>
              <a:rPr lang="ru-RU" altLang="en-US" sz="3600" dirty="0"/>
              <a:t>Лексическая вероятность</a:t>
            </a:r>
          </a:p>
        </p:txBody>
      </p:sp>
    </p:spTree>
    <p:extLst>
      <p:ext uri="{BB962C8B-B14F-4D97-AF65-F5344CB8AC3E}">
        <p14:creationId xmlns:p14="http://schemas.microsoft.com/office/powerpoint/2010/main" val="17378014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dirty="0">
                <a:effectLst/>
              </a:rPr>
              <a:t>лексическая вероятность (вероятность тэга Х при условии, что мы имеем дело с лексемой У) </a:t>
            </a:r>
          </a:p>
          <a:p>
            <a:r>
              <a:rPr lang="ru-RU" altLang="en-US" dirty="0">
                <a:effectLst/>
              </a:rPr>
              <a:t>контекстная вероятность 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en-US" dirty="0">
                <a:effectLst/>
              </a:rPr>
              <a:t>	(вероятность тэга Х при условии, что ему предшествовал </a:t>
            </a:r>
            <a:r>
              <a:rPr lang="en-US" altLang="en-US" dirty="0">
                <a:effectLst/>
              </a:rPr>
              <a:t>/</a:t>
            </a:r>
            <a:r>
              <a:rPr lang="ru-RU" altLang="en-US" dirty="0">
                <a:effectLst/>
              </a:rPr>
              <a:t> за ним следовал тэг У)</a:t>
            </a:r>
          </a:p>
          <a:p>
            <a:pPr>
              <a:buFont typeface="Wingdings" panose="05000000000000000000" pitchFamily="2" charset="2"/>
              <a:buNone/>
            </a:pPr>
            <a:endParaRPr lang="ru-RU" altLang="en-US" dirty="0">
              <a:effectLst/>
            </a:endParaRP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2399580" y="0"/>
            <a:ext cx="8675687" cy="105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ru-RU" sz="3600" b="0" kern="0" dirty="0" smtClean="0">
                <a:solidFill>
                  <a:schemeClr val="tx1"/>
                </a:solidFill>
                <a:effectLst/>
              </a:rPr>
              <a:t>Скрытые </a:t>
            </a:r>
            <a:r>
              <a:rPr lang="ru-RU" sz="3600" b="0" kern="0" dirty="0" err="1" smtClean="0">
                <a:solidFill>
                  <a:schemeClr val="tx1"/>
                </a:solidFill>
                <a:effectLst/>
              </a:rPr>
              <a:t>марковские</a:t>
            </a:r>
            <a:r>
              <a:rPr lang="ru-RU" sz="3600" b="0" kern="0" dirty="0" smtClean="0">
                <a:solidFill>
                  <a:schemeClr val="tx1"/>
                </a:solidFill>
                <a:effectLst/>
              </a:rPr>
              <a:t> модели</a:t>
            </a:r>
            <a:endParaRPr lang="ru-RU" sz="3600" b="0" kern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01588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47900" y="80964"/>
            <a:ext cx="7886700" cy="993775"/>
          </a:xfrm>
        </p:spPr>
        <p:txBody>
          <a:bodyPr/>
          <a:lstStyle/>
          <a:p>
            <a:pPr>
              <a:defRPr/>
            </a:pPr>
            <a:r>
              <a:rPr lang="ru-RU" dirty="0"/>
              <a:t>Скрытые </a:t>
            </a:r>
            <a:r>
              <a:rPr lang="ru-RU" dirty="0" err="1"/>
              <a:t>марковские</a:t>
            </a:r>
            <a:r>
              <a:rPr lang="ru-RU" dirty="0"/>
              <a:t> модели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68218" y="1634767"/>
                <a:ext cx="10178473" cy="1080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</m:e>
                          <m:lim>
                            <m:sSubSup>
                              <m:sSub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ru-RU" sz="3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𝑎𝑟𝑔𝑚𝑎𝑥</m:t>
                                </m:r>
                              </m:e>
                              <m:lim>
                                <m:sSubSup>
                                  <m:sSubSup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Sup>
                                      <m:sSubSupPr>
                                        <m:ctrlP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ru-RU" sz="32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ru-RU" sz="3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u-RU" sz="3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18" y="1634767"/>
                <a:ext cx="10178473" cy="1080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002145" y="3460606"/>
                <a:ext cx="10178473" cy="921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</m:e>
                          <m:lim>
                            <m:sSubSup>
                              <m:sSub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ru-RU" sz="3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𝑎𝑟𝑔𝑚𝑎𝑥</m:t>
                                </m:r>
                                <m:r>
                                  <a:rPr lang="ru-RU" sz="3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lim>
                                <m:sSubSup>
                                  <m:sSubSup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lim>
                            </m:limLow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Sup>
                                  <m:sSubSup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ru-RU" sz="32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fName>
                          <m:e>
                            <m:r>
                              <a:rPr lang="ru-RU" sz="3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u-RU" sz="3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45" y="3460606"/>
                <a:ext cx="10178473" cy="921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36073" y="2946400"/>
            <a:ext cx="9829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поскольку нам нужно найти максимум, знаменатель всегда один и тот же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61027" y="4476877"/>
                <a:ext cx="10119591" cy="1555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3200" dirty="0" smtClean="0"/>
                  <a:t> = </a:t>
                </a:r>
                <a:r>
                  <a:rPr lang="ru-RU" sz="3200" dirty="0" smtClean="0"/>
                  <a:t>П</a:t>
                </a:r>
                <a:r>
                  <a:rPr lang="en-US" sz="3200" baseline="-25000" dirty="0" err="1" smtClean="0"/>
                  <a:t>i</a:t>
                </a:r>
                <a:r>
                  <a:rPr lang="en-US" sz="3200" baseline="-25000" dirty="0" smtClean="0"/>
                  <a:t>=</a:t>
                </a:r>
                <a:r>
                  <a:rPr lang="ru-RU" sz="3200" baseline="-25000" dirty="0" smtClean="0"/>
                  <a:t>1</a:t>
                </a:r>
                <a:r>
                  <a:rPr lang="en-US" sz="3200" baseline="-25000" dirty="0" smtClean="0"/>
                  <a:t>..n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P</a:t>
                </a:r>
                <a:r>
                  <a:rPr lang="en-US" sz="3200" baseline="-25000" dirty="0" err="1" smtClean="0"/>
                  <a:t>smooth</a:t>
                </a:r>
                <a:r>
                  <a:rPr lang="en-US" sz="3200" dirty="0" smtClean="0"/>
                  <a:t>(</a:t>
                </a:r>
                <a:r>
                  <a:rPr lang="en-US" sz="3200" dirty="0" err="1" smtClean="0"/>
                  <a:t>t</a:t>
                </a:r>
                <a:r>
                  <a:rPr lang="en-US" sz="3200" baseline="-25000" dirty="0" err="1" smtClean="0"/>
                  <a:t>i</a:t>
                </a:r>
                <a:r>
                  <a:rPr lang="en-US" sz="3200" dirty="0" smtClean="0"/>
                  <a:t> |t</a:t>
                </a:r>
                <a:r>
                  <a:rPr lang="en-US" sz="3200" baseline="-25000" dirty="0" smtClean="0"/>
                  <a:t>i-1</a:t>
                </a:r>
                <a:r>
                  <a:rPr lang="en-US" sz="3200" dirty="0" smtClean="0"/>
                  <a:t>)</a:t>
                </a:r>
                <a:endParaRPr lang="ru-RU" sz="3200" dirty="0"/>
              </a:p>
              <a:p>
                <a:pPr>
                  <a:spcBef>
                    <a:spcPts val="3000"/>
                  </a:spcBef>
                </a:pP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ru-RU" sz="3200" dirty="0" smtClean="0"/>
                  <a:t> = П</a:t>
                </a:r>
                <a:r>
                  <a:rPr lang="en-US" sz="3200" baseline="-25000" dirty="0" err="1" smtClean="0"/>
                  <a:t>i</a:t>
                </a:r>
                <a:r>
                  <a:rPr lang="en-US" sz="3200" baseline="-25000" dirty="0" smtClean="0"/>
                  <a:t>=1..n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P</a:t>
                </a:r>
                <a:r>
                  <a:rPr lang="en-US" sz="3200" baseline="-25000" dirty="0" err="1" smtClean="0"/>
                  <a:t>smooth_lex</a:t>
                </a:r>
                <a:r>
                  <a:rPr lang="en-US" sz="3200" baseline="-25000" dirty="0" smtClean="0"/>
                  <a:t> 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US" sz="3200" i="1" dirty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3200" dirty="0" smtClean="0"/>
                  <a:t>)</a:t>
                </a:r>
                <a:endParaRPr lang="en-US" sz="3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27" y="4476877"/>
                <a:ext cx="10119591" cy="1555811"/>
              </a:xfrm>
              <a:prstGeom prst="rect">
                <a:avLst/>
              </a:prstGeom>
              <a:blipFill>
                <a:blip r:embed="rId4"/>
                <a:stretch>
                  <a:fillRect t="-4688" b="-10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4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21" name="Group 157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1" cy="4525964"/>
        </p:xfrm>
        <a:graphic>
          <a:graphicData uri="http://schemas.openxmlformats.org/drawingml/2006/table">
            <a:tbl>
              <a:tblPr/>
              <a:tblGrid>
                <a:gridCol w="272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5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7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8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still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saw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8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PP$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149332" y="-81395"/>
            <a:ext cx="8675687" cy="118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smtClean="0"/>
              <a:t>Скрытые марковские модели</a:t>
            </a:r>
            <a:endParaRPr lang="ru-RU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615338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"/>
          <p:cNvSpPr>
            <a:spLocks noChangeArrowheads="1"/>
          </p:cNvSpPr>
          <p:nvPr/>
        </p:nvSpPr>
        <p:spPr bwMode="auto">
          <a:xfrm>
            <a:off x="1524001" y="2025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39474" name="Group 562"/>
          <p:cNvGraphicFramePr>
            <a:graphicFrameLocks noGrp="1"/>
          </p:cNvGraphicFramePr>
          <p:nvPr/>
        </p:nvGraphicFramePr>
        <p:xfrm>
          <a:off x="2135188" y="1557338"/>
          <a:ext cx="7848600" cy="4665664"/>
        </p:xfrm>
        <a:graphic>
          <a:graphicData uri="http://schemas.openxmlformats.org/drawingml/2006/table">
            <a:tbl>
              <a:tblPr/>
              <a:tblGrid>
                <a:gridCol w="110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57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PP$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PP$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2149332" y="-81395"/>
            <a:ext cx="8675687" cy="118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smtClean="0"/>
              <a:t>Скрытые марковские модели</a:t>
            </a:r>
            <a:endParaRPr lang="ru-RU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924187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76" name="Group 46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103488"/>
              </p:ext>
            </p:extLst>
          </p:nvPr>
        </p:nvGraphicFramePr>
        <p:xfrm>
          <a:off x="609600" y="1397000"/>
          <a:ext cx="10972800" cy="4845050"/>
        </p:xfrm>
        <a:graphic>
          <a:graphicData uri="http://schemas.openxmlformats.org/drawingml/2006/table">
            <a:tbl>
              <a:tblPr/>
              <a:tblGrid>
                <a:gridCol w="161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8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8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99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2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bird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PPSS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PPSS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PPSS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UH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PPSS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UH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UH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UH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149332" y="-81395"/>
            <a:ext cx="8675687" cy="118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smtClean="0"/>
              <a:t>Скрытые марковские модели</a:t>
            </a:r>
            <a:endParaRPr lang="ru-RU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877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1992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Стандарты разметки</a:t>
            </a:r>
          </a:p>
          <a:p>
            <a:r>
              <a:rPr lang="ru-RU" dirty="0"/>
              <a:t>1 тег – весь набор грамматических значений для данной словоформы (ср. </a:t>
            </a:r>
            <a:r>
              <a:rPr lang="ru-RU" dirty="0" err="1"/>
              <a:t>англ</a:t>
            </a:r>
            <a:r>
              <a:rPr lang="ru-RU" dirty="0"/>
              <a:t>: </a:t>
            </a:r>
            <a:r>
              <a:rPr lang="en-US" dirty="0"/>
              <a:t>VVO, NN</a:t>
            </a:r>
            <a:r>
              <a:rPr lang="ru-RU" dirty="0"/>
              <a:t>2…)</a:t>
            </a:r>
          </a:p>
          <a:p>
            <a:r>
              <a:rPr lang="ru-RU" dirty="0"/>
              <a:t>позиционные теги – стандарт </a:t>
            </a:r>
            <a:r>
              <a:rPr lang="en-US" dirty="0"/>
              <a:t>MULTEXT</a:t>
            </a:r>
            <a:r>
              <a:rPr lang="ru-RU" dirty="0"/>
              <a:t> (1 тег – </a:t>
            </a:r>
            <a:r>
              <a:rPr lang="ru-RU" dirty="0" err="1"/>
              <a:t>весьнабор</a:t>
            </a:r>
            <a:r>
              <a:rPr lang="ru-RU" dirty="0"/>
              <a:t>, позиция символа в теге </a:t>
            </a:r>
            <a:r>
              <a:rPr lang="ru-RU" dirty="0" err="1"/>
              <a:t>соответстветствует</a:t>
            </a:r>
            <a:r>
              <a:rPr lang="ru-RU" dirty="0"/>
              <a:t> определенной грамматической категории, </a:t>
            </a:r>
            <a:r>
              <a:rPr lang="en-US" dirty="0"/>
              <a:t>N…a.* </a:t>
            </a:r>
            <a:r>
              <a:rPr lang="ru-RU" dirty="0"/>
              <a:t>- существительное в винительном падеже)</a:t>
            </a:r>
          </a:p>
          <a:p>
            <a:r>
              <a:rPr lang="ru-RU" dirty="0"/>
              <a:t>для каждой грамматической категории отдельное множество тегов (каждое грамматическое значение – отдельный тег)</a:t>
            </a:r>
          </a:p>
          <a:p>
            <a:endParaRPr lang="ru-RU" dirty="0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данные. Морфологическая аннотация</a:t>
            </a:r>
          </a:p>
        </p:txBody>
      </p:sp>
    </p:spTree>
    <p:extLst>
      <p:ext uri="{BB962C8B-B14F-4D97-AF65-F5344CB8AC3E}">
        <p14:creationId xmlns:p14="http://schemas.microsoft.com/office/powerpoint/2010/main" val="19451637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7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159981"/>
              </p:ext>
            </p:extLst>
          </p:nvPr>
        </p:nvGraphicFramePr>
        <p:xfrm>
          <a:off x="369455" y="1184563"/>
          <a:ext cx="10972800" cy="4438345"/>
        </p:xfrm>
        <a:graphic>
          <a:graphicData uri="http://schemas.openxmlformats.org/drawingml/2006/table">
            <a:tbl>
              <a:tblPr/>
              <a:tblGrid>
                <a:gridCol w="2316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5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9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30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Название модуля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Частичн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. снятие омонимии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Средн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.  уровень </a:t>
                      </a: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оставш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. </a:t>
                      </a: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неоднозначн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.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Точность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Лекс. точность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Synan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Да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1.14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99.13%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99.26%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Нет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1.00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96.87%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99.26%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Trigram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Да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1.14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99.07%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99.76%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Да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1.08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98.67%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D314E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99.63%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D314E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Нет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1.00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97.26%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D314E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99.17%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D314E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2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Accopost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Нет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1.00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96.62%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-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52284" y="562290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из статьи </a:t>
            </a:r>
            <a:r>
              <a:rPr lang="ru-RU" dirty="0" err="1"/>
              <a:t>Сокирко</a:t>
            </a:r>
            <a:r>
              <a:rPr lang="ru-RU" dirty="0"/>
              <a:t> А., Толдова С. «Сравнение эффективности двух методик снятия лексической и морфологической неоднозначности для русского языка»</a:t>
            </a:r>
            <a:endParaRPr lang="en-US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2149332" y="-81395"/>
            <a:ext cx="8675687" cy="118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smtClean="0"/>
              <a:t>Скрытые марковские модели</a:t>
            </a:r>
            <a:endParaRPr lang="ru-RU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331327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2" indent="-342900">
              <a:buClr>
                <a:schemeClr val="hlink"/>
              </a:buClr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TreeTagger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http://corpus.leeds.ac.uk/mocky/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параметры для русского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4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https://github.com/miotto/treetagger-python/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TnT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http://corpus.leeds.ac.uk/mocky/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параметры для русского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FreeLing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http://nlp.lsi.upc.edu/freeling/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PyMorphy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5"/>
              </a:rPr>
              <a:t>https://pymorphy2.readthedocs.org/en/latest/index.html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Mystem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6"/>
              </a:rPr>
              <a:t>https://tech.yandex.ru/mystem/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pymystem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7"/>
              </a:rPr>
              <a:t>http://pythonhosted.org/pymystem3/index.html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ru-R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аот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8"/>
              </a:rPr>
              <a:t>http://aot.ru/download.php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UD-pipe</a:t>
            </a:r>
          </a:p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SyntaxNet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TURKU-NLP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293091" y="0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Морфологические разметчики для русского языка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123347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  <a:p>
            <a:r>
              <a:rPr lang="en-US" dirty="0"/>
              <a:t>Spacy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UD-pipe</a:t>
            </a:r>
          </a:p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SyntaxNet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TURKU-NLP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44945" y="0"/>
            <a:ext cx="10972800" cy="1143000"/>
          </a:xfrm>
        </p:spPr>
        <p:txBody>
          <a:bodyPr/>
          <a:lstStyle/>
          <a:p>
            <a:r>
              <a:rPr lang="ru-RU" dirty="0"/>
              <a:t>Нейронные сети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80299"/>
      </p:ext>
    </p:extLst>
  </p:cSld>
  <p:clrMapOvr>
    <a:masterClrMapping/>
  </p:clrMapOvr>
</p:sld>
</file>

<file path=ppt/theme/theme1.xml><?xml version="1.0" encoding="utf-8"?>
<a:theme xmlns:a="http://schemas.openxmlformats.org/drawingml/2006/main" name="CL_Mag2_1L_Vved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_Mag2_1L_Vved.potx" id="{8B8EA3D8-1D8C-4F3B-BC98-2C9506701145}" vid="{92220441-6B05-4B78-9A07-D5CEFF033EA7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_Mag2_1L_Vved.potx" id="{8B8EA3D8-1D8C-4F3B-BC98-2C9506701145}" vid="{DFE8163A-FDF6-44E4-8028-0AD6A0F84A5D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CL_Mag2_1L_Vved</Template>
  <TotalTime>6790</TotalTime>
  <Words>4119</Words>
  <Application>Microsoft Office PowerPoint</Application>
  <PresentationFormat>Widescreen</PresentationFormat>
  <Paragraphs>977</Paragraphs>
  <Slides>92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10" baseType="lpstr">
      <vt:lpstr>Arial</vt:lpstr>
      <vt:lpstr>Arial CYR</vt:lpstr>
      <vt:lpstr>Calibri</vt:lpstr>
      <vt:lpstr>Calibri Light</vt:lpstr>
      <vt:lpstr>Cambria</vt:lpstr>
      <vt:lpstr>Cambria Math</vt:lpstr>
      <vt:lpstr>Courier New</vt:lpstr>
      <vt:lpstr>Garamond</vt:lpstr>
      <vt:lpstr>MS Mincho</vt:lpstr>
      <vt:lpstr>Palatino Linotype</vt:lpstr>
      <vt:lpstr>Symbol</vt:lpstr>
      <vt:lpstr>Times New Roman</vt:lpstr>
      <vt:lpstr>TimesNewRomanPSMT</vt:lpstr>
      <vt:lpstr>Webdings</vt:lpstr>
      <vt:lpstr>Wingdings</vt:lpstr>
      <vt:lpstr>CL_Mag2_1L_Vved</vt:lpstr>
      <vt:lpstr>1_Тема Office</vt:lpstr>
      <vt:lpstr>Equation</vt:lpstr>
      <vt:lpstr>Морфологическая аннотация (pos-tagging) Разрешение морфологической неоднозначности </vt:lpstr>
      <vt:lpstr>План</vt:lpstr>
      <vt:lpstr>Введение: морфологическая  аннотация</vt:lpstr>
      <vt:lpstr>Введение: морфологическая аннотация</vt:lpstr>
      <vt:lpstr>Введение: морфологическая аннотация</vt:lpstr>
      <vt:lpstr>Лингвистические данные. Морфологическая аннотация</vt:lpstr>
      <vt:lpstr>Лингвистические данные. Морфологическая аннотация</vt:lpstr>
      <vt:lpstr>Лингвистические данные. Теги</vt:lpstr>
      <vt:lpstr>Лингвистические данные. Морфологическая аннотация</vt:lpstr>
      <vt:lpstr>Лингвистические данные. Теги</vt:lpstr>
      <vt:lpstr>Введение. Морфологическая омонимия</vt:lpstr>
      <vt:lpstr>Морфологический анализ и синтез</vt:lpstr>
      <vt:lpstr>Морфологический анализ  Методы, основанные на правилах</vt:lpstr>
      <vt:lpstr>Методы, основанные на правилах</vt:lpstr>
      <vt:lpstr>Методы, основанные на правилах</vt:lpstr>
      <vt:lpstr>Методы, основанные на правилах: использование словаря</vt:lpstr>
      <vt:lpstr>Правиловые методы:  предсказание незнакомых словоформ</vt:lpstr>
      <vt:lpstr>Словарные методы</vt:lpstr>
      <vt:lpstr>Словарные методы</vt:lpstr>
      <vt:lpstr>Словарные методы</vt:lpstr>
      <vt:lpstr>Методы, основанные на правилах</vt:lpstr>
      <vt:lpstr>Методы, основанные на правилах</vt:lpstr>
      <vt:lpstr>PowerPoint Presentation</vt:lpstr>
      <vt:lpstr>Правловые методы предсказания незнакомых словоформ</vt:lpstr>
      <vt:lpstr>Морфологическая омонимия</vt:lpstr>
      <vt:lpstr>План</vt:lpstr>
      <vt:lpstr>Лингвистические данные Морфологическая омонимия</vt:lpstr>
      <vt:lpstr>Лингвистические данные. Морфологическая омонимия</vt:lpstr>
      <vt:lpstr>Лингвистические данные Морфологическая омонимия</vt:lpstr>
      <vt:lpstr>Лингвистические данные Морфологическая омонимия</vt:lpstr>
      <vt:lpstr>Лингвистические данные Морфологическая омонимия</vt:lpstr>
      <vt:lpstr>Методы снятия неоднозначности</vt:lpstr>
      <vt:lpstr>Методы снятия неоднозначности</vt:lpstr>
      <vt:lpstr>Дизамбигуация Правила</vt:lpstr>
      <vt:lpstr>Дизамбигуация Правила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Скрытые марковские модели (HMM)</vt:lpstr>
      <vt:lpstr>Марковская модель Частеречная аннотация: FSA</vt:lpstr>
      <vt:lpstr>PowerPoint Presentation</vt:lpstr>
      <vt:lpstr>Марковская модель</vt:lpstr>
      <vt:lpstr>Марковская модель</vt:lpstr>
      <vt:lpstr>Марковская модель</vt:lpstr>
      <vt:lpstr>Скрытые марковские модели</vt:lpstr>
      <vt:lpstr>PowerPoint Presentation</vt:lpstr>
      <vt:lpstr>Скрытые марковские модели HMM</vt:lpstr>
      <vt:lpstr>Скрытые марковские модели HMM</vt:lpstr>
      <vt:lpstr>Скрытые марковские модели HMM</vt:lpstr>
      <vt:lpstr>Скрытые марковские модели HMM</vt:lpstr>
      <vt:lpstr>HMM Formalism</vt:lpstr>
      <vt:lpstr>Inference in an HMM</vt:lpstr>
      <vt:lpstr>Decoding</vt:lpstr>
      <vt:lpstr>PowerPoint Presentation</vt:lpstr>
      <vt:lpstr>Скрытые марковские модели</vt:lpstr>
      <vt:lpstr>PowerPoint Presentation</vt:lpstr>
      <vt:lpstr>PowerPoint Presentation</vt:lpstr>
      <vt:lpstr>PowerPoint Presentation</vt:lpstr>
      <vt:lpstr>Скрытые марковские модели Условная вероятность</vt:lpstr>
      <vt:lpstr>Скрытые марковские модели Условная вероятность</vt:lpstr>
      <vt:lpstr>Скрытые марковские модели </vt:lpstr>
      <vt:lpstr>Скрытые марковские модели</vt:lpstr>
      <vt:lpstr>Скрытые марковские модели</vt:lpstr>
      <vt:lpstr>Скрытые марковские модели Лексическая вероятность</vt:lpstr>
      <vt:lpstr>Скрытые марковские модели Лексическая вероятность</vt:lpstr>
      <vt:lpstr>Скрытые марковские модели Лексическая вероятность</vt:lpstr>
      <vt:lpstr>PowerPoint Presentation</vt:lpstr>
      <vt:lpstr>Скрытые марковские модели</vt:lpstr>
      <vt:lpstr>PowerPoint Presentation</vt:lpstr>
      <vt:lpstr>PowerPoint Presentation</vt:lpstr>
      <vt:lpstr>PowerPoint Presentation</vt:lpstr>
      <vt:lpstr>PowerPoint Presentation</vt:lpstr>
      <vt:lpstr>Морфологические разметчики для русского языка</vt:lpstr>
      <vt:lpstr>Нейронные сети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Adjectives</dc:title>
  <dc:creator>Svetlana Toldova</dc:creator>
  <cp:lastModifiedBy>Дмитрий Горшков</cp:lastModifiedBy>
  <cp:revision>157</cp:revision>
  <dcterms:created xsi:type="dcterms:W3CDTF">2016-11-03T20:16:18Z</dcterms:created>
  <dcterms:modified xsi:type="dcterms:W3CDTF">2019-10-20T13:31:00Z</dcterms:modified>
</cp:coreProperties>
</file>