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6"/>
  </p:notesMasterIdLst>
  <p:handoutMasterIdLst>
    <p:handoutMasterId r:id="rId7"/>
  </p:handoutMasterIdLst>
  <p:sldIdLst>
    <p:sldId id="257" r:id="rId4"/>
    <p:sldId id="258" r:id="rId5"/>
  </p:sldIdLst>
  <p:sldSz cx="21388388" cy="30275213"/>
  <p:notesSz cx="7315200" cy="96012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0" autoAdjust="0"/>
    <p:restoredTop sz="94762" autoAdjust="0"/>
  </p:normalViewPr>
  <p:slideViewPr>
    <p:cSldViewPr snapToGrid="0" snapToObjects="1" showGuides="1">
      <p:cViewPr>
        <p:scale>
          <a:sx n="50" d="100"/>
          <a:sy n="50" d="100"/>
        </p:scale>
        <p:origin x="150" y="-3378"/>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12/20/2020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12/20/2020</a:t>
            </a:fld>
            <a:endParaRPr lang="en-US"/>
          </a:p>
        </p:txBody>
      </p:sp>
      <p:sp>
        <p:nvSpPr>
          <p:cNvPr id="4" name="Slide Image Placeholder 3"/>
          <p:cNvSpPr>
            <a:spLocks noGrp="1" noRot="1" noChangeAspect="1"/>
          </p:cNvSpPr>
          <p:nvPr>
            <p:ph type="sldImg" idx="2"/>
          </p:nvPr>
        </p:nvSpPr>
        <p:spPr>
          <a:xfrm>
            <a:off x="2386013" y="720725"/>
            <a:ext cx="254317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1834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a:p>
        </p:txBody>
      </p:sp>
    </p:spTree>
    <p:extLst>
      <p:ext uri="{BB962C8B-B14F-4D97-AF65-F5344CB8AC3E}">
        <p14:creationId xmlns:p14="http://schemas.microsoft.com/office/powerpoint/2010/main" val="281402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41645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a:solidFill>
                  <a:schemeClr val="bg1">
                    <a:lumMod val="75000"/>
                  </a:schemeClr>
                </a:solidFill>
                <a:latin typeface="Arial" charset="0"/>
              </a:rPr>
              <a:t>www.PosterPresentations.com</a:t>
            </a:r>
          </a:p>
        </p:txBody>
      </p:sp>
      <p:sp>
        <p:nvSpPr>
          <p:cNvPr id="65" name="Text Box 14"/>
          <p:cNvSpPr txBox="1">
            <a:spLocks noChangeArrowheads="1"/>
          </p:cNvSpPr>
          <p:nvPr userDrawn="1"/>
        </p:nvSpPr>
        <p:spPr bwMode="auto">
          <a:xfrm>
            <a:off x="1011866"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a:solidFill>
                  <a:schemeClr val="bg1">
                    <a:lumMod val="75000"/>
                  </a:schemeClr>
                </a:solidFill>
                <a:latin typeface="Arial" charset="0"/>
              </a:rPr>
              <a:t>www.PosterPresentations.com</a:t>
            </a:r>
          </a:p>
        </p:txBody>
      </p:sp>
      <p:graphicFrame>
        <p:nvGraphicFramePr>
          <p:cNvPr id="64" name="Table 63">
            <a:extLst>
              <a:ext uri="{FF2B5EF4-FFF2-40B4-BE49-F238E27FC236}">
                <a16:creationId xmlns:a16="http://schemas.microsoft.com/office/drawing/2014/main" id="{C23477C7-2109-2A49-BFE0-4466A30DCDC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a:solidFill>
                            <a:srgbClr val="D9D9D9"/>
                          </a:solidFill>
                          <a:latin typeface="Arial"/>
                          <a:cs typeface="Arial"/>
                        </a:rPr>
                        <a:t>This PowerPoint template produces a </a:t>
                      </a:r>
                      <a:r>
                        <a:rPr lang="en-US" sz="1800" i="0">
                          <a:solidFill>
                            <a:srgbClr val="FFC000"/>
                          </a:solidFill>
                          <a:latin typeface="Arial"/>
                          <a:cs typeface="Arial"/>
                        </a:rPr>
                        <a:t>A1 </a:t>
                      </a:r>
                      <a:r>
                        <a:rPr lang="en-US" sz="1800" i="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the  </a:t>
                      </a:r>
                      <a:r>
                        <a:rPr lang="en-US" sz="1800" i="0">
                          <a:solidFill>
                            <a:srgbClr val="FFC000"/>
                          </a:solidFill>
                          <a:latin typeface="Arial"/>
                          <a:cs typeface="Arial"/>
                        </a:rPr>
                        <a:t>HELP DESK</a:t>
                      </a:r>
                      <a:r>
                        <a:rPr lang="en-US" sz="1800" i="0" baseline="0">
                          <a:solidFill>
                            <a:srgbClr val="D9D9D9"/>
                          </a:solidFill>
                          <a:latin typeface="Arial"/>
                          <a:cs typeface="Arial"/>
                        </a:rPr>
                        <a:t> </a:t>
                      </a:r>
                      <a:r>
                        <a:rPr lang="en-US" sz="1800" i="0">
                          <a:solidFill>
                            <a:srgbClr val="D9D9D9"/>
                          </a:solidFill>
                          <a:latin typeface="Arial"/>
                          <a:cs typeface="Arial"/>
                        </a:rPr>
                        <a:t>tab.</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To print your poster using our same-day professional printing service,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a:t>
                      </a:r>
                      <a:r>
                        <a:rPr lang="en-US" sz="1800" i="0">
                          <a:solidFill>
                            <a:srgbClr val="FFC000"/>
                          </a:solidFill>
                          <a:latin typeface="Arial"/>
                          <a:cs typeface="Arial"/>
                        </a:rPr>
                        <a:t>Order your poster</a:t>
                      </a:r>
                      <a:r>
                        <a:rPr lang="en-US" sz="1800" i="0">
                          <a:solidFill>
                            <a:srgbClr val="D9D9D9"/>
                          </a:solidFill>
                          <a:latin typeface="Arial"/>
                          <a:cs typeface="Arial"/>
                        </a:rPr>
                        <a:t>".</a:t>
                      </a:r>
                      <a:endParaRPr lang="en-US" sz="18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a:solidFill>
                          <a:srgbClr val="1F3A4E"/>
                        </a:solidFill>
                      </a:endParaRPr>
                    </a:p>
                    <a:p>
                      <a:pPr algn="ctr"/>
                      <a:endParaRPr lang="en-US" sz="1800">
                        <a:solidFill>
                          <a:srgbClr val="1F3A4E"/>
                        </a:solidFill>
                      </a:endParaRPr>
                    </a:p>
                    <a:p>
                      <a:pPr algn="ctr"/>
                      <a:r>
                        <a:rPr lang="en-US" sz="1800">
                          <a:solidFill>
                            <a:schemeClr val="bg1"/>
                          </a:solidFill>
                          <a:latin typeface="Arial" panose="020B0604020202020204" pitchFamily="34" charset="0"/>
                          <a:cs typeface="Arial" panose="020B0604020202020204" pitchFamily="34" charset="0"/>
                        </a:rPr>
                        <a:t>This is a poster template for a </a:t>
                      </a:r>
                      <a:br>
                        <a:rPr lang="en-US" sz="1800">
                          <a:solidFill>
                            <a:schemeClr val="bg1"/>
                          </a:solidFill>
                          <a:latin typeface="Arial" panose="020B0604020202020204" pitchFamily="34" charset="0"/>
                          <a:cs typeface="Arial" panose="020B0604020202020204" pitchFamily="34" charset="0"/>
                        </a:rPr>
                      </a:br>
                      <a:r>
                        <a:rPr lang="en-US" sz="3200" b="1">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23.39 inches x 33.11 inches</a:t>
                      </a:r>
                      <a:br>
                        <a:rPr lang="en-US" sz="1800">
                          <a:solidFill>
                            <a:schemeClr val="bg1"/>
                          </a:solidFill>
                          <a:latin typeface="Arial" panose="020B0604020202020204" pitchFamily="34" charset="0"/>
                          <a:cs typeface="Arial" panose="020B0604020202020204" pitchFamily="34" charset="0"/>
                        </a:rPr>
                      </a:br>
                      <a:r>
                        <a:rPr lang="en-US" sz="1800">
                          <a:solidFill>
                            <a:schemeClr val="bg1"/>
                          </a:solidFill>
                          <a:latin typeface="Arial" panose="020B0604020202020204" pitchFamily="34" charset="0"/>
                          <a:cs typeface="Arial" panose="020B0604020202020204" pitchFamily="34" charset="0"/>
                        </a:rPr>
                        <a:t>research presentation poster</a:t>
                      </a:r>
                    </a:p>
                    <a:p>
                      <a:endParaRPr lang="en-US" sz="18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Important: Check the template size</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a:solidFill>
                            <a:srgbClr val="D9D9D9"/>
                          </a:solidFill>
                          <a:latin typeface="Arial" panose="020B0604020202020204" pitchFamily="34" charset="0"/>
                          <a:cs typeface="Arial" panose="020B0604020202020204" pitchFamily="34" charset="0"/>
                        </a:rPr>
                      </a:br>
                      <a:endParaRPr lang="en-US" sz="18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a:solidFill>
                          <a:srgbClr val="1F3A4E"/>
                        </a:solidFill>
                      </a:endParaRPr>
                    </a:p>
                  </a:txBody>
                  <a:tcPr>
                    <a:blipFill rotWithShape="1">
                      <a:blip r:embed="rId3"/>
                      <a:stretch>
                        <a:fillRect/>
                      </a:stretch>
                    </a:blipFill>
                  </a:tcPr>
                </a:tc>
                <a:tc>
                  <a:txBody>
                    <a:bodyPr/>
                    <a:lstStyle/>
                    <a:p>
                      <a:pPr algn="l"/>
                      <a:r>
                        <a:rPr lang="en-US" sz="2000" b="1" baseline="0">
                          <a:solidFill>
                            <a:srgbClr val="FFC000"/>
                          </a:solidFill>
                          <a:latin typeface="Arial" panose="020B0604020202020204" pitchFamily="34" charset="0"/>
                          <a:cs typeface="Arial" panose="020B0604020202020204" pitchFamily="34" charset="0"/>
                        </a:rPr>
                        <a:t>How to </a:t>
                      </a:r>
                      <a:r>
                        <a:rPr lang="en-US" sz="3600" b="1" baseline="0">
                          <a:solidFill>
                            <a:srgbClr val="FFC000"/>
                          </a:solidFill>
                          <a:latin typeface="Arial" panose="020B0604020202020204" pitchFamily="34" charset="0"/>
                          <a:cs typeface="Arial" panose="020B0604020202020204" pitchFamily="34" charset="0"/>
                        </a:rPr>
                        <a:t>Zoom in </a:t>
                      </a:r>
                      <a:r>
                        <a:rPr lang="en-US" sz="2000" b="1" baseline="0">
                          <a:solidFill>
                            <a:srgbClr val="FFC000"/>
                          </a:solidFill>
                          <a:latin typeface="Arial" panose="020B0604020202020204" pitchFamily="34" charset="0"/>
                          <a:cs typeface="Arial" panose="020B0604020202020204" pitchFamily="34" charset="0"/>
                        </a:rPr>
                        <a:t>and </a:t>
                      </a:r>
                      <a:r>
                        <a:rPr lang="en-US" sz="1600" b="1" baseline="0">
                          <a:solidFill>
                            <a:srgbClr val="FFC000"/>
                          </a:solidFill>
                          <a:latin typeface="Arial" panose="020B0604020202020204" pitchFamily="34" charset="0"/>
                          <a:cs typeface="Arial" panose="020B0604020202020204" pitchFamily="34" charset="0"/>
                        </a:rPr>
                        <a:t>out</a:t>
                      </a:r>
                      <a:endParaRPr lang="en-US" sz="2000" b="1" baseline="0">
                        <a:solidFill>
                          <a:srgbClr val="FFC000"/>
                        </a:solidFill>
                        <a:latin typeface="Arial" panose="020B0604020202020204" pitchFamily="34" charset="0"/>
                        <a:cs typeface="Arial" panose="020B0604020202020204" pitchFamily="34" charset="0"/>
                      </a:endParaRPr>
                    </a:p>
                    <a:p>
                      <a:pPr algn="l"/>
                      <a:r>
                        <a:rPr lang="en-US" sz="18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1. </a:t>
                      </a:r>
                      <a:r>
                        <a:rPr lang="en-US" sz="18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2. </a:t>
                      </a:r>
                      <a:r>
                        <a:rPr lang="en-US" sz="18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Ruler and Guides</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a:solidFill>
                          <a:srgbClr val="1F3A4E"/>
                        </a:solidFill>
                      </a:endParaRPr>
                    </a:p>
                  </a:txBody>
                  <a:tcPr>
                    <a:blipFill rotWithShape="1">
                      <a:blip r:embed="rId4"/>
                      <a:stretch>
                        <a:fillRect/>
                      </a:stretch>
                    </a:blipFill>
                  </a:tcPr>
                </a:tc>
                <a:tc>
                  <a:txBody>
                    <a:bodyPr/>
                    <a:lstStyle/>
                    <a:p>
                      <a:pPr marL="0" lvl="1" indent="0" algn="l" defTabSz="114300"/>
                      <a:r>
                        <a:rPr lang="en-US" sz="2000" b="1" baseline="0">
                          <a:solidFill>
                            <a:srgbClr val="FFC000"/>
                          </a:solidFill>
                          <a:latin typeface="Arial" panose="020B0604020202020204" pitchFamily="34" charset="0"/>
                          <a:cs typeface="Arial" panose="020B0604020202020204" pitchFamily="34" charset="0"/>
                        </a:rPr>
                        <a:t>Headers and text containers</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Click inside a section header to add its text.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a:solidFill>
                            <a:srgbClr val="FFC000"/>
                          </a:solidFill>
                          <a:latin typeface="Arial" panose="020B0604020202020204" pitchFamily="34" charset="0"/>
                          <a:cs typeface="Arial" panose="020B0604020202020204" pitchFamily="34" charset="0"/>
                        </a:rPr>
                        <a:t>Adding content to the poster</a:t>
                      </a:r>
                    </a:p>
                    <a:p>
                      <a:r>
                        <a:rPr lang="en-US" sz="18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15F085B7-290D-2942-8687-0EA198F73930}"/>
              </a:ext>
            </a:extLst>
          </p:cNvPr>
          <p:cNvGrpSpPr/>
          <p:nvPr userDrawn="1"/>
        </p:nvGrpSpPr>
        <p:grpSpPr>
          <a:xfrm>
            <a:off x="-268793" y="-159027"/>
            <a:ext cx="21734579" cy="30999245"/>
            <a:chOff x="-268793" y="-159027"/>
            <a:chExt cx="21734579" cy="30970331"/>
          </a:xfrm>
        </p:grpSpPr>
        <p:sp>
          <p:nvSpPr>
            <p:cNvPr id="12" name="Freeform 11">
              <a:extLst>
                <a:ext uri="{FF2B5EF4-FFF2-40B4-BE49-F238E27FC236}">
                  <a16:creationId xmlns:a16="http://schemas.microsoft.com/office/drawing/2014/main" id="{2E1D42E0-7754-2044-A36E-BA1885784C1B}"/>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3E56D0A-3589-EF44-812E-DC3B326CB19E}"/>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61B8A40-0A60-3F4A-A88A-74C315D0E812}"/>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E79AC704-A1E1-4246-91F6-9A015B7841F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577FE178-32DB-2E4A-A12B-CE52E4C7A05D}"/>
              </a:ext>
            </a:extLst>
          </p:cNvPr>
          <p:cNvGraphicFramePr>
            <a:graphicFrameLocks noGrp="1"/>
          </p:cNvGraphicFramePr>
          <p:nvPr userDrawn="1">
            <p:extLst>
              <p:ext uri="{D42A27DB-BD31-4B8C-83A1-F6EECF244321}">
                <p14:modId xmlns:p14="http://schemas.microsoft.com/office/powerpoint/2010/main" val="3552811818"/>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a:solidFill>
                          <a:srgbClr val="FFC000"/>
                        </a:solidFill>
                      </a:endParaRP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a:solidFill>
                            <a:srgbClr val="FFC000"/>
                          </a:solidFill>
                          <a:latin typeface="Arial" panose="020B0604020202020204" pitchFamily="34" charset="0"/>
                          <a:cs typeface="Arial" panose="020B0604020202020204" pitchFamily="34" charset="0"/>
                        </a:rPr>
                        <a:t>How to change the column layout configuration</a:t>
                      </a:r>
                    </a:p>
                    <a:p>
                      <a:r>
                        <a:rPr lang="en-US" sz="18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a:solidFill>
                            <a:srgbClr val="D9D9D9"/>
                          </a:solidFill>
                          <a:latin typeface="Arial" panose="020B0604020202020204" pitchFamily="34" charset="0"/>
                          <a:cs typeface="Arial" panose="020B0604020202020204" pitchFamily="34" charset="0"/>
                        </a:rPr>
                        <a:t>You can see a tutorial here: </a:t>
                      </a:r>
                      <a:r>
                        <a:rPr lang="en-US" sz="1800" u="sng">
                          <a:solidFill>
                            <a:srgbClr val="FFC000"/>
                          </a:solidFill>
                          <a:latin typeface="Arial" panose="020B0604020202020204" pitchFamily="34" charset="0"/>
                          <a:cs typeface="Arial" panose="020B0604020202020204" pitchFamily="34" charset="0"/>
                        </a:rPr>
                        <a:t>https://</a:t>
                      </a:r>
                      <a:r>
                        <a:rPr lang="en-US" sz="1800" u="sng" err="1">
                          <a:solidFill>
                            <a:srgbClr val="FFC000"/>
                          </a:solidFill>
                          <a:latin typeface="Arial" panose="020B0604020202020204" pitchFamily="34" charset="0"/>
                          <a:cs typeface="Arial" panose="020B0604020202020204" pitchFamily="34" charset="0"/>
                        </a:rPr>
                        <a:t>www.posterpresentations.com</a:t>
                      </a:r>
                      <a:r>
                        <a:rPr lang="en-US" sz="1800" u="sng">
                          <a:solidFill>
                            <a:srgbClr val="FFC000"/>
                          </a:solidFill>
                          <a:latin typeface="Arial" panose="020B0604020202020204" pitchFamily="34" charset="0"/>
                          <a:cs typeface="Arial" panose="020B0604020202020204" pitchFamily="34" charset="0"/>
                        </a:rPr>
                        <a:t>/how-to-change-the-column-</a:t>
                      </a:r>
                      <a:r>
                        <a:rPr lang="en-US" sz="18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a:solidFill>
                            <a:srgbClr val="FFC000"/>
                          </a:solidFill>
                          <a:latin typeface="Arial" panose="020B0604020202020204" pitchFamily="34" charset="0"/>
                          <a:cs typeface="Arial" panose="020B0604020202020204" pitchFamily="34" charset="0"/>
                        </a:rPr>
                        <a:t>How to</a:t>
                      </a:r>
                      <a:r>
                        <a:rPr lang="en-US" sz="2400" b="1" baseline="0">
                          <a:solidFill>
                            <a:srgbClr val="FFC000"/>
                          </a:solidFill>
                          <a:latin typeface="Arial" panose="020B0604020202020204" pitchFamily="34" charset="0"/>
                          <a:cs typeface="Arial" panose="020B0604020202020204" pitchFamily="34" charset="0"/>
                        </a:rPr>
                        <a:t> preview your poster prior to printing</a:t>
                      </a:r>
                      <a:endParaRPr lang="en-US" sz="2400" b="1">
                        <a:solidFill>
                          <a:srgbClr val="FFC000"/>
                        </a:solidFill>
                        <a:latin typeface="Arial" panose="020B0604020202020204" pitchFamily="34" charset="0"/>
                        <a:cs typeface="Arial" panose="020B0604020202020204" pitchFamily="34" charset="0"/>
                      </a:endParaRPr>
                    </a:p>
                    <a:p>
                      <a:pPr rtl="0"/>
                      <a:r>
                        <a:rPr lang="en-US" sz="2000">
                          <a:solidFill>
                            <a:srgbClr val="D9D9D9"/>
                          </a:solidFill>
                          <a:latin typeface="Arial" panose="020B0604020202020204" pitchFamily="34" charset="0"/>
                          <a:cs typeface="Arial" panose="020B0604020202020204" pitchFamily="34" charset="0"/>
                        </a:rPr>
                        <a:t>You can preview your poster at any time by pressing the </a:t>
                      </a:r>
                      <a:r>
                        <a:rPr lang="en-US" sz="2000">
                          <a:solidFill>
                            <a:srgbClr val="FFC000"/>
                          </a:solidFill>
                          <a:latin typeface="Arial" panose="020B0604020202020204" pitchFamily="34" charset="0"/>
                          <a:cs typeface="Arial" panose="020B0604020202020204" pitchFamily="34" charset="0"/>
                        </a:rPr>
                        <a:t>F5 key</a:t>
                      </a:r>
                      <a:r>
                        <a:rPr lang="en-US" sz="20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a:solidFill>
                            <a:srgbClr val="FFC000"/>
                          </a:solidFill>
                          <a:latin typeface="Arial" panose="020B0604020202020204" pitchFamily="34" charset="0"/>
                          <a:cs typeface="Arial" panose="020B0604020202020204" pitchFamily="34" charset="0"/>
                        </a:rPr>
                        <a:t>ESC key </a:t>
                      </a:r>
                      <a:r>
                        <a:rPr lang="en-US" sz="20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a:solidFill>
                            <a:srgbClr val="D9D9D9"/>
                          </a:solidFill>
                          <a:latin typeface="Arial" panose="020B0604020202020204" pitchFamily="34" charset="0"/>
                          <a:cs typeface="Arial" panose="020B0604020202020204" pitchFamily="34" charset="0"/>
                        </a:rPr>
                        <a:t>F5</a:t>
                      </a:r>
                      <a:r>
                        <a:rPr lang="en-US" sz="1800" baseline="0">
                          <a:solidFill>
                            <a:srgbClr val="D9D9D9"/>
                          </a:solidFill>
                          <a:latin typeface="Arial" panose="020B0604020202020204" pitchFamily="34" charset="0"/>
                          <a:cs typeface="Arial" panose="020B0604020202020204" pitchFamily="34" charset="0"/>
                        </a:rPr>
                        <a:t> </a:t>
                      </a:r>
                      <a:endParaRPr lang="en-US" sz="180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When you are ready to have your poster printed go online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and click on the "</a:t>
                      </a:r>
                      <a:r>
                        <a:rPr lang="en-US" sz="1800" noProof="0">
                          <a:solidFill>
                            <a:srgbClr val="FFC000"/>
                          </a:solidFill>
                          <a:latin typeface="Arial"/>
                          <a:cs typeface="Arial"/>
                        </a:rPr>
                        <a:t>Order Your Poster</a:t>
                      </a:r>
                      <a:r>
                        <a:rPr lang="en-US" sz="18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a:solidFill>
                            <a:srgbClr val="D9D9D9"/>
                          </a:solidFill>
                          <a:latin typeface="Arial"/>
                          <a:cs typeface="Arial"/>
                        </a:rPr>
                      </a:br>
                      <a:r>
                        <a:rPr lang="en-US" sz="1800" noProof="0">
                          <a:solidFill>
                            <a:srgbClr val="D9D9D9"/>
                          </a:solidFill>
                          <a:latin typeface="Arial"/>
                          <a:cs typeface="Arial"/>
                        </a:rPr>
                        <a:t>Go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a:solidFill>
                            <a:schemeClr val="bg1">
                              <a:lumMod val="85000"/>
                            </a:schemeClr>
                          </a:solidFill>
                          <a:latin typeface="Arial"/>
                          <a:cs typeface="Arial"/>
                        </a:rPr>
                        <a:t>© 2019</a:t>
                      </a:r>
                      <a:r>
                        <a:rPr lang="en-US" sz="1800" baseline="0">
                          <a:solidFill>
                            <a:schemeClr val="bg1">
                              <a:lumMod val="85000"/>
                            </a:schemeClr>
                          </a:solidFill>
                          <a:latin typeface="Arial"/>
                          <a:cs typeface="Arial"/>
                        </a:rPr>
                        <a:t> </a:t>
                      </a:r>
                      <a:r>
                        <a:rPr lang="en-US" sz="1800" err="1">
                          <a:solidFill>
                            <a:schemeClr val="bg1">
                              <a:lumMod val="85000"/>
                            </a:schemeClr>
                          </a:solidFill>
                          <a:latin typeface="Arial"/>
                          <a:cs typeface="Arial"/>
                        </a:rPr>
                        <a:t>PosterPresentations.com</a:t>
                      </a:r>
                      <a:br>
                        <a:rPr lang="en-US" sz="1800">
                          <a:solidFill>
                            <a:schemeClr val="bg1">
                              <a:lumMod val="85000"/>
                            </a:schemeClr>
                          </a:solidFill>
                          <a:latin typeface="Arial"/>
                          <a:cs typeface="Arial"/>
                        </a:rPr>
                      </a:br>
                      <a:r>
                        <a:rPr lang="en-US" sz="1800">
                          <a:solidFill>
                            <a:schemeClr val="bg1">
                              <a:lumMod val="85000"/>
                            </a:schemeClr>
                          </a:solidFill>
                          <a:latin typeface="Arial"/>
                          <a:cs typeface="Arial"/>
                        </a:rPr>
                        <a:t>2117 Fourth Street ,</a:t>
                      </a:r>
                      <a:r>
                        <a:rPr lang="en-US" sz="1800" baseline="0">
                          <a:solidFill>
                            <a:schemeClr val="bg1">
                              <a:lumMod val="85000"/>
                            </a:schemeClr>
                          </a:solidFill>
                          <a:latin typeface="Arial"/>
                          <a:cs typeface="Arial"/>
                        </a:rPr>
                        <a:t> STE C        </a:t>
                      </a:r>
                    </a:p>
                    <a:p>
                      <a:pPr>
                        <a:lnSpc>
                          <a:spcPts val="2600"/>
                        </a:lnSpc>
                      </a:pPr>
                      <a:r>
                        <a:rPr lang="en-US" sz="1800" baseline="0">
                          <a:solidFill>
                            <a:schemeClr val="bg1">
                              <a:lumMod val="85000"/>
                            </a:schemeClr>
                          </a:solidFill>
                          <a:latin typeface="Arial"/>
                          <a:cs typeface="Arial"/>
                        </a:rPr>
                        <a:t>Berkeley CA 94710 USA</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D0D0D0"/>
                          </a:solidFill>
                          <a:latin typeface="Arial"/>
                          <a:cs typeface="Arial"/>
                        </a:rPr>
                        <a:t>For complete tutorials</a:t>
                      </a:r>
                      <a:r>
                        <a:rPr lang="en-US" sz="1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a:solidFill>
                            <a:srgbClr val="FFC000"/>
                          </a:solidFill>
                          <a:latin typeface="Arial"/>
                          <a:cs typeface="Arial"/>
                        </a:rPr>
                        <a:t>https://</a:t>
                      </a:r>
                      <a:r>
                        <a:rPr lang="en-US" sz="1400" b="1" err="1">
                          <a:solidFill>
                            <a:srgbClr val="FFC000"/>
                          </a:solidFill>
                          <a:latin typeface="Arial"/>
                          <a:cs typeface="Arial"/>
                        </a:rPr>
                        <a:t>www.posterpresentations.com</a:t>
                      </a:r>
                      <a:r>
                        <a:rPr lang="en-US" sz="1400" b="1">
                          <a:solidFill>
                            <a:srgbClr val="FFC000"/>
                          </a:solidFill>
                          <a:latin typeface="Arial"/>
                          <a:cs typeface="Arial"/>
                        </a:rPr>
                        <a:t>/</a:t>
                      </a:r>
                      <a:r>
                        <a:rPr lang="en-US" sz="1400" b="1" err="1">
                          <a:solidFill>
                            <a:srgbClr val="FFC000"/>
                          </a:solidFill>
                          <a:latin typeface="Arial"/>
                          <a:cs typeface="Arial"/>
                        </a:rPr>
                        <a:t>helpdesk.html</a:t>
                      </a:r>
                      <a:endParaRPr lang="en-US" sz="960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171AE2E-AA4D-B743-93D8-48DC6966202F}"/>
              </a:ext>
            </a:extLst>
          </p:cNvPr>
          <p:cNvGrpSpPr/>
          <p:nvPr userDrawn="1"/>
        </p:nvGrpSpPr>
        <p:grpSpPr>
          <a:xfrm>
            <a:off x="-268793" y="-159027"/>
            <a:ext cx="21734579" cy="30999245"/>
            <a:chOff x="-268793" y="-159027"/>
            <a:chExt cx="21734579" cy="30970331"/>
          </a:xfrm>
        </p:grpSpPr>
        <p:sp>
          <p:nvSpPr>
            <p:cNvPr id="40" name="Freeform 39"/>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4"/>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30371052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5F19486D-C737-8946-B249-CE09CCD2BBE4}"/>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a:solidFill>
                            <a:srgbClr val="D9D9D9"/>
                          </a:solidFill>
                          <a:latin typeface="Arial"/>
                          <a:cs typeface="Arial"/>
                        </a:rPr>
                        <a:t>This PowerPoint template produces a </a:t>
                      </a:r>
                      <a:r>
                        <a:rPr lang="en-US" sz="1800" i="0">
                          <a:solidFill>
                            <a:srgbClr val="FFC000"/>
                          </a:solidFill>
                          <a:latin typeface="Arial"/>
                          <a:cs typeface="Arial"/>
                        </a:rPr>
                        <a:t>A1 </a:t>
                      </a:r>
                      <a:r>
                        <a:rPr lang="en-US" sz="1800" i="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the  </a:t>
                      </a:r>
                      <a:r>
                        <a:rPr lang="en-US" sz="1800" i="0">
                          <a:solidFill>
                            <a:srgbClr val="FFC000"/>
                          </a:solidFill>
                          <a:latin typeface="Arial"/>
                          <a:cs typeface="Arial"/>
                        </a:rPr>
                        <a:t>HELP DESK</a:t>
                      </a:r>
                      <a:r>
                        <a:rPr lang="en-US" sz="1800" i="0" baseline="0">
                          <a:solidFill>
                            <a:srgbClr val="D9D9D9"/>
                          </a:solidFill>
                          <a:latin typeface="Arial"/>
                          <a:cs typeface="Arial"/>
                        </a:rPr>
                        <a:t> </a:t>
                      </a:r>
                      <a:r>
                        <a:rPr lang="en-US" sz="1800" i="0">
                          <a:solidFill>
                            <a:srgbClr val="D9D9D9"/>
                          </a:solidFill>
                          <a:latin typeface="Arial"/>
                          <a:cs typeface="Arial"/>
                        </a:rPr>
                        <a:t>tab.</a:t>
                      </a:r>
                    </a:p>
                    <a:p>
                      <a:pPr defTabSz="3765639"/>
                      <a:endParaRPr lang="en-US" sz="1800" i="0">
                        <a:solidFill>
                          <a:srgbClr val="D9D9D9"/>
                        </a:solidFill>
                        <a:latin typeface="Arial"/>
                        <a:cs typeface="Arial"/>
                      </a:endParaRPr>
                    </a:p>
                    <a:p>
                      <a:pPr defTabSz="3765639"/>
                      <a:r>
                        <a:rPr lang="en-US" sz="1800" i="0">
                          <a:solidFill>
                            <a:srgbClr val="D9D9D9"/>
                          </a:solidFill>
                          <a:latin typeface="Arial"/>
                          <a:cs typeface="Arial"/>
                        </a:rPr>
                        <a:t>To print your poster using our same-day professional printing service, go online to </a:t>
                      </a:r>
                      <a:r>
                        <a:rPr lang="en-US" sz="1800" i="0" err="1">
                          <a:solidFill>
                            <a:srgbClr val="FFC000"/>
                          </a:solidFill>
                          <a:latin typeface="Arial"/>
                          <a:cs typeface="Arial"/>
                        </a:rPr>
                        <a:t>PosterPresentations.com</a:t>
                      </a:r>
                      <a:r>
                        <a:rPr lang="en-US" sz="1800" i="0">
                          <a:solidFill>
                            <a:srgbClr val="D9D9D9"/>
                          </a:solidFill>
                          <a:latin typeface="Arial"/>
                          <a:cs typeface="Arial"/>
                        </a:rPr>
                        <a:t> and click on "</a:t>
                      </a:r>
                      <a:r>
                        <a:rPr lang="en-US" sz="1800" i="0">
                          <a:solidFill>
                            <a:srgbClr val="FFC000"/>
                          </a:solidFill>
                          <a:latin typeface="Arial"/>
                          <a:cs typeface="Arial"/>
                        </a:rPr>
                        <a:t>Order your poster</a:t>
                      </a:r>
                      <a:r>
                        <a:rPr lang="en-US" sz="1800" i="0">
                          <a:solidFill>
                            <a:srgbClr val="D9D9D9"/>
                          </a:solidFill>
                          <a:latin typeface="Arial"/>
                          <a:cs typeface="Arial"/>
                        </a:rPr>
                        <a:t>".</a:t>
                      </a:r>
                      <a:endParaRPr lang="en-US" sz="18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a:solidFill>
                          <a:srgbClr val="1F3A4E"/>
                        </a:solidFill>
                      </a:endParaRPr>
                    </a:p>
                    <a:p>
                      <a:pPr algn="ctr"/>
                      <a:endParaRPr lang="en-US" sz="1800">
                        <a:solidFill>
                          <a:srgbClr val="1F3A4E"/>
                        </a:solidFill>
                      </a:endParaRPr>
                    </a:p>
                    <a:p>
                      <a:pPr algn="ctr"/>
                      <a:r>
                        <a:rPr lang="en-US" sz="1800">
                          <a:solidFill>
                            <a:schemeClr val="bg1"/>
                          </a:solidFill>
                          <a:latin typeface="Arial" panose="020B0604020202020204" pitchFamily="34" charset="0"/>
                          <a:cs typeface="Arial" panose="020B0604020202020204" pitchFamily="34" charset="0"/>
                        </a:rPr>
                        <a:t>This is a poster template for a </a:t>
                      </a:r>
                      <a:br>
                        <a:rPr lang="en-US" sz="1800">
                          <a:solidFill>
                            <a:schemeClr val="bg1"/>
                          </a:solidFill>
                          <a:latin typeface="Arial" panose="020B0604020202020204" pitchFamily="34" charset="0"/>
                          <a:cs typeface="Arial" panose="020B0604020202020204" pitchFamily="34" charset="0"/>
                        </a:rPr>
                      </a:br>
                      <a:r>
                        <a:rPr lang="en-US" sz="3200" b="1">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a:solidFill>
                            <a:srgbClr val="FFC000"/>
                          </a:solidFill>
                          <a:latin typeface="Arial" panose="020B0604020202020204" pitchFamily="34" charset="0"/>
                          <a:cs typeface="Arial" panose="020B0604020202020204" pitchFamily="34" charset="0"/>
                        </a:rPr>
                        <a:t>23.39 inches x 33.11 inches</a:t>
                      </a:r>
                      <a:br>
                        <a:rPr lang="en-US" sz="1800">
                          <a:solidFill>
                            <a:schemeClr val="bg1"/>
                          </a:solidFill>
                          <a:latin typeface="Arial" panose="020B0604020202020204" pitchFamily="34" charset="0"/>
                          <a:cs typeface="Arial" panose="020B0604020202020204" pitchFamily="34" charset="0"/>
                        </a:rPr>
                      </a:br>
                      <a:r>
                        <a:rPr lang="en-US" sz="1800">
                          <a:solidFill>
                            <a:schemeClr val="bg1"/>
                          </a:solidFill>
                          <a:latin typeface="Arial" panose="020B0604020202020204" pitchFamily="34" charset="0"/>
                          <a:cs typeface="Arial" panose="020B0604020202020204" pitchFamily="34" charset="0"/>
                        </a:rPr>
                        <a:t>research presentation poster</a:t>
                      </a:r>
                    </a:p>
                    <a:p>
                      <a:endParaRPr lang="en-US" sz="18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Important: Check the template size</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a:solidFill>
                            <a:srgbClr val="D9D9D9"/>
                          </a:solidFill>
                          <a:latin typeface="Arial" panose="020B0604020202020204" pitchFamily="34" charset="0"/>
                          <a:cs typeface="Arial" panose="020B0604020202020204" pitchFamily="34" charset="0"/>
                        </a:rPr>
                      </a:br>
                      <a:endParaRPr lang="en-US" sz="18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a:solidFill>
                          <a:srgbClr val="1F3A4E"/>
                        </a:solidFill>
                      </a:endParaRPr>
                    </a:p>
                  </a:txBody>
                  <a:tcPr>
                    <a:blipFill rotWithShape="1">
                      <a:blip r:embed="rId3"/>
                      <a:stretch>
                        <a:fillRect/>
                      </a:stretch>
                    </a:blipFill>
                  </a:tcPr>
                </a:tc>
                <a:tc>
                  <a:txBody>
                    <a:bodyPr/>
                    <a:lstStyle/>
                    <a:p>
                      <a:pPr algn="l"/>
                      <a:r>
                        <a:rPr lang="en-US" sz="2000" b="1" baseline="0">
                          <a:solidFill>
                            <a:srgbClr val="FFC000"/>
                          </a:solidFill>
                          <a:latin typeface="Arial" panose="020B0604020202020204" pitchFamily="34" charset="0"/>
                          <a:cs typeface="Arial" panose="020B0604020202020204" pitchFamily="34" charset="0"/>
                        </a:rPr>
                        <a:t>How to </a:t>
                      </a:r>
                      <a:r>
                        <a:rPr lang="en-US" sz="3600" b="1" baseline="0">
                          <a:solidFill>
                            <a:srgbClr val="FFC000"/>
                          </a:solidFill>
                          <a:latin typeface="Arial" panose="020B0604020202020204" pitchFamily="34" charset="0"/>
                          <a:cs typeface="Arial" panose="020B0604020202020204" pitchFamily="34" charset="0"/>
                        </a:rPr>
                        <a:t>Zoom in </a:t>
                      </a:r>
                      <a:r>
                        <a:rPr lang="en-US" sz="2000" b="1" baseline="0">
                          <a:solidFill>
                            <a:srgbClr val="FFC000"/>
                          </a:solidFill>
                          <a:latin typeface="Arial" panose="020B0604020202020204" pitchFamily="34" charset="0"/>
                          <a:cs typeface="Arial" panose="020B0604020202020204" pitchFamily="34" charset="0"/>
                        </a:rPr>
                        <a:t>and </a:t>
                      </a:r>
                      <a:r>
                        <a:rPr lang="en-US" sz="1600" b="1" baseline="0">
                          <a:solidFill>
                            <a:srgbClr val="FFC000"/>
                          </a:solidFill>
                          <a:latin typeface="Arial" panose="020B0604020202020204" pitchFamily="34" charset="0"/>
                          <a:cs typeface="Arial" panose="020B0604020202020204" pitchFamily="34" charset="0"/>
                        </a:rPr>
                        <a:t>out</a:t>
                      </a:r>
                      <a:endParaRPr lang="en-US" sz="2000" b="1" baseline="0">
                        <a:solidFill>
                          <a:srgbClr val="FFC000"/>
                        </a:solidFill>
                        <a:latin typeface="Arial" panose="020B0604020202020204" pitchFamily="34" charset="0"/>
                        <a:cs typeface="Arial" panose="020B0604020202020204" pitchFamily="34" charset="0"/>
                      </a:endParaRPr>
                    </a:p>
                    <a:p>
                      <a:pPr algn="l"/>
                      <a:r>
                        <a:rPr lang="en-US" sz="18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1. </a:t>
                      </a:r>
                      <a:r>
                        <a:rPr lang="en-US" sz="18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a:solidFill>
                            <a:srgbClr val="D9D9D9"/>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2. </a:t>
                      </a:r>
                      <a:r>
                        <a:rPr lang="en-US" sz="18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a:solidFill>
                            <a:srgbClr val="FFC000"/>
                          </a:solidFill>
                          <a:latin typeface="Arial" panose="020B0604020202020204" pitchFamily="34" charset="0"/>
                          <a:cs typeface="Arial" panose="020B0604020202020204" pitchFamily="34" charset="0"/>
                        </a:rPr>
                        <a:t>Ruler and Guides</a:t>
                      </a:r>
                      <a:br>
                        <a:rPr lang="en-US" sz="1800" b="0" baseline="0">
                          <a:solidFill>
                            <a:srgbClr val="FFC000"/>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a:solidFill>
                          <a:srgbClr val="1F3A4E"/>
                        </a:solidFill>
                      </a:endParaRPr>
                    </a:p>
                  </a:txBody>
                  <a:tcPr>
                    <a:blipFill rotWithShape="1">
                      <a:blip r:embed="rId4"/>
                      <a:stretch>
                        <a:fillRect/>
                      </a:stretch>
                    </a:blipFill>
                  </a:tcPr>
                </a:tc>
                <a:tc>
                  <a:txBody>
                    <a:bodyPr/>
                    <a:lstStyle/>
                    <a:p>
                      <a:pPr marL="0" lvl="1" indent="0" algn="l" defTabSz="114300"/>
                      <a:r>
                        <a:rPr lang="en-US" sz="2000" b="1" baseline="0">
                          <a:solidFill>
                            <a:srgbClr val="FFC000"/>
                          </a:solidFill>
                          <a:latin typeface="Arial" panose="020B0604020202020204" pitchFamily="34" charset="0"/>
                          <a:cs typeface="Arial" panose="020B0604020202020204" pitchFamily="34" charset="0"/>
                        </a:rPr>
                        <a:t>Headers and text containers</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Click inside a section header to add its text.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a:solidFill>
                            <a:schemeClr val="bg1"/>
                          </a:solidFill>
                          <a:latin typeface="Arial" panose="020B0604020202020204" pitchFamily="34" charset="0"/>
                          <a:cs typeface="Arial" panose="020B0604020202020204" pitchFamily="34" charset="0"/>
                        </a:rPr>
                      </a:br>
                      <a:r>
                        <a:rPr lang="en-US" sz="1800" b="0" baseline="0">
                          <a:solidFill>
                            <a:srgbClr val="FFC000"/>
                          </a:solidFill>
                          <a:latin typeface="Arial" panose="020B0604020202020204" pitchFamily="34" charset="0"/>
                          <a:cs typeface="Arial" panose="020B0604020202020204" pitchFamily="34" charset="0"/>
                        </a:rPr>
                        <a:t>-</a:t>
                      </a:r>
                      <a:r>
                        <a:rPr lang="en-US" sz="1800" b="0" baseline="0">
                          <a:solidFill>
                            <a:schemeClr val="bg1"/>
                          </a:solidFill>
                          <a:latin typeface="Arial" panose="020B0604020202020204" pitchFamily="34" charset="0"/>
                          <a:cs typeface="Arial" panose="020B0604020202020204" pitchFamily="34" charset="0"/>
                        </a:rPr>
                        <a:t> </a:t>
                      </a:r>
                      <a:r>
                        <a:rPr lang="en-US" sz="18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a:solidFill>
                            <a:srgbClr val="FFC000"/>
                          </a:solidFill>
                          <a:latin typeface="Arial" panose="020B0604020202020204" pitchFamily="34" charset="0"/>
                          <a:cs typeface="Arial" panose="020B0604020202020204" pitchFamily="34" charset="0"/>
                        </a:rPr>
                        <a:t>Adding content to the poster</a:t>
                      </a:r>
                    </a:p>
                    <a:p>
                      <a:r>
                        <a:rPr lang="en-US" sz="18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2F477455-85C8-024B-8952-F98630A616DF}"/>
              </a:ext>
            </a:extLst>
          </p:cNvPr>
          <p:cNvGrpSpPr/>
          <p:nvPr userDrawn="1"/>
        </p:nvGrpSpPr>
        <p:grpSpPr>
          <a:xfrm>
            <a:off x="-38100" y="-159027"/>
            <a:ext cx="21388388" cy="30999245"/>
            <a:chOff x="-268793" y="-159027"/>
            <a:chExt cx="21734579" cy="30970331"/>
          </a:xfrm>
        </p:grpSpPr>
        <p:sp>
          <p:nvSpPr>
            <p:cNvPr id="16" name="Freeform 15">
              <a:extLst>
                <a:ext uri="{FF2B5EF4-FFF2-40B4-BE49-F238E27FC236}">
                  <a16:creationId xmlns:a16="http://schemas.microsoft.com/office/drawing/2014/main" id="{052A94EC-894F-7147-AB8E-2E068BA8A153}"/>
                </a:ext>
              </a:extLst>
            </p:cNvPr>
            <p:cNvSpPr/>
            <p:nvPr userDrawn="1"/>
          </p:nvSpPr>
          <p:spPr>
            <a:xfrm>
              <a:off x="-233480" y="-142048"/>
              <a:ext cx="21699266"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6886BA1D-C6F1-0B46-9215-21D0D5179BDB}"/>
                </a:ext>
              </a:extLst>
            </p:cNvPr>
            <p:cNvSpPr/>
            <p:nvPr userDrawn="1"/>
          </p:nvSpPr>
          <p:spPr>
            <a:xfrm flipH="1" flipV="1">
              <a:off x="-233481" y="-142048"/>
              <a:ext cx="21699264" cy="3041726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A079F7F-CAD0-A348-8EF6-B7462979F338}"/>
                </a:ext>
              </a:extLst>
            </p:cNvPr>
            <p:cNvSpPr/>
            <p:nvPr userDrawn="1"/>
          </p:nvSpPr>
          <p:spPr>
            <a:xfrm>
              <a:off x="-268793" y="-159027"/>
              <a:ext cx="21734578" cy="3097033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4">
              <a:extLst>
                <a:ext uri="{FF2B5EF4-FFF2-40B4-BE49-F238E27FC236}">
                  <a16:creationId xmlns:a16="http://schemas.microsoft.com/office/drawing/2014/main" id="{95BF47B3-6D9A-514F-9327-ADE9C35C2943}"/>
                </a:ext>
              </a:extLst>
            </p:cNvPr>
            <p:cNvSpPr txBox="1">
              <a:spLocks noChangeArrowheads="1"/>
            </p:cNvSpPr>
            <p:nvPr userDrawn="1"/>
          </p:nvSpPr>
          <p:spPr bwMode="auto">
            <a:xfrm>
              <a:off x="614852" y="29556350"/>
              <a:ext cx="1862933" cy="258718"/>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800" b="1">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11C3DB60-464F-D24C-81AF-3C43DD33A5F1}"/>
              </a:ext>
            </a:extLst>
          </p:cNvPr>
          <p:cNvGraphicFramePr>
            <a:graphicFrameLocks noGrp="1"/>
          </p:cNvGraphicFramePr>
          <p:nvPr userDrawn="1">
            <p:extLst>
              <p:ext uri="{D42A27DB-BD31-4B8C-83A1-F6EECF244321}">
                <p14:modId xmlns:p14="http://schemas.microsoft.com/office/powerpoint/2010/main" val="1681874454"/>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a:solidFill>
                            <a:srgbClr val="1F3A4E"/>
                          </a:solidFill>
                          <a:latin typeface="Arial Black" panose="020B0A04020102020204" pitchFamily="34" charset="0"/>
                        </a:rPr>
                        <a:t>QUICK START GUIDE</a:t>
                      </a:r>
                      <a:br>
                        <a:rPr lang="en-US" sz="3200" b="0" spc="600">
                          <a:solidFill>
                            <a:srgbClr val="1F3A4E"/>
                          </a:solidFill>
                          <a:latin typeface="Arial Black" panose="020B0A04020102020204" pitchFamily="34" charset="0"/>
                        </a:rPr>
                      </a:br>
                      <a:r>
                        <a:rPr lang="en-US" sz="2400" b="1" spc="0">
                          <a:solidFill>
                            <a:srgbClr val="FF0000"/>
                          </a:solidFill>
                          <a:latin typeface="Trebuchet MS" pitchFamily="34" charset="0"/>
                        </a:rPr>
                        <a:t>(THIS SIDEBAR WILL NOT PRINT)</a:t>
                      </a:r>
                      <a:endParaRPr lang="en-US" sz="32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a:solidFill>
                          <a:srgbClr val="FFC000"/>
                        </a:solidFill>
                      </a:endParaRP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a:solidFill>
                          <a:srgbClr val="D9D9D9"/>
                        </a:solidFill>
                        <a:latin typeface="Arial" panose="020B0604020202020204" pitchFamily="34" charset="0"/>
                        <a:cs typeface="Arial" panose="020B0604020202020204" pitchFamily="34" charset="0"/>
                      </a:endParaRPr>
                    </a:p>
                    <a:p>
                      <a:pPr marL="0" indent="0" algn="l" defTabSz="114300"/>
                      <a:r>
                        <a:rPr lang="en-US" sz="18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a:solidFill>
                            <a:srgbClr val="FFC000"/>
                          </a:solidFill>
                          <a:latin typeface="Arial" panose="020B0604020202020204" pitchFamily="34" charset="0"/>
                          <a:cs typeface="Arial" panose="020B0604020202020204" pitchFamily="34" charset="0"/>
                        </a:rPr>
                        <a:t>How to change the column layout configuration</a:t>
                      </a:r>
                    </a:p>
                    <a:p>
                      <a:r>
                        <a:rPr lang="en-US" sz="18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a:solidFill>
                            <a:srgbClr val="D9D9D9"/>
                          </a:solidFill>
                          <a:latin typeface="Arial" panose="020B0604020202020204" pitchFamily="34" charset="0"/>
                          <a:cs typeface="Arial" panose="020B0604020202020204" pitchFamily="34" charset="0"/>
                        </a:rPr>
                        <a:t>You can see a tutorial here: </a:t>
                      </a:r>
                      <a:r>
                        <a:rPr lang="en-US" sz="1800" u="sng">
                          <a:solidFill>
                            <a:srgbClr val="FFC000"/>
                          </a:solidFill>
                          <a:latin typeface="Arial" panose="020B0604020202020204" pitchFamily="34" charset="0"/>
                          <a:cs typeface="Arial" panose="020B0604020202020204" pitchFamily="34" charset="0"/>
                        </a:rPr>
                        <a:t>https://</a:t>
                      </a:r>
                      <a:r>
                        <a:rPr lang="en-US" sz="1800" u="sng" err="1">
                          <a:solidFill>
                            <a:srgbClr val="FFC000"/>
                          </a:solidFill>
                          <a:latin typeface="Arial" panose="020B0604020202020204" pitchFamily="34" charset="0"/>
                          <a:cs typeface="Arial" panose="020B0604020202020204" pitchFamily="34" charset="0"/>
                        </a:rPr>
                        <a:t>www.posterpresentations.com</a:t>
                      </a:r>
                      <a:r>
                        <a:rPr lang="en-US" sz="1800" u="sng">
                          <a:solidFill>
                            <a:srgbClr val="FFC000"/>
                          </a:solidFill>
                          <a:latin typeface="Arial" panose="020B0604020202020204" pitchFamily="34" charset="0"/>
                          <a:cs typeface="Arial" panose="020B0604020202020204" pitchFamily="34" charset="0"/>
                        </a:rPr>
                        <a:t>/how-to-change-the-column-</a:t>
                      </a:r>
                      <a:r>
                        <a:rPr lang="en-US" sz="18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panose="020B0604020202020204" pitchFamily="34" charset="0"/>
                          <a:cs typeface="Arial" panose="020B0604020202020204" pitchFamily="34" charset="0"/>
                        </a:rPr>
                        <a:t>The Quick Start</a:t>
                      </a:r>
                      <a:r>
                        <a:rPr lang="en-US" sz="1800" baseline="0" noProof="0">
                          <a:solidFill>
                            <a:srgbClr val="D9D9D9"/>
                          </a:solidFill>
                          <a:latin typeface="Arial" panose="020B0604020202020204" pitchFamily="34" charset="0"/>
                          <a:cs typeface="Arial" panose="020B0604020202020204" pitchFamily="34" charset="0"/>
                        </a:rPr>
                        <a:t> Guides</a:t>
                      </a:r>
                      <a:r>
                        <a:rPr lang="en-US" sz="1800" noProof="0">
                          <a:solidFill>
                            <a:srgbClr val="D9D9D9"/>
                          </a:solidFill>
                          <a:latin typeface="Arial" panose="020B0604020202020204" pitchFamily="34" charset="0"/>
                          <a:cs typeface="Arial" panose="020B0604020202020204" pitchFamily="34" charset="0"/>
                        </a:rPr>
                        <a:t> </a:t>
                      </a:r>
                      <a:r>
                        <a:rPr lang="en-US" sz="1800" u="sng" noProof="0">
                          <a:solidFill>
                            <a:srgbClr val="D9D9D9"/>
                          </a:solidFill>
                          <a:latin typeface="Arial" panose="020B0604020202020204" pitchFamily="34" charset="0"/>
                          <a:cs typeface="Arial" panose="020B0604020202020204" pitchFamily="34" charset="0"/>
                        </a:rPr>
                        <a:t>are outside the template’s printable area</a:t>
                      </a:r>
                      <a:r>
                        <a:rPr lang="en-US" sz="1800" noProof="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a:solidFill>
                            <a:srgbClr val="D9D9D9"/>
                          </a:solidFill>
                          <a:latin typeface="Arial" panose="020B0604020202020204" pitchFamily="34" charset="0"/>
                          <a:cs typeface="Arial" panose="020B0604020202020204" pitchFamily="34" charset="0"/>
                        </a:rPr>
                        <a:t>To hide the guides click on the </a:t>
                      </a:r>
                      <a:r>
                        <a:rPr lang="en-US" sz="1800" b="1" baseline="0" noProof="0">
                          <a:solidFill>
                            <a:srgbClr val="D9D9D9"/>
                          </a:solidFill>
                          <a:latin typeface="Arial" panose="020B0604020202020204" pitchFamily="34" charset="0"/>
                          <a:cs typeface="Arial" panose="020B0604020202020204" pitchFamily="34" charset="0"/>
                        </a:rPr>
                        <a:t>Home</a:t>
                      </a:r>
                      <a:r>
                        <a:rPr lang="en-US" sz="1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a:solidFill>
                            <a:srgbClr val="D9D9D9"/>
                          </a:solidFill>
                          <a:latin typeface="Arial" panose="020B0604020202020204" pitchFamily="34" charset="0"/>
                          <a:cs typeface="Arial" panose="020B0604020202020204" pitchFamily="34" charset="0"/>
                        </a:rPr>
                        <a:t>Without Guides </a:t>
                      </a:r>
                      <a:r>
                        <a:rPr lang="en-US" sz="1800" b="0" baseline="0" noProof="0">
                          <a:solidFill>
                            <a:srgbClr val="D9D9D9"/>
                          </a:solidFill>
                          <a:latin typeface="Arial" panose="020B0604020202020204" pitchFamily="34" charset="0"/>
                          <a:cs typeface="Arial" panose="020B0604020202020204" pitchFamily="34" charset="0"/>
                        </a:rPr>
                        <a:t>layout</a:t>
                      </a:r>
                      <a:r>
                        <a:rPr lang="en-US" sz="1800" baseline="0" noProof="0">
                          <a:solidFill>
                            <a:srgbClr val="D9D9D9"/>
                          </a:solidFill>
                          <a:latin typeface="Arial" panose="020B0604020202020204" pitchFamily="34" charset="0"/>
                          <a:cs typeface="Arial" panose="020B0604020202020204" pitchFamily="34" charset="0"/>
                        </a:rPr>
                        <a:t>.</a:t>
                      </a:r>
                      <a:endParaRPr lang="en-US" sz="1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a:solidFill>
                            <a:srgbClr val="FFC000"/>
                          </a:solidFill>
                          <a:latin typeface="Arial" panose="020B0604020202020204" pitchFamily="34" charset="0"/>
                          <a:cs typeface="Arial" panose="020B0604020202020204" pitchFamily="34" charset="0"/>
                        </a:rPr>
                        <a:t>How to</a:t>
                      </a:r>
                      <a:r>
                        <a:rPr lang="en-US" sz="2400" b="1" baseline="0">
                          <a:solidFill>
                            <a:srgbClr val="FFC000"/>
                          </a:solidFill>
                          <a:latin typeface="Arial" panose="020B0604020202020204" pitchFamily="34" charset="0"/>
                          <a:cs typeface="Arial" panose="020B0604020202020204" pitchFamily="34" charset="0"/>
                        </a:rPr>
                        <a:t> preview your poster prior to printing</a:t>
                      </a:r>
                      <a:endParaRPr lang="en-US" sz="2400" b="1">
                        <a:solidFill>
                          <a:srgbClr val="FFC000"/>
                        </a:solidFill>
                        <a:latin typeface="Arial" panose="020B0604020202020204" pitchFamily="34" charset="0"/>
                        <a:cs typeface="Arial" panose="020B0604020202020204" pitchFamily="34" charset="0"/>
                      </a:endParaRPr>
                    </a:p>
                    <a:p>
                      <a:pPr rtl="0"/>
                      <a:r>
                        <a:rPr lang="en-US" sz="2000">
                          <a:solidFill>
                            <a:srgbClr val="D9D9D9"/>
                          </a:solidFill>
                          <a:latin typeface="Arial" panose="020B0604020202020204" pitchFamily="34" charset="0"/>
                          <a:cs typeface="Arial" panose="020B0604020202020204" pitchFamily="34" charset="0"/>
                        </a:rPr>
                        <a:t>You can preview your poster at any time by pressing the </a:t>
                      </a:r>
                      <a:r>
                        <a:rPr lang="en-US" sz="2000">
                          <a:solidFill>
                            <a:srgbClr val="FFC000"/>
                          </a:solidFill>
                          <a:latin typeface="Arial" panose="020B0604020202020204" pitchFamily="34" charset="0"/>
                          <a:cs typeface="Arial" panose="020B0604020202020204" pitchFamily="34" charset="0"/>
                        </a:rPr>
                        <a:t>F5 key</a:t>
                      </a:r>
                      <a:r>
                        <a:rPr lang="en-US" sz="20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a:solidFill>
                            <a:srgbClr val="FFC000"/>
                          </a:solidFill>
                          <a:latin typeface="Arial" panose="020B0604020202020204" pitchFamily="34" charset="0"/>
                          <a:cs typeface="Arial" panose="020B0604020202020204" pitchFamily="34" charset="0"/>
                        </a:rPr>
                        <a:t>ESC key </a:t>
                      </a:r>
                      <a:r>
                        <a:rPr lang="en-US" sz="20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a:solidFill>
                            <a:srgbClr val="D9D9D9"/>
                          </a:solidFill>
                          <a:latin typeface="Arial" panose="020B0604020202020204" pitchFamily="34" charset="0"/>
                          <a:cs typeface="Arial" panose="020B0604020202020204" pitchFamily="34" charset="0"/>
                        </a:rPr>
                        <a:t>F5</a:t>
                      </a:r>
                      <a:r>
                        <a:rPr lang="en-US" sz="1800" baseline="0">
                          <a:solidFill>
                            <a:srgbClr val="D9D9D9"/>
                          </a:solidFill>
                          <a:latin typeface="Arial" panose="020B0604020202020204" pitchFamily="34" charset="0"/>
                          <a:cs typeface="Arial" panose="020B0604020202020204" pitchFamily="34" charset="0"/>
                        </a:rPr>
                        <a:t> </a:t>
                      </a:r>
                      <a:endParaRPr lang="en-US" sz="180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When you are ready to have your poster printed go online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and click on the "</a:t>
                      </a:r>
                      <a:r>
                        <a:rPr lang="en-US" sz="1800" noProof="0">
                          <a:solidFill>
                            <a:srgbClr val="FFC000"/>
                          </a:solidFill>
                          <a:latin typeface="Arial"/>
                          <a:cs typeface="Arial"/>
                        </a:rPr>
                        <a:t>Order Your Poster</a:t>
                      </a:r>
                      <a:r>
                        <a:rPr lang="en-US" sz="18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a:solidFill>
                            <a:srgbClr val="D9D9D9"/>
                          </a:solidFill>
                          <a:latin typeface="Arial"/>
                          <a:cs typeface="Arial"/>
                        </a:rPr>
                      </a:br>
                      <a:r>
                        <a:rPr lang="en-US" sz="1800" noProof="0">
                          <a:solidFill>
                            <a:srgbClr val="D9D9D9"/>
                          </a:solidFill>
                          <a:latin typeface="Arial"/>
                          <a:cs typeface="Arial"/>
                        </a:rPr>
                        <a:t>Go to </a:t>
                      </a:r>
                      <a:r>
                        <a:rPr lang="en-US" sz="1800" noProof="0" err="1">
                          <a:solidFill>
                            <a:srgbClr val="FFC000"/>
                          </a:solidFill>
                          <a:latin typeface="Arial"/>
                          <a:cs typeface="Arial"/>
                        </a:rPr>
                        <a:t>PosterPresentations.com</a:t>
                      </a:r>
                      <a:r>
                        <a:rPr lang="en-US" sz="18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a:solidFill>
                            <a:schemeClr val="bg1">
                              <a:lumMod val="85000"/>
                            </a:schemeClr>
                          </a:solidFill>
                          <a:latin typeface="Arial"/>
                          <a:cs typeface="Arial"/>
                        </a:rPr>
                        <a:t>© 2019</a:t>
                      </a:r>
                      <a:r>
                        <a:rPr lang="en-US" sz="1800" baseline="0">
                          <a:solidFill>
                            <a:schemeClr val="bg1">
                              <a:lumMod val="85000"/>
                            </a:schemeClr>
                          </a:solidFill>
                          <a:latin typeface="Arial"/>
                          <a:cs typeface="Arial"/>
                        </a:rPr>
                        <a:t> </a:t>
                      </a:r>
                      <a:r>
                        <a:rPr lang="en-US" sz="1800" err="1">
                          <a:solidFill>
                            <a:schemeClr val="bg1">
                              <a:lumMod val="85000"/>
                            </a:schemeClr>
                          </a:solidFill>
                          <a:latin typeface="Arial"/>
                          <a:cs typeface="Arial"/>
                        </a:rPr>
                        <a:t>PosterPresentations.com</a:t>
                      </a:r>
                      <a:br>
                        <a:rPr lang="en-US" sz="1800">
                          <a:solidFill>
                            <a:schemeClr val="bg1">
                              <a:lumMod val="85000"/>
                            </a:schemeClr>
                          </a:solidFill>
                          <a:latin typeface="Arial"/>
                          <a:cs typeface="Arial"/>
                        </a:rPr>
                      </a:br>
                      <a:r>
                        <a:rPr lang="en-US" sz="1800">
                          <a:solidFill>
                            <a:schemeClr val="bg1">
                              <a:lumMod val="85000"/>
                            </a:schemeClr>
                          </a:solidFill>
                          <a:latin typeface="Arial"/>
                          <a:cs typeface="Arial"/>
                        </a:rPr>
                        <a:t>2117 Fourth Street ,</a:t>
                      </a:r>
                      <a:r>
                        <a:rPr lang="en-US" sz="1800" baseline="0">
                          <a:solidFill>
                            <a:schemeClr val="bg1">
                              <a:lumMod val="85000"/>
                            </a:schemeClr>
                          </a:solidFill>
                          <a:latin typeface="Arial"/>
                          <a:cs typeface="Arial"/>
                        </a:rPr>
                        <a:t> STE C        </a:t>
                      </a:r>
                    </a:p>
                    <a:p>
                      <a:pPr>
                        <a:lnSpc>
                          <a:spcPts val="2600"/>
                        </a:lnSpc>
                      </a:pPr>
                      <a:r>
                        <a:rPr lang="en-US" sz="1800" baseline="0">
                          <a:solidFill>
                            <a:schemeClr val="bg1">
                              <a:lumMod val="85000"/>
                            </a:schemeClr>
                          </a:solidFill>
                          <a:latin typeface="Arial"/>
                          <a:cs typeface="Arial"/>
                        </a:rPr>
                        <a:t>Berkeley CA 94710 USA</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D0D0D0"/>
                          </a:solidFill>
                          <a:latin typeface="Arial"/>
                          <a:cs typeface="Arial"/>
                        </a:rPr>
                        <a:t>For complete tutorials</a:t>
                      </a:r>
                      <a:r>
                        <a:rPr lang="en-US" sz="1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a:solidFill>
                            <a:srgbClr val="FFC000"/>
                          </a:solidFill>
                          <a:latin typeface="Arial"/>
                          <a:cs typeface="Arial"/>
                        </a:rPr>
                        <a:t>https://</a:t>
                      </a:r>
                      <a:r>
                        <a:rPr lang="en-US" sz="1400" b="1" err="1">
                          <a:solidFill>
                            <a:srgbClr val="FFC000"/>
                          </a:solidFill>
                          <a:latin typeface="Arial"/>
                          <a:cs typeface="Arial"/>
                        </a:rPr>
                        <a:t>www.posterpresentations.com</a:t>
                      </a:r>
                      <a:r>
                        <a:rPr lang="en-US" sz="1400" b="1">
                          <a:solidFill>
                            <a:srgbClr val="FFC000"/>
                          </a:solidFill>
                          <a:latin typeface="Arial"/>
                          <a:cs typeface="Arial"/>
                        </a:rPr>
                        <a:t>/</a:t>
                      </a:r>
                      <a:r>
                        <a:rPr lang="en-US" sz="1400" b="1" err="1">
                          <a:solidFill>
                            <a:srgbClr val="FFC000"/>
                          </a:solidFill>
                          <a:latin typeface="Arial"/>
                          <a:cs typeface="Arial"/>
                        </a:rPr>
                        <a:t>helpdesk.html</a:t>
                      </a:r>
                      <a:endParaRPr lang="en-US" sz="960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4688959"/>
            <a:ext cx="10101856" cy="2997423"/>
          </a:xfrm>
        </p:spPr>
        <p:txBody>
          <a:bodyPr/>
          <a:lstStyle/>
          <a:p>
            <a:pPr algn="just"/>
            <a:r>
              <a:rPr lang="en-US" sz="2400" dirty="0" err="1"/>
              <a:t>Trong</a:t>
            </a:r>
            <a:r>
              <a:rPr lang="en-US" sz="2400" dirty="0"/>
              <a:t> </a:t>
            </a:r>
            <a:r>
              <a:rPr lang="en-US" sz="2400" dirty="0" err="1"/>
              <a:t>lĩnh</a:t>
            </a:r>
            <a:r>
              <a:rPr lang="en-US" sz="2400" dirty="0"/>
              <a:t> </a:t>
            </a:r>
            <a:r>
              <a:rPr lang="en-US" sz="2400" dirty="0" err="1"/>
              <a:t>vực</a:t>
            </a:r>
            <a:r>
              <a:rPr lang="en-US" sz="2400" dirty="0"/>
              <a:t> </a:t>
            </a:r>
            <a:r>
              <a:rPr lang="en-US" sz="2400" dirty="0" err="1"/>
              <a:t>xử</a:t>
            </a:r>
            <a:r>
              <a:rPr lang="en-US" sz="2400" dirty="0"/>
              <a:t> </a:t>
            </a:r>
            <a:r>
              <a:rPr lang="en-US" sz="2400" dirty="0" err="1"/>
              <a:t>lí</a:t>
            </a:r>
            <a:r>
              <a:rPr lang="en-US" sz="2400" dirty="0"/>
              <a:t> </a:t>
            </a:r>
            <a:r>
              <a:rPr lang="en-US" sz="2400" dirty="0" err="1"/>
              <a:t>ảnh</a:t>
            </a:r>
            <a:r>
              <a:rPr lang="en-US" sz="2400" dirty="0"/>
              <a:t>, </a:t>
            </a:r>
            <a:r>
              <a:rPr lang="en-US" sz="2400" dirty="0" err="1"/>
              <a:t>phân</a:t>
            </a:r>
            <a:r>
              <a:rPr lang="en-US" sz="2400" dirty="0"/>
              <a:t> </a:t>
            </a:r>
            <a:r>
              <a:rPr lang="en-US" sz="2400" dirty="0" err="1"/>
              <a:t>đoạn</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hậu</a:t>
            </a:r>
            <a:r>
              <a:rPr lang="en-US" sz="2400" dirty="0"/>
              <a:t> </a:t>
            </a:r>
            <a:r>
              <a:rPr lang="en-US" sz="2400" dirty="0" err="1"/>
              <a:t>cảnh</a:t>
            </a:r>
            <a:r>
              <a:rPr lang="en-US" sz="2400" dirty="0"/>
              <a:t> </a:t>
            </a:r>
            <a:r>
              <a:rPr lang="en-US" sz="2400" dirty="0" err="1"/>
              <a:t>là</a:t>
            </a:r>
            <a:r>
              <a:rPr lang="en-US" sz="2400" dirty="0"/>
              <a:t> </a:t>
            </a:r>
            <a:r>
              <a:rPr lang="en-US" sz="2400" dirty="0" err="1"/>
              <a:t>một</a:t>
            </a:r>
            <a:r>
              <a:rPr lang="en-US" sz="2400" dirty="0"/>
              <a:t> </a:t>
            </a:r>
            <a:r>
              <a:rPr lang="en-US" sz="2400" dirty="0" err="1"/>
              <a:t>vấn</a:t>
            </a:r>
            <a:r>
              <a:rPr lang="en-US" sz="2400" dirty="0"/>
              <a:t> </a:t>
            </a:r>
            <a:r>
              <a:rPr lang="en-US" sz="2400" dirty="0" err="1"/>
              <a:t>đề</a:t>
            </a:r>
            <a:r>
              <a:rPr lang="en-US" sz="2400" dirty="0"/>
              <a:t> </a:t>
            </a:r>
            <a:r>
              <a:rPr lang="en-US" sz="2400" dirty="0" err="1"/>
              <a:t>được</a:t>
            </a:r>
            <a:r>
              <a:rPr lang="en-US" sz="2400" dirty="0"/>
              <a:t> </a:t>
            </a:r>
            <a:r>
              <a:rPr lang="en-US" sz="2400" dirty="0" err="1"/>
              <a:t>mọi</a:t>
            </a:r>
            <a:r>
              <a:rPr lang="en-US" sz="2400" dirty="0"/>
              <a:t> </a:t>
            </a:r>
            <a:r>
              <a:rPr lang="en-US" sz="2400" dirty="0" err="1"/>
              <a:t>người</a:t>
            </a:r>
            <a:r>
              <a:rPr lang="en-US" sz="2400" dirty="0"/>
              <a:t> </a:t>
            </a:r>
            <a:r>
              <a:rPr lang="en-US" sz="2400" dirty="0" err="1"/>
              <a:t>hết</a:t>
            </a:r>
            <a:r>
              <a:rPr lang="en-US" sz="2400" dirty="0"/>
              <a:t> </a:t>
            </a:r>
            <a:r>
              <a:rPr lang="en-US" sz="2400" dirty="0" err="1"/>
              <a:t>sức</a:t>
            </a:r>
            <a:r>
              <a:rPr lang="en-US" sz="2400" dirty="0"/>
              <a:t> </a:t>
            </a:r>
            <a:r>
              <a:rPr lang="en-US" sz="2400" dirty="0" err="1"/>
              <a:t>quan</a:t>
            </a:r>
            <a:r>
              <a:rPr lang="en-US" sz="2400" dirty="0"/>
              <a:t> </a:t>
            </a:r>
            <a:r>
              <a:rPr lang="en-US" sz="2400" dirty="0" err="1"/>
              <a:t>tâm</a:t>
            </a:r>
            <a:r>
              <a:rPr lang="en-US" sz="2400" dirty="0"/>
              <a:t>. Segmentation </a:t>
            </a:r>
            <a:r>
              <a:rPr lang="en-US" sz="2400" dirty="0" err="1"/>
              <a:t>GrabCut</a:t>
            </a:r>
            <a:r>
              <a:rPr lang="en-US" sz="2400" dirty="0"/>
              <a:t> </a:t>
            </a:r>
            <a:r>
              <a:rPr lang="en-US" sz="2400" dirty="0" err="1"/>
              <a:t>giúp</a:t>
            </a:r>
            <a:r>
              <a:rPr lang="en-US" sz="2400" dirty="0"/>
              <a:t> </a:t>
            </a:r>
            <a:r>
              <a:rPr lang="en-US" sz="2400" dirty="0" err="1"/>
              <a:t>chúng</a:t>
            </a:r>
            <a:r>
              <a:rPr lang="en-US" sz="2400" dirty="0"/>
              <a:t> ta </a:t>
            </a:r>
            <a:r>
              <a:rPr lang="en-US" sz="2400" dirty="0" err="1"/>
              <a:t>có</a:t>
            </a:r>
            <a:r>
              <a:rPr lang="en-US" sz="2400" dirty="0"/>
              <a:t> </a:t>
            </a:r>
            <a:r>
              <a:rPr lang="en-US" sz="2400" dirty="0" err="1"/>
              <a:t>thể</a:t>
            </a:r>
            <a:r>
              <a:rPr lang="en-US" sz="2400" dirty="0"/>
              <a:t> </a:t>
            </a:r>
            <a:r>
              <a:rPr lang="en-US" sz="2400" dirty="0" err="1"/>
              <a:t>trích</a:t>
            </a:r>
            <a:r>
              <a:rPr lang="en-US" sz="2400" dirty="0"/>
              <a:t> </a:t>
            </a:r>
            <a:r>
              <a:rPr lang="en-US" sz="2400" dirty="0" err="1"/>
              <a:t>xuất</a:t>
            </a:r>
            <a:r>
              <a:rPr lang="en-US" sz="2400" dirty="0"/>
              <a:t> </a:t>
            </a:r>
            <a:r>
              <a:rPr lang="en-US" sz="2400" dirty="0" err="1"/>
              <a:t>được</a:t>
            </a:r>
            <a:r>
              <a:rPr lang="en-US" sz="2400" dirty="0"/>
              <a:t> </a:t>
            </a:r>
            <a:r>
              <a:rPr lang="en-US" sz="2400" dirty="0" err="1"/>
              <a:t>đối</a:t>
            </a:r>
            <a:r>
              <a:rPr lang="en-US" sz="2400" dirty="0"/>
              <a:t> </a:t>
            </a:r>
            <a:r>
              <a:rPr lang="en-US" sz="2400" dirty="0" err="1"/>
              <a:t>tượng</a:t>
            </a:r>
            <a:r>
              <a:rPr lang="en-US" sz="2400" dirty="0"/>
              <a:t> </a:t>
            </a:r>
            <a:r>
              <a:rPr lang="en-US" sz="2400" dirty="0" err="1"/>
              <a:t>chính</a:t>
            </a:r>
            <a:r>
              <a:rPr lang="en-US" sz="2400" dirty="0"/>
              <a:t> </a:t>
            </a:r>
            <a:r>
              <a:rPr lang="en-US" sz="2400" dirty="0" err="1"/>
              <a:t>và</a:t>
            </a:r>
            <a:r>
              <a:rPr lang="en-US" sz="2400" dirty="0"/>
              <a:t> </a:t>
            </a:r>
            <a:r>
              <a:rPr lang="en-US" sz="2400" dirty="0" err="1"/>
              <a:t>phụ</a:t>
            </a:r>
            <a:r>
              <a:rPr lang="en-US" sz="2400" dirty="0"/>
              <a:t> </a:t>
            </a:r>
            <a:r>
              <a:rPr lang="en-US" sz="2400" dirty="0" err="1"/>
              <a:t>trong</a:t>
            </a:r>
            <a:r>
              <a:rPr lang="en-US" sz="2400" dirty="0"/>
              <a:t> </a:t>
            </a:r>
            <a:r>
              <a:rPr lang="en-US" sz="2400" dirty="0" err="1"/>
              <a:t>bức</a:t>
            </a:r>
            <a:r>
              <a:rPr lang="en-US" sz="2400" dirty="0"/>
              <a:t> </a:t>
            </a:r>
            <a:r>
              <a:rPr lang="en-US" sz="2400" dirty="0" err="1"/>
              <a:t>ảnh</a:t>
            </a:r>
            <a:r>
              <a:rPr lang="en-US" sz="2400" dirty="0"/>
              <a:t> </a:t>
            </a:r>
            <a:r>
              <a:rPr lang="en-US" sz="2400" dirty="0" err="1"/>
              <a:t>của</a:t>
            </a:r>
            <a:r>
              <a:rPr lang="en-US" sz="2400" dirty="0"/>
              <a:t> </a:t>
            </a:r>
            <a:r>
              <a:rPr lang="en-US" sz="2400" dirty="0" err="1"/>
              <a:t>mình</a:t>
            </a:r>
            <a:r>
              <a:rPr lang="en-US" sz="2400" dirty="0"/>
              <a:t>, </a:t>
            </a:r>
            <a:r>
              <a:rPr lang="en-US" sz="2400" dirty="0" err="1"/>
              <a:t>nhờ</a:t>
            </a:r>
            <a:r>
              <a:rPr lang="en-US" sz="2400" dirty="0"/>
              <a:t> </a:t>
            </a:r>
            <a:r>
              <a:rPr lang="en-US" sz="2400" dirty="0" err="1"/>
              <a:t>đó</a:t>
            </a:r>
            <a:r>
              <a:rPr lang="en-US" sz="2400" dirty="0"/>
              <a:t> </a:t>
            </a:r>
            <a:r>
              <a:rPr lang="en-US" sz="2400" dirty="0" err="1"/>
              <a:t>người</a:t>
            </a:r>
            <a:r>
              <a:rPr lang="en-US" sz="2400" dirty="0"/>
              <a:t> </a:t>
            </a:r>
            <a:r>
              <a:rPr lang="en-US" sz="2400" dirty="0" err="1"/>
              <a:t>dùng</a:t>
            </a:r>
            <a:r>
              <a:rPr lang="en-US" sz="2400" dirty="0"/>
              <a:t> </a:t>
            </a:r>
            <a:r>
              <a:rPr lang="en-US" sz="2400" dirty="0" err="1"/>
              <a:t>và</a:t>
            </a:r>
            <a:r>
              <a:rPr lang="en-US" sz="2400" dirty="0"/>
              <a:t> </a:t>
            </a:r>
            <a:r>
              <a:rPr lang="en-US" sz="2400" dirty="0" err="1"/>
              <a:t>hơn</a:t>
            </a:r>
            <a:r>
              <a:rPr lang="en-US" sz="2400" dirty="0"/>
              <a:t> </a:t>
            </a:r>
            <a:r>
              <a:rPr lang="en-US" sz="2400" dirty="0" err="1"/>
              <a:t>nữa</a:t>
            </a:r>
            <a:r>
              <a:rPr lang="en-US" sz="2400" dirty="0"/>
              <a:t> </a:t>
            </a:r>
            <a:r>
              <a:rPr lang="en-US" sz="2400" dirty="0" err="1"/>
              <a:t>là</a:t>
            </a:r>
            <a:r>
              <a:rPr lang="en-US" sz="2400" dirty="0"/>
              <a:t> </a:t>
            </a:r>
            <a:r>
              <a:rPr lang="en-US" sz="2400" dirty="0" err="1"/>
              <a:t>máy</a:t>
            </a:r>
            <a:r>
              <a:rPr lang="en-US" sz="2400" dirty="0"/>
              <a:t> </a:t>
            </a:r>
            <a:r>
              <a:rPr lang="en-US" sz="2400" dirty="0" err="1"/>
              <a:t>tính</a:t>
            </a:r>
            <a:r>
              <a:rPr lang="en-US" sz="2400" dirty="0"/>
              <a:t> </a:t>
            </a:r>
            <a:r>
              <a:rPr lang="en-US" sz="2400" dirty="0" err="1"/>
              <a:t>có</a:t>
            </a:r>
            <a:r>
              <a:rPr lang="en-US" sz="2400" dirty="0"/>
              <a:t> </a:t>
            </a:r>
            <a:r>
              <a:rPr lang="en-US" sz="2400" dirty="0" err="1"/>
              <a:t>thể</a:t>
            </a:r>
            <a:r>
              <a:rPr lang="en-US" sz="2400" dirty="0"/>
              <a:t> </a:t>
            </a:r>
            <a:r>
              <a:rPr lang="en-US" sz="2400" dirty="0" err="1"/>
              <a:t>dễ</a:t>
            </a:r>
            <a:r>
              <a:rPr lang="en-US" sz="2400" dirty="0"/>
              <a:t> </a:t>
            </a:r>
            <a:r>
              <a:rPr lang="en-US" sz="2400" dirty="0" err="1"/>
              <a:t>dàng</a:t>
            </a:r>
            <a:r>
              <a:rPr lang="en-US" sz="2400" dirty="0"/>
              <a:t> </a:t>
            </a:r>
            <a:r>
              <a:rPr lang="en-US" sz="2400" dirty="0" err="1"/>
              <a:t>tiếp</a:t>
            </a:r>
            <a:r>
              <a:rPr lang="en-US" sz="2400" dirty="0"/>
              <a:t> </a:t>
            </a:r>
            <a:r>
              <a:rPr lang="en-US" sz="2400" dirty="0" err="1"/>
              <a:t>nhận</a:t>
            </a:r>
            <a:r>
              <a:rPr lang="en-US" sz="2400" dirty="0"/>
              <a:t> </a:t>
            </a:r>
            <a:r>
              <a:rPr lang="en-US" sz="2400" dirty="0" err="1"/>
              <a:t>được</a:t>
            </a:r>
            <a:r>
              <a:rPr lang="en-US" sz="2400" dirty="0"/>
              <a:t> </a:t>
            </a:r>
            <a:r>
              <a:rPr lang="en-US" sz="2400" dirty="0" err="1"/>
              <a:t>thông</a:t>
            </a:r>
            <a:r>
              <a:rPr lang="en-US" sz="2400" dirty="0"/>
              <a:t> tin </a:t>
            </a:r>
            <a:r>
              <a:rPr lang="en-US" sz="2400" dirty="0" err="1"/>
              <a:t>của</a:t>
            </a:r>
            <a:r>
              <a:rPr lang="en-US" sz="2400" dirty="0"/>
              <a:t> </a:t>
            </a:r>
            <a:r>
              <a:rPr lang="en-US" sz="2400" dirty="0" err="1"/>
              <a:t>bức</a:t>
            </a:r>
            <a:r>
              <a:rPr lang="en-US" sz="2400" dirty="0"/>
              <a:t> </a:t>
            </a:r>
            <a:r>
              <a:rPr lang="en-US" sz="2400" dirty="0" err="1"/>
              <a:t>ảnh</a:t>
            </a:r>
            <a:r>
              <a:rPr lang="en-US" sz="2400" dirty="0"/>
              <a:t>. </a:t>
            </a:r>
            <a:r>
              <a:rPr lang="en-US" sz="2400" dirty="0" err="1"/>
              <a:t>Một</a:t>
            </a:r>
            <a:r>
              <a:rPr lang="en-US" sz="2400" dirty="0"/>
              <a:t> </a:t>
            </a:r>
            <a:r>
              <a:rPr lang="en-US" sz="2400" dirty="0" err="1"/>
              <a:t>bức</a:t>
            </a:r>
            <a:r>
              <a:rPr lang="en-US" sz="2400" dirty="0"/>
              <a:t> </a:t>
            </a:r>
            <a:r>
              <a:rPr lang="en-US" sz="2400" dirty="0" err="1"/>
              <a:t>ảnh</a:t>
            </a:r>
            <a:r>
              <a:rPr lang="en-US" sz="2400" dirty="0"/>
              <a:t> </a:t>
            </a:r>
            <a:r>
              <a:rPr lang="en-US" sz="2400" dirty="0" err="1"/>
              <a:t>thông</a:t>
            </a:r>
            <a:r>
              <a:rPr lang="en-US" sz="2400" dirty="0"/>
              <a:t> </a:t>
            </a:r>
            <a:r>
              <a:rPr lang="en-US" sz="2400" dirty="0" err="1"/>
              <a:t>thường</a:t>
            </a:r>
            <a:r>
              <a:rPr lang="en-US" sz="2400" dirty="0"/>
              <a:t> </a:t>
            </a:r>
            <a:r>
              <a:rPr lang="en-US" sz="2400" dirty="0" err="1"/>
              <a:t>sẽ</a:t>
            </a:r>
            <a:r>
              <a:rPr lang="en-US" sz="2400" dirty="0"/>
              <a:t> </a:t>
            </a:r>
            <a:r>
              <a:rPr lang="en-US" sz="2400" dirty="0" err="1"/>
              <a:t>mang</a:t>
            </a:r>
            <a:r>
              <a:rPr lang="en-US" sz="2400" dirty="0"/>
              <a:t> </a:t>
            </a:r>
            <a:r>
              <a:rPr lang="en-US" sz="2400" dirty="0" err="1"/>
              <a:t>rất</a:t>
            </a:r>
            <a:r>
              <a:rPr lang="en-US" sz="2400" dirty="0"/>
              <a:t> </a:t>
            </a:r>
            <a:r>
              <a:rPr lang="en-US" sz="2400" dirty="0" err="1"/>
              <a:t>nhiều</a:t>
            </a:r>
            <a:r>
              <a:rPr lang="en-US" sz="2400" dirty="0"/>
              <a:t> </a:t>
            </a:r>
            <a:r>
              <a:rPr lang="en-US" sz="2400" dirty="0" err="1"/>
              <a:t>thông</a:t>
            </a:r>
            <a:r>
              <a:rPr lang="en-US" sz="2400" dirty="0"/>
              <a:t> tin </a:t>
            </a:r>
            <a:r>
              <a:rPr lang="en-US" sz="2400" dirty="0" err="1"/>
              <a:t>khác</a:t>
            </a:r>
            <a:r>
              <a:rPr lang="en-US" sz="2400" dirty="0"/>
              <a:t> </a:t>
            </a:r>
            <a:r>
              <a:rPr lang="en-US" sz="2400" dirty="0" err="1"/>
              <a:t>nhau</a:t>
            </a:r>
            <a:r>
              <a:rPr lang="en-US" sz="2400" dirty="0"/>
              <a:t>, </a:t>
            </a:r>
            <a:r>
              <a:rPr lang="en-US" sz="2400" dirty="0" err="1"/>
              <a:t>nhưng</a:t>
            </a:r>
            <a:r>
              <a:rPr lang="en-US" sz="2400" dirty="0"/>
              <a:t> </a:t>
            </a:r>
            <a:r>
              <a:rPr lang="en-US" sz="2400" dirty="0" err="1"/>
              <a:t>đa</a:t>
            </a:r>
            <a:r>
              <a:rPr lang="en-US" sz="2400" dirty="0"/>
              <a:t> </a:t>
            </a:r>
            <a:r>
              <a:rPr lang="en-US" sz="2400" dirty="0" err="1"/>
              <a:t>phần</a:t>
            </a:r>
            <a:r>
              <a:rPr lang="en-US" sz="2400" dirty="0"/>
              <a:t> </a:t>
            </a:r>
            <a:r>
              <a:rPr lang="en-US" sz="2400" dirty="0" err="1"/>
              <a:t>trong</a:t>
            </a:r>
            <a:r>
              <a:rPr lang="en-US" sz="2400" dirty="0"/>
              <a:t> </a:t>
            </a:r>
            <a:r>
              <a:rPr lang="en-US" sz="2400" dirty="0" err="1"/>
              <a:t>số</a:t>
            </a:r>
            <a:r>
              <a:rPr lang="en-US" sz="2400" dirty="0"/>
              <a:t> </a:t>
            </a:r>
            <a:r>
              <a:rPr lang="en-US" sz="2400" dirty="0" err="1"/>
              <a:t>đó</a:t>
            </a:r>
            <a:r>
              <a:rPr lang="en-US" sz="2400" dirty="0"/>
              <a:t> </a:t>
            </a:r>
            <a:r>
              <a:rPr lang="en-US" sz="2400" dirty="0" err="1"/>
              <a:t>chúng</a:t>
            </a:r>
            <a:r>
              <a:rPr lang="en-US" sz="2400" dirty="0"/>
              <a:t> ta </a:t>
            </a:r>
            <a:r>
              <a:rPr lang="en-US" sz="2400" dirty="0" err="1"/>
              <a:t>không</a:t>
            </a:r>
            <a:r>
              <a:rPr lang="en-US" sz="2400" dirty="0"/>
              <a:t> </a:t>
            </a:r>
            <a:r>
              <a:rPr lang="en-US" sz="2400" dirty="0" err="1"/>
              <a:t>sử</a:t>
            </a:r>
            <a:r>
              <a:rPr lang="en-US" sz="2400" dirty="0"/>
              <a:t> </a:t>
            </a:r>
            <a:r>
              <a:rPr lang="en-US" sz="2400" dirty="0" err="1"/>
              <a:t>dụng</a:t>
            </a:r>
            <a:r>
              <a:rPr lang="en-US" sz="2400" dirty="0"/>
              <a:t> </a:t>
            </a:r>
            <a:r>
              <a:rPr lang="en-US" sz="2400" dirty="0" err="1"/>
              <a:t>đến</a:t>
            </a:r>
            <a:r>
              <a:rPr lang="en-US" sz="2400" dirty="0"/>
              <a:t>, do </a:t>
            </a:r>
            <a:r>
              <a:rPr lang="en-US" sz="2400" dirty="0" err="1"/>
              <a:t>đó</a:t>
            </a:r>
            <a:r>
              <a:rPr lang="en-US" sz="2400" dirty="0"/>
              <a:t> </a:t>
            </a:r>
            <a:r>
              <a:rPr lang="en-US" sz="2400" dirty="0" err="1"/>
              <a:t>việc</a:t>
            </a:r>
            <a:r>
              <a:rPr lang="en-US" sz="2400" dirty="0"/>
              <a:t> </a:t>
            </a:r>
            <a:r>
              <a:rPr lang="en-US" sz="2400" dirty="0" err="1"/>
              <a:t>phân</a:t>
            </a:r>
            <a:r>
              <a:rPr lang="en-US" sz="2400" dirty="0"/>
              <a:t> </a:t>
            </a:r>
            <a:r>
              <a:rPr lang="en-US" sz="2400" dirty="0" err="1"/>
              <a:t>đoạn</a:t>
            </a:r>
            <a:r>
              <a:rPr lang="en-US" sz="2400" dirty="0"/>
              <a:t> </a:t>
            </a:r>
            <a:r>
              <a:rPr lang="en-US" sz="2400" dirty="0" err="1"/>
              <a:t>được</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hậu</a:t>
            </a:r>
            <a:r>
              <a:rPr lang="en-US" sz="2400" dirty="0"/>
              <a:t> </a:t>
            </a:r>
            <a:r>
              <a:rPr lang="en-US" sz="2400" dirty="0" err="1"/>
              <a:t>cảnh</a:t>
            </a:r>
            <a:r>
              <a:rPr lang="en-US" sz="2400" dirty="0"/>
              <a:t> </a:t>
            </a:r>
            <a:r>
              <a:rPr lang="en-US" sz="2400" dirty="0" err="1"/>
              <a:t>của</a:t>
            </a:r>
            <a:r>
              <a:rPr lang="en-US" sz="2400" dirty="0"/>
              <a:t> </a:t>
            </a:r>
            <a:r>
              <a:rPr lang="en-US" sz="2400" dirty="0" err="1"/>
              <a:t>bức</a:t>
            </a:r>
            <a:r>
              <a:rPr lang="en-US" sz="2400" dirty="0"/>
              <a:t> </a:t>
            </a:r>
            <a:r>
              <a:rPr lang="en-US" sz="2400" dirty="0" err="1"/>
              <a:t>ảnh</a:t>
            </a:r>
            <a:r>
              <a:rPr lang="en-US" sz="2400" dirty="0"/>
              <a:t> </a:t>
            </a:r>
            <a:r>
              <a:rPr lang="en-US" sz="2400" dirty="0" err="1"/>
              <a:t>sẽ</a:t>
            </a:r>
            <a:r>
              <a:rPr lang="en-US" sz="2400" dirty="0"/>
              <a:t> </a:t>
            </a:r>
            <a:r>
              <a:rPr lang="en-US" sz="2400" dirty="0" err="1"/>
              <a:t>nâng</a:t>
            </a:r>
            <a:r>
              <a:rPr lang="en-US" sz="2400" dirty="0"/>
              <a:t> </a:t>
            </a:r>
            <a:r>
              <a:rPr lang="en-US" sz="2400" dirty="0" err="1"/>
              <a:t>cao</a:t>
            </a:r>
            <a:r>
              <a:rPr lang="en-US" sz="2400" dirty="0"/>
              <a:t> </a:t>
            </a:r>
            <a:r>
              <a:rPr lang="en-US" sz="2400" dirty="0" err="1"/>
              <a:t>hiệu</a:t>
            </a:r>
            <a:r>
              <a:rPr lang="en-US" sz="2400" dirty="0"/>
              <a:t> </a:t>
            </a:r>
            <a:r>
              <a:rPr lang="en-US" sz="2400" dirty="0" err="1"/>
              <a:t>quả</a:t>
            </a:r>
            <a:r>
              <a:rPr lang="en-US" sz="2400" dirty="0"/>
              <a:t> </a:t>
            </a:r>
            <a:r>
              <a:rPr lang="en-US" sz="2400" dirty="0" err="1"/>
              <a:t>trong</a:t>
            </a:r>
            <a:r>
              <a:rPr lang="en-US" sz="2400" dirty="0"/>
              <a:t> </a:t>
            </a:r>
            <a:r>
              <a:rPr lang="en-US" sz="2400" dirty="0" err="1"/>
              <a:t>việc</a:t>
            </a:r>
            <a:r>
              <a:rPr lang="en-US" sz="2400" dirty="0"/>
              <a:t> </a:t>
            </a:r>
            <a:r>
              <a:rPr lang="en-US" sz="2400" dirty="0" err="1"/>
              <a:t>xử</a:t>
            </a:r>
            <a:r>
              <a:rPr lang="en-US" sz="2400" dirty="0"/>
              <a:t> </a:t>
            </a:r>
            <a:r>
              <a:rPr lang="en-US" sz="2400" dirty="0" err="1"/>
              <a:t>lí</a:t>
            </a:r>
            <a:r>
              <a:rPr lang="en-US" sz="2400" dirty="0"/>
              <a:t> </a:t>
            </a:r>
            <a:r>
              <a:rPr lang="en-US" sz="2400" dirty="0" err="1"/>
              <a:t>ảnh</a:t>
            </a:r>
            <a:r>
              <a:rPr lang="en-US" sz="2400" dirty="0"/>
              <a:t>.</a:t>
            </a:r>
          </a:p>
          <a:p>
            <a:endParaRPr lang="en-US" dirty="0">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a:xfrm>
            <a:off x="524451" y="4039300"/>
            <a:ext cx="10093882" cy="566030"/>
          </a:xfrm>
        </p:spPr>
        <p:txBody>
          <a:bodyPr/>
          <a:lstStyle/>
          <a:p>
            <a:r>
              <a:rPr lang="en-US"/>
              <a:t>Abstract</a:t>
            </a:r>
          </a:p>
        </p:txBody>
      </p:sp>
      <p:sp>
        <p:nvSpPr>
          <p:cNvPr id="236" name="Text Placeholder 235"/>
          <p:cNvSpPr>
            <a:spLocks noGrp="1"/>
          </p:cNvSpPr>
          <p:nvPr>
            <p:ph type="body" sz="quarter" idx="20"/>
          </p:nvPr>
        </p:nvSpPr>
        <p:spPr>
          <a:xfrm>
            <a:off x="510825" y="11604315"/>
            <a:ext cx="10096349" cy="566030"/>
          </a:xfrm>
        </p:spPr>
        <p:txBody>
          <a:bodyPr/>
          <a:lstStyle/>
          <a:p>
            <a:r>
              <a:rPr lang="en-US"/>
              <a:t>Proposed Method</a:t>
            </a:r>
          </a:p>
        </p:txBody>
      </p:sp>
      <p:sp>
        <p:nvSpPr>
          <p:cNvPr id="238" name="Text Placeholder 237"/>
          <p:cNvSpPr>
            <a:spLocks noGrp="1"/>
          </p:cNvSpPr>
          <p:nvPr>
            <p:ph type="body" sz="quarter" idx="26"/>
          </p:nvPr>
        </p:nvSpPr>
        <p:spPr>
          <a:xfrm>
            <a:off x="10837170" y="4688959"/>
            <a:ext cx="10093752" cy="9774521"/>
          </a:xfrm>
        </p:spPr>
        <p:txBody>
          <a:bodyPr/>
          <a:lstStyle/>
          <a:p>
            <a:pPr algn="just"/>
            <a:r>
              <a:rPr lang="en-US" sz="2400" dirty="0" err="1"/>
              <a:t>Một</a:t>
            </a:r>
            <a:r>
              <a:rPr lang="en-US" sz="2400" dirty="0"/>
              <a:t> </a:t>
            </a:r>
            <a:r>
              <a:rPr lang="en-US" sz="2400" dirty="0" err="1"/>
              <a:t>đồ</a:t>
            </a:r>
            <a:r>
              <a:rPr lang="en-US" sz="2400" dirty="0"/>
              <a:t> </a:t>
            </a:r>
            <a:r>
              <a:rPr lang="en-US" sz="2400" dirty="0" err="1"/>
              <a:t>thị</a:t>
            </a:r>
            <a:r>
              <a:rPr lang="en-US" sz="2400" dirty="0"/>
              <a:t> đ</a:t>
            </a:r>
            <a:r>
              <a:rPr lang="vi-VN" sz="2400" dirty="0"/>
              <a:t>ư</a:t>
            </a:r>
            <a:r>
              <a:rPr lang="en-US" sz="2400" dirty="0" err="1"/>
              <a:t>ợc</a:t>
            </a:r>
            <a:r>
              <a:rPr lang="en-US" sz="2400" dirty="0"/>
              <a:t> </a:t>
            </a:r>
            <a:r>
              <a:rPr lang="en-US" sz="2400" dirty="0" err="1"/>
              <a:t>xây</a:t>
            </a:r>
            <a:r>
              <a:rPr lang="en-US" sz="2400" dirty="0"/>
              <a:t> </a:t>
            </a:r>
            <a:r>
              <a:rPr lang="en-US" sz="2400" dirty="0" err="1"/>
              <a:t>dựng</a:t>
            </a:r>
            <a:r>
              <a:rPr lang="en-US" sz="2400" dirty="0"/>
              <a:t> </a:t>
            </a:r>
            <a:r>
              <a:rPr lang="en-US" sz="2400" dirty="0" err="1"/>
              <a:t>từ</a:t>
            </a:r>
            <a:r>
              <a:rPr lang="en-US" sz="2400" dirty="0"/>
              <a:t> </a:t>
            </a:r>
            <a:r>
              <a:rPr lang="en-US" sz="2400" dirty="0" err="1"/>
              <a:t>phân</a:t>
            </a:r>
            <a:r>
              <a:rPr lang="en-US" sz="2400" dirty="0"/>
              <a:t> </a:t>
            </a:r>
            <a:r>
              <a:rPr lang="en-US" sz="2400" dirty="0" err="1"/>
              <a:t>phối</a:t>
            </a:r>
            <a:r>
              <a:rPr lang="en-US" sz="2400" dirty="0"/>
              <a:t> pixel </a:t>
            </a:r>
            <a:r>
              <a:rPr lang="en-US" sz="2400" dirty="0" err="1"/>
              <a:t>này</a:t>
            </a:r>
            <a:r>
              <a:rPr lang="en-US" sz="2400" dirty="0"/>
              <a:t>. </a:t>
            </a:r>
            <a:r>
              <a:rPr lang="en-US" sz="2400" dirty="0" err="1"/>
              <a:t>Các</a:t>
            </a:r>
            <a:r>
              <a:rPr lang="en-US" sz="2400" dirty="0"/>
              <a:t> node </a:t>
            </a:r>
            <a:r>
              <a:rPr lang="en-US" sz="2400" dirty="0" err="1"/>
              <a:t>trong</a:t>
            </a:r>
            <a:r>
              <a:rPr lang="en-US" sz="2400" dirty="0"/>
              <a:t> </a:t>
            </a:r>
            <a:r>
              <a:rPr lang="en-US" sz="2400" dirty="0" err="1"/>
              <a:t>biểu</a:t>
            </a:r>
            <a:r>
              <a:rPr lang="en-US" sz="2400" dirty="0"/>
              <a:t> </a:t>
            </a:r>
            <a:r>
              <a:rPr lang="en-US" sz="2400" dirty="0" err="1"/>
              <a:t>đồ</a:t>
            </a:r>
            <a:r>
              <a:rPr lang="en-US" sz="2400" dirty="0"/>
              <a:t> </a:t>
            </a:r>
            <a:r>
              <a:rPr lang="en-US" sz="2400" dirty="0" err="1"/>
              <a:t>là</a:t>
            </a:r>
            <a:r>
              <a:rPr lang="en-US" sz="2400" dirty="0"/>
              <a:t> pixel, </a:t>
            </a:r>
            <a:r>
              <a:rPr lang="en-US" sz="2400" dirty="0" err="1"/>
              <a:t>có</a:t>
            </a:r>
            <a:r>
              <a:rPr lang="en-US" sz="2400" dirty="0"/>
              <a:t> </a:t>
            </a:r>
            <a:r>
              <a:rPr lang="en-US" sz="2400" dirty="0" err="1"/>
              <a:t>hai</a:t>
            </a:r>
            <a:r>
              <a:rPr lang="en-US" sz="2400" dirty="0"/>
              <a:t> node đ</a:t>
            </a:r>
            <a:r>
              <a:rPr lang="vi-VN" sz="2400" dirty="0"/>
              <a:t>ư</a:t>
            </a:r>
            <a:r>
              <a:rPr lang="en-US" sz="2400" dirty="0" err="1"/>
              <a:t>ợc</a:t>
            </a:r>
            <a:r>
              <a:rPr lang="en-US" sz="2400" dirty="0"/>
              <a:t> </a:t>
            </a:r>
            <a:r>
              <a:rPr lang="en-US" sz="2400" dirty="0" err="1"/>
              <a:t>thêm</a:t>
            </a:r>
            <a:r>
              <a:rPr lang="en-US" sz="2400" dirty="0"/>
              <a:t> </a:t>
            </a:r>
            <a:r>
              <a:rPr lang="en-US" sz="2400" dirty="0" err="1"/>
              <a:t>vào</a:t>
            </a:r>
            <a:r>
              <a:rPr lang="en-US" sz="2400" dirty="0"/>
              <a:t> </a:t>
            </a:r>
            <a:r>
              <a:rPr lang="en-US" sz="2400" dirty="0" err="1"/>
              <a:t>là</a:t>
            </a:r>
            <a:r>
              <a:rPr lang="en-US" sz="2400" dirty="0"/>
              <a:t> Source node </a:t>
            </a:r>
            <a:r>
              <a:rPr lang="en-US" sz="2400" dirty="0" err="1"/>
              <a:t>và</a:t>
            </a:r>
            <a:r>
              <a:rPr lang="en-US" sz="2400" dirty="0"/>
              <a:t> Sink node, </a:t>
            </a:r>
            <a:r>
              <a:rPr lang="en-US" sz="2400" dirty="0" err="1"/>
              <a:t>các</a:t>
            </a:r>
            <a:r>
              <a:rPr lang="en-US" sz="2400" dirty="0"/>
              <a:t> pixel </a:t>
            </a:r>
            <a:r>
              <a:rPr lang="en-US" sz="2400" dirty="0" err="1"/>
              <a:t>tiền</a:t>
            </a:r>
            <a:r>
              <a:rPr lang="en-US" sz="2400" dirty="0"/>
              <a:t> </a:t>
            </a:r>
            <a:r>
              <a:rPr lang="en-US" sz="2400" dirty="0" err="1"/>
              <a:t>cảnh</a:t>
            </a:r>
            <a:r>
              <a:rPr lang="en-US" sz="2400" dirty="0"/>
              <a:t> đ</a:t>
            </a:r>
            <a:r>
              <a:rPr lang="vi-VN" sz="2400" dirty="0"/>
              <a:t>ư</a:t>
            </a:r>
            <a:r>
              <a:rPr lang="en-US" sz="2400" dirty="0" err="1"/>
              <a:t>ợc</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Source node </a:t>
            </a:r>
            <a:r>
              <a:rPr lang="en-US" sz="2400" dirty="0" err="1"/>
              <a:t>và</a:t>
            </a:r>
            <a:r>
              <a:rPr lang="en-US" sz="2400" dirty="0"/>
              <a:t> </a:t>
            </a:r>
            <a:r>
              <a:rPr lang="en-US" sz="2400" dirty="0" err="1"/>
              <a:t>các</a:t>
            </a:r>
            <a:r>
              <a:rPr lang="en-US" sz="2400" dirty="0"/>
              <a:t> pixel </a:t>
            </a:r>
            <a:r>
              <a:rPr lang="en-US" sz="2400" dirty="0" err="1"/>
              <a:t>hậu</a:t>
            </a:r>
            <a:r>
              <a:rPr lang="en-US" sz="2400" dirty="0"/>
              <a:t> </a:t>
            </a:r>
            <a:r>
              <a:rPr lang="en-US" sz="2400" dirty="0" err="1"/>
              <a:t>cảnh</a:t>
            </a:r>
            <a:r>
              <a:rPr lang="en-US" sz="2400" dirty="0"/>
              <a:t> đ</a:t>
            </a:r>
            <a:r>
              <a:rPr lang="vi-VN" sz="2400" dirty="0"/>
              <a:t>ư</a:t>
            </a:r>
            <a:r>
              <a:rPr lang="en-US" sz="2400" dirty="0" err="1"/>
              <a:t>ợc</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Sink node. </a:t>
            </a:r>
            <a:r>
              <a:rPr lang="en-US" sz="2400" dirty="0" err="1"/>
              <a:t>Trọng</a:t>
            </a:r>
            <a:r>
              <a:rPr lang="en-US" sz="2400" dirty="0"/>
              <a:t> </a:t>
            </a:r>
            <a:r>
              <a:rPr lang="en-US" sz="2400" dirty="0" err="1"/>
              <a:t>số</a:t>
            </a:r>
            <a:r>
              <a:rPr lang="en-US" sz="2400" dirty="0"/>
              <a:t> </a:t>
            </a:r>
            <a:r>
              <a:rPr lang="en-US" sz="2400" dirty="0" err="1"/>
              <a:t>giữa</a:t>
            </a:r>
            <a:r>
              <a:rPr lang="en-US" sz="2400" dirty="0"/>
              <a:t> </a:t>
            </a:r>
            <a:r>
              <a:rPr lang="en-US" sz="2400" dirty="0" err="1"/>
              <a:t>các</a:t>
            </a:r>
            <a:r>
              <a:rPr lang="en-US" sz="2400" dirty="0"/>
              <a:t> pixel đ</a:t>
            </a:r>
            <a:r>
              <a:rPr lang="vi-VN" sz="2400" dirty="0"/>
              <a:t>ư</a:t>
            </a:r>
            <a:r>
              <a:rPr lang="en-US" sz="2400" dirty="0" err="1"/>
              <a:t>ợc</a:t>
            </a:r>
            <a:r>
              <a:rPr lang="en-US" sz="2400" dirty="0"/>
              <a:t> </a:t>
            </a:r>
            <a:r>
              <a:rPr lang="en-US" sz="2400" dirty="0" err="1"/>
              <a:t>xác</a:t>
            </a:r>
            <a:r>
              <a:rPr lang="en-US" sz="2400" dirty="0"/>
              <a:t> </a:t>
            </a:r>
            <a:r>
              <a:rPr lang="en-US" sz="2400" dirty="0" err="1"/>
              <a:t>định</a:t>
            </a:r>
            <a:r>
              <a:rPr lang="en-US" sz="2400" dirty="0"/>
              <a:t> </a:t>
            </a:r>
            <a:r>
              <a:rPr lang="en-US" sz="2400" dirty="0" err="1"/>
              <a:t>bằng</a:t>
            </a:r>
            <a:r>
              <a:rPr lang="en-US" sz="2400" dirty="0"/>
              <a:t> </a:t>
            </a:r>
            <a:r>
              <a:rPr lang="en-US" sz="2400" dirty="0" err="1"/>
              <a:t>thông</a:t>
            </a:r>
            <a:r>
              <a:rPr lang="en-US" sz="2400" dirty="0"/>
              <a:t> tin </a:t>
            </a:r>
            <a:r>
              <a:rPr lang="en-US" sz="2400" dirty="0" err="1"/>
              <a:t>vể</a:t>
            </a:r>
            <a:r>
              <a:rPr lang="en-US" sz="2400" dirty="0"/>
              <a:t> </a:t>
            </a:r>
            <a:r>
              <a:rPr lang="en-US" sz="2400" dirty="0" err="1"/>
              <a:t>cạnh</a:t>
            </a:r>
            <a:r>
              <a:rPr lang="en-US" sz="2400" dirty="0"/>
              <a:t> </a:t>
            </a:r>
            <a:r>
              <a:rPr lang="en-US" sz="2400" dirty="0" err="1"/>
              <a:t>hoặc</a:t>
            </a:r>
            <a:r>
              <a:rPr lang="en-US" sz="2400" dirty="0"/>
              <a:t> </a:t>
            </a:r>
            <a:r>
              <a:rPr lang="en-US" sz="2400" dirty="0" err="1"/>
              <a:t>độ</a:t>
            </a:r>
            <a:r>
              <a:rPr lang="en-US" sz="2400" dirty="0"/>
              <a:t> t</a:t>
            </a:r>
            <a:r>
              <a:rPr lang="vi-VN" sz="2400" dirty="0"/>
              <a:t>ư</a:t>
            </a:r>
            <a:r>
              <a:rPr lang="en-US" sz="2400" dirty="0" err="1"/>
              <a:t>ơng</a:t>
            </a:r>
            <a:r>
              <a:rPr lang="en-US" sz="2400" dirty="0"/>
              <a:t> </a:t>
            </a:r>
            <a:r>
              <a:rPr lang="en-US" sz="2400" dirty="0" err="1"/>
              <a:t>phản</a:t>
            </a:r>
            <a:r>
              <a:rPr lang="en-US" sz="2400" dirty="0"/>
              <a:t> </a:t>
            </a:r>
            <a:r>
              <a:rPr lang="en-US" sz="2400" dirty="0" err="1"/>
              <a:t>của</a:t>
            </a:r>
            <a:r>
              <a:rPr lang="en-US" sz="2400" dirty="0"/>
              <a:t> pixel. </a:t>
            </a:r>
            <a:r>
              <a:rPr lang="en-US" sz="2400" dirty="0" err="1"/>
              <a:t>Nếu</a:t>
            </a:r>
            <a:r>
              <a:rPr lang="en-US" sz="2400" dirty="0"/>
              <a:t> </a:t>
            </a:r>
            <a:r>
              <a:rPr lang="en-US" sz="2400" dirty="0" err="1"/>
              <a:t>có</a:t>
            </a:r>
            <a:r>
              <a:rPr lang="en-US" sz="2400" dirty="0"/>
              <a:t> </a:t>
            </a:r>
            <a:r>
              <a:rPr lang="en-US" sz="2400" dirty="0" err="1"/>
              <a:t>sự</a:t>
            </a:r>
            <a:r>
              <a:rPr lang="en-US" sz="2400" dirty="0"/>
              <a:t> </a:t>
            </a:r>
            <a:r>
              <a:rPr lang="en-US" sz="2400" dirty="0" err="1"/>
              <a:t>khác</a:t>
            </a:r>
            <a:r>
              <a:rPr lang="en-US" sz="2400" dirty="0"/>
              <a:t> </a:t>
            </a:r>
            <a:r>
              <a:rPr lang="en-US" sz="2400" dirty="0" err="1"/>
              <a:t>biệt</a:t>
            </a:r>
            <a:r>
              <a:rPr lang="en-US" sz="2400" dirty="0"/>
              <a:t> </a:t>
            </a:r>
            <a:r>
              <a:rPr lang="en-US" sz="2400" dirty="0" err="1"/>
              <a:t>lớn</a:t>
            </a:r>
            <a:r>
              <a:rPr lang="en-US" sz="2400" dirty="0"/>
              <a:t> </a:t>
            </a:r>
            <a:r>
              <a:rPr lang="en-US" sz="2400" dirty="0" err="1"/>
              <a:t>về</a:t>
            </a:r>
            <a:r>
              <a:rPr lang="en-US" sz="2400" dirty="0"/>
              <a:t> </a:t>
            </a:r>
            <a:r>
              <a:rPr lang="en-US" sz="2400" dirty="0" err="1"/>
              <a:t>màu</a:t>
            </a:r>
            <a:r>
              <a:rPr lang="en-US" sz="2400" dirty="0"/>
              <a:t> </a:t>
            </a:r>
            <a:r>
              <a:rPr lang="en-US" sz="2400" dirty="0" err="1"/>
              <a:t>sắc</a:t>
            </a:r>
            <a:r>
              <a:rPr lang="en-US" sz="2400" dirty="0"/>
              <a:t> pixel, </a:t>
            </a:r>
            <a:r>
              <a:rPr lang="en-US" sz="2400" dirty="0" err="1"/>
              <a:t>cạnh</a:t>
            </a:r>
            <a:r>
              <a:rPr lang="en-US" sz="2400" dirty="0"/>
              <a:t> </a:t>
            </a:r>
            <a:r>
              <a:rPr lang="en-US" sz="2400" dirty="0" err="1"/>
              <a:t>giữa</a:t>
            </a:r>
            <a:r>
              <a:rPr lang="en-US" sz="2400" dirty="0"/>
              <a:t> </a:t>
            </a:r>
            <a:r>
              <a:rPr lang="en-US" sz="2400" dirty="0" err="1"/>
              <a:t>chúng</a:t>
            </a:r>
            <a:r>
              <a:rPr lang="en-US" sz="2400" dirty="0"/>
              <a:t> </a:t>
            </a:r>
            <a:r>
              <a:rPr lang="en-US" sz="2400" dirty="0" err="1"/>
              <a:t>sẽ</a:t>
            </a:r>
            <a:r>
              <a:rPr lang="en-US" sz="2400" dirty="0"/>
              <a:t> </a:t>
            </a:r>
            <a:r>
              <a:rPr lang="en-US" sz="2400" dirty="0" err="1"/>
              <a:t>có</a:t>
            </a:r>
            <a:r>
              <a:rPr lang="en-US" sz="2400" dirty="0"/>
              <a:t> </a:t>
            </a:r>
            <a:r>
              <a:rPr lang="en-US" sz="2400" dirty="0" err="1"/>
              <a:t>trọng</a:t>
            </a:r>
            <a:r>
              <a:rPr lang="en-US" sz="2400" dirty="0"/>
              <a:t> </a:t>
            </a:r>
            <a:r>
              <a:rPr lang="en-US" sz="2400" dirty="0" err="1"/>
              <a:t>số</a:t>
            </a:r>
            <a:r>
              <a:rPr lang="en-US" sz="2400" dirty="0"/>
              <a:t> </a:t>
            </a:r>
            <a:r>
              <a:rPr lang="en-US" sz="2400" dirty="0" err="1"/>
              <a:t>thấp</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just"/>
            <a:endParaRPr lang="en-US" sz="2400" dirty="0"/>
          </a:p>
          <a:p>
            <a:pPr algn="just"/>
            <a:r>
              <a:rPr lang="en-US" sz="2400" dirty="0"/>
              <a:t>Sau </a:t>
            </a:r>
            <a:r>
              <a:rPr lang="en-US" sz="2400" dirty="0" err="1"/>
              <a:t>đó</a:t>
            </a:r>
            <a:r>
              <a:rPr lang="en-US" sz="2400" dirty="0"/>
              <a:t>, </a:t>
            </a:r>
            <a:r>
              <a:rPr lang="en-US" sz="2400" dirty="0" err="1"/>
              <a:t>một</a:t>
            </a:r>
            <a:r>
              <a:rPr lang="en-US" sz="2400" dirty="0"/>
              <a:t> </a:t>
            </a:r>
            <a:r>
              <a:rPr lang="en-US" sz="2400" dirty="0" err="1"/>
              <a:t>thuật</a:t>
            </a:r>
            <a:r>
              <a:rPr lang="en-US" sz="2400" dirty="0"/>
              <a:t> </a:t>
            </a:r>
            <a:r>
              <a:rPr lang="en-US" sz="2400" dirty="0" err="1"/>
              <a:t>toán</a:t>
            </a:r>
            <a:r>
              <a:rPr lang="en-US" sz="2400" dirty="0"/>
              <a:t> </a:t>
            </a:r>
            <a:r>
              <a:rPr lang="en-US" sz="2400" dirty="0" err="1"/>
              <a:t>mincut</a:t>
            </a:r>
            <a:r>
              <a:rPr lang="en-US" sz="2400" dirty="0"/>
              <a:t> đ</a:t>
            </a:r>
            <a:r>
              <a:rPr lang="vi-VN" sz="2400" dirty="0"/>
              <a:t>ư</a:t>
            </a:r>
            <a:r>
              <a:rPr lang="en-US" sz="2400" dirty="0" err="1"/>
              <a:t>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phân</a:t>
            </a:r>
            <a:r>
              <a:rPr lang="en-US" sz="2400" dirty="0"/>
              <a:t> </a:t>
            </a:r>
            <a:r>
              <a:rPr lang="en-US" sz="2400" dirty="0" err="1"/>
              <a:t>đoạn</a:t>
            </a:r>
            <a:r>
              <a:rPr lang="en-US" sz="2400" dirty="0"/>
              <a:t> </a:t>
            </a:r>
            <a:r>
              <a:rPr lang="en-US" sz="2400" dirty="0" err="1"/>
              <a:t>đồ</a:t>
            </a:r>
            <a:r>
              <a:rPr lang="en-US" sz="2400" dirty="0"/>
              <a:t> </a:t>
            </a:r>
            <a:r>
              <a:rPr lang="en-US" sz="2400" dirty="0" err="1"/>
              <a:t>thị</a:t>
            </a:r>
            <a:r>
              <a:rPr lang="en-US" sz="2400" dirty="0"/>
              <a:t>, </a:t>
            </a:r>
            <a:r>
              <a:rPr lang="en-US" sz="2400" dirty="0" err="1"/>
              <a:t>nó</a:t>
            </a:r>
            <a:r>
              <a:rPr lang="en-US" sz="2400" dirty="0"/>
              <a:t> </a:t>
            </a:r>
            <a:r>
              <a:rPr lang="en-US" sz="2400" dirty="0" err="1"/>
              <a:t>cắt</a:t>
            </a:r>
            <a:r>
              <a:rPr lang="en-US" sz="2400" dirty="0"/>
              <a:t> </a:t>
            </a:r>
            <a:r>
              <a:rPr lang="en-US" sz="2400" dirty="0" err="1"/>
              <a:t>đồ</a:t>
            </a:r>
            <a:r>
              <a:rPr lang="en-US" sz="2400" dirty="0"/>
              <a:t> </a:t>
            </a:r>
            <a:r>
              <a:rPr lang="en-US" sz="2400" dirty="0" err="1"/>
              <a:t>thị</a:t>
            </a:r>
            <a:r>
              <a:rPr lang="en-US" sz="2400" dirty="0"/>
              <a:t> </a:t>
            </a:r>
            <a:r>
              <a:rPr lang="en-US" sz="2400" dirty="0" err="1"/>
              <a:t>thành</a:t>
            </a:r>
            <a:r>
              <a:rPr lang="en-US" sz="2400" dirty="0"/>
              <a:t> </a:t>
            </a:r>
            <a:r>
              <a:rPr lang="en-US" sz="2400" dirty="0" err="1"/>
              <a:t>hai</a:t>
            </a:r>
            <a:r>
              <a:rPr lang="en-US" sz="2400" dirty="0"/>
              <a:t> node </a:t>
            </a:r>
            <a:r>
              <a:rPr lang="en-US" sz="2400" dirty="0" err="1"/>
              <a:t>riêng</a:t>
            </a:r>
            <a:r>
              <a:rPr lang="en-US" sz="2400" dirty="0"/>
              <a:t> </a:t>
            </a:r>
            <a:r>
              <a:rPr lang="en-US" sz="2400" dirty="0" err="1"/>
              <a:t>biệt</a:t>
            </a:r>
            <a:r>
              <a:rPr lang="en-US" sz="2400" dirty="0"/>
              <a:t> </a:t>
            </a:r>
            <a:r>
              <a:rPr lang="en-US" sz="2400" dirty="0" err="1"/>
              <a:t>là</a:t>
            </a:r>
            <a:r>
              <a:rPr lang="en-US" sz="2400" dirty="0"/>
              <a:t> source node </a:t>
            </a:r>
            <a:r>
              <a:rPr lang="en-US" sz="2400" dirty="0" err="1"/>
              <a:t>và</a:t>
            </a:r>
            <a:r>
              <a:rPr lang="en-US" sz="2400" dirty="0"/>
              <a:t> sink node </a:t>
            </a:r>
            <a:r>
              <a:rPr lang="en-US" sz="2400" dirty="0" err="1"/>
              <a:t>với</a:t>
            </a:r>
            <a:r>
              <a:rPr lang="en-US" sz="2400" dirty="0"/>
              <a:t> </a:t>
            </a:r>
            <a:r>
              <a:rPr lang="en-US" sz="2400" dirty="0" err="1"/>
              <a:t>hàm</a:t>
            </a:r>
            <a:r>
              <a:rPr lang="en-US" sz="2400" dirty="0"/>
              <a:t> chi </a:t>
            </a:r>
            <a:r>
              <a:rPr lang="en-US" sz="2400" dirty="0" err="1"/>
              <a:t>phí</a:t>
            </a:r>
            <a:r>
              <a:rPr lang="en-US" sz="2400" dirty="0"/>
              <a:t> </a:t>
            </a:r>
            <a:r>
              <a:rPr lang="en-US" sz="2400" dirty="0" err="1"/>
              <a:t>tối</a:t>
            </a:r>
            <a:r>
              <a:rPr lang="en-US" sz="2400" dirty="0"/>
              <a:t> </a:t>
            </a:r>
            <a:r>
              <a:rPr lang="en-US" sz="2400" dirty="0" err="1"/>
              <a:t>thiểu</a:t>
            </a:r>
            <a:r>
              <a:rPr lang="en-US" sz="2400" dirty="0"/>
              <a:t>. </a:t>
            </a:r>
            <a:r>
              <a:rPr lang="en-US" sz="2400" dirty="0" err="1"/>
              <a:t>Hàm</a:t>
            </a:r>
            <a:r>
              <a:rPr lang="en-US" sz="2400" dirty="0"/>
              <a:t> chi </a:t>
            </a:r>
            <a:r>
              <a:rPr lang="en-US" sz="2400" dirty="0" err="1"/>
              <a:t>phí</a:t>
            </a:r>
            <a:r>
              <a:rPr lang="en-US" sz="2400" dirty="0"/>
              <a:t> </a:t>
            </a:r>
            <a:r>
              <a:rPr lang="en-US" sz="2400" dirty="0" err="1"/>
              <a:t>là</a:t>
            </a:r>
            <a:r>
              <a:rPr lang="en-US" sz="2400" dirty="0"/>
              <a:t> </a:t>
            </a:r>
            <a:r>
              <a:rPr lang="en-US" sz="2400" dirty="0" err="1"/>
              <a:t>tổng</a:t>
            </a:r>
            <a:r>
              <a:rPr lang="en-US" sz="2400" dirty="0"/>
              <a:t> </a:t>
            </a:r>
            <a:r>
              <a:rPr lang="en-US" sz="2400" dirty="0" err="1"/>
              <a:t>của</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trọng</a:t>
            </a:r>
            <a:r>
              <a:rPr lang="en-US" sz="2400" dirty="0"/>
              <a:t> </a:t>
            </a:r>
            <a:r>
              <a:rPr lang="en-US" sz="2400" dirty="0" err="1"/>
              <a:t>số</a:t>
            </a:r>
            <a:r>
              <a:rPr lang="en-US" sz="2400" dirty="0"/>
              <a:t> </a:t>
            </a:r>
            <a:r>
              <a:rPr lang="en-US" sz="2400" dirty="0" err="1"/>
              <a:t>của</a:t>
            </a:r>
            <a:r>
              <a:rPr lang="en-US" sz="2400" dirty="0"/>
              <a:t> </a:t>
            </a:r>
            <a:r>
              <a:rPr lang="en-US" sz="2400" dirty="0" err="1"/>
              <a:t>các</a:t>
            </a:r>
            <a:r>
              <a:rPr lang="en-US" sz="2400" dirty="0"/>
              <a:t> </a:t>
            </a:r>
            <a:r>
              <a:rPr lang="en-US" sz="2400" dirty="0" err="1"/>
              <a:t>cạnh</a:t>
            </a:r>
            <a:r>
              <a:rPr lang="en-US" sz="2400" dirty="0"/>
              <a:t> </a:t>
            </a:r>
            <a:r>
              <a:rPr lang="en-US" sz="2400" dirty="0" err="1"/>
              <a:t>bị</a:t>
            </a:r>
            <a:r>
              <a:rPr lang="en-US" sz="2400" dirty="0"/>
              <a:t> </a:t>
            </a:r>
            <a:r>
              <a:rPr lang="en-US" sz="2400" dirty="0" err="1"/>
              <a:t>cắt</a:t>
            </a:r>
            <a:r>
              <a:rPr lang="en-US" sz="2400" dirty="0"/>
              <a:t>. Sau </a:t>
            </a:r>
            <a:r>
              <a:rPr lang="en-US" sz="2400" dirty="0" err="1"/>
              <a:t>khi</a:t>
            </a:r>
            <a:r>
              <a:rPr lang="en-US" sz="2400" dirty="0"/>
              <a:t> </a:t>
            </a:r>
            <a:r>
              <a:rPr lang="en-US" sz="2400" dirty="0" err="1"/>
              <a:t>cắt</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pixel đ</a:t>
            </a:r>
            <a:r>
              <a:rPr lang="vi-VN" sz="2400" dirty="0"/>
              <a:t>ư</a:t>
            </a:r>
            <a:r>
              <a:rPr lang="en-US" sz="2400" dirty="0" err="1"/>
              <a:t>ợc</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Source node </a:t>
            </a:r>
            <a:r>
              <a:rPr lang="en-US" sz="2400" dirty="0" err="1"/>
              <a:t>trở</a:t>
            </a:r>
            <a:r>
              <a:rPr lang="en-US" sz="2400" dirty="0"/>
              <a:t> </a:t>
            </a:r>
            <a:r>
              <a:rPr lang="en-US" sz="2400" dirty="0" err="1"/>
              <a:t>thành</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những</a:t>
            </a:r>
            <a:r>
              <a:rPr lang="en-US" sz="2400" dirty="0"/>
              <a:t> pixel đ</a:t>
            </a:r>
            <a:r>
              <a:rPr lang="vi-VN" sz="2400" dirty="0"/>
              <a:t>ư</a:t>
            </a:r>
            <a:r>
              <a:rPr lang="en-US" sz="2400" dirty="0" err="1"/>
              <a:t>ợc</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Sink node </a:t>
            </a:r>
            <a:r>
              <a:rPr lang="en-US" sz="2400" dirty="0" err="1"/>
              <a:t>trờ</a:t>
            </a:r>
            <a:r>
              <a:rPr lang="en-US" sz="2400" dirty="0"/>
              <a:t> </a:t>
            </a:r>
            <a:r>
              <a:rPr lang="en-US" sz="2400" dirty="0" err="1"/>
              <a:t>thành</a:t>
            </a:r>
            <a:r>
              <a:rPr lang="en-US" sz="2400" dirty="0"/>
              <a:t> </a:t>
            </a:r>
            <a:r>
              <a:rPr lang="en-US" sz="2400" dirty="0" err="1"/>
              <a:t>hậu</a:t>
            </a:r>
            <a:r>
              <a:rPr lang="en-US" sz="2400" dirty="0"/>
              <a:t> </a:t>
            </a:r>
            <a:r>
              <a:rPr lang="en-US" sz="2400" dirty="0" err="1"/>
              <a:t>cảnh</a:t>
            </a:r>
            <a:r>
              <a:rPr lang="en-US" sz="2400" dirty="0"/>
              <a:t> (</a:t>
            </a:r>
            <a:r>
              <a:rPr lang="en-US" sz="2400" dirty="0" err="1"/>
              <a:t>nền</a:t>
            </a:r>
            <a:r>
              <a:rPr lang="en-US" sz="2400" dirty="0"/>
              <a:t>).</a:t>
            </a:r>
          </a:p>
          <a:p>
            <a:pPr algn="just"/>
            <a:r>
              <a:rPr lang="en-US" sz="2400" dirty="0" err="1"/>
              <a:t>Quá</a:t>
            </a:r>
            <a:r>
              <a:rPr lang="en-US" sz="2400" dirty="0"/>
              <a:t> </a:t>
            </a:r>
            <a:r>
              <a:rPr lang="en-US" sz="2400" dirty="0" err="1"/>
              <a:t>trình</a:t>
            </a:r>
            <a:r>
              <a:rPr lang="en-US" sz="2400" dirty="0"/>
              <a:t> </a:t>
            </a:r>
            <a:r>
              <a:rPr lang="en-US" sz="2400" dirty="0" err="1"/>
              <a:t>này</a:t>
            </a:r>
            <a:r>
              <a:rPr lang="en-US" sz="2400" dirty="0"/>
              <a:t> đ</a:t>
            </a:r>
            <a:r>
              <a:rPr lang="vi-VN" sz="2400" dirty="0"/>
              <a:t>ư</a:t>
            </a:r>
            <a:r>
              <a:rPr lang="en-US" sz="2400" dirty="0" err="1"/>
              <a:t>ợc</a:t>
            </a:r>
            <a:r>
              <a:rPr lang="en-US" sz="2400" dirty="0"/>
              <a:t> </a:t>
            </a:r>
            <a:r>
              <a:rPr lang="en-US" sz="2400" dirty="0" err="1"/>
              <a:t>tiếp</a:t>
            </a:r>
            <a:r>
              <a:rPr lang="en-US" sz="2400" dirty="0"/>
              <a:t> </a:t>
            </a:r>
            <a:r>
              <a:rPr lang="en-US" sz="2400" dirty="0" err="1"/>
              <a:t>tục</a:t>
            </a:r>
            <a:r>
              <a:rPr lang="en-US" sz="2400" dirty="0"/>
              <a:t> </a:t>
            </a:r>
            <a:r>
              <a:rPr lang="en-US" sz="2400" dirty="0" err="1"/>
              <a:t>cho</a:t>
            </a:r>
            <a:r>
              <a:rPr lang="en-US" sz="2400" dirty="0"/>
              <a:t> </a:t>
            </a:r>
            <a:r>
              <a:rPr lang="en-US" sz="2400" dirty="0" err="1"/>
              <a:t>đến</a:t>
            </a:r>
            <a:r>
              <a:rPr lang="en-US" sz="2400" dirty="0"/>
              <a:t> </a:t>
            </a:r>
            <a:r>
              <a:rPr lang="en-US" sz="2400" dirty="0" err="1"/>
              <a:t>khi</a:t>
            </a:r>
            <a:r>
              <a:rPr lang="en-US" sz="2400" dirty="0"/>
              <a:t> </a:t>
            </a:r>
            <a:r>
              <a:rPr lang="en-US" sz="2400" dirty="0" err="1"/>
              <a:t>phân</a:t>
            </a:r>
            <a:r>
              <a:rPr lang="en-US" sz="2400" dirty="0"/>
              <a:t> </a:t>
            </a:r>
            <a:r>
              <a:rPr lang="en-US" sz="2400" dirty="0" err="1"/>
              <a:t>loại</a:t>
            </a:r>
            <a:r>
              <a:rPr lang="en-US" sz="2400" dirty="0"/>
              <a:t> đ</a:t>
            </a:r>
            <a:r>
              <a:rPr lang="vi-VN" sz="2400" dirty="0"/>
              <a:t>ư</a:t>
            </a:r>
            <a:r>
              <a:rPr lang="en-US" sz="2400" dirty="0" err="1"/>
              <a:t>ợc</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hậu</a:t>
            </a:r>
            <a:r>
              <a:rPr lang="en-US" sz="2400" dirty="0"/>
              <a:t> </a:t>
            </a:r>
            <a:r>
              <a:rPr lang="en-US" sz="2400" dirty="0" err="1"/>
              <a:t>cảnh</a:t>
            </a:r>
            <a:r>
              <a:rPr lang="en-US" sz="2400" dirty="0"/>
              <a:t>.</a:t>
            </a:r>
          </a:p>
        </p:txBody>
      </p:sp>
      <p:sp>
        <p:nvSpPr>
          <p:cNvPr id="244" name="Text Placeholder 243"/>
          <p:cNvSpPr>
            <a:spLocks noGrp="1"/>
          </p:cNvSpPr>
          <p:nvPr>
            <p:ph type="body" sz="quarter" idx="96"/>
          </p:nvPr>
        </p:nvSpPr>
        <p:spPr>
          <a:xfrm>
            <a:off x="460135" y="16234452"/>
            <a:ext cx="10402110" cy="12909147"/>
          </a:xfrm>
        </p:spPr>
        <p:txBody>
          <a:bodyPr/>
          <a:lstStyle/>
          <a:p>
            <a:pPr algn="just"/>
            <a:r>
              <a:rPr lang="en-US" sz="2400" dirty="0" err="1"/>
              <a:t>Tiến</a:t>
            </a:r>
            <a:r>
              <a:rPr lang="en-US" sz="2400" dirty="0"/>
              <a:t> </a:t>
            </a:r>
            <a:r>
              <a:rPr lang="en-US" sz="2400" dirty="0" err="1"/>
              <a:t>hành</a:t>
            </a:r>
            <a:r>
              <a:rPr lang="en-US" sz="2400" dirty="0"/>
              <a:t>, </a:t>
            </a:r>
            <a:r>
              <a:rPr lang="en-US" sz="2400" dirty="0" err="1"/>
              <a:t>chúng</a:t>
            </a:r>
            <a:r>
              <a:rPr lang="en-US" sz="2400" dirty="0"/>
              <a:t> </a:t>
            </a:r>
            <a:r>
              <a:rPr lang="en-US" sz="2400" dirty="0" err="1"/>
              <a:t>em</a:t>
            </a:r>
            <a:r>
              <a:rPr lang="en-US" sz="2400" dirty="0"/>
              <a:t> </a:t>
            </a:r>
            <a:r>
              <a:rPr lang="en-US" sz="2400" dirty="0" err="1"/>
              <a:t>đề</a:t>
            </a:r>
            <a:r>
              <a:rPr lang="en-US" sz="2400" dirty="0"/>
              <a:t> </a:t>
            </a:r>
            <a:r>
              <a:rPr lang="en-US" sz="2400" dirty="0" err="1"/>
              <a:t>xuất</a:t>
            </a:r>
            <a:r>
              <a:rPr lang="en-US" sz="2400" dirty="0"/>
              <a:t> </a:t>
            </a:r>
            <a:r>
              <a:rPr lang="en-US" sz="2400" dirty="0" err="1"/>
              <a:t>sử</a:t>
            </a:r>
            <a:r>
              <a:rPr lang="en-US" sz="2400" dirty="0"/>
              <a:t> </a:t>
            </a:r>
            <a:r>
              <a:rPr lang="en-US" sz="2400" dirty="0" err="1"/>
              <a:t>dụng</a:t>
            </a:r>
            <a:r>
              <a:rPr lang="en-US" sz="2400" dirty="0"/>
              <a:t> </a:t>
            </a:r>
            <a:r>
              <a:rPr lang="en-US" sz="2400" dirty="0" err="1"/>
              <a:t>thư</a:t>
            </a:r>
            <a:r>
              <a:rPr lang="en-US" sz="2400" dirty="0"/>
              <a:t> </a:t>
            </a:r>
            <a:r>
              <a:rPr lang="en-US" sz="2400" dirty="0" err="1"/>
              <a:t>viện</a:t>
            </a:r>
            <a:r>
              <a:rPr lang="en-US" sz="2400" dirty="0"/>
              <a:t> OpenCV </a:t>
            </a:r>
            <a:r>
              <a:rPr lang="en-US" sz="2400" dirty="0" err="1"/>
              <a:t>thông</a:t>
            </a:r>
            <a:r>
              <a:rPr lang="en-US" sz="2400" dirty="0"/>
              <a:t> qua </a:t>
            </a:r>
            <a:r>
              <a:rPr lang="en-US" sz="2400" dirty="0" err="1"/>
              <a:t>hàm</a:t>
            </a:r>
            <a:r>
              <a:rPr lang="en-US" sz="2400" dirty="0"/>
              <a:t> cv2.grabCut. </a:t>
            </a:r>
            <a:r>
              <a:rPr lang="en-US" sz="2400" dirty="0" err="1"/>
              <a:t>Để</a:t>
            </a:r>
            <a:r>
              <a:rPr lang="en-US" sz="2400" dirty="0"/>
              <a:t> </a:t>
            </a:r>
            <a:r>
              <a:rPr lang="en-US" sz="2400" dirty="0" err="1"/>
              <a:t>bắt</a:t>
            </a:r>
            <a:r>
              <a:rPr lang="en-US" sz="2400" dirty="0"/>
              <a:t> </a:t>
            </a:r>
            <a:r>
              <a:rPr lang="en-US" sz="2400" dirty="0" err="1"/>
              <a:t>đầu</a:t>
            </a:r>
            <a:r>
              <a:rPr lang="en-US" sz="2400" dirty="0"/>
              <a:t> </a:t>
            </a:r>
            <a:r>
              <a:rPr lang="en-US" sz="2400" dirty="0" err="1"/>
              <a:t>thực</a:t>
            </a:r>
            <a:r>
              <a:rPr lang="en-US" sz="2400" dirty="0"/>
              <a:t> </a:t>
            </a:r>
            <a:r>
              <a:rPr lang="en-US" sz="2400" dirty="0" err="1"/>
              <a:t>hiện</a:t>
            </a:r>
            <a:r>
              <a:rPr lang="en-US" sz="2400" dirty="0"/>
              <a:t> </a:t>
            </a:r>
            <a:r>
              <a:rPr lang="en-US" sz="2400" dirty="0" err="1"/>
              <a:t>GrabCut</a:t>
            </a:r>
            <a:r>
              <a:rPr lang="en-US" sz="2400" dirty="0"/>
              <a:t> </a:t>
            </a:r>
            <a:r>
              <a:rPr lang="en-US" sz="2400" dirty="0" err="1"/>
              <a:t>với</a:t>
            </a:r>
            <a:r>
              <a:rPr lang="en-US" sz="2400" dirty="0"/>
              <a:t> OpenCV </a:t>
            </a:r>
            <a:r>
              <a:rPr lang="en-US" sz="2400" dirty="0" err="1"/>
              <a:t>bằng</a:t>
            </a:r>
            <a:r>
              <a:rPr lang="en-US" sz="2400" dirty="0"/>
              <a:t> </a:t>
            </a:r>
            <a:r>
              <a:rPr lang="en-US" sz="2400" dirty="0" err="1"/>
              <a:t>phương</a:t>
            </a:r>
            <a:r>
              <a:rPr lang="en-US" sz="2400" dirty="0"/>
              <a:t> </a:t>
            </a:r>
            <a:r>
              <a:rPr lang="en-US" sz="2400" dirty="0" err="1"/>
              <a:t>thức</a:t>
            </a:r>
            <a:r>
              <a:rPr lang="en-US" sz="2400" dirty="0"/>
              <a:t> </a:t>
            </a:r>
            <a:r>
              <a:rPr lang="en-US" sz="2400" dirty="0" err="1"/>
              <a:t>sử</a:t>
            </a:r>
            <a:r>
              <a:rPr lang="en-US" sz="2400" dirty="0"/>
              <a:t> </a:t>
            </a:r>
            <a:r>
              <a:rPr lang="en-US" sz="2400" dirty="0" err="1"/>
              <a:t>dụng</a:t>
            </a:r>
            <a:r>
              <a:rPr lang="en-US" sz="2400" dirty="0"/>
              <a:t> bounding box. </a:t>
            </a:r>
            <a:r>
              <a:rPr lang="en-US" sz="2400" dirty="0" err="1"/>
              <a:t>Đầu</a:t>
            </a:r>
            <a:r>
              <a:rPr lang="en-US" sz="2400" dirty="0"/>
              <a:t> </a:t>
            </a:r>
            <a:r>
              <a:rPr lang="en-US" sz="2400" dirty="0" err="1"/>
              <a:t>tiên</a:t>
            </a:r>
            <a:r>
              <a:rPr lang="en-US" sz="2400" dirty="0"/>
              <a:t>, </a:t>
            </a:r>
            <a:r>
              <a:rPr lang="en-US" sz="2400" dirty="0" err="1"/>
              <a:t>chúng</a:t>
            </a:r>
            <a:r>
              <a:rPr lang="en-US" sz="2400" dirty="0"/>
              <a:t> </a:t>
            </a:r>
            <a:r>
              <a:rPr lang="en-US" sz="2400" dirty="0" err="1"/>
              <a:t>em</a:t>
            </a:r>
            <a:r>
              <a:rPr lang="en-US" sz="2400" dirty="0"/>
              <a:t> </a:t>
            </a:r>
            <a:r>
              <a:rPr lang="en-US" sz="2400" dirty="0" err="1"/>
              <a:t>sẽ</a:t>
            </a:r>
            <a:r>
              <a:rPr lang="en-US" sz="2400" dirty="0"/>
              <a:t> </a:t>
            </a:r>
            <a:r>
              <a:rPr lang="en-US" sz="2400" dirty="0" err="1"/>
              <a:t>truyền</a:t>
            </a:r>
            <a:r>
              <a:rPr lang="en-US" sz="2400" dirty="0"/>
              <a:t> </a:t>
            </a:r>
            <a:r>
              <a:rPr lang="en-US" sz="2400" dirty="0" err="1"/>
              <a:t>một</a:t>
            </a:r>
            <a:r>
              <a:rPr lang="en-US" sz="2400" dirty="0"/>
              <a:t> </a:t>
            </a:r>
            <a:r>
              <a:rPr lang="en-US" sz="2400" dirty="0" err="1"/>
              <a:t>ảnh</a:t>
            </a:r>
            <a:r>
              <a:rPr lang="en-US" sz="2400" dirty="0"/>
              <a:t> </a:t>
            </a:r>
            <a:r>
              <a:rPr lang="en-US" sz="2400" dirty="0" err="1"/>
              <a:t>đầu</a:t>
            </a:r>
            <a:r>
              <a:rPr lang="en-US" sz="2400" dirty="0"/>
              <a:t> </a:t>
            </a:r>
            <a:r>
              <a:rPr lang="en-US" sz="2400" dirty="0" err="1"/>
              <a:t>vào</a:t>
            </a:r>
            <a:r>
              <a:rPr lang="en-US" sz="2400" dirty="0"/>
              <a:t> </a:t>
            </a:r>
            <a:r>
              <a:rPr lang="en-US" sz="2400" dirty="0" err="1"/>
              <a:t>mà</a:t>
            </a:r>
            <a:r>
              <a:rPr lang="en-US" sz="2400" dirty="0"/>
              <a:t> </a:t>
            </a:r>
            <a:r>
              <a:rPr lang="en-US" sz="2400" dirty="0" err="1"/>
              <a:t>chúng</a:t>
            </a:r>
            <a:r>
              <a:rPr lang="en-US" sz="2400" dirty="0"/>
              <a:t> </a:t>
            </a:r>
            <a:r>
              <a:rPr lang="en-US" sz="2400" dirty="0" err="1"/>
              <a:t>em</a:t>
            </a:r>
            <a:r>
              <a:rPr lang="en-US" sz="2400" dirty="0"/>
              <a:t> </a:t>
            </a:r>
            <a:r>
              <a:rPr lang="en-US" sz="2400" dirty="0" err="1"/>
              <a:t>muốn</a:t>
            </a:r>
            <a:r>
              <a:rPr lang="en-US" sz="2400" dirty="0"/>
              <a:t> </a:t>
            </a:r>
            <a:r>
              <a:rPr lang="en-US" sz="2400" dirty="0" err="1"/>
              <a:t>xử</a:t>
            </a:r>
            <a:r>
              <a:rPr lang="en-US" sz="2400" dirty="0"/>
              <a:t> </a:t>
            </a:r>
            <a:r>
              <a:rPr lang="en-US" sz="2400" dirty="0" err="1"/>
              <a:t>lí</a:t>
            </a:r>
            <a:r>
              <a:rPr lang="en-US" sz="2400" dirty="0"/>
              <a:t>, </a:t>
            </a:r>
            <a:r>
              <a:rPr lang="en-US" sz="2400" dirty="0" err="1"/>
              <a:t>sau</a:t>
            </a:r>
            <a:r>
              <a:rPr lang="en-US" sz="2400" dirty="0"/>
              <a:t> </a:t>
            </a:r>
            <a:r>
              <a:rPr lang="en-US" sz="2400" dirty="0" err="1"/>
              <a:t>đó</a:t>
            </a:r>
            <a:r>
              <a:rPr lang="en-US" sz="2400" dirty="0"/>
              <a:t> </a:t>
            </a:r>
            <a:r>
              <a:rPr lang="en-US" sz="2400" dirty="0" err="1"/>
              <a:t>xác</a:t>
            </a:r>
            <a:r>
              <a:rPr lang="en-US" sz="2400" dirty="0"/>
              <a:t> </a:t>
            </a:r>
            <a:r>
              <a:rPr lang="en-US" sz="2400" dirty="0" err="1"/>
              <a:t>định</a:t>
            </a:r>
            <a:r>
              <a:rPr lang="en-US" sz="2400" dirty="0"/>
              <a:t> </a:t>
            </a:r>
            <a:r>
              <a:rPr lang="en-US" sz="2400" dirty="0" err="1"/>
              <a:t>một</a:t>
            </a:r>
            <a:r>
              <a:rPr lang="en-US" sz="2400" dirty="0"/>
              <a:t> bounding box </a:t>
            </a:r>
            <a:r>
              <a:rPr lang="en-US" sz="2400" dirty="0" err="1"/>
              <a:t>của</a:t>
            </a:r>
            <a:r>
              <a:rPr lang="en-US" sz="2400" dirty="0"/>
              <a:t> </a:t>
            </a:r>
            <a:r>
              <a:rPr lang="en-US" sz="2400" dirty="0" err="1"/>
              <a:t>đối</a:t>
            </a:r>
            <a:r>
              <a:rPr lang="en-US" sz="2400" dirty="0"/>
              <a:t> </a:t>
            </a:r>
            <a:r>
              <a:rPr lang="en-US" sz="2400" dirty="0" err="1"/>
              <a:t>tượng</a:t>
            </a:r>
            <a:r>
              <a:rPr lang="en-US" sz="2400" dirty="0"/>
              <a:t> </a:t>
            </a:r>
            <a:r>
              <a:rPr lang="en-US" sz="2400" dirty="0" err="1"/>
              <a:t>mà</a:t>
            </a:r>
            <a:r>
              <a:rPr lang="en-US" sz="2400" dirty="0"/>
              <a:t> </a:t>
            </a:r>
            <a:r>
              <a:rPr lang="en-US" sz="2400" dirty="0" err="1"/>
              <a:t>chúng</a:t>
            </a:r>
            <a:r>
              <a:rPr lang="en-US" sz="2400" dirty="0"/>
              <a:t> </a:t>
            </a:r>
            <a:r>
              <a:rPr lang="en-US" sz="2400" dirty="0" err="1"/>
              <a:t>em</a:t>
            </a:r>
            <a:r>
              <a:rPr lang="en-US" sz="2400" dirty="0"/>
              <a:t> </a:t>
            </a:r>
            <a:r>
              <a:rPr lang="en-US" sz="2400" dirty="0" err="1"/>
              <a:t>muốn</a:t>
            </a:r>
            <a:r>
              <a:rPr lang="en-US" sz="2400" dirty="0"/>
              <a:t> </a:t>
            </a:r>
            <a:r>
              <a:rPr lang="en-US" sz="2400" dirty="0" err="1"/>
              <a:t>phân</a:t>
            </a:r>
            <a:r>
              <a:rPr lang="en-US" sz="2400" dirty="0"/>
              <a:t> </a:t>
            </a:r>
            <a:r>
              <a:rPr lang="en-US" sz="2400" dirty="0" err="1"/>
              <a:t>đoạn</a:t>
            </a:r>
            <a:r>
              <a:rPr lang="en-US" sz="2400" dirty="0"/>
              <a:t> </a:t>
            </a:r>
            <a:r>
              <a:rPr lang="en-US" sz="2400" dirty="0" err="1"/>
              <a:t>trong</a:t>
            </a:r>
            <a:r>
              <a:rPr lang="en-US" sz="2400" dirty="0"/>
              <a:t> </a:t>
            </a:r>
            <a:r>
              <a:rPr lang="en-US" sz="2400" dirty="0" err="1"/>
              <a:t>bức</a:t>
            </a:r>
            <a:r>
              <a:rPr lang="en-US" sz="2400" dirty="0"/>
              <a:t> </a:t>
            </a:r>
            <a:r>
              <a:rPr lang="en-US" sz="2400" dirty="0" err="1"/>
              <a:t>ảnh</a:t>
            </a:r>
            <a:r>
              <a:rPr lang="en-US" sz="2400" dirty="0"/>
              <a:t>, bounding box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tạo</a:t>
            </a:r>
            <a:r>
              <a:rPr lang="en-US" sz="2400" dirty="0"/>
              <a:t> ra </a:t>
            </a:r>
            <a:r>
              <a:rPr lang="en-US" sz="2400" dirty="0" err="1"/>
              <a:t>bằng</a:t>
            </a:r>
            <a:r>
              <a:rPr lang="en-US" sz="2400" dirty="0"/>
              <a:t> </a:t>
            </a:r>
            <a:r>
              <a:rPr lang="en-US" sz="2400" dirty="0" err="1"/>
              <a:t>nhiều</a:t>
            </a:r>
            <a:r>
              <a:rPr lang="en-US" sz="2400" dirty="0"/>
              <a:t> </a:t>
            </a:r>
            <a:r>
              <a:rPr lang="en-US" sz="2400" dirty="0" err="1"/>
              <a:t>cách</a:t>
            </a:r>
            <a:r>
              <a:rPr lang="en-US" sz="2400" dirty="0"/>
              <a:t> </a:t>
            </a:r>
            <a:r>
              <a:rPr lang="en-US" sz="2400" dirty="0" err="1"/>
              <a:t>khác</a:t>
            </a:r>
            <a:r>
              <a:rPr lang="en-US" sz="2400" dirty="0"/>
              <a:t> </a:t>
            </a:r>
            <a:r>
              <a:rPr lang="en-US" sz="2400" dirty="0" err="1"/>
              <a:t>nhau</a:t>
            </a:r>
            <a:r>
              <a:rPr lang="en-US" sz="2400" dirty="0"/>
              <a:t>, </a:t>
            </a:r>
            <a:r>
              <a:rPr lang="en-US" sz="2400" dirty="0" err="1"/>
              <a:t>sau</a:t>
            </a:r>
            <a:r>
              <a:rPr lang="en-US" sz="2400" dirty="0"/>
              <a:t> </a:t>
            </a:r>
            <a:r>
              <a:rPr lang="en-US" sz="2400" dirty="0" err="1"/>
              <a:t>đây</a:t>
            </a:r>
            <a:r>
              <a:rPr lang="en-US" sz="2400" dirty="0"/>
              <a:t> </a:t>
            </a:r>
            <a:r>
              <a:rPr lang="en-US" sz="2400" dirty="0" err="1"/>
              <a:t>là</a:t>
            </a:r>
            <a:r>
              <a:rPr lang="en-US" sz="2400" dirty="0"/>
              <a:t> </a:t>
            </a:r>
            <a:r>
              <a:rPr lang="en-US" sz="2400" dirty="0" err="1"/>
              <a:t>một</a:t>
            </a:r>
            <a:r>
              <a:rPr lang="en-US" sz="2400" dirty="0"/>
              <a:t> </a:t>
            </a:r>
            <a:r>
              <a:rPr lang="en-US" sz="2400" dirty="0" err="1"/>
              <a:t>vài</a:t>
            </a:r>
            <a:r>
              <a:rPr lang="en-US" sz="2400" dirty="0"/>
              <a:t> </a:t>
            </a:r>
            <a:r>
              <a:rPr lang="en-US" sz="2400" dirty="0" err="1"/>
              <a:t>cách</a:t>
            </a:r>
            <a:r>
              <a:rPr lang="en-US" sz="2400" dirty="0"/>
              <a:t> </a:t>
            </a:r>
            <a:r>
              <a:rPr lang="en-US" sz="2400" dirty="0" err="1"/>
              <a:t>phổ</a:t>
            </a:r>
            <a:r>
              <a:rPr lang="en-US" sz="2400" dirty="0"/>
              <a:t> </a:t>
            </a:r>
            <a:r>
              <a:rPr lang="en-US" sz="2400" dirty="0" err="1"/>
              <a:t>biến</a:t>
            </a:r>
            <a:r>
              <a:rPr lang="en-US" sz="2400" dirty="0"/>
              <a:t> </a:t>
            </a:r>
            <a:r>
              <a:rPr lang="en-US" sz="2400" dirty="0" err="1"/>
              <a:t>nhất</a:t>
            </a:r>
            <a:r>
              <a:rPr lang="en-US" sz="2400" dirty="0"/>
              <a:t>.</a:t>
            </a:r>
          </a:p>
          <a:p>
            <a:pPr marL="342900" indent="-342900">
              <a:buFont typeface="Arial" panose="020B0604020202020204" pitchFamily="34" charset="0"/>
              <a:buChar char="•"/>
            </a:pPr>
            <a:r>
              <a:rPr lang="en-US" sz="2400" dirty="0" err="1"/>
              <a:t>Xem</a:t>
            </a:r>
            <a:r>
              <a:rPr lang="en-US" sz="2400" dirty="0"/>
              <a:t> </a:t>
            </a:r>
            <a:r>
              <a:rPr lang="en-US" sz="2400" dirty="0" err="1"/>
              <a:t>xét</a:t>
            </a:r>
            <a:r>
              <a:rPr lang="en-US" sz="2400" dirty="0"/>
              <a:t> </a:t>
            </a:r>
            <a:r>
              <a:rPr lang="en-US" sz="2400" dirty="0" err="1"/>
              <a:t>bức</a:t>
            </a:r>
            <a:r>
              <a:rPr lang="en-US" sz="2400" dirty="0"/>
              <a:t> </a:t>
            </a:r>
            <a:r>
              <a:rPr lang="en-US" sz="2400" dirty="0" err="1"/>
              <a:t>ảnh</a:t>
            </a:r>
            <a:r>
              <a:rPr lang="en-US" sz="2400" dirty="0"/>
              <a:t> </a:t>
            </a:r>
            <a:r>
              <a:rPr lang="en-US" sz="2400" dirty="0" err="1"/>
              <a:t>một</a:t>
            </a:r>
            <a:r>
              <a:rPr lang="en-US" sz="2400" dirty="0"/>
              <a:t> </a:t>
            </a:r>
            <a:r>
              <a:rPr lang="en-US" sz="2400" dirty="0" err="1"/>
              <a:t>cách</a:t>
            </a:r>
            <a:r>
              <a:rPr lang="en-US" sz="2400" dirty="0"/>
              <a:t> </a:t>
            </a:r>
            <a:r>
              <a:rPr lang="en-US" sz="2400" dirty="0" err="1"/>
              <a:t>thủ</a:t>
            </a:r>
            <a:r>
              <a:rPr lang="en-US" sz="2400" dirty="0"/>
              <a:t> </a:t>
            </a:r>
            <a:r>
              <a:rPr lang="en-US" sz="2400" dirty="0" err="1"/>
              <a:t>công</a:t>
            </a:r>
            <a:r>
              <a:rPr lang="en-US" sz="2400" dirty="0"/>
              <a:t> </a:t>
            </a:r>
            <a:r>
              <a:rPr lang="en-US" sz="2400" dirty="0" err="1"/>
              <a:t>và</a:t>
            </a:r>
            <a:r>
              <a:rPr lang="en-US" sz="2400" dirty="0"/>
              <a:t> </a:t>
            </a:r>
            <a:r>
              <a:rPr lang="en-US" sz="2400" dirty="0" err="1"/>
              <a:t>dán</a:t>
            </a:r>
            <a:r>
              <a:rPr lang="en-US" sz="2400" dirty="0"/>
              <a:t> </a:t>
            </a:r>
            <a:r>
              <a:rPr lang="en-US" sz="2400" dirty="0" err="1"/>
              <a:t>nhãn</a:t>
            </a:r>
            <a:r>
              <a:rPr lang="en-US" sz="2400" dirty="0"/>
              <a:t> </a:t>
            </a:r>
            <a:r>
              <a:rPr lang="en-US" sz="2400" dirty="0" err="1"/>
              <a:t>tọa</a:t>
            </a:r>
            <a:r>
              <a:rPr lang="en-US" sz="2400" dirty="0"/>
              <a:t> </a:t>
            </a:r>
            <a:r>
              <a:rPr lang="en-US" sz="2400" dirty="0" err="1"/>
              <a:t>độ</a:t>
            </a:r>
            <a:r>
              <a:rPr lang="en-US" sz="2400" dirty="0"/>
              <a:t> (x, y) </a:t>
            </a:r>
            <a:r>
              <a:rPr lang="en-US" sz="2400" dirty="0" err="1"/>
              <a:t>cho</a:t>
            </a:r>
            <a:r>
              <a:rPr lang="en-US" sz="2400" dirty="0"/>
              <a:t> bounding box.</a:t>
            </a:r>
          </a:p>
          <a:p>
            <a:pPr marL="342900" indent="-342900">
              <a:buFont typeface="Arial" panose="020B0604020202020204" pitchFamily="34" charset="0"/>
              <a:buChar char="•"/>
            </a:pPr>
            <a:r>
              <a:rPr lang="en-US" sz="2400" dirty="0" err="1"/>
              <a:t>Áp</a:t>
            </a:r>
            <a:r>
              <a:rPr lang="en-US" sz="2400" dirty="0"/>
              <a:t> </a:t>
            </a:r>
            <a:r>
              <a:rPr lang="en-US" sz="2400" dirty="0" err="1"/>
              <a:t>dụng</a:t>
            </a:r>
            <a:r>
              <a:rPr lang="en-US" sz="2400" dirty="0"/>
              <a:t> a </a:t>
            </a:r>
            <a:r>
              <a:rPr lang="en-US" sz="2400" dirty="0" err="1"/>
              <a:t>Haar</a:t>
            </a:r>
            <a:r>
              <a:rPr lang="en-US" sz="2400" dirty="0"/>
              <a:t> cascade.</a:t>
            </a:r>
          </a:p>
          <a:p>
            <a:pPr marL="342900" indent="-342900">
              <a:buFont typeface="Arial" panose="020B0604020202020204" pitchFamily="34" charset="0"/>
              <a:buChar char="•"/>
            </a:pPr>
            <a:r>
              <a:rPr lang="en-US" sz="2400" dirty="0" err="1"/>
              <a:t>Sử</a:t>
            </a:r>
            <a:r>
              <a:rPr lang="en-US" sz="2400" dirty="0"/>
              <a:t> </a:t>
            </a:r>
            <a:r>
              <a:rPr lang="en-US" sz="2400" dirty="0" err="1"/>
              <a:t>dụng</a:t>
            </a:r>
            <a:r>
              <a:rPr lang="en-US" sz="2400" dirty="0"/>
              <a:t> HOG + Linear SVM </a:t>
            </a:r>
            <a:r>
              <a:rPr lang="en-US" sz="2400" dirty="0" err="1"/>
              <a:t>để</a:t>
            </a:r>
            <a:r>
              <a:rPr lang="en-US" sz="2400" dirty="0"/>
              <a:t> </a:t>
            </a:r>
            <a:r>
              <a:rPr lang="en-US" sz="2400" dirty="0" err="1"/>
              <a:t>phát</a:t>
            </a:r>
            <a:r>
              <a:rPr lang="en-US" sz="2400" dirty="0"/>
              <a:t> </a:t>
            </a:r>
            <a:r>
              <a:rPr lang="en-US" sz="2400" dirty="0" err="1"/>
              <a:t>hiện</a:t>
            </a:r>
            <a:r>
              <a:rPr lang="en-US" sz="2400" dirty="0"/>
              <a:t> </a:t>
            </a:r>
            <a:r>
              <a:rPr lang="en-US" sz="2400" dirty="0" err="1"/>
              <a:t>đối</a:t>
            </a:r>
            <a:r>
              <a:rPr lang="en-US" sz="2400" dirty="0"/>
              <a:t> </a:t>
            </a:r>
            <a:r>
              <a:rPr lang="en-US" sz="2400" dirty="0" err="1"/>
              <a:t>tượng</a:t>
            </a:r>
            <a:r>
              <a:rPr lang="en-US" sz="2400" dirty="0"/>
              <a:t>.</a:t>
            </a:r>
          </a:p>
          <a:p>
            <a:pPr marL="342900" indent="-342900">
              <a:buFont typeface="Arial" panose="020B0604020202020204" pitchFamily="34" charset="0"/>
              <a:buChar char="•"/>
            </a:pP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công</a:t>
            </a:r>
            <a:r>
              <a:rPr lang="en-US" sz="2400" dirty="0"/>
              <a:t> </a:t>
            </a:r>
            <a:r>
              <a:rPr lang="en-US" sz="2400" dirty="0" err="1"/>
              <a:t>cụ</a:t>
            </a:r>
            <a:r>
              <a:rPr lang="en-US" sz="2400" dirty="0"/>
              <a:t> </a:t>
            </a:r>
            <a:r>
              <a:rPr lang="en-US" sz="2400" dirty="0" err="1"/>
              <a:t>phát</a:t>
            </a:r>
            <a:r>
              <a:rPr lang="en-US" sz="2400" dirty="0"/>
              <a:t> </a:t>
            </a:r>
            <a:r>
              <a:rPr lang="en-US" sz="2400" dirty="0" err="1"/>
              <a:t>hiện</a:t>
            </a:r>
            <a:r>
              <a:rPr lang="en-US" sz="2400" dirty="0"/>
              <a:t> </a:t>
            </a:r>
            <a:r>
              <a:rPr lang="en-US" sz="2400" dirty="0" err="1"/>
              <a:t>đối</a:t>
            </a:r>
            <a:r>
              <a:rPr lang="en-US" sz="2400" dirty="0"/>
              <a:t> </a:t>
            </a:r>
            <a:r>
              <a:rPr lang="en-US" sz="2400" dirty="0" err="1"/>
              <a:t>tượng</a:t>
            </a:r>
            <a:r>
              <a:rPr lang="en-US" sz="2400" dirty="0"/>
              <a:t> </a:t>
            </a:r>
            <a:r>
              <a:rPr lang="en-US" sz="2400" dirty="0" err="1"/>
              <a:t>dựa</a:t>
            </a:r>
            <a:r>
              <a:rPr lang="en-US" sz="2400" dirty="0"/>
              <a:t> </a:t>
            </a:r>
            <a:r>
              <a:rPr lang="en-US" sz="2400" dirty="0" err="1"/>
              <a:t>trên</a:t>
            </a:r>
            <a:r>
              <a:rPr lang="en-US" sz="2400" dirty="0"/>
              <a:t> deep learning </a:t>
            </a:r>
            <a:r>
              <a:rPr lang="en-US" sz="2400" dirty="0" err="1"/>
              <a:t>như</a:t>
            </a:r>
            <a:r>
              <a:rPr lang="en-US" sz="2400" dirty="0"/>
              <a:t>: Faster R-CNN, SSDs, YOLO,…</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just"/>
            <a:r>
              <a:rPr lang="en-US" sz="2400" dirty="0" err="1"/>
              <a:t>GrabCut</a:t>
            </a:r>
            <a:r>
              <a:rPr lang="en-US" sz="2400" dirty="0"/>
              <a:t> </a:t>
            </a:r>
            <a:r>
              <a:rPr lang="en-US" sz="2400" dirty="0" err="1"/>
              <a:t>dễ</a:t>
            </a:r>
            <a:r>
              <a:rPr lang="en-US" sz="2400" dirty="0"/>
              <a:t> </a:t>
            </a:r>
            <a:r>
              <a:rPr lang="en-US" sz="2400" dirty="0" err="1"/>
              <a:t>dàng</a:t>
            </a:r>
            <a:r>
              <a:rPr lang="en-US" sz="2400" dirty="0"/>
              <a:t> </a:t>
            </a:r>
            <a:r>
              <a:rPr lang="en-US" sz="2400" dirty="0" err="1"/>
              <a:t>kết</a:t>
            </a:r>
            <a:r>
              <a:rPr lang="en-US" sz="2400" dirty="0"/>
              <a:t> </a:t>
            </a:r>
            <a:r>
              <a:rPr lang="en-US" sz="2400" dirty="0" err="1"/>
              <a:t>hợp</a:t>
            </a:r>
            <a:r>
              <a:rPr lang="en-US" sz="2400" dirty="0"/>
              <a:t> </a:t>
            </a:r>
            <a:r>
              <a:rPr lang="en-US" sz="2400" dirty="0" err="1"/>
              <a:t>với</a:t>
            </a:r>
            <a:r>
              <a:rPr lang="en-US" sz="2400" dirty="0"/>
              <a:t> </a:t>
            </a:r>
            <a:r>
              <a:rPr lang="en-US" sz="2400" dirty="0" err="1"/>
              <a:t>các</a:t>
            </a:r>
            <a:r>
              <a:rPr lang="en-US" sz="2400" dirty="0"/>
              <a:t> </a:t>
            </a:r>
            <a:r>
              <a:rPr lang="en-US" sz="2400" dirty="0" err="1"/>
              <a:t>thuật</a:t>
            </a:r>
            <a:r>
              <a:rPr lang="en-US" sz="2400" dirty="0"/>
              <a:t> </a:t>
            </a:r>
            <a:r>
              <a:rPr lang="en-US" sz="2400" dirty="0" err="1"/>
              <a:t>toán</a:t>
            </a:r>
            <a:r>
              <a:rPr lang="en-US" sz="2400" dirty="0"/>
              <a:t> </a:t>
            </a:r>
            <a:r>
              <a:rPr lang="en-US" sz="2400" dirty="0" err="1"/>
              <a:t>trên</a:t>
            </a:r>
            <a:r>
              <a:rPr lang="en-US" sz="2400" dirty="0"/>
              <a:t> </a:t>
            </a:r>
            <a:r>
              <a:rPr lang="en-US" sz="2400" dirty="0" err="1"/>
              <a:t>miễn</a:t>
            </a:r>
            <a:r>
              <a:rPr lang="en-US" sz="2400" dirty="0"/>
              <a:t> </a:t>
            </a:r>
            <a:r>
              <a:rPr lang="en-US" sz="2400" dirty="0" err="1"/>
              <a:t>là</a:t>
            </a:r>
            <a:r>
              <a:rPr lang="en-US" sz="2400" dirty="0"/>
              <a:t> </a:t>
            </a:r>
            <a:r>
              <a:rPr lang="en-US" sz="2400" dirty="0" err="1"/>
              <a:t>các</a:t>
            </a:r>
            <a:r>
              <a:rPr lang="en-US" sz="2400" dirty="0"/>
              <a:t> </a:t>
            </a:r>
            <a:r>
              <a:rPr lang="en-US" sz="2400" dirty="0" err="1"/>
              <a:t>thuật</a:t>
            </a:r>
            <a:r>
              <a:rPr lang="en-US" sz="2400" dirty="0"/>
              <a:t> </a:t>
            </a:r>
            <a:r>
              <a:rPr lang="en-US" sz="2400" dirty="0" err="1"/>
              <a:t>toán</a:t>
            </a:r>
            <a:r>
              <a:rPr lang="en-US" sz="2400" dirty="0"/>
              <a:t> </a:t>
            </a:r>
            <a:r>
              <a:rPr lang="en-US" sz="2400" dirty="0" err="1"/>
              <a:t>đó</a:t>
            </a:r>
            <a:r>
              <a:rPr lang="en-US" sz="2400" dirty="0"/>
              <a:t> </a:t>
            </a:r>
            <a:r>
              <a:rPr lang="en-US" sz="2400" dirty="0" err="1"/>
              <a:t>tạo</a:t>
            </a:r>
            <a:r>
              <a:rPr lang="en-US" sz="2400" dirty="0"/>
              <a:t> ra </a:t>
            </a:r>
            <a:r>
              <a:rPr lang="en-US" sz="2400" dirty="0" err="1"/>
              <a:t>các</a:t>
            </a:r>
            <a:r>
              <a:rPr lang="en-US" sz="2400" dirty="0"/>
              <a:t> bounding box.</a:t>
            </a:r>
          </a:p>
          <a:p>
            <a:pPr algn="just"/>
            <a:r>
              <a:rPr lang="en-US" sz="2400" dirty="0"/>
              <a:t>Ở </a:t>
            </a:r>
            <a:r>
              <a:rPr lang="en-US" sz="2400" dirty="0" err="1"/>
              <a:t>đây</a:t>
            </a:r>
            <a:r>
              <a:rPr lang="en-US" sz="2400" dirty="0"/>
              <a:t>, </a:t>
            </a:r>
            <a:r>
              <a:rPr lang="en-US" sz="2400" dirty="0" err="1"/>
              <a:t>mọi</a:t>
            </a:r>
            <a:r>
              <a:rPr lang="en-US" sz="2400" dirty="0"/>
              <a:t> </a:t>
            </a:r>
            <a:r>
              <a:rPr lang="en-US" sz="2400" dirty="0" err="1"/>
              <a:t>thứ</a:t>
            </a:r>
            <a:r>
              <a:rPr lang="en-US" sz="2400" dirty="0"/>
              <a:t> </a:t>
            </a:r>
            <a:r>
              <a:rPr lang="en-US" sz="2400" dirty="0" err="1"/>
              <a:t>bên</a:t>
            </a:r>
            <a:r>
              <a:rPr lang="en-US" sz="2400" dirty="0"/>
              <a:t> </a:t>
            </a:r>
            <a:r>
              <a:rPr lang="en-US" sz="2400" dirty="0" err="1"/>
              <a:t>ngoài</a:t>
            </a:r>
            <a:r>
              <a:rPr lang="en-US" sz="2400" dirty="0"/>
              <a:t> bounding box </a:t>
            </a:r>
            <a:r>
              <a:rPr lang="en-US" sz="2400" dirty="0" err="1"/>
              <a:t>sẽ</a:t>
            </a:r>
            <a:r>
              <a:rPr lang="en-US" sz="2400" dirty="0"/>
              <a:t> đ</a:t>
            </a:r>
            <a:r>
              <a:rPr lang="vi-VN" sz="2400" dirty="0"/>
              <a:t>ư</a:t>
            </a:r>
            <a:r>
              <a:rPr lang="en-US" sz="2400" dirty="0" err="1"/>
              <a:t>ợc</a:t>
            </a:r>
            <a:r>
              <a:rPr lang="en-US" sz="2400" dirty="0"/>
              <a:t> </a:t>
            </a:r>
            <a:r>
              <a:rPr lang="en-US" sz="2400" dirty="0" err="1"/>
              <a:t>xem</a:t>
            </a:r>
            <a:r>
              <a:rPr lang="en-US" sz="2400" dirty="0"/>
              <a:t> </a:t>
            </a:r>
            <a:r>
              <a:rPr lang="en-US" sz="2400" dirty="0" err="1"/>
              <a:t>là</a:t>
            </a:r>
            <a:r>
              <a:rPr lang="en-US" sz="2400" dirty="0"/>
              <a:t> </a:t>
            </a:r>
            <a:r>
              <a:rPr lang="en-US" sz="2400" dirty="0" err="1"/>
              <a:t>hậu</a:t>
            </a:r>
            <a:r>
              <a:rPr lang="en-US" sz="2400" dirty="0"/>
              <a:t> </a:t>
            </a:r>
            <a:r>
              <a:rPr lang="en-US" sz="2400" dirty="0" err="1"/>
              <a:t>cảnh</a:t>
            </a:r>
            <a:r>
              <a:rPr lang="en-US" sz="2400" dirty="0"/>
              <a:t> </a:t>
            </a:r>
            <a:r>
              <a:rPr lang="en-US" sz="2400" dirty="0" err="1"/>
              <a:t>và</a:t>
            </a:r>
            <a:r>
              <a:rPr lang="en-US" sz="2400" dirty="0"/>
              <a:t> </a:t>
            </a:r>
            <a:r>
              <a:rPr lang="en-US" sz="2400" dirty="0" err="1"/>
              <a:t>bên</a:t>
            </a:r>
            <a:r>
              <a:rPr lang="en-US" sz="2400" dirty="0"/>
              <a:t> </a:t>
            </a:r>
            <a:r>
              <a:rPr lang="en-US" sz="2400" dirty="0" err="1"/>
              <a:t>trong</a:t>
            </a:r>
            <a:r>
              <a:rPr lang="en-US" sz="2400" dirty="0"/>
              <a:t> bounding box </a:t>
            </a:r>
            <a:r>
              <a:rPr lang="en-US" sz="2400" dirty="0" err="1"/>
              <a:t>sẽ</a:t>
            </a:r>
            <a:r>
              <a:rPr lang="en-US" sz="2400" dirty="0"/>
              <a:t> đ</a:t>
            </a:r>
            <a:r>
              <a:rPr lang="vi-VN" sz="2400" dirty="0"/>
              <a:t>ư</a:t>
            </a:r>
            <a:r>
              <a:rPr lang="en-US" sz="2400" dirty="0" err="1"/>
              <a:t>ợc</a:t>
            </a:r>
            <a:r>
              <a:rPr lang="en-US" sz="2400" dirty="0"/>
              <a:t> </a:t>
            </a:r>
            <a:r>
              <a:rPr lang="en-US" sz="2400" dirty="0" err="1"/>
              <a:t>xem</a:t>
            </a:r>
            <a:r>
              <a:rPr lang="en-US" sz="2400" dirty="0"/>
              <a:t> </a:t>
            </a:r>
            <a:r>
              <a:rPr lang="en-US" sz="2400" dirty="0" err="1"/>
              <a:t>là</a:t>
            </a:r>
            <a:r>
              <a:rPr lang="en-US" sz="2400" dirty="0"/>
              <a:t> </a:t>
            </a:r>
            <a:r>
              <a:rPr lang="en-US" sz="2400" dirty="0" err="1"/>
              <a:t>tiền</a:t>
            </a:r>
            <a:r>
              <a:rPr lang="en-US" sz="2400" dirty="0"/>
              <a:t> </a:t>
            </a:r>
            <a:r>
              <a:rPr lang="en-US" sz="2400" dirty="0" err="1"/>
              <a:t>cảnh</a:t>
            </a:r>
            <a:r>
              <a:rPr lang="en-US" sz="2400" dirty="0"/>
              <a:t>. Khi bounding box đ</a:t>
            </a:r>
            <a:r>
              <a:rPr lang="vi-VN" sz="2400" dirty="0"/>
              <a:t>ư</a:t>
            </a:r>
            <a:r>
              <a:rPr lang="en-US" sz="2400" dirty="0" err="1"/>
              <a:t>ợc</a:t>
            </a:r>
            <a:r>
              <a:rPr lang="en-US" sz="2400" dirty="0"/>
              <a:t> </a:t>
            </a:r>
            <a:r>
              <a:rPr lang="en-US" sz="2400" dirty="0" err="1"/>
              <a:t>vẽ</a:t>
            </a:r>
            <a:r>
              <a:rPr lang="en-US" sz="2400" dirty="0"/>
              <a:t> </a:t>
            </a:r>
            <a:r>
              <a:rPr lang="en-US" sz="2400" dirty="0" err="1"/>
              <a:t>nên</a:t>
            </a:r>
            <a:r>
              <a:rPr lang="en-US" sz="2400" dirty="0"/>
              <a:t> </a:t>
            </a:r>
            <a:r>
              <a:rPr lang="en-US" sz="2400" dirty="0" err="1"/>
              <a:t>thì</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hậu</a:t>
            </a:r>
            <a:r>
              <a:rPr lang="en-US" sz="2400" dirty="0"/>
              <a:t> </a:t>
            </a:r>
            <a:r>
              <a:rPr lang="en-US" sz="2400" dirty="0" err="1"/>
              <a:t>cảnh</a:t>
            </a:r>
            <a:r>
              <a:rPr lang="en-US" sz="2400" dirty="0"/>
              <a:t> </a:t>
            </a:r>
            <a:r>
              <a:rPr lang="en-US" sz="2400" dirty="0" err="1"/>
              <a:t>sẽ</a:t>
            </a:r>
            <a:r>
              <a:rPr lang="en-US" sz="2400" dirty="0"/>
              <a:t> </a:t>
            </a:r>
            <a:r>
              <a:rPr lang="en-US" sz="2400" dirty="0" err="1"/>
              <a:t>là</a:t>
            </a:r>
            <a:r>
              <a:rPr lang="en-US" sz="2400" dirty="0"/>
              <a:t> </a:t>
            </a:r>
            <a:r>
              <a:rPr lang="en-US" sz="2400" dirty="0" err="1"/>
              <a:t>nhãn</a:t>
            </a:r>
            <a:r>
              <a:rPr lang="en-US" sz="2400" dirty="0"/>
              <a:t> </a:t>
            </a:r>
            <a:r>
              <a:rPr lang="en-US" sz="2400" dirty="0" err="1"/>
              <a:t>cứng</a:t>
            </a:r>
            <a:r>
              <a:rPr lang="en-US" sz="2400" dirty="0"/>
              <a:t> </a:t>
            </a:r>
            <a:r>
              <a:rPr lang="en-US" sz="2400" dirty="0" err="1"/>
              <a:t>có</a:t>
            </a:r>
            <a:r>
              <a:rPr lang="en-US" sz="2400" dirty="0"/>
              <a:t> </a:t>
            </a:r>
            <a:r>
              <a:rPr lang="en-US" sz="2400" dirty="0" err="1"/>
              <a:t>nghĩa</a:t>
            </a:r>
            <a:r>
              <a:rPr lang="en-US" sz="2400" dirty="0"/>
              <a:t> </a:t>
            </a:r>
            <a:r>
              <a:rPr lang="en-US" sz="2400" dirty="0" err="1"/>
              <a:t>là</a:t>
            </a:r>
            <a:r>
              <a:rPr lang="en-US" sz="2400" dirty="0"/>
              <a:t> </a:t>
            </a:r>
            <a:r>
              <a:rPr lang="en-US" sz="2400" dirty="0" err="1"/>
              <a:t>chúng</a:t>
            </a:r>
            <a:r>
              <a:rPr lang="en-US" sz="2400" dirty="0"/>
              <a:t> </a:t>
            </a:r>
            <a:r>
              <a:rPr lang="en-US" sz="2400" dirty="0" err="1"/>
              <a:t>sẽ</a:t>
            </a:r>
            <a:r>
              <a:rPr lang="en-US" sz="2400" dirty="0"/>
              <a:t> </a:t>
            </a:r>
            <a:r>
              <a:rPr lang="en-US" sz="2400" dirty="0" err="1"/>
              <a:t>không</a:t>
            </a:r>
            <a:r>
              <a:rPr lang="en-US" sz="2400" dirty="0"/>
              <a:t> </a:t>
            </a:r>
            <a:r>
              <a:rPr lang="en-US" sz="2400" dirty="0" err="1"/>
              <a:t>thay</a:t>
            </a:r>
            <a:r>
              <a:rPr lang="en-US" sz="2400" dirty="0"/>
              <a:t> </a:t>
            </a:r>
            <a:r>
              <a:rPr lang="en-US" sz="2400" dirty="0" err="1"/>
              <a:t>đổi</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xử</a:t>
            </a:r>
            <a:r>
              <a:rPr lang="en-US" sz="2400" dirty="0"/>
              <a:t> </a:t>
            </a:r>
            <a:r>
              <a:rPr lang="en-US" sz="2400" dirty="0" err="1"/>
              <a:t>lí</a:t>
            </a:r>
            <a:r>
              <a:rPr lang="en-US" sz="2400" dirty="0"/>
              <a:t>.</a:t>
            </a:r>
          </a:p>
          <a:p>
            <a:pPr algn="just"/>
            <a:r>
              <a:rPr lang="en-US" sz="2400" dirty="0" err="1"/>
              <a:t>Tiếp</a:t>
            </a:r>
            <a:r>
              <a:rPr lang="en-US" sz="2400" dirty="0"/>
              <a:t> </a:t>
            </a:r>
            <a:r>
              <a:rPr lang="en-US" sz="2400" dirty="0" err="1"/>
              <a:t>theo</a:t>
            </a:r>
            <a:r>
              <a:rPr lang="en-US" sz="2400" dirty="0"/>
              <a:t>, Gaussian Mixture Model (GMM) đ</a:t>
            </a:r>
            <a:r>
              <a:rPr lang="vi-VN" sz="2400" dirty="0"/>
              <a:t>ư</a:t>
            </a:r>
            <a:r>
              <a:rPr lang="en-US" sz="2400" dirty="0" err="1"/>
              <a:t>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tạo</a:t>
            </a:r>
            <a:r>
              <a:rPr lang="en-US" sz="2400" dirty="0"/>
              <a:t> </a:t>
            </a:r>
            <a:r>
              <a:rPr lang="en-US" sz="2400" dirty="0" err="1"/>
              <a:t>mô</a:t>
            </a:r>
            <a:r>
              <a:rPr lang="en-US" sz="2400" dirty="0"/>
              <a:t> </a:t>
            </a:r>
            <a:r>
              <a:rPr lang="en-US" sz="2400" dirty="0" err="1"/>
              <a:t>hình</a:t>
            </a:r>
            <a:r>
              <a:rPr lang="en-US" sz="2400" dirty="0"/>
              <a:t> </a:t>
            </a:r>
            <a:r>
              <a:rPr lang="en-US" sz="2400" dirty="0" err="1"/>
              <a:t>tiền</a:t>
            </a:r>
            <a:r>
              <a:rPr lang="en-US" sz="2400" dirty="0"/>
              <a:t> </a:t>
            </a:r>
            <a:r>
              <a:rPr lang="en-US" sz="2400" dirty="0" err="1"/>
              <a:t>cảnh</a:t>
            </a:r>
            <a:r>
              <a:rPr lang="en-US" sz="2400" dirty="0"/>
              <a:t> </a:t>
            </a:r>
            <a:r>
              <a:rPr lang="en-US" sz="2400" dirty="0" err="1"/>
              <a:t>và</a:t>
            </a:r>
            <a:r>
              <a:rPr lang="en-US" sz="2400" dirty="0"/>
              <a:t> </a:t>
            </a:r>
            <a:r>
              <a:rPr lang="en-US" sz="2400" dirty="0" err="1"/>
              <a:t>hậu</a:t>
            </a:r>
            <a:r>
              <a:rPr lang="en-US" sz="2400" dirty="0"/>
              <a:t> </a:t>
            </a:r>
            <a:r>
              <a:rPr lang="en-US" sz="2400" dirty="0" err="1"/>
              <a:t>cảnh</a:t>
            </a:r>
            <a:r>
              <a:rPr lang="en-US" sz="2400" dirty="0"/>
              <a:t>. GMM </a:t>
            </a:r>
            <a:r>
              <a:rPr lang="en-US" sz="2400" dirty="0" err="1"/>
              <a:t>sẽ</a:t>
            </a:r>
            <a:r>
              <a:rPr lang="en-US" sz="2400" dirty="0"/>
              <a:t> </a:t>
            </a:r>
            <a:r>
              <a:rPr lang="en-US" sz="2400" dirty="0" err="1"/>
              <a:t>học</a:t>
            </a:r>
            <a:r>
              <a:rPr lang="en-US" sz="2400" dirty="0"/>
              <a:t> </a:t>
            </a:r>
            <a:r>
              <a:rPr lang="en-US" sz="2400" dirty="0" err="1"/>
              <a:t>và</a:t>
            </a:r>
            <a:r>
              <a:rPr lang="en-US" sz="2400" dirty="0"/>
              <a:t> </a:t>
            </a:r>
            <a:r>
              <a:rPr lang="en-US" sz="2400" dirty="0" err="1"/>
              <a:t>tạo</a:t>
            </a:r>
            <a:r>
              <a:rPr lang="en-US" sz="2400" dirty="0"/>
              <a:t> </a:t>
            </a:r>
            <a:r>
              <a:rPr lang="en-US" sz="2400" dirty="0" err="1"/>
              <a:t>phân</a:t>
            </a:r>
            <a:r>
              <a:rPr lang="en-US" sz="2400" dirty="0"/>
              <a:t> </a:t>
            </a:r>
            <a:r>
              <a:rPr lang="en-US" sz="2400" dirty="0" err="1"/>
              <a:t>phối</a:t>
            </a:r>
            <a:r>
              <a:rPr lang="en-US" sz="2400" dirty="0"/>
              <a:t> pixel </a:t>
            </a:r>
            <a:r>
              <a:rPr lang="en-US" sz="2400" dirty="0" err="1"/>
              <a:t>mới</a:t>
            </a:r>
            <a:r>
              <a:rPr lang="en-US" sz="2400" dirty="0"/>
              <a:t>, </a:t>
            </a:r>
            <a:r>
              <a:rPr lang="en-US" sz="2400" dirty="0" err="1"/>
              <a:t>có</a:t>
            </a:r>
            <a:r>
              <a:rPr lang="en-US" sz="2400" dirty="0"/>
              <a:t> </a:t>
            </a:r>
            <a:r>
              <a:rPr lang="en-US" sz="2400" dirty="0" err="1"/>
              <a:t>nghĩa</a:t>
            </a:r>
            <a:r>
              <a:rPr lang="en-US" sz="2400" dirty="0"/>
              <a:t> </a:t>
            </a:r>
            <a:r>
              <a:rPr lang="en-US" sz="2400" dirty="0" err="1"/>
              <a:t>là</a:t>
            </a:r>
            <a:r>
              <a:rPr lang="en-US" sz="2400" dirty="0"/>
              <a:t> </a:t>
            </a:r>
            <a:r>
              <a:rPr lang="en-US" sz="2400" dirty="0" err="1"/>
              <a:t>các</a:t>
            </a:r>
            <a:r>
              <a:rPr lang="en-US" sz="2400" dirty="0"/>
              <a:t> pixel </a:t>
            </a:r>
            <a:r>
              <a:rPr lang="en-US" sz="2400" dirty="0" err="1"/>
              <a:t>không</a:t>
            </a:r>
            <a:r>
              <a:rPr lang="en-US" sz="2400" dirty="0"/>
              <a:t> </a:t>
            </a:r>
            <a:r>
              <a:rPr lang="en-US" sz="2400" dirty="0" err="1"/>
              <a:t>xác</a:t>
            </a:r>
            <a:r>
              <a:rPr lang="en-US" sz="2400" dirty="0"/>
              <a:t> </a:t>
            </a:r>
            <a:r>
              <a:rPr lang="en-US" sz="2400" dirty="0" err="1"/>
              <a:t>định</a:t>
            </a:r>
            <a:r>
              <a:rPr lang="en-US" sz="2400" dirty="0"/>
              <a:t>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a:t>
            </a:r>
            <a:r>
              <a:rPr lang="en-US" sz="2400" dirty="0" err="1"/>
              <a:t>gắn</a:t>
            </a:r>
            <a:r>
              <a:rPr lang="en-US" sz="2400" dirty="0"/>
              <a:t> </a:t>
            </a:r>
            <a:r>
              <a:rPr lang="en-US" sz="2400" dirty="0" err="1"/>
              <a:t>nhãn</a:t>
            </a:r>
            <a:r>
              <a:rPr lang="en-US" sz="2400" dirty="0"/>
              <a:t> </a:t>
            </a:r>
            <a:r>
              <a:rPr lang="en-US" sz="2400" dirty="0" err="1"/>
              <a:t>là</a:t>
            </a:r>
            <a:r>
              <a:rPr lang="en-US" sz="2400" dirty="0"/>
              <a:t> </a:t>
            </a:r>
            <a:r>
              <a:rPr lang="en-US" sz="2400" dirty="0" err="1"/>
              <a:t>tiền</a:t>
            </a:r>
            <a:r>
              <a:rPr lang="en-US" sz="2400" dirty="0"/>
              <a:t> </a:t>
            </a:r>
            <a:r>
              <a:rPr lang="en-US" sz="2400" dirty="0" err="1"/>
              <a:t>cảnh</a:t>
            </a:r>
            <a:r>
              <a:rPr lang="en-US" sz="2400" dirty="0"/>
              <a:t> </a:t>
            </a:r>
            <a:r>
              <a:rPr lang="en-US" sz="2400" dirty="0" err="1"/>
              <a:t>hoặc</a:t>
            </a:r>
            <a:r>
              <a:rPr lang="en-US" sz="2400" dirty="0"/>
              <a:t> </a:t>
            </a:r>
            <a:r>
              <a:rPr lang="en-US" sz="2400" dirty="0" err="1"/>
              <a:t>hậu</a:t>
            </a:r>
            <a:r>
              <a:rPr lang="en-US" sz="2400" dirty="0"/>
              <a:t> </a:t>
            </a:r>
            <a:r>
              <a:rPr lang="en-US" sz="2400" dirty="0" err="1"/>
              <a:t>cảnh</a:t>
            </a:r>
            <a:r>
              <a:rPr lang="en-US" sz="2400" dirty="0"/>
              <a:t> </a:t>
            </a:r>
            <a:r>
              <a:rPr lang="en-US" sz="2400" dirty="0" err="1"/>
              <a:t>tùy</a:t>
            </a:r>
            <a:r>
              <a:rPr lang="en-US" sz="2400" dirty="0"/>
              <a:t> </a:t>
            </a:r>
            <a:r>
              <a:rPr lang="en-US" sz="2400" dirty="0" err="1"/>
              <a:t>thuộc</a:t>
            </a:r>
            <a:r>
              <a:rPr lang="en-US" sz="2400" dirty="0"/>
              <a:t> </a:t>
            </a:r>
            <a:r>
              <a:rPr lang="en-US" sz="2400" dirty="0" err="1"/>
              <a:t>vào</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của</a:t>
            </a:r>
            <a:r>
              <a:rPr lang="en-US" sz="2400" dirty="0"/>
              <a:t> </a:t>
            </a:r>
            <a:r>
              <a:rPr lang="en-US" sz="2400" dirty="0" err="1"/>
              <a:t>nó</a:t>
            </a:r>
            <a:r>
              <a:rPr lang="en-US" sz="2400" dirty="0"/>
              <a:t> </a:t>
            </a:r>
            <a:r>
              <a:rPr lang="en-US" sz="2400" dirty="0" err="1"/>
              <a:t>với</a:t>
            </a:r>
            <a:r>
              <a:rPr lang="en-US" sz="2400" dirty="0"/>
              <a:t> </a:t>
            </a:r>
            <a:r>
              <a:rPr lang="en-US" sz="2400" dirty="0" err="1"/>
              <a:t>các</a:t>
            </a:r>
            <a:r>
              <a:rPr lang="en-US" sz="2400" dirty="0"/>
              <a:t> pixel đ</a:t>
            </a:r>
            <a:r>
              <a:rPr lang="vi-VN" sz="2400" dirty="0"/>
              <a:t>ư</a:t>
            </a:r>
            <a:r>
              <a:rPr lang="en-US" sz="2400" dirty="0" err="1"/>
              <a:t>ợc</a:t>
            </a:r>
            <a:r>
              <a:rPr lang="en-US" sz="2400" dirty="0"/>
              <a:t> </a:t>
            </a:r>
            <a:r>
              <a:rPr lang="en-US" sz="2400" dirty="0" err="1"/>
              <a:t>gắn</a:t>
            </a:r>
            <a:r>
              <a:rPr lang="en-US" sz="2400" dirty="0"/>
              <a:t> </a:t>
            </a:r>
            <a:r>
              <a:rPr lang="en-US" sz="2400" dirty="0" err="1"/>
              <a:t>nhãn</a:t>
            </a:r>
            <a:r>
              <a:rPr lang="en-US" sz="2400" dirty="0"/>
              <a:t> </a:t>
            </a:r>
            <a:r>
              <a:rPr lang="en-US" sz="2400" dirty="0" err="1"/>
              <a:t>cứng</a:t>
            </a:r>
            <a:r>
              <a:rPr lang="en-US" sz="2400" dirty="0"/>
              <a:t> </a:t>
            </a:r>
            <a:r>
              <a:rPr lang="en-US" sz="2400" dirty="0" err="1"/>
              <a:t>theo</a:t>
            </a:r>
            <a:r>
              <a:rPr lang="en-US" sz="2400" dirty="0"/>
              <a:t> </a:t>
            </a:r>
            <a:r>
              <a:rPr lang="en-US" sz="2400" dirty="0" err="1"/>
              <a:t>thống</a:t>
            </a:r>
            <a:r>
              <a:rPr lang="en-US" sz="2400" dirty="0"/>
              <a:t> </a:t>
            </a:r>
            <a:r>
              <a:rPr lang="en-US" sz="2400" dirty="0" err="1"/>
              <a:t>kê</a:t>
            </a:r>
            <a:r>
              <a:rPr lang="en-US" sz="2400" dirty="0"/>
              <a:t> </a:t>
            </a:r>
            <a:r>
              <a:rPr lang="en-US" sz="2400" dirty="0" err="1"/>
              <a:t>màu</a:t>
            </a:r>
            <a:r>
              <a:rPr lang="en-US" sz="2400" dirty="0"/>
              <a:t> (</a:t>
            </a:r>
            <a:r>
              <a:rPr lang="en-US" sz="2400" dirty="0" err="1"/>
              <a:t>nó</a:t>
            </a:r>
            <a:r>
              <a:rPr lang="en-US" sz="2400" dirty="0"/>
              <a:t> t</a:t>
            </a:r>
            <a:r>
              <a:rPr lang="vi-VN" sz="2400" dirty="0"/>
              <a:t>ư</a:t>
            </a:r>
            <a:r>
              <a:rPr lang="en-US" sz="2400" dirty="0" err="1"/>
              <a:t>ơng</a:t>
            </a:r>
            <a:r>
              <a:rPr lang="en-US" sz="2400" dirty="0"/>
              <a:t> </a:t>
            </a:r>
            <a:r>
              <a:rPr lang="en-US" sz="2400" dirty="0" err="1"/>
              <a:t>tự</a:t>
            </a:r>
            <a:r>
              <a:rPr lang="en-US" sz="2400" dirty="0"/>
              <a:t> </a:t>
            </a:r>
            <a:r>
              <a:rPr lang="en-US" sz="2400" dirty="0" err="1"/>
              <a:t>như</a:t>
            </a:r>
            <a:r>
              <a:rPr lang="en-US" sz="2400" dirty="0"/>
              <a:t> </a:t>
            </a:r>
            <a:r>
              <a:rPr lang="en-US" sz="2400" dirty="0" err="1"/>
              <a:t>phân</a:t>
            </a:r>
            <a:r>
              <a:rPr lang="en-US" sz="2400" dirty="0"/>
              <a:t> </a:t>
            </a:r>
            <a:r>
              <a:rPr lang="en-US" sz="2400" dirty="0" err="1"/>
              <a:t>cụm</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latin typeface="Times New Roman" panose="02020603050405020304" pitchFamily="18" charset="0"/>
              <a:cs typeface="Times New Roman" panose="02020603050405020304" pitchFamily="18" charset="0"/>
            </a:endParaRPr>
          </a:p>
        </p:txBody>
      </p:sp>
      <p:sp>
        <p:nvSpPr>
          <p:cNvPr id="282" name="Text Placeholder 281"/>
          <p:cNvSpPr>
            <a:spLocks noGrp="1"/>
          </p:cNvSpPr>
          <p:nvPr>
            <p:ph type="body" sz="quarter" idx="151"/>
          </p:nvPr>
        </p:nvSpPr>
        <p:spPr>
          <a:xfrm>
            <a:off x="745155" y="2993232"/>
            <a:ext cx="20502723" cy="867523"/>
          </a:xfrm>
        </p:spPr>
        <p:txBody>
          <a:bodyPr>
            <a:normAutofit/>
          </a:bodyPr>
          <a:lstStyle/>
          <a:p>
            <a:r>
              <a:rPr lang="en-US" sz="3600" dirty="0" err="1"/>
              <a:t>Nguyễn</a:t>
            </a:r>
            <a:r>
              <a:rPr lang="en-US" sz="3600" dirty="0"/>
              <a:t> </a:t>
            </a:r>
            <a:r>
              <a:rPr lang="en-US" sz="3600" dirty="0" err="1"/>
              <a:t>Xuân</a:t>
            </a:r>
            <a:r>
              <a:rPr lang="en-US" sz="3600" dirty="0"/>
              <a:t> </a:t>
            </a:r>
            <a:r>
              <a:rPr lang="en-US" sz="3600" dirty="0" err="1"/>
              <a:t>Tính</a:t>
            </a:r>
            <a:r>
              <a:rPr lang="en-US" sz="3600" dirty="0"/>
              <a:t>, </a:t>
            </a:r>
            <a:r>
              <a:rPr lang="en-US" sz="3600" dirty="0" err="1"/>
              <a:t>Phạm</a:t>
            </a:r>
            <a:r>
              <a:rPr lang="en-US" sz="3600" dirty="0"/>
              <a:t> </a:t>
            </a:r>
            <a:r>
              <a:rPr lang="en-US" sz="3600" dirty="0" err="1"/>
              <a:t>Nguyễn</a:t>
            </a:r>
            <a:r>
              <a:rPr lang="en-US" sz="3600" dirty="0"/>
              <a:t> </a:t>
            </a:r>
            <a:r>
              <a:rPr lang="en-US" sz="3600" dirty="0" err="1"/>
              <a:t>Thùy</a:t>
            </a:r>
            <a:r>
              <a:rPr lang="en-US" sz="3600" dirty="0"/>
              <a:t> Trang, </a:t>
            </a:r>
            <a:r>
              <a:rPr lang="en-US" sz="3600" dirty="0" err="1"/>
              <a:t>Lâm</a:t>
            </a:r>
            <a:r>
              <a:rPr lang="en-US" sz="3600" dirty="0"/>
              <a:t> </a:t>
            </a:r>
            <a:r>
              <a:rPr lang="en-US" sz="3600" dirty="0" err="1"/>
              <a:t>Phát</a:t>
            </a:r>
            <a:r>
              <a:rPr lang="en-US" sz="3600" dirty="0"/>
              <a:t> </a:t>
            </a:r>
            <a:r>
              <a:rPr lang="en-US" sz="3600" dirty="0" err="1"/>
              <a:t>Tài</a:t>
            </a:r>
            <a:endParaRPr lang="en-US" sz="3600" dirty="0"/>
          </a:p>
          <a:p>
            <a:endParaRPr lang="en-US" dirty="0">
              <a:solidFill>
                <a:schemeClr val="accent5">
                  <a:lumMod val="50000"/>
                </a:schemeClr>
              </a:solidFill>
            </a:endParaRPr>
          </a:p>
        </p:txBody>
      </p:sp>
      <p:sp>
        <p:nvSpPr>
          <p:cNvPr id="283" name="Text Placeholder 282"/>
          <p:cNvSpPr>
            <a:spLocks noGrp="1"/>
          </p:cNvSpPr>
          <p:nvPr>
            <p:ph type="body" sz="quarter" idx="153"/>
          </p:nvPr>
        </p:nvSpPr>
        <p:spPr>
          <a:xfrm>
            <a:off x="3192399" y="319458"/>
            <a:ext cx="15608232" cy="2451612"/>
          </a:xfrm>
        </p:spPr>
        <p:txBody>
          <a:bodyPr>
            <a:normAutofit lnSpcReduction="10000"/>
          </a:bodyPr>
          <a:lstStyle/>
          <a:p>
            <a:endParaRPr lang="en-US" sz="4800" dirty="0">
              <a:latin typeface="Calibri (Headings)"/>
            </a:endParaRPr>
          </a:p>
          <a:p>
            <a:endParaRPr lang="en-US" sz="4800" dirty="0">
              <a:latin typeface="Calibri (Headings)"/>
            </a:endParaRPr>
          </a:p>
          <a:p>
            <a:r>
              <a:rPr lang="en-US" sz="5400" cap="all" dirty="0">
                <a:solidFill>
                  <a:srgbClr val="0070C0"/>
                </a:solidFill>
              </a:rPr>
              <a:t>Image Segmentation with </a:t>
            </a:r>
            <a:r>
              <a:rPr lang="en-US" sz="5400" cap="all" dirty="0" err="1">
                <a:solidFill>
                  <a:srgbClr val="0070C0"/>
                </a:solidFill>
              </a:rPr>
              <a:t>GrabCut</a:t>
            </a:r>
            <a:r>
              <a:rPr lang="en-US" sz="5400" cap="all" dirty="0">
                <a:solidFill>
                  <a:srgbClr val="0070C0"/>
                </a:solidFill>
              </a:rPr>
              <a:t> Algorithm</a:t>
            </a:r>
          </a:p>
        </p:txBody>
      </p:sp>
      <p:sp>
        <p:nvSpPr>
          <p:cNvPr id="16" name="Text Placeholder 232">
            <a:extLst>
              <a:ext uri="{FF2B5EF4-FFF2-40B4-BE49-F238E27FC236}">
                <a16:creationId xmlns:a16="http://schemas.microsoft.com/office/drawing/2014/main" id="{B0621DFF-4CE5-4291-A179-24C38C2647F5}"/>
              </a:ext>
            </a:extLst>
          </p:cNvPr>
          <p:cNvSpPr txBox="1">
            <a:spLocks/>
          </p:cNvSpPr>
          <p:nvPr/>
        </p:nvSpPr>
        <p:spPr>
          <a:xfrm>
            <a:off x="524451" y="7687684"/>
            <a:ext cx="10093882"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Introduction</a:t>
            </a:r>
          </a:p>
        </p:txBody>
      </p:sp>
      <p:sp>
        <p:nvSpPr>
          <p:cNvPr id="3" name="TextBox 2">
            <a:extLst>
              <a:ext uri="{FF2B5EF4-FFF2-40B4-BE49-F238E27FC236}">
                <a16:creationId xmlns:a16="http://schemas.microsoft.com/office/drawing/2014/main" id="{839BCB1E-61FA-4195-93D4-66F66035613C}"/>
              </a:ext>
            </a:extLst>
          </p:cNvPr>
          <p:cNvSpPr txBox="1"/>
          <p:nvPr/>
        </p:nvSpPr>
        <p:spPr>
          <a:xfrm>
            <a:off x="554939" y="8334511"/>
            <a:ext cx="10096349" cy="3046988"/>
          </a:xfrm>
          <a:prstGeom prst="rect">
            <a:avLst/>
          </a:prstGeom>
          <a:noFill/>
        </p:spPr>
        <p:txBody>
          <a:bodyPr wrap="square" rtlCol="0">
            <a:spAutoFit/>
          </a:bodyPr>
          <a:lstStyle/>
          <a:p>
            <a:pPr algn="just"/>
            <a:r>
              <a:rPr lang="en-US" sz="2400" dirty="0">
                <a:solidFill>
                  <a:schemeClr val="accent5">
                    <a:lumMod val="50000"/>
                  </a:schemeClr>
                </a:solidFill>
                <a:latin typeface="Times New Roman" panose="02020603050405020304" pitchFamily="18" charset="0"/>
                <a:cs typeface="Times New Roman" panose="02020603050405020304" pitchFamily="18" charset="0"/>
              </a:rPr>
              <a:t>Segmentation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phương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giúp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ta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thực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hiện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trích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xuất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tiền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hậu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của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chính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tiếp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nhận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đầu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từ</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người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bounding box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định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vị</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của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đối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tượng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ta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muốn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hoặc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mask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gần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đề</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tài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này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sẽ</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thực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hiện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phương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dụng</a:t>
            </a:r>
            <a:r>
              <a:rPr lang="en-US" sz="2400" dirty="0">
                <a:solidFill>
                  <a:schemeClr val="accent5">
                    <a:lumMod val="50000"/>
                  </a:schemeClr>
                </a:solidFill>
                <a:latin typeface="Times New Roman" panose="02020603050405020304" pitchFamily="18" charset="0"/>
                <a:cs typeface="Times New Roman" panose="02020603050405020304" pitchFamily="18" charset="0"/>
              </a:rPr>
              <a:t> bounding box,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hi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vọng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rằng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sẽ</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trích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xuất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được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đối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tượng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mình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muốn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vẽ</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hình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chữ</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nhật</a:t>
            </a:r>
            <a:r>
              <a:rPr lang="en-US" sz="2400" dirty="0">
                <a:solidFill>
                  <a:schemeClr val="accent5">
                    <a:lumMod val="50000"/>
                  </a:schemeClr>
                </a:solidFill>
                <a:latin typeface="Times New Roman" panose="02020603050405020304" pitchFamily="18" charset="0"/>
                <a:cs typeface="Times New Roman" panose="02020603050405020304" pitchFamily="18" charset="0"/>
              </a:rPr>
              <a:t> bao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quanh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đối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tượng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muốn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trích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xuất</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p:txBody>
      </p:sp>
      <p:pic>
        <p:nvPicPr>
          <p:cNvPr id="5" name="Picture 4" descr="A picture containing diagram&#10;&#10;Description automatically generated">
            <a:extLst>
              <a:ext uri="{FF2B5EF4-FFF2-40B4-BE49-F238E27FC236}">
                <a16:creationId xmlns:a16="http://schemas.microsoft.com/office/drawing/2014/main" id="{4218AE09-9FA1-4463-842A-5918AA04D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6517" y="7114043"/>
            <a:ext cx="9645783" cy="4395022"/>
          </a:xfrm>
          <a:prstGeom prst="rect">
            <a:avLst/>
          </a:prstGeom>
        </p:spPr>
      </p:pic>
      <p:pic>
        <p:nvPicPr>
          <p:cNvPr id="7" name="Picture 6">
            <a:extLst>
              <a:ext uri="{FF2B5EF4-FFF2-40B4-BE49-F238E27FC236}">
                <a16:creationId xmlns:a16="http://schemas.microsoft.com/office/drawing/2014/main" id="{81C6F996-BC58-41C3-A169-0FD4DF69D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25" y="12442587"/>
            <a:ext cx="9948161" cy="3533385"/>
          </a:xfrm>
          <a:prstGeom prst="rect">
            <a:avLst/>
          </a:prstGeom>
        </p:spPr>
      </p:pic>
      <p:pic>
        <p:nvPicPr>
          <p:cNvPr id="10" name="Picture 9" descr="A picture containing text, person, person, indoor&#10;&#10;Description automatically generated">
            <a:extLst>
              <a:ext uri="{FF2B5EF4-FFF2-40B4-BE49-F238E27FC236}">
                <a16:creationId xmlns:a16="http://schemas.microsoft.com/office/drawing/2014/main" id="{9470B923-26AE-4A1C-8371-926346D1DD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808" y="21057932"/>
            <a:ext cx="9873177" cy="3466110"/>
          </a:xfrm>
          <a:prstGeom prst="rect">
            <a:avLst/>
          </a:prstGeom>
        </p:spPr>
      </p:pic>
      <p:pic>
        <p:nvPicPr>
          <p:cNvPr id="1026" name="Picture 2" descr="Đăng Ký Liên Thông Đại Học Sư Phạm TP.HCM Năm 2020">
            <a:extLst>
              <a:ext uri="{FF2B5EF4-FFF2-40B4-BE49-F238E27FC236}">
                <a16:creationId xmlns:a16="http://schemas.microsoft.com/office/drawing/2014/main" id="{46B852C0-02FD-43D7-A024-D2AD107497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06" y="-14689240"/>
            <a:ext cx="3421423" cy="1657584"/>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Courses: View Course | Ho Chi Minh City University of Education">
            <a:extLst>
              <a:ext uri="{FF2B5EF4-FFF2-40B4-BE49-F238E27FC236}">
                <a16:creationId xmlns:a16="http://schemas.microsoft.com/office/drawing/2014/main" id="{1D9797EC-3987-4E6B-9A39-338D0D556C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93558" y="202245"/>
            <a:ext cx="8486775" cy="1495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29E24F9-E870-46A2-8037-2AA1B7935E8B}"/>
              </a:ext>
            </a:extLst>
          </p:cNvPr>
          <p:cNvSpPr>
            <a:spLocks noGrp="1"/>
          </p:cNvSpPr>
          <p:nvPr>
            <p:ph type="body" sz="quarter" idx="29"/>
          </p:nvPr>
        </p:nvSpPr>
        <p:spPr>
          <a:xfrm>
            <a:off x="10929404" y="15528718"/>
            <a:ext cx="10085926" cy="566030"/>
          </a:xfrm>
        </p:spPr>
        <p:txBody>
          <a:bodyPr/>
          <a:lstStyle/>
          <a:p>
            <a:r>
              <a:rPr lang="en-US" dirty="0"/>
              <a:t>Algorithm</a:t>
            </a:r>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20D3AC0E-A46A-4BB2-B0A9-0E672323E0F9}"/>
                  </a:ext>
                </a:extLst>
              </p:cNvPr>
              <p:cNvSpPr>
                <a:spLocks noGrp="1"/>
              </p:cNvSpPr>
              <p:nvPr>
                <p:ph type="body" sz="quarter" idx="30"/>
              </p:nvPr>
            </p:nvSpPr>
            <p:spPr>
              <a:xfrm>
                <a:off x="10996517" y="16234452"/>
                <a:ext cx="10090978" cy="13124156"/>
              </a:xfrm>
            </p:spPr>
            <p:txBody>
              <a:bodyPr/>
              <a:lstStyle/>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Thuật</a:t>
                </a:r>
                <a:r>
                  <a:rPr lang="en-US" sz="2400" dirty="0">
                    <a:effectLst/>
                    <a:ea typeface="Calibri" panose="020F0502020204030204" pitchFamily="34" charset="0"/>
                  </a:rPr>
                  <a:t> </a:t>
                </a:r>
                <a:r>
                  <a:rPr lang="en-US" sz="2400" dirty="0" err="1">
                    <a:effectLst/>
                    <a:ea typeface="Calibri" panose="020F0502020204030204" pitchFamily="34" charset="0"/>
                  </a:rPr>
                  <a:t>toán</a:t>
                </a:r>
                <a:r>
                  <a:rPr lang="en-US" sz="2400" dirty="0">
                    <a:effectLst/>
                    <a:ea typeface="Calibri" panose="020F0502020204030204" pitchFamily="34" charset="0"/>
                  </a:rPr>
                  <a:t> </a:t>
                </a:r>
                <a:r>
                  <a:rPr lang="en-US" sz="2400" dirty="0" err="1">
                    <a:effectLst/>
                    <a:ea typeface="Calibri" panose="020F0502020204030204" pitchFamily="34" charset="0"/>
                  </a:rPr>
                  <a:t>GrabCut</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xây</a:t>
                </a:r>
                <a:r>
                  <a:rPr lang="en-US" sz="2400" dirty="0">
                    <a:effectLst/>
                    <a:ea typeface="Calibri" panose="020F0502020204030204" pitchFamily="34" charset="0"/>
                  </a:rPr>
                  <a:t> </a:t>
                </a:r>
                <a:r>
                  <a:rPr lang="en-US" sz="2400" dirty="0" err="1">
                    <a:effectLst/>
                    <a:ea typeface="Calibri" panose="020F0502020204030204" pitchFamily="34" charset="0"/>
                  </a:rPr>
                  <a:t>dựng</a:t>
                </a:r>
                <a:r>
                  <a:rPr lang="en-US" sz="2400" dirty="0">
                    <a:effectLst/>
                    <a:ea typeface="Calibri" panose="020F0502020204030204" pitchFamily="34" charset="0"/>
                  </a:rPr>
                  <a:t> </a:t>
                </a:r>
                <a:r>
                  <a:rPr lang="en-US" sz="2400" dirty="0" err="1">
                    <a:effectLst/>
                    <a:ea typeface="Calibri" panose="020F0502020204030204" pitchFamily="34" charset="0"/>
                  </a:rPr>
                  <a:t>dựa</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GraphCut</a:t>
                </a:r>
                <a:r>
                  <a:rPr lang="en-US" sz="2400" dirty="0">
                    <a:effectLst/>
                    <a:ea typeface="Calibri" panose="020F0502020204030204" pitchFamily="34" charset="0"/>
                  </a:rPr>
                  <a:t>. </a:t>
                </a:r>
                <a:r>
                  <a:rPr lang="en-US" sz="2400" dirty="0" err="1">
                    <a:effectLst/>
                    <a:ea typeface="Calibri" panose="020F0502020204030204" pitchFamily="34" charset="0"/>
                  </a:rPr>
                  <a:t>Thuật</a:t>
                </a:r>
                <a:r>
                  <a:rPr lang="en-US" sz="2400" dirty="0">
                    <a:effectLst/>
                    <a:ea typeface="Calibri" panose="020F0502020204030204" pitchFamily="34" charset="0"/>
                  </a:rPr>
                  <a:t> </a:t>
                </a:r>
                <a:r>
                  <a:rPr lang="en-US" sz="2400" dirty="0" err="1">
                    <a:effectLst/>
                    <a:ea typeface="Calibri" panose="020F0502020204030204" pitchFamily="34" charset="0"/>
                  </a:rPr>
                  <a:t>toán</a:t>
                </a:r>
                <a:r>
                  <a:rPr lang="en-US" sz="2400" dirty="0">
                    <a:effectLst/>
                    <a:ea typeface="Calibri" panose="020F0502020204030204" pitchFamily="34" charset="0"/>
                  </a:rPr>
                  <a:t> </a:t>
                </a:r>
                <a:r>
                  <a:rPr lang="en-US" sz="2400" dirty="0" err="1">
                    <a:effectLst/>
                    <a:ea typeface="Calibri" panose="020F0502020204030204" pitchFamily="34" charset="0"/>
                  </a:rPr>
                  <a:t>GraphCut</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đoạn</a:t>
                </a:r>
                <a:r>
                  <a:rPr lang="en-US" sz="2400" dirty="0">
                    <a:effectLst/>
                    <a:ea typeface="Calibri" panose="020F0502020204030204" pitchFamily="34" charset="0"/>
                  </a:rPr>
                  <a:t> </a:t>
                </a:r>
                <a:r>
                  <a:rPr lang="en-US" sz="2400" dirty="0" err="1">
                    <a:effectLst/>
                    <a:ea typeface="Calibri" panose="020F0502020204030204" pitchFamily="34" charset="0"/>
                  </a:rPr>
                  <a:t>đối</a:t>
                </a:r>
                <a:r>
                  <a:rPr lang="en-US" sz="2400" dirty="0">
                    <a:effectLst/>
                    <a:ea typeface="Calibri" panose="020F0502020204030204" pitchFamily="34" charset="0"/>
                  </a:rPr>
                  <a:t> </a:t>
                </a:r>
                <a:r>
                  <a:rPr lang="en-US" sz="2400" dirty="0" err="1">
                    <a:effectLst/>
                    <a:ea typeface="Calibri" panose="020F0502020204030204" pitchFamily="34" charset="0"/>
                  </a:rPr>
                  <a:t>tượng</a:t>
                </a:r>
                <a:r>
                  <a:rPr lang="en-US" sz="2400" dirty="0">
                    <a:effectLst/>
                    <a:ea typeface="Calibri" panose="020F0502020204030204" pitchFamily="34" charset="0"/>
                  </a:rPr>
                  <a:t> </a:t>
                </a:r>
                <a:r>
                  <a:rPr lang="en-US" sz="2400" dirty="0" err="1">
                    <a:effectLst/>
                    <a:ea typeface="Calibri" panose="020F0502020204030204" pitchFamily="34" charset="0"/>
                  </a:rPr>
                  <a:t>từ</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bằng</a:t>
                </a:r>
                <a:r>
                  <a:rPr lang="en-US" sz="2400" dirty="0">
                    <a:effectLst/>
                    <a:ea typeface="Calibri" panose="020F0502020204030204" pitchFamily="34" charset="0"/>
                  </a:rPr>
                  <a:t>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giảm</a:t>
                </a:r>
                <a:r>
                  <a:rPr lang="en-US" sz="2400" dirty="0">
                    <a:effectLst/>
                    <a:ea typeface="Calibri" panose="020F0502020204030204" pitchFamily="34" charset="0"/>
                  </a:rPr>
                  <a:t> </a:t>
                </a:r>
                <a:r>
                  <a:rPr lang="en-US" sz="2400" dirty="0" err="1">
                    <a:effectLst/>
                    <a:ea typeface="Calibri" panose="020F0502020204030204" pitchFamily="34" charset="0"/>
                  </a:rPr>
                  <a:t>thiểu</a:t>
                </a:r>
                <a:r>
                  <a:rPr lang="en-US" sz="2400" dirty="0">
                    <a:effectLst/>
                    <a:ea typeface="Calibri" panose="020F0502020204030204" pitchFamily="34" charset="0"/>
                  </a:rPr>
                  <a:t> </a:t>
                </a:r>
                <a:r>
                  <a:rPr lang="en-US" sz="2400" dirty="0" err="1">
                    <a:effectLst/>
                    <a:ea typeface="Calibri" panose="020F0502020204030204" pitchFamily="34" charset="0"/>
                  </a:rPr>
                  <a:t>năng</a:t>
                </a:r>
                <a:r>
                  <a:rPr lang="en-US" sz="2400" dirty="0">
                    <a:effectLst/>
                    <a:ea typeface="Calibri" panose="020F0502020204030204" pitchFamily="34" charset="0"/>
                  </a:rPr>
                  <a:t> </a:t>
                </a:r>
                <a:r>
                  <a:rPr lang="en-US" sz="2400" dirty="0" err="1">
                    <a:effectLst/>
                    <a:ea typeface="Calibri" panose="020F0502020204030204" pitchFamily="34" charset="0"/>
                  </a:rPr>
                  <a:t>lượng</a:t>
                </a:r>
                <a:r>
                  <a:rPr lang="en-US" sz="2400" dirty="0">
                    <a:effectLst/>
                    <a:ea typeface="Calibri" panose="020F0502020204030204" pitchFamily="34" charset="0"/>
                  </a:rPr>
                  <a:t> (energy minimization). </a:t>
                </a:r>
                <a:r>
                  <a:rPr lang="en-US" sz="2400" dirty="0" err="1">
                    <a:effectLst/>
                    <a:ea typeface="Calibri" panose="020F0502020204030204" pitchFamily="34" charset="0"/>
                  </a:rPr>
                  <a:t>Đối</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mỗi</a:t>
                </a:r>
                <a:r>
                  <a:rPr lang="en-US" sz="2400" dirty="0">
                    <a:effectLst/>
                    <a:ea typeface="Calibri" panose="020F0502020204030204" pitchFamily="34" charset="0"/>
                  </a:rPr>
                  <a:t>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(pixel)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𝑧</m:t>
                        </m:r>
                      </m:e>
                      <m:sub>
                        <m:r>
                          <a:rPr lang="en-US" sz="2400" i="1">
                            <a:effectLst/>
                            <a:latin typeface="Cambria Math" panose="02040503050406030204" pitchFamily="18" charset="0"/>
                            <a:ea typeface="Calibri" panose="020F0502020204030204" pitchFamily="34" charset="0"/>
                          </a:rPr>
                          <m:t>𝑖</m:t>
                        </m:r>
                      </m:sub>
                    </m:sSub>
                  </m:oMath>
                </a14:m>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trị</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mờ</a:t>
                </a:r>
                <a:r>
                  <a:rPr lang="en-US" sz="2400" dirty="0">
                    <a:effectLst/>
                    <a:ea typeface="Calibri" panose="020F0502020204030204" pitchFamily="34" charset="0"/>
                  </a:rPr>
                  <a:t> (opacity)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oMath>
                </a14:m>
                <a:r>
                  <a:rPr lang="en-US" sz="2400" dirty="0">
                    <a:effectLst/>
                    <a:ea typeface="Calibri" panose="020F0502020204030204" pitchFamily="34" charset="0"/>
                  </a:rPr>
                  <a:t> </a:t>
                </a:r>
                <a:r>
                  <a:rPr lang="en-US" sz="2400" dirty="0">
                    <a:effectLst/>
                    <a:latin typeface="Cambria Math" panose="02040503050406030204" pitchFamily="18" charset="0"/>
                    <a:ea typeface="Calibri" panose="020F0502020204030204" pitchFamily="34" charset="0"/>
                    <a:cs typeface="Cambria Math" panose="02040503050406030204" pitchFamily="18" charset="0"/>
                  </a:rPr>
                  <a:t>∈</a:t>
                </a:r>
                <a:r>
                  <a:rPr lang="en-US" sz="2400" dirty="0">
                    <a:effectLst/>
                    <a:ea typeface="Calibri" panose="020F0502020204030204" pitchFamily="34" charset="0"/>
                  </a:rPr>
                  <a:t> {0, 1} (</a:t>
                </a:r>
                <a:r>
                  <a:rPr lang="en-US" sz="2400" dirty="0" err="1">
                    <a:effectLst/>
                    <a:ea typeface="Calibri" panose="020F0502020204030204" pitchFamily="34" charset="0"/>
                  </a:rPr>
                  <a:t>với</a:t>
                </a:r>
                <a:r>
                  <a:rPr lang="en-US" sz="2400" dirty="0">
                    <a:effectLst/>
                    <a:ea typeface="Calibri" panose="020F0502020204030204" pitchFamily="34" charset="0"/>
                  </a:rPr>
                  <a:t> 0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nền</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1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tiền</a:t>
                </a:r>
                <a:r>
                  <a:rPr lang="en-US" sz="2400" dirty="0">
                    <a:effectLst/>
                    <a:ea typeface="Calibri" panose="020F0502020204030204" pitchFamily="34" charset="0"/>
                  </a:rPr>
                  <a:t> </a:t>
                </a:r>
                <a:r>
                  <a:rPr lang="en-US" sz="2400" dirty="0" err="1">
                    <a:effectLst/>
                    <a:ea typeface="Calibri" panose="020F0502020204030204" pitchFamily="34" charset="0"/>
                  </a:rPr>
                  <a:t>cảnh</a:t>
                </a:r>
                <a:r>
                  <a:rPr lang="en-US" sz="2400" dirty="0">
                    <a:effectLst/>
                    <a:ea typeface="Calibri" panose="020F0502020204030204" pitchFamily="34" charset="0"/>
                  </a:rPr>
                  <a:t>).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θ</m:t>
                        </m:r>
                      </m:e>
                      <m:sub>
                        <m:r>
                          <a:rPr lang="en-US" sz="2400" i="1">
                            <a:effectLst/>
                            <a:latin typeface="Cambria Math" panose="02040503050406030204" pitchFamily="18" charset="0"/>
                            <a:ea typeface="Calibri" panose="020F0502020204030204" pitchFamily="34" charset="0"/>
                          </a:rPr>
                          <m:t>𝑓</m:t>
                        </m:r>
                        <m:r>
                          <a:rPr lang="en-US" sz="2400" i="1">
                            <a:effectLst/>
                            <a:latin typeface="Cambria Math" panose="02040503050406030204" pitchFamily="18" charset="0"/>
                            <a:ea typeface="Calibri" panose="020F0502020204030204" pitchFamily="34" charset="0"/>
                          </a:rPr>
                          <m:t>, </m:t>
                        </m:r>
                      </m:sub>
                    </m:sSub>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θ</m:t>
                        </m:r>
                      </m:e>
                      <m:sub>
                        <m:r>
                          <a:rPr lang="en-US" sz="2400" i="1">
                            <a:effectLst/>
                            <a:latin typeface="Cambria Math" panose="02040503050406030204" pitchFamily="18" charset="0"/>
                            <a:ea typeface="Calibri" panose="020F0502020204030204" pitchFamily="34" charset="0"/>
                          </a:rPr>
                          <m:t>𝑏</m:t>
                        </m:r>
                      </m:sub>
                    </m:sSub>
                  </m:oMath>
                </a14:m>
                <a:r>
                  <a:rPr lang="en-US" sz="2400" dirty="0">
                    <a:effectLst/>
                    <a:ea typeface="Calibri" panose="020F0502020204030204" pitchFamily="34" charset="0"/>
                  </a:rPr>
                  <a:t> </a:t>
                </a:r>
                <a:r>
                  <a:rPr lang="en-US" sz="2400" dirty="0" err="1">
                    <a:effectLst/>
                    <a:ea typeface="Calibri" panose="020F0502020204030204" pitchFamily="34" charset="0"/>
                  </a:rPr>
                  <a:t>lần</a:t>
                </a:r>
                <a:r>
                  <a:rPr lang="en-US" sz="2400" dirty="0">
                    <a:effectLst/>
                    <a:ea typeface="Calibri" panose="020F0502020204030204" pitchFamily="34" charset="0"/>
                  </a:rPr>
                  <a:t> </a:t>
                </a:r>
                <a:r>
                  <a:rPr lang="en-US" sz="2400" dirty="0" err="1">
                    <a:effectLst/>
                    <a:ea typeface="Calibri" panose="020F0502020204030204" pitchFamily="34" charset="0"/>
                  </a:rPr>
                  <a:t>lượt</a:t>
                </a:r>
                <a:r>
                  <a:rPr lang="en-US" sz="2400" dirty="0">
                    <a:effectLst/>
                    <a:ea typeface="Calibri" panose="020F0502020204030204" pitchFamily="34" charset="0"/>
                  </a:rPr>
                  <a:t> </a:t>
                </a:r>
                <a:r>
                  <a:rPr lang="en-US" sz="2400" dirty="0" err="1">
                    <a:effectLst/>
                    <a:ea typeface="Calibri" panose="020F0502020204030204" pitchFamily="34" charset="0"/>
                  </a:rPr>
                  <a:t>mô</a:t>
                </a:r>
                <a:r>
                  <a:rPr lang="en-US" sz="2400" dirty="0">
                    <a:effectLst/>
                    <a:ea typeface="Calibri" panose="020F0502020204030204" pitchFamily="34" charset="0"/>
                  </a:rPr>
                  <a:t> </a:t>
                </a:r>
                <a:r>
                  <a:rPr lang="en-US" sz="2400" dirty="0" err="1">
                    <a:effectLst/>
                    <a:ea typeface="Calibri" panose="020F0502020204030204" pitchFamily="34" charset="0"/>
                  </a:rPr>
                  <a:t>tả</a:t>
                </a:r>
                <a:r>
                  <a:rPr lang="en-US" sz="2400" dirty="0">
                    <a:effectLst/>
                    <a:ea typeface="Calibri" panose="020F0502020204030204" pitchFamily="34" charset="0"/>
                  </a:rPr>
                  <a:t> </a:t>
                </a:r>
                <a:r>
                  <a:rPr lang="en-US" sz="2400" dirty="0" err="1">
                    <a:effectLst/>
                    <a:ea typeface="Calibri" panose="020F0502020204030204" pitchFamily="34" charset="0"/>
                  </a:rPr>
                  <a:t>sự</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bố</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tiền</a:t>
                </a:r>
                <a:r>
                  <a:rPr lang="en-US" sz="2400" dirty="0">
                    <a:effectLst/>
                    <a:ea typeface="Calibri" panose="020F0502020204030204" pitchFamily="34" charset="0"/>
                  </a:rPr>
                  <a:t> </a:t>
                </a:r>
                <a:r>
                  <a:rPr lang="en-US" sz="2400" dirty="0" err="1">
                    <a:effectLst/>
                    <a:ea typeface="Calibri" panose="020F0502020204030204" pitchFamily="34" charset="0"/>
                  </a:rPr>
                  <a:t>cảnh</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nền</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cũng</a:t>
                </a:r>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biểu</a:t>
                </a:r>
                <a:r>
                  <a:rPr lang="en-US" sz="2400" dirty="0">
                    <a:effectLst/>
                    <a:ea typeface="Calibri" panose="020F0502020204030204" pitchFamily="34" charset="0"/>
                  </a:rPr>
                  <a:t> </a:t>
                </a:r>
                <a:r>
                  <a:rPr lang="en-US" sz="2400" dirty="0" err="1">
                    <a:effectLst/>
                    <a:ea typeface="Calibri" panose="020F0502020204030204" pitchFamily="34" charset="0"/>
                  </a:rPr>
                  <a:t>đồ</a:t>
                </a:r>
                <a:r>
                  <a:rPr lang="en-US" sz="2400" dirty="0">
                    <a:effectLst/>
                    <a:ea typeface="Calibri" panose="020F0502020204030204" pitchFamily="34" charset="0"/>
                  </a:rPr>
                  <a:t> </a:t>
                </a:r>
                <a:r>
                  <a:rPr lang="en-US" sz="2400" dirty="0" err="1">
                    <a:effectLst/>
                    <a:ea typeface="Calibri" panose="020F0502020204030204" pitchFamily="34" charset="0"/>
                  </a:rPr>
                  <a:t>tần</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(histogram)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hai</a:t>
                </a:r>
                <a:r>
                  <a:rPr lang="en-US" sz="2400" dirty="0">
                    <a:effectLst/>
                    <a:ea typeface="Calibri" panose="020F0502020204030204" pitchFamily="34" charset="0"/>
                  </a:rPr>
                  <a:t> </a:t>
                </a:r>
                <a:r>
                  <a:rPr lang="en-US" sz="2400" dirty="0" err="1">
                    <a:effectLst/>
                    <a:ea typeface="Calibri" panose="020F0502020204030204" pitchFamily="34" charset="0"/>
                  </a:rPr>
                  <a:t>loại</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trị</a:t>
                </a:r>
                <a:r>
                  <a:rPr lang="en-US" sz="2400" dirty="0">
                    <a:effectLst/>
                    <a:ea typeface="Calibri" panose="020F0502020204030204" pitchFamily="34" charset="0"/>
                  </a:rPr>
                  <a:t> pixel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tiền</a:t>
                </a:r>
                <a:r>
                  <a:rPr lang="en-US" sz="2400" dirty="0">
                    <a:effectLst/>
                    <a:ea typeface="Calibri" panose="020F0502020204030204" pitchFamily="34" charset="0"/>
                  </a:rPr>
                  <a:t> </a:t>
                </a:r>
                <a:r>
                  <a:rPr lang="en-US" sz="2400" dirty="0" err="1">
                    <a:effectLst/>
                    <a:ea typeface="Calibri" panose="020F0502020204030204" pitchFamily="34" charset="0"/>
                  </a:rPr>
                  <a:t>cảnh</a:t>
                </a:r>
                <a:r>
                  <a:rPr lang="en-US" sz="2400" dirty="0">
                    <a:effectLst/>
                    <a:ea typeface="Calibri" panose="020F0502020204030204" pitchFamily="34" charset="0"/>
                  </a:rPr>
                  <a:t> </a:t>
                </a:r>
                <a:r>
                  <a:rPr lang="en-US" sz="2400" dirty="0" err="1">
                    <a:effectLst/>
                    <a:ea typeface="Calibri" panose="020F0502020204030204" pitchFamily="34" charset="0"/>
                  </a:rPr>
                  <a:t>hoặc</a:t>
                </a:r>
                <a:r>
                  <a:rPr lang="en-US" sz="2400" dirty="0">
                    <a:effectLst/>
                    <a:ea typeface="Calibri" panose="020F0502020204030204" pitchFamily="34" charset="0"/>
                  </a:rPr>
                  <a:t>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nền</a:t>
                </a:r>
                <a:r>
                  <a:rPr lang="en-US" sz="2400" dirty="0">
                    <a:effectLst/>
                    <a:ea typeface="Calibri" panose="020F0502020204030204" pitchFamily="34" charset="0"/>
                  </a:rPr>
                  <a:t>).</a:t>
                </a:r>
                <a:endParaRPr lang="en-US" sz="2400" dirty="0">
                  <a:effectLst/>
                  <a:latin typeface="Calibri" panose="020F0502020204030204" pitchFamily="34" charset="0"/>
                  <a:ea typeface="Calibri" panose="020F0502020204030204" pitchFamily="34" charset="0"/>
                </a:endParaRPr>
              </a:p>
              <a:p>
                <a:pPr marL="0" marR="0" algn="ctr">
                  <a:lnSpc>
                    <a:spcPct val="115000"/>
                  </a:lnSpc>
                  <a:spcBef>
                    <a:spcPts val="0"/>
                  </a:spcBef>
                  <a:spcAft>
                    <a:spcPts val="800"/>
                  </a:spcAft>
                  <a:tabLst>
                    <a:tab pos="1263650" algn="l"/>
                  </a:tabLst>
                </a:pPr>
                <a14:m>
                  <m:oMathPara xmlns:m="http://schemas.openxmlformats.org/officeDocument/2006/math">
                    <m:oMathParaPr>
                      <m:jc m:val="centerGroup"/>
                    </m:oMathParaPr>
                    <m:oMath xmlns:m="http://schemas.openxmlformats.org/officeDocument/2006/math">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 {</m:t>
                      </m:r>
                      <m:r>
                        <m:rPr>
                          <m:sty m:val="p"/>
                        </m:rPr>
                        <a:rPr lang="en-US" sz="2400">
                          <a:effectLst/>
                          <a:latin typeface="Cambria Math" panose="02040503050406030204" pitchFamily="18" charset="0"/>
                          <a:ea typeface="Calibri" panose="020F0502020204030204" pitchFamily="34" charset="0"/>
                        </a:rPr>
                        <m:t>h</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r>
                        <a:rPr lang="en-US" sz="2400">
                          <a:effectLst/>
                          <a:latin typeface="Cambria Math" panose="02040503050406030204" pitchFamily="18" charset="0"/>
                          <a:ea typeface="Calibri" panose="020F0502020204030204" pitchFamily="34" charset="0"/>
                        </a:rPr>
                        <m:t>;</m:t>
                      </m:r>
                      <m:r>
                        <a:rPr lang="en-US" sz="2400" i="1">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 0, 1}, </m:t>
                      </m:r>
                      <m:r>
                        <m:rPr>
                          <m:sty m:val="p"/>
                        </m:rPr>
                        <a:rPr lang="en-US" sz="2400">
                          <a:effectLst/>
                          <a:latin typeface="Cambria Math" panose="02040503050406030204" pitchFamily="18" charset="0"/>
                          <a:ea typeface="Calibri" panose="020F0502020204030204" pitchFamily="34" charset="0"/>
                        </a:rPr>
                        <m:t>trong</m:t>
                      </m:r>
                      <m:r>
                        <a:rPr lang="en-US" sz="2400">
                          <a:effectLst/>
                          <a:latin typeface="Cambria Math" panose="02040503050406030204" pitchFamily="18" charset="0"/>
                          <a:ea typeface="Calibri" panose="020F0502020204030204" pitchFamily="34" charset="0"/>
                        </a:rPr>
                        <m:t> đó</m:t>
                      </m:r>
                      <m:nary>
                        <m:naryPr>
                          <m:limLoc m:val="undOvr"/>
                          <m:subHide m:val="on"/>
                          <m:supHide m:val="on"/>
                          <m:ctrlPr>
                            <a:rPr lang="en-US" sz="2400" i="1">
                              <a:effectLst/>
                              <a:latin typeface="Cambria Math" panose="02040503050406030204" pitchFamily="18" charset="0"/>
                              <a:ea typeface="Calibri" panose="020F0502020204030204" pitchFamily="34" charset="0"/>
                            </a:rPr>
                          </m:ctrlPr>
                        </m:naryPr>
                        <m:sub/>
                        <m:sup/>
                        <m:e>
                          <m:r>
                            <a:rPr lang="en-US" sz="2400" i="1">
                              <a:effectLst/>
                              <a:latin typeface="Cambria Math" panose="02040503050406030204" pitchFamily="18" charset="0"/>
                              <a:ea typeface="Calibri" panose="020F0502020204030204" pitchFamily="34" charset="0"/>
                            </a:rPr>
                            <m:t>h</m:t>
                          </m:r>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𝑧</m:t>
                              </m:r>
                              <m:r>
                                <a:rPr lang="en-US" sz="2400" i="1">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𝑎</m:t>
                              </m:r>
                            </m:e>
                          </m:d>
                          <m:r>
                            <a:rPr lang="en-US" sz="2400" i="1">
                              <a:effectLst/>
                              <a:latin typeface="Cambria Math" panose="02040503050406030204" pitchFamily="18" charset="0"/>
                              <a:ea typeface="Calibri" panose="020F0502020204030204" pitchFamily="34" charset="0"/>
                            </a:rPr>
                            <m:t>=1</m:t>
                          </m:r>
                        </m:e>
                      </m:nary>
                    </m:oMath>
                  </m:oMathPara>
                </a14:m>
                <a:endParaRPr lang="en-US" sz="24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GraphCut</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nghĩa</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hàm</a:t>
                </a:r>
                <a:r>
                  <a:rPr lang="en-US" sz="2400" dirty="0">
                    <a:effectLst/>
                    <a:ea typeface="Calibri" panose="020F0502020204030204" pitchFamily="34" charset="0"/>
                  </a:rPr>
                  <a:t> </a:t>
                </a:r>
                <a:r>
                  <a:rPr lang="en-US" sz="2400" dirty="0" err="1">
                    <a:effectLst/>
                    <a:ea typeface="Calibri" panose="020F0502020204030204" pitchFamily="34" charset="0"/>
                  </a:rPr>
                  <a:t>năng</a:t>
                </a:r>
                <a:r>
                  <a:rPr lang="en-US" sz="2400" dirty="0">
                    <a:effectLst/>
                    <a:ea typeface="Calibri" panose="020F0502020204030204" pitchFamily="34" charset="0"/>
                  </a:rPr>
                  <a:t> </a:t>
                </a:r>
                <a:r>
                  <a:rPr lang="en-US" sz="2400" dirty="0" err="1">
                    <a:effectLst/>
                    <a:ea typeface="Calibri" panose="020F0502020204030204" pitchFamily="34" charset="0"/>
                  </a:rPr>
                  <a:t>lượng</a:t>
                </a:r>
                <a:r>
                  <a:rPr lang="en-US" sz="2400" dirty="0">
                    <a:effectLst/>
                    <a:ea typeface="Calibri" panose="020F0502020204030204" pitchFamily="34" charset="0"/>
                  </a:rPr>
                  <a:t> (energy function) E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hàm</a:t>
                </a:r>
                <a:r>
                  <a:rPr lang="en-US" sz="2400" dirty="0">
                    <a:effectLst/>
                    <a:ea typeface="Calibri" panose="020F0502020204030204" pitchFamily="34" charset="0"/>
                  </a:rPr>
                  <a:t> </a:t>
                </a:r>
                <a:r>
                  <a:rPr lang="en-US" sz="2400" dirty="0" err="1">
                    <a:effectLst/>
                    <a:ea typeface="Calibri" panose="020F0502020204030204" pitchFamily="34" charset="0"/>
                  </a:rPr>
                  <a:t>mất</a:t>
                </a:r>
                <a:r>
                  <a:rPr lang="en-US" sz="2400" dirty="0">
                    <a:effectLst/>
                    <a:ea typeface="Calibri" panose="020F0502020204030204" pitchFamily="34" charset="0"/>
                  </a:rPr>
                  <a:t> (loss)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nhiệm</a:t>
                </a:r>
                <a:r>
                  <a:rPr lang="en-US" sz="2400" dirty="0">
                    <a:effectLst/>
                    <a:ea typeface="Calibri" panose="020F0502020204030204" pitchFamily="34" charset="0"/>
                  </a:rPr>
                  <a:t> </a:t>
                </a:r>
                <a:r>
                  <a:rPr lang="en-US" sz="2400" dirty="0" err="1">
                    <a:effectLst/>
                    <a:ea typeface="Calibri" panose="020F0502020204030204" pitchFamily="34" charset="0"/>
                  </a:rPr>
                  <a:t>vụ</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đoạn</a:t>
                </a:r>
                <a:r>
                  <a:rPr lang="en-US" sz="2400" dirty="0">
                    <a:effectLst/>
                    <a:ea typeface="Calibri" panose="020F0502020204030204" pitchFamily="34" charset="0"/>
                  </a:rPr>
                  <a:t> </a:t>
                </a:r>
                <a:r>
                  <a:rPr lang="en-US" sz="2400" dirty="0" err="1">
                    <a:effectLst/>
                    <a:ea typeface="Calibri" panose="020F0502020204030204" pitchFamily="34" charset="0"/>
                  </a:rPr>
                  <a:t>bằng</a:t>
                </a:r>
                <a:r>
                  <a:rPr lang="en-US" sz="2400" dirty="0">
                    <a:effectLst/>
                    <a:ea typeface="Calibri" panose="020F0502020204030204" pitchFamily="34" charset="0"/>
                  </a:rPr>
                  <a:t>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thức</a:t>
                </a:r>
                <a:r>
                  <a:rPr lang="en-US" sz="2400" dirty="0">
                    <a:effectLst/>
                    <a:ea typeface="Calibri" panose="020F0502020204030204" pitchFamily="34" charset="0"/>
                  </a:rPr>
                  <a:t> </a:t>
                </a:r>
                <a:r>
                  <a:rPr lang="en-US" sz="2400" dirty="0" err="1">
                    <a:effectLst/>
                    <a:ea typeface="Calibri" panose="020F0502020204030204" pitchFamily="34" charset="0"/>
                  </a:rPr>
                  <a:t>năng</a:t>
                </a:r>
                <a:r>
                  <a:rPr lang="en-US" sz="2400" dirty="0">
                    <a:effectLst/>
                    <a:ea typeface="Calibri" panose="020F0502020204030204" pitchFamily="34" charset="0"/>
                  </a:rPr>
                  <a:t> </a:t>
                </a:r>
                <a:r>
                  <a:rPr lang="en-US" sz="2400" dirty="0" err="1">
                    <a:effectLst/>
                    <a:ea typeface="Calibri" panose="020F0502020204030204" pitchFamily="34" charset="0"/>
                  </a:rPr>
                  <a:t>lượng</a:t>
                </a:r>
                <a:r>
                  <a:rPr lang="en-US" sz="2400" dirty="0">
                    <a:effectLst/>
                    <a:ea typeface="Calibri" panose="020F0502020204030204" pitchFamily="34" charset="0"/>
                  </a:rPr>
                  <a:t> "Gibbs". </a:t>
                </a:r>
                <a:r>
                  <a:rPr lang="en-US" sz="2400" dirty="0" err="1">
                    <a:effectLst/>
                    <a:ea typeface="Calibri" panose="020F0502020204030204" pitchFamily="34" charset="0"/>
                  </a:rPr>
                  <a:t>Mục</a:t>
                </a:r>
                <a:r>
                  <a:rPr lang="en-US" sz="2400" dirty="0">
                    <a:effectLst/>
                    <a:ea typeface="Calibri" panose="020F0502020204030204" pitchFamily="34" charset="0"/>
                  </a:rPr>
                  <a:t> </a:t>
                </a:r>
                <a:r>
                  <a:rPr lang="en-US" sz="2400" dirty="0" err="1">
                    <a:effectLst/>
                    <a:ea typeface="Calibri" panose="020F0502020204030204" pitchFamily="34" charset="0"/>
                  </a:rPr>
                  <a:t>đích</a:t>
                </a:r>
                <a:r>
                  <a:rPr lang="en-US" sz="2400" dirty="0">
                    <a:effectLst/>
                    <a:ea typeface="Calibri" panose="020F0502020204030204" pitchFamily="34" charset="0"/>
                  </a:rPr>
                  <a:t>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giảm</a:t>
                </a:r>
                <a:r>
                  <a:rPr lang="en-US" sz="2400" dirty="0">
                    <a:effectLst/>
                    <a:ea typeface="Calibri" panose="020F0502020204030204" pitchFamily="34" charset="0"/>
                  </a:rPr>
                  <a:t> </a:t>
                </a:r>
                <a:r>
                  <a:rPr lang="en-US" sz="2400" dirty="0" err="1">
                    <a:effectLst/>
                    <a:ea typeface="Calibri" panose="020F0502020204030204" pitchFamily="34" charset="0"/>
                  </a:rPr>
                  <a:t>thiểu</a:t>
                </a:r>
                <a:r>
                  <a:rPr lang="en-US" sz="2400" dirty="0">
                    <a:effectLst/>
                    <a:ea typeface="Calibri" panose="020F0502020204030204" pitchFamily="34" charset="0"/>
                  </a:rPr>
                  <a:t> E.</a:t>
                </a:r>
                <a:endParaRPr lang="en-US" sz="2400" dirty="0">
                  <a:effectLst/>
                  <a:latin typeface="Calibri" panose="020F0502020204030204" pitchFamily="34" charset="0"/>
                  <a:ea typeface="Calibri" panose="020F0502020204030204" pitchFamily="34" charset="0"/>
                </a:endParaRPr>
              </a:p>
              <a:p>
                <a:pPr marL="0" marR="0" algn="ctr">
                  <a:lnSpc>
                    <a:spcPct val="115000"/>
                  </a:lnSpc>
                  <a:spcBef>
                    <a:spcPts val="0"/>
                  </a:spcBef>
                  <a:spcAft>
                    <a:spcPts val="800"/>
                  </a:spcAft>
                  <a:tabLst>
                    <a:tab pos="1263650" algn="l"/>
                  </a:tabLst>
                </a:pPr>
                <a:r>
                  <a:rPr lang="en-US" sz="2400" dirty="0">
                    <a:effectLst/>
                    <a:latin typeface="Cambria Math" panose="02040503050406030204" pitchFamily="18" charset="0"/>
                    <a:ea typeface="Calibri" panose="020F0502020204030204" pitchFamily="34" charset="0"/>
                    <a:cs typeface="Cambria Math" panose="02040503050406030204" pitchFamily="18" charset="0"/>
                  </a:rPr>
                  <a:t>𝐸</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e>
                    </m:d>
                  </m:oMath>
                </a14:m>
                <a:r>
                  <a:rPr lang="en-US" sz="2400" dirty="0">
                    <a:effectLst/>
                    <a:ea typeface="Calibri" panose="020F0502020204030204" pitchFamily="34" charset="0"/>
                  </a:rPr>
                  <a:t> = </a:t>
                </a:r>
                <a:r>
                  <a:rPr lang="en-US" sz="2400" dirty="0">
                    <a:effectLst/>
                    <a:latin typeface="Cambria Math" panose="02040503050406030204" pitchFamily="18" charset="0"/>
                    <a:ea typeface="Calibri" panose="020F0502020204030204" pitchFamily="34" charset="0"/>
                    <a:cs typeface="Cambria Math" panose="02040503050406030204" pitchFamily="18" charset="0"/>
                  </a:rPr>
                  <a:t>𝑈</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e>
                    </m:d>
                  </m:oMath>
                </a14:m>
                <a:r>
                  <a:rPr lang="en-US" sz="2400" dirty="0">
                    <a:effectLst/>
                    <a:ea typeface="Calibri" panose="020F0502020204030204" pitchFamily="34" charset="0"/>
                  </a:rPr>
                  <a:t>+ </a:t>
                </a:r>
                <a:r>
                  <a:rPr lang="en-US" sz="2400" dirty="0">
                    <a:effectLst/>
                    <a:latin typeface="Cambria Math" panose="02040503050406030204" pitchFamily="18" charset="0"/>
                    <a:ea typeface="Calibri" panose="020F0502020204030204" pitchFamily="34" charset="0"/>
                    <a:cs typeface="Cambria Math" panose="02040503050406030204" pitchFamily="18" charset="0"/>
                  </a:rPr>
                  <a:t>𝑉</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e>
                    </m:d>
                  </m:oMath>
                </a14:m>
                <a:endParaRPr lang="en-US" sz="24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Điều</a:t>
                </a:r>
                <a:r>
                  <a:rPr lang="en-US" sz="2400" dirty="0">
                    <a:effectLst/>
                    <a:ea typeface="Calibri" panose="020F0502020204030204" pitchFamily="34" charset="0"/>
                  </a:rPr>
                  <a:t> </a:t>
                </a:r>
                <a:r>
                  <a:rPr lang="en-US" sz="2400" dirty="0" err="1">
                    <a:effectLst/>
                    <a:ea typeface="Calibri" panose="020F0502020204030204" pitchFamily="34" charset="0"/>
                  </a:rPr>
                  <a:t>kiện</a:t>
                </a:r>
                <a:r>
                  <a:rPr lang="en-US" sz="2400" dirty="0">
                    <a:effectLst/>
                    <a:ea typeface="Calibri" panose="020F0502020204030204" pitchFamily="34" charset="0"/>
                  </a:rPr>
                  <a:t> data U </a:t>
                </a:r>
                <a:r>
                  <a:rPr lang="en-US" sz="2400" dirty="0" err="1">
                    <a:effectLst/>
                    <a:ea typeface="Calibri" panose="020F0502020204030204" pitchFamily="34" charset="0"/>
                  </a:rPr>
                  <a:t>đánh</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mức</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phù</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α </a:t>
                </a:r>
                <a:r>
                  <a:rPr lang="en-US" sz="2400" dirty="0" err="1">
                    <a:effectLst/>
                    <a:ea typeface="Calibri" panose="020F0502020204030204" pitchFamily="34" charset="0"/>
                  </a:rPr>
                  <a:t>và</a:t>
                </a:r>
                <a:r>
                  <a:rPr lang="en-US" sz="2400" dirty="0">
                    <a:effectLst/>
                    <a:ea typeface="Calibri" panose="020F0502020204030204" pitchFamily="34" charset="0"/>
                  </a:rPr>
                  <a:t> z </a:t>
                </a:r>
                <a:r>
                  <a:rPr lang="en-US" sz="2400" dirty="0" err="1">
                    <a:effectLst/>
                    <a:ea typeface="Calibri" panose="020F0502020204030204" pitchFamily="34" charset="0"/>
                  </a:rPr>
                  <a:t>dựa</a:t>
                </a:r>
                <a:r>
                  <a:rPr lang="en-US" sz="2400" dirty="0">
                    <a:effectLst/>
                    <a:ea typeface="Calibri" panose="020F0502020204030204" pitchFamily="34" charset="0"/>
                  </a:rPr>
                  <a:t> </a:t>
                </a:r>
                <a:r>
                  <a:rPr lang="en-US" sz="2400" dirty="0" err="1">
                    <a:effectLst/>
                    <a:ea typeface="Calibri" panose="020F0502020204030204" pitchFamily="34" charset="0"/>
                  </a:rPr>
                  <a:t>trên</a:t>
                </a:r>
                <a:r>
                  <a:rPr lang="en-US" sz="2400" dirty="0">
                    <a:effectLst/>
                    <a:ea typeface="Calibri" panose="020F0502020204030204" pitchFamily="34" charset="0"/>
                  </a:rPr>
                  <a:t> </a:t>
                </a:r>
                <a:r>
                  <a:rPr lang="en-US" sz="2400" dirty="0" err="1">
                    <a:effectLst/>
                    <a:ea typeface="Calibri" panose="020F0502020204030204" pitchFamily="34" charset="0"/>
                  </a:rPr>
                  <a:t>biểu</a:t>
                </a:r>
                <a:r>
                  <a:rPr lang="en-US" sz="2400" dirty="0">
                    <a:effectLst/>
                    <a:ea typeface="Calibri" panose="020F0502020204030204" pitchFamily="34" charset="0"/>
                  </a:rPr>
                  <a:t> </a:t>
                </a:r>
                <a:r>
                  <a:rPr lang="en-US" sz="2400" dirty="0" err="1">
                    <a:effectLst/>
                    <a:ea typeface="Calibri" panose="020F0502020204030204" pitchFamily="34" charset="0"/>
                  </a:rPr>
                  <a:t>đồ</a:t>
                </a:r>
                <a:r>
                  <a:rPr lang="en-US" sz="2400" dirty="0">
                    <a:effectLst/>
                    <a:ea typeface="Calibri" panose="020F0502020204030204" pitchFamily="34" charset="0"/>
                  </a:rPr>
                  <a:t> </a:t>
                </a:r>
                <a:r>
                  <a:rPr lang="en-US" sz="2400" dirty="0" err="1">
                    <a:effectLst/>
                    <a:ea typeface="Calibri" panose="020F0502020204030204" pitchFamily="34" charset="0"/>
                  </a:rPr>
                  <a:t>tần</a:t>
                </a:r>
                <a:r>
                  <a:rPr lang="en-US" sz="2400" dirty="0">
                    <a:effectLst/>
                    <a:ea typeface="Calibri" panose="020F0502020204030204" pitchFamily="34" charset="0"/>
                  </a:rPr>
                  <a:t> </a:t>
                </a:r>
                <a:r>
                  <a:rPr lang="en-US" sz="2400" dirty="0" err="1">
                    <a:effectLst/>
                    <a:ea typeface="Calibri" panose="020F0502020204030204" pitchFamily="34" charset="0"/>
                  </a:rPr>
                  <a:t>suất</a:t>
                </a:r>
                <a:r>
                  <a:rPr lang="en-US" sz="2400" dirty="0">
                    <a:effectLst/>
                    <a:ea typeface="Calibri" panose="020F0502020204030204" pitchFamily="34" charset="0"/>
                  </a:rPr>
                  <a:t> (histogram) </a:t>
                </a:r>
                <a:r>
                  <a:rPr lang="en-US" sz="2400" dirty="0" err="1">
                    <a:effectLst/>
                    <a:ea typeface="Calibri" panose="020F0502020204030204" pitchFamily="34" charset="0"/>
                  </a:rPr>
                  <a:t>nhất</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θ (</a:t>
                </a:r>
                <a:r>
                  <a:rPr lang="en-US" sz="2400" dirty="0" err="1">
                    <a:effectLst/>
                    <a:ea typeface="Calibri" panose="020F0502020204030204" pitchFamily="34" charset="0"/>
                  </a:rPr>
                  <a:t>θf</a:t>
                </a:r>
                <a:r>
                  <a:rPr lang="en-US" sz="2400" dirty="0">
                    <a:effectLst/>
                    <a:ea typeface="Calibri" panose="020F0502020204030204" pitchFamily="34" charset="0"/>
                  </a:rPr>
                  <a:t> </a:t>
                </a:r>
                <a:r>
                  <a:rPr lang="en-US" sz="2400" dirty="0" err="1">
                    <a:effectLst/>
                    <a:ea typeface="Calibri" panose="020F0502020204030204" pitchFamily="34" charset="0"/>
                  </a:rPr>
                  <a:t>hoặc</a:t>
                </a:r>
                <a:r>
                  <a:rPr lang="en-US" sz="2400" dirty="0">
                    <a:effectLst/>
                    <a:ea typeface="Calibri" panose="020F0502020204030204" pitchFamily="34" charset="0"/>
                  </a:rPr>
                  <a:t> </a:t>
                </a:r>
                <a:r>
                  <a:rPr lang="en-US" sz="2400" dirty="0" err="1">
                    <a:effectLst/>
                    <a:ea typeface="Calibri" panose="020F0502020204030204" pitchFamily="34" charset="0"/>
                  </a:rPr>
                  <a:t>θb</a:t>
                </a:r>
                <a:r>
                  <a:rPr lang="en-US" sz="2400" dirty="0">
                    <a:effectLst/>
                    <a:ea typeface="Calibri" panose="020F0502020204030204" pitchFamily="34" charset="0"/>
                  </a:rPr>
                  <a:t>).</a:t>
                </a:r>
              </a:p>
              <a:p>
                <a:pPr marL="0" marR="0" algn="just">
                  <a:lnSpc>
                    <a:spcPct val="115000"/>
                  </a:lnSpc>
                  <a:spcBef>
                    <a:spcPts val="0"/>
                  </a:spcBef>
                  <a:spcAft>
                    <a:spcPts val="800"/>
                  </a:spcAft>
                  <a:tabLst>
                    <a:tab pos="1263650" algn="l"/>
                  </a:tabLst>
                </a:pPr>
                <a14:m>
                  <m:oMathPara xmlns:m="http://schemas.openxmlformats.org/officeDocument/2006/math">
                    <m:oMathParaPr>
                      <m:jc m:val="centerGroup"/>
                    </m:oMathParaPr>
                    <m:oMath xmlns:m="http://schemas.openxmlformats.org/officeDocument/2006/math">
                      <m:r>
                        <m:rPr>
                          <m:sty m:val="p"/>
                        </m:rPr>
                        <a:rPr lang="en-US" sz="2400" smtClean="0">
                          <a:effectLst/>
                          <a:latin typeface="Cambria Math" panose="02040503050406030204" pitchFamily="18" charset="0"/>
                          <a:ea typeface="Calibri" panose="020F0502020204030204" pitchFamily="34" charset="0"/>
                        </a:rPr>
                        <m:t>U</m:t>
                      </m:r>
                      <m:r>
                        <a:rPr lang="en-US" sz="2400" smtClean="0">
                          <a:effectLst/>
                          <a:latin typeface="Cambria Math" panose="02040503050406030204" pitchFamily="18" charset="0"/>
                          <a:ea typeface="Calibri" panose="020F0502020204030204" pitchFamily="34" charset="0"/>
                        </a:rPr>
                        <m:t>(</m:t>
                      </m:r>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r>
                        <a:rPr lang="en-US" sz="2400">
                          <a:effectLst/>
                          <a:latin typeface="Cambria Math" panose="02040503050406030204" pitchFamily="18" charset="0"/>
                          <a:ea typeface="Calibri" panose="020F0502020204030204" pitchFamily="34" charset="0"/>
                        </a:rPr>
                        <m:t>) = </m:t>
                      </m:r>
                      <m:nary>
                        <m:naryPr>
                          <m:chr m:val="∑"/>
                          <m:limLoc m:val="undOvr"/>
                          <m:supHide m:val="on"/>
                          <m:ctrlPr>
                            <a:rPr lang="en-US" sz="2400" i="1">
                              <a:effectLst/>
                              <a:latin typeface="Cambria Math" panose="02040503050406030204" pitchFamily="18" charset="0"/>
                              <a:ea typeface="Calibri" panose="020F0502020204030204" pitchFamily="34" charset="0"/>
                            </a:rPr>
                          </m:ctrlPr>
                        </m:naryPr>
                        <m:sub>
                          <m:r>
                            <a:rPr lang="en-US" sz="2400" i="1">
                              <a:effectLst/>
                              <a:latin typeface="Cambria Math" panose="02040503050406030204" pitchFamily="18" charset="0"/>
                              <a:ea typeface="Calibri" panose="020F0502020204030204" pitchFamily="34" charset="0"/>
                            </a:rPr>
                            <m:t>𝑖</m:t>
                          </m:r>
                        </m:sub>
                        <m:sup/>
                        <m:e>
                          <m:func>
                            <m:funcPr>
                              <m:ctrlPr>
                                <a:rPr lang="en-US" sz="2400" i="1">
                                  <a:effectLst/>
                                  <a:latin typeface="Cambria Math" panose="02040503050406030204" pitchFamily="18" charset="0"/>
                                  <a:ea typeface="Calibri" panose="020F0502020204030204" pitchFamily="34" charset="0"/>
                                </a:rPr>
                              </m:ctrlPr>
                            </m:funcPr>
                            <m:fName>
                              <m:r>
                                <m:rPr>
                                  <m:sty m:val="p"/>
                                </m:rPr>
                                <a:rPr lang="en-US" sz="2400">
                                  <a:effectLst/>
                                  <a:latin typeface="Cambria Math" panose="02040503050406030204" pitchFamily="18" charset="0"/>
                                  <a:ea typeface="Calibri" panose="020F0502020204030204" pitchFamily="34" charset="0"/>
                                </a:rPr>
                                <m:t>log</m:t>
                              </m:r>
                            </m:fName>
                            <m:e>
                              <m:r>
                                <a:rPr lang="en-US" sz="2400" i="1">
                                  <a:effectLst/>
                                  <a:latin typeface="Cambria Math" panose="02040503050406030204" pitchFamily="18" charset="0"/>
                                  <a:ea typeface="Calibri" panose="020F0502020204030204" pitchFamily="34" charset="0"/>
                                </a:rPr>
                                <m:t>h</m:t>
                              </m:r>
                              <m:r>
                                <a:rPr lang="en-US" sz="2400" i="1">
                                  <a:effectLst/>
                                  <a:latin typeface="Cambria Math" panose="02040503050406030204" pitchFamily="18" charset="0"/>
                                  <a:ea typeface="Calibri" panose="020F0502020204030204" pitchFamily="34" charset="0"/>
                                </a:rPr>
                                <m:t> </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𝑧</m:t>
                                      </m:r>
                                    </m:e>
                                    <m:sub>
                                      <m:r>
                                        <a:rPr lang="en-US" sz="2400" i="1">
                                          <a:effectLst/>
                                          <a:latin typeface="Cambria Math" panose="02040503050406030204" pitchFamily="18" charset="0"/>
                                          <a:ea typeface="Calibri" panose="020F0502020204030204" pitchFamily="34" charset="0"/>
                                        </a:rPr>
                                        <m:t>𝑖</m:t>
                                      </m:r>
                                    </m:sub>
                                  </m:sSub>
                                </m:e>
                              </m:d>
                            </m:e>
                          </m:func>
                        </m:e>
                      </m:nary>
                    </m:oMath>
                  </m:oMathPara>
                </a14:m>
                <a:endParaRPr lang="en-US" sz="24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Điều</a:t>
                </a:r>
                <a:r>
                  <a:rPr lang="en-US" sz="2400" dirty="0">
                    <a:effectLst/>
                    <a:ea typeface="Calibri" panose="020F0502020204030204" pitchFamily="34" charset="0"/>
                  </a:rPr>
                  <a:t> </a:t>
                </a:r>
                <a:r>
                  <a:rPr lang="en-US" sz="2400" dirty="0" err="1">
                    <a:effectLst/>
                    <a:ea typeface="Calibri" panose="020F0502020204030204" pitchFamily="34" charset="0"/>
                  </a:rPr>
                  <a:t>kiện</a:t>
                </a:r>
                <a:r>
                  <a:rPr lang="en-US" sz="2400" dirty="0">
                    <a:effectLst/>
                    <a:ea typeface="Calibri" panose="020F0502020204030204" pitchFamily="34" charset="0"/>
                  </a:rPr>
                  <a:t> smoothness </a:t>
                </a:r>
                <a:r>
                  <a:rPr lang="en-US" sz="2400" dirty="0">
                    <a:effectLst/>
                    <a:latin typeface="Cambria Math" panose="02040503050406030204" pitchFamily="18" charset="0"/>
                    <a:ea typeface="Calibri" panose="020F0502020204030204" pitchFamily="34" charset="0"/>
                    <a:cs typeface="Cambria Math" panose="02040503050406030204" pitchFamily="18" charset="0"/>
                  </a:rPr>
                  <a:t>𝑉</a:t>
                </a:r>
                <a:r>
                  <a:rPr lang="en-US" sz="2400" dirty="0">
                    <a:effectLst/>
                    <a:ea typeface="Calibri" panose="020F0502020204030204" pitchFamily="34" charset="0"/>
                  </a:rPr>
                  <a:t> </a:t>
                </a:r>
                <a:r>
                  <a:rPr lang="en-US" sz="2400" dirty="0" err="1">
                    <a:effectLst/>
                    <a:ea typeface="Calibri" panose="020F0502020204030204" pitchFamily="34" charset="0"/>
                  </a:rPr>
                  <a:t>đánh</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độ</a:t>
                </a:r>
                <a:r>
                  <a:rPr lang="en-US" sz="2400" dirty="0">
                    <a:effectLst/>
                    <a:ea typeface="Calibri" panose="020F0502020204030204" pitchFamily="34" charset="0"/>
                  </a:rPr>
                  <a:t> </a:t>
                </a:r>
                <a:r>
                  <a:rPr lang="en-US" sz="2400" dirty="0" err="1">
                    <a:effectLst/>
                    <a:ea typeface="Calibri" panose="020F0502020204030204" pitchFamily="34" charset="0"/>
                  </a:rPr>
                  <a:t>mượt</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ranh</a:t>
                </a:r>
                <a:r>
                  <a:rPr lang="en-US" sz="2400" dirty="0">
                    <a:effectLst/>
                    <a:ea typeface="Calibri" panose="020F0502020204030204" pitchFamily="34" charset="0"/>
                  </a:rPr>
                  <a:t> </a:t>
                </a:r>
                <a:r>
                  <a:rPr lang="en-US" sz="2400" dirty="0" err="1">
                    <a:effectLst/>
                    <a:ea typeface="Calibri" panose="020F0502020204030204" pitchFamily="34" charset="0"/>
                  </a:rPr>
                  <a:t>giới</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đoạn</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đó</a:t>
                </a:r>
                <a:r>
                  <a:rPr lang="en-US" sz="2400" dirty="0">
                    <a:effectLst/>
                    <a:ea typeface="Calibri" panose="020F0502020204030204" pitchFamily="34" charset="0"/>
                  </a:rPr>
                  <a:t> B(</a:t>
                </a:r>
                <a:r>
                  <a:rPr lang="en-US" sz="2400" dirty="0" err="1">
                    <a:effectLst/>
                    <a:ea typeface="Calibri" panose="020F0502020204030204" pitchFamily="34" charset="0"/>
                  </a:rPr>
                  <a:t>i</a:t>
                </a:r>
                <a:r>
                  <a:rPr lang="en-US" sz="2400" dirty="0">
                    <a:effectLst/>
                    <a:ea typeface="Calibri" panose="020F0502020204030204" pitchFamily="34" charset="0"/>
                  </a:rPr>
                  <a:t>, j) </a:t>
                </a:r>
                <a:r>
                  <a:rPr lang="en-US" sz="2400" dirty="0" err="1">
                    <a:effectLst/>
                    <a:ea typeface="Calibri" panose="020F0502020204030204" pitchFamily="34" charset="0"/>
                  </a:rPr>
                  <a:t>cao</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trị</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pixel </a:t>
                </a:r>
                <a:r>
                  <a:rPr lang="en-US" sz="2400" dirty="0" err="1">
                    <a:effectLst/>
                    <a:ea typeface="Calibri" panose="020F0502020204030204" pitchFamily="34" charset="0"/>
                  </a:rPr>
                  <a:t>i</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pixel j </a:t>
                </a:r>
                <a:r>
                  <a:rPr lang="en-US" sz="2400" dirty="0" err="1">
                    <a:effectLst/>
                    <a:ea typeface="Calibri" panose="020F0502020204030204" pitchFamily="34" charset="0"/>
                  </a:rPr>
                  <a:t>giôn</a:t>
                </a:r>
                <a:r>
                  <a:rPr lang="en-US" sz="2400" dirty="0">
                    <a:effectLst/>
                    <a:ea typeface="Calibri" panose="020F0502020204030204" pitchFamily="34" charset="0"/>
                  </a:rPr>
                  <a:t> </a:t>
                </a:r>
                <a:r>
                  <a:rPr lang="en-US" sz="2400" dirty="0" err="1">
                    <a:effectLst/>
                    <a:ea typeface="Calibri" panose="020F0502020204030204" pitchFamily="34" charset="0"/>
                  </a:rPr>
                  <a:t>nhau</a:t>
                </a:r>
                <a:r>
                  <a:rPr lang="en-US" sz="2400" dirty="0">
                    <a:effectLst/>
                    <a:ea typeface="Calibri" panose="020F0502020204030204" pitchFamily="34" charset="0"/>
                  </a:rPr>
                  <a:t>. </a:t>
                </a:r>
                <a:r>
                  <a:rPr lang="en-US" sz="2400" dirty="0" err="1">
                    <a:effectLst/>
                    <a:ea typeface="Calibri" panose="020F0502020204030204" pitchFamily="34" charset="0"/>
                  </a:rPr>
                  <a:t>Tham</a:t>
                </a:r>
                <a:r>
                  <a:rPr lang="en-US" sz="2400" dirty="0">
                    <a:effectLst/>
                    <a:ea typeface="Calibri" panose="020F0502020204030204" pitchFamily="34" charset="0"/>
                  </a:rPr>
                  <a:t> </a:t>
                </a:r>
                <a:r>
                  <a:rPr lang="en-US" sz="2400" dirty="0" err="1">
                    <a:effectLst/>
                    <a:ea typeface="Calibri" panose="020F0502020204030204" pitchFamily="34" charset="0"/>
                  </a:rPr>
                  <a:t>khảo</a:t>
                </a:r>
                <a:r>
                  <a:rPr lang="en-US" sz="2400" dirty="0">
                    <a:effectLst/>
                    <a:ea typeface="Calibri" panose="020F0502020204030204" pitchFamily="34" charset="0"/>
                  </a:rPr>
                  <a:t> [1]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biết</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nghĩa</a:t>
                </a:r>
                <a:r>
                  <a:rPr lang="en-US" sz="2400" dirty="0">
                    <a:effectLst/>
                    <a:ea typeface="Calibri" panose="020F0502020204030204" pitchFamily="34" charset="0"/>
                  </a:rPr>
                  <a:t> chi </a:t>
                </a:r>
                <a:r>
                  <a:rPr lang="en-US" sz="2400" dirty="0" err="1">
                    <a:effectLst/>
                    <a:ea typeface="Calibri" panose="020F0502020204030204" pitchFamily="34" charset="0"/>
                  </a:rPr>
                  <a:t>tiết</a:t>
                </a:r>
                <a:r>
                  <a:rPr lang="en-US" sz="2400" dirty="0">
                    <a:effectLst/>
                    <a:ea typeface="Calibri" panose="020F0502020204030204" pitchFamily="34" charset="0"/>
                  </a:rPr>
                  <a:t> </a:t>
                </a:r>
                <a:r>
                  <a:rPr lang="en-US" sz="2400" dirty="0" err="1">
                    <a:effectLst/>
                    <a:ea typeface="Calibri" panose="020F0502020204030204" pitchFamily="34" charset="0"/>
                  </a:rPr>
                  <a:t>về</a:t>
                </a:r>
                <a:r>
                  <a:rPr lang="en-US" sz="2400" dirty="0">
                    <a:effectLst/>
                    <a:ea typeface="Calibri" panose="020F0502020204030204" pitchFamily="34" charset="0"/>
                  </a:rPr>
                  <a:t> B(</a:t>
                </a:r>
                <a:r>
                  <a:rPr lang="en-US" sz="2400" dirty="0" err="1">
                    <a:effectLst/>
                    <a:ea typeface="Calibri" panose="020F0502020204030204" pitchFamily="34" charset="0"/>
                  </a:rPr>
                  <a:t>i</a:t>
                </a:r>
                <a:r>
                  <a:rPr lang="en-US" sz="2400" dirty="0">
                    <a:effectLst/>
                    <a:ea typeface="Calibri" panose="020F0502020204030204" pitchFamily="34" charset="0"/>
                  </a:rPr>
                  <a:t>, j).</a:t>
                </a:r>
                <a:endParaRPr lang="en-US" sz="2400" dirty="0">
                  <a:effectLst/>
                  <a:latin typeface="Calibri" panose="020F0502020204030204" pitchFamily="34" charset="0"/>
                  <a:ea typeface="Calibri" panose="020F0502020204030204" pitchFamily="34" charset="0"/>
                </a:endParaRPr>
              </a:p>
              <a:p>
                <a:pPr marL="0" marR="0" algn="ctr">
                  <a:lnSpc>
                    <a:spcPct val="115000"/>
                  </a:lnSpc>
                  <a:spcBef>
                    <a:spcPts val="0"/>
                  </a:spcBef>
                  <a:spcAft>
                    <a:spcPts val="800"/>
                  </a:spcAft>
                  <a:tabLst>
                    <a:tab pos="1263650" algn="l"/>
                  </a:tabLst>
                </a:pPr>
                <a14:m>
                  <m:oMathPara xmlns:m="http://schemas.openxmlformats.org/officeDocument/2006/math">
                    <m:oMathParaPr>
                      <m:jc m:val="centerGroup"/>
                    </m:oMathParaPr>
                    <m:oMath xmlns:m="http://schemas.openxmlformats.org/officeDocument/2006/math">
                      <m:r>
                        <m:rPr>
                          <m:sty m:val="p"/>
                        </m:rPr>
                        <a:rPr lang="en-US" sz="2400">
                          <a:effectLst/>
                          <a:latin typeface="Cambria Math" panose="02040503050406030204" pitchFamily="18" charset="0"/>
                          <a:ea typeface="Calibri" panose="020F0502020204030204" pitchFamily="34" charset="0"/>
                        </a:rPr>
                        <m:t>V</m:t>
                      </m:r>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e>
                      </m:d>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γ</m:t>
                      </m:r>
                      <m:r>
                        <a:rPr lang="en-US" sz="2400">
                          <a:effectLst/>
                          <a:latin typeface="Cambria Math" panose="02040503050406030204" pitchFamily="18" charset="0"/>
                          <a:ea typeface="Calibri" panose="020F0502020204030204" pitchFamily="34" charset="0"/>
                        </a:rPr>
                        <m:t> </m:t>
                      </m:r>
                      <m:nary>
                        <m:naryPr>
                          <m:chr m:val="∑"/>
                          <m:limLoc m:val="undOvr"/>
                          <m:supHide m:val="on"/>
                          <m:ctrlPr>
                            <a:rPr lang="en-US" sz="2400" i="1">
                              <a:effectLst/>
                              <a:latin typeface="Cambria Math" panose="02040503050406030204" pitchFamily="18" charset="0"/>
                              <a:ea typeface="Calibri" panose="020F0502020204030204" pitchFamily="34" charset="0"/>
                            </a:rPr>
                          </m:ctrlPr>
                        </m:naryPr>
                        <m:sub>
                          <m:d>
                            <m:dPr>
                              <m:ctrlPr>
                                <a:rPr lang="en-US" sz="2400" i="1">
                                  <a:effectLst/>
                                  <a:latin typeface="Cambria Math" panose="02040503050406030204" pitchFamily="18" charset="0"/>
                                  <a:ea typeface="Calibri" panose="020F0502020204030204" pitchFamily="34" charset="0"/>
                                </a:rPr>
                              </m:ctrlPr>
                            </m:dPr>
                            <m:e>
                              <m:r>
                                <m:rPr>
                                  <m:sty m:val="p"/>
                                </m:rPr>
                                <a:rPr lang="en-US" sz="2400">
                                  <a:effectLst/>
                                  <a:latin typeface="Cambria Math" panose="02040503050406030204" pitchFamily="18" charset="0"/>
                                  <a:ea typeface="Calibri" panose="020F0502020204030204" pitchFamily="34" charset="0"/>
                                </a:rPr>
                                <m:t>i</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j</m:t>
                              </m:r>
                            </m:e>
                          </m:d>
                          <m:r>
                            <a:rPr lang="en-US" sz="2400">
                              <a:effectLst/>
                              <a:latin typeface="Cambria Math" panose="02040503050406030204" pitchFamily="18" charset="0"/>
                              <a:ea typeface="Calibri" panose="020F0502020204030204" pitchFamily="34" charset="0"/>
                            </a:rPr>
                            <m:t> ∈ </m:t>
                          </m:r>
                          <m:r>
                            <m:rPr>
                              <m:sty m:val="p"/>
                            </m:rPr>
                            <a:rPr lang="en-US" sz="2400">
                              <a:effectLst/>
                              <a:latin typeface="Cambria Math" panose="02040503050406030204" pitchFamily="18" charset="0"/>
                              <a:ea typeface="Calibri" panose="020F0502020204030204" pitchFamily="34" charset="0"/>
                            </a:rPr>
                            <m:t>img</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pixel</m:t>
                          </m:r>
                          <m:r>
                            <a:rPr lang="en-US" sz="2400">
                              <a:effectLst/>
                              <a:latin typeface="Cambria Math" panose="02040503050406030204" pitchFamily="18" charset="0"/>
                              <a:ea typeface="Calibri" panose="020F0502020204030204" pitchFamily="34" charset="0"/>
                            </a:rPr>
                            <m:t> </m:t>
                          </m:r>
                        </m:sub>
                        <m:sup/>
                        <m:e>
                          <m:d>
                            <m:dPr>
                              <m:begChr m:val="["/>
                              <m:endChr m:val="]"/>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a</m:t>
                                  </m:r>
                                </m:e>
                                <m:sub>
                                  <m:r>
                                    <m:rPr>
                                      <m:sty m:val="p"/>
                                    </m:rPr>
                                    <a:rPr lang="en-US" sz="2400">
                                      <a:effectLst/>
                                      <a:latin typeface="Cambria Math" panose="02040503050406030204" pitchFamily="18" charset="0"/>
                                      <a:ea typeface="Calibri" panose="020F0502020204030204" pitchFamily="34" charset="0"/>
                                    </a:rPr>
                                    <m:t>i</m:t>
                                  </m:r>
                                </m:sub>
                              </m:sSub>
                              <m:r>
                                <a:rPr lang="en-US" sz="2400">
                                  <a:effectLst/>
                                  <a:latin typeface="Cambria Math" panose="02040503050406030204" pitchFamily="18" charset="0"/>
                                  <a:ea typeface="Calibri" panose="020F0502020204030204" pitchFamily="34" charset="0"/>
                                </a:rPr>
                                <m:t> ≠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a</m:t>
                                  </m:r>
                                </m:e>
                                <m:sub>
                                  <m:r>
                                    <m:rPr>
                                      <m:sty m:val="p"/>
                                    </m:rPr>
                                    <a:rPr lang="en-US" sz="2400">
                                      <a:effectLst/>
                                      <a:latin typeface="Cambria Math" panose="02040503050406030204" pitchFamily="18" charset="0"/>
                                      <a:ea typeface="Calibri" panose="020F0502020204030204" pitchFamily="34" charset="0"/>
                                    </a:rPr>
                                    <m:t>j</m:t>
                                  </m:r>
                                </m:sub>
                              </m:sSub>
                            </m:e>
                          </m:d>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B</m:t>
                              </m:r>
                            </m:e>
                            <m:sub>
                              <m:r>
                                <a:rPr lang="en-US" sz="2400">
                                  <a:effectLst/>
                                  <a:latin typeface="Cambria Math" panose="02040503050406030204" pitchFamily="18" charset="0"/>
                                  <a:ea typeface="Calibri" panose="020F0502020204030204" pitchFamily="34" charset="0"/>
                                </a:rPr>
                                <m:t>(</m:t>
                              </m:r>
                              <m:r>
                                <m:rPr>
                                  <m:sty m:val="p"/>
                                </m:rPr>
                                <a:rPr lang="en-US" sz="2400">
                                  <a:effectLst/>
                                  <a:latin typeface="Cambria Math" panose="02040503050406030204" pitchFamily="18" charset="0"/>
                                  <a:ea typeface="Calibri" panose="020F0502020204030204" pitchFamily="34" charset="0"/>
                                </a:rPr>
                                <m:t>i</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j</m:t>
                              </m:r>
                              <m:r>
                                <a:rPr lang="en-US" sz="2400">
                                  <a:effectLst/>
                                  <a:latin typeface="Cambria Math" panose="02040503050406030204" pitchFamily="18" charset="0"/>
                                  <a:ea typeface="Calibri" panose="020F0502020204030204" pitchFamily="34" charset="0"/>
                                </a:rPr>
                                <m:t>)</m:t>
                              </m:r>
                            </m:sub>
                          </m:sSub>
                        </m:e>
                      </m:nary>
                    </m:oMath>
                  </m:oMathPara>
                </a14:m>
                <a:endParaRPr lang="en-US" sz="2400" dirty="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Nhiệm</a:t>
                </a:r>
                <a:r>
                  <a:rPr lang="en-US" sz="2400" dirty="0">
                    <a:effectLst/>
                    <a:ea typeface="Calibri" panose="020F0502020204030204" pitchFamily="34" charset="0"/>
                  </a:rPr>
                  <a:t> </a:t>
                </a:r>
                <a:r>
                  <a:rPr lang="en-US" sz="2400" dirty="0" err="1">
                    <a:effectLst/>
                    <a:ea typeface="Calibri" panose="020F0502020204030204" pitchFamily="34" charset="0"/>
                  </a:rPr>
                  <a:t>vụ</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đoạn</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kỹ</a:t>
                </a:r>
                <a:r>
                  <a:rPr lang="en-US" sz="2400" dirty="0">
                    <a:effectLst/>
                    <a:ea typeface="Calibri" panose="020F0502020204030204" pitchFamily="34" charset="0"/>
                  </a:rPr>
                  <a:t> </a:t>
                </a:r>
                <a:r>
                  <a:rPr lang="en-US" sz="2400" dirty="0" err="1">
                    <a:effectLst/>
                    <a:ea typeface="Calibri" panose="020F0502020204030204" pitchFamily="34" charset="0"/>
                  </a:rPr>
                  <a:t>thuật</a:t>
                </a:r>
                <a:r>
                  <a:rPr lang="en-US" sz="2400" dirty="0">
                    <a:effectLst/>
                    <a:ea typeface="Calibri" panose="020F0502020204030204" pitchFamily="34" charset="0"/>
                  </a:rPr>
                  <a:t> Min Cut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tìm</a:t>
                </a:r>
                <a:r>
                  <a:rPr lang="en-US" sz="2400" dirty="0">
                    <a:effectLst/>
                    <a:ea typeface="Calibri" panose="020F0502020204030204" pitchFamily="34" charset="0"/>
                  </a:rPr>
                  <a:t> </a:t>
                </a:r>
                <a:r>
                  <a:rPr lang="en-US" sz="2400" dirty="0" err="1">
                    <a:effectLst/>
                    <a:ea typeface="Calibri" panose="020F0502020204030204" pitchFamily="34" charset="0"/>
                  </a:rPr>
                  <a:t>mức</a:t>
                </a:r>
                <a:r>
                  <a:rPr lang="en-US" sz="2400" dirty="0">
                    <a:effectLst/>
                    <a:ea typeface="Calibri" panose="020F0502020204030204" pitchFamily="34" charset="0"/>
                  </a:rPr>
                  <a:t> </a:t>
                </a:r>
                <a:r>
                  <a:rPr lang="en-US" sz="2400" dirty="0" err="1">
                    <a:effectLst/>
                    <a:ea typeface="Calibri" panose="020F0502020204030204" pitchFamily="34" charset="0"/>
                  </a:rPr>
                  <a:t>tối</a:t>
                </a:r>
                <a:r>
                  <a:rPr lang="en-US" sz="2400" dirty="0">
                    <a:effectLst/>
                    <a:ea typeface="Calibri" panose="020F0502020204030204" pitchFamily="34" charset="0"/>
                  </a:rPr>
                  <a:t> </a:t>
                </a:r>
                <a:r>
                  <a:rPr lang="en-US" sz="2400" dirty="0" err="1">
                    <a:effectLst/>
                    <a:ea typeface="Calibri" panose="020F0502020204030204" pitchFamily="34" charset="0"/>
                  </a:rPr>
                  <a:t>thiểu</a:t>
                </a:r>
                <a:r>
                  <a:rPr lang="en-US" sz="2400" dirty="0">
                    <a:effectLst/>
                    <a:ea typeface="Calibri" panose="020F0502020204030204" pitchFamily="34" charset="0"/>
                  </a:rPr>
                  <a:t> </a:t>
                </a:r>
                <a:r>
                  <a:rPr lang="en-US" sz="2400" dirty="0" err="1">
                    <a:effectLst/>
                    <a:ea typeface="Calibri" panose="020F0502020204030204" pitchFamily="34" charset="0"/>
                  </a:rPr>
                  <a:t>toàn</a:t>
                </a:r>
                <a:r>
                  <a:rPr lang="en-US" sz="2400" dirty="0">
                    <a:effectLst/>
                    <a:ea typeface="Calibri" panose="020F0502020204030204" pitchFamily="34" charset="0"/>
                  </a:rPr>
                  <a:t> </a:t>
                </a:r>
                <a:r>
                  <a:rPr lang="en-US" sz="2400" dirty="0" err="1">
                    <a:effectLst/>
                    <a:ea typeface="Calibri" panose="020F0502020204030204" pitchFamily="34" charset="0"/>
                  </a:rPr>
                  <a:t>cục</a:t>
                </a:r>
                <a:r>
                  <a:rPr lang="en-US" sz="2400" dirty="0">
                    <a:effectLst/>
                    <a:ea typeface="Calibri" panose="020F0502020204030204" pitchFamily="34" charset="0"/>
                  </a:rPr>
                  <a:t> </a:t>
                </a:r>
                <a:r>
                  <a:rPr lang="en-US" sz="2400" dirty="0" err="1">
                    <a:effectLst/>
                    <a:ea typeface="Calibri" panose="020F0502020204030204" pitchFamily="34" charset="0"/>
                  </a:rPr>
                  <a:t>nhằm</a:t>
                </a:r>
                <a:r>
                  <a:rPr lang="en-US" sz="2400" dirty="0">
                    <a:effectLst/>
                    <a:ea typeface="Calibri" panose="020F0502020204030204" pitchFamily="34" charset="0"/>
                  </a:rPr>
                  <a:t> </a:t>
                </a:r>
                <a:r>
                  <a:rPr lang="en-US" sz="2400" dirty="0" err="1">
                    <a:effectLst/>
                    <a:ea typeface="Calibri" panose="020F0502020204030204" pitchFamily="34" charset="0"/>
                  </a:rPr>
                  <a:t>giải</a:t>
                </a:r>
                <a:r>
                  <a:rPr lang="en-US" sz="2400" dirty="0">
                    <a:effectLst/>
                    <a:ea typeface="Calibri" panose="020F0502020204030204" pitchFamily="34" charset="0"/>
                  </a:rPr>
                  <a:t> </a:t>
                </a:r>
                <a:r>
                  <a:rPr lang="en-US" sz="2400" dirty="0" err="1">
                    <a:effectLst/>
                    <a:ea typeface="Calibri" panose="020F0502020204030204" pitchFamily="34" charset="0"/>
                  </a:rPr>
                  <a:t>quyết</a:t>
                </a:r>
                <a:r>
                  <a:rPr lang="en-US" sz="2400" dirty="0">
                    <a:effectLst/>
                    <a:ea typeface="Calibri" panose="020F0502020204030204" pitchFamily="34" charset="0"/>
                  </a:rPr>
                  <a:t> </a:t>
                </a:r>
                <a:r>
                  <a:rPr lang="en-US" sz="2400" dirty="0" err="1">
                    <a:effectLst/>
                    <a:ea typeface="Calibri" panose="020F0502020204030204" pitchFamily="34" charset="0"/>
                  </a:rPr>
                  <a:t>vấn</a:t>
                </a:r>
                <a:r>
                  <a:rPr lang="en-US" sz="2400" dirty="0">
                    <a:effectLst/>
                    <a:ea typeface="Calibri" panose="020F0502020204030204" pitchFamily="34" charset="0"/>
                  </a:rPr>
                  <a:t> </a:t>
                </a:r>
                <a:r>
                  <a:rPr lang="en-US" sz="2400" dirty="0" err="1">
                    <a:effectLst/>
                    <a:ea typeface="Calibri" panose="020F0502020204030204" pitchFamily="34" charset="0"/>
                  </a:rPr>
                  <a:t>đề</a:t>
                </a:r>
                <a:r>
                  <a:rPr lang="en-US" sz="2400" dirty="0">
                    <a:effectLst/>
                    <a:ea typeface="Calibri" panose="020F0502020204030204" pitchFamily="34" charset="0"/>
                  </a:rPr>
                  <a:t> </a:t>
                </a:r>
                <a:r>
                  <a:rPr lang="en-US" sz="2400" dirty="0" err="1">
                    <a:effectLst/>
                    <a:ea typeface="Calibri" panose="020F0502020204030204" pitchFamily="34" charset="0"/>
                  </a:rPr>
                  <a:t>tối</a:t>
                </a:r>
                <a:r>
                  <a:rPr lang="en-US" sz="2400" dirty="0">
                    <a:effectLst/>
                    <a:ea typeface="Calibri" panose="020F0502020204030204" pitchFamily="34" charset="0"/>
                  </a:rPr>
                  <a:t> </a:t>
                </a:r>
                <a:r>
                  <a:rPr lang="en-US" sz="2400" dirty="0" err="1">
                    <a:effectLst/>
                    <a:ea typeface="Calibri" panose="020F0502020204030204" pitchFamily="34" charset="0"/>
                  </a:rPr>
                  <a:t>ưu</a:t>
                </a:r>
                <a:r>
                  <a:rPr lang="en-US" sz="2400" dirty="0">
                    <a:effectLst/>
                    <a:ea typeface="Calibri" panose="020F0502020204030204" pitchFamily="34" charset="0"/>
                  </a:rPr>
                  <a:t> </a:t>
                </a:r>
                <a:r>
                  <a:rPr lang="en-US" sz="2400" dirty="0" err="1">
                    <a:effectLst/>
                    <a:ea typeface="Calibri" panose="020F0502020204030204" pitchFamily="34" charset="0"/>
                  </a:rPr>
                  <a:t>hóa</a:t>
                </a:r>
                <a:r>
                  <a:rPr lang="en-US" sz="2400" dirty="0">
                    <a:effectLst/>
                    <a:ea typeface="Calibri" panose="020F0502020204030204" pitchFamily="34" charset="0"/>
                  </a:rPr>
                  <a:t>.</a:t>
                </a:r>
                <a:endParaRPr lang="en-US" sz="2400" dirty="0">
                  <a:effectLst/>
                  <a:latin typeface="Calibri" panose="020F0502020204030204" pitchFamily="34" charset="0"/>
                  <a:ea typeface="Calibri" panose="020F0502020204030204" pitchFamily="34" charset="0"/>
                </a:endParaRPr>
              </a:p>
              <a:p>
                <a:pPr marL="0" marR="0" algn="ctr">
                  <a:lnSpc>
                    <a:spcPct val="115000"/>
                  </a:lnSpc>
                  <a:spcBef>
                    <a:spcPts val="0"/>
                  </a:spcBef>
                  <a:spcAft>
                    <a:spcPts val="800"/>
                  </a:spcAft>
                  <a:tabLst>
                    <a:tab pos="1263650" algn="l"/>
                  </a:tabLst>
                </a:pPr>
                <a:r>
                  <a:rPr lang="en-US" sz="2400" dirty="0">
                    <a:effectLst/>
                    <a:latin typeface="Cambria Math" panose="02040503050406030204" pitchFamily="18" charset="0"/>
                    <a:ea typeface="Calibri" panose="020F0502020204030204" pitchFamily="34" charset="0"/>
                    <a:cs typeface="Cambria Math" panose="02040503050406030204" pitchFamily="18" charset="0"/>
                  </a:rPr>
                  <a:t>𝛼</a:t>
                </a:r>
                <a:r>
                  <a:rPr lang="en-US" sz="2400" dirty="0">
                    <a:effectLst/>
                    <a:ea typeface="Calibri" panose="020F0502020204030204" pitchFamily="34" charset="0"/>
                  </a:rPr>
                  <a:t>̂ = </a:t>
                </a:r>
                <a:r>
                  <a:rPr lang="en-US" sz="2400" dirty="0">
                    <a:effectLst/>
                    <a:latin typeface="Cambria Math" panose="02040503050406030204" pitchFamily="18" charset="0"/>
                    <a:ea typeface="Calibri" panose="020F0502020204030204" pitchFamily="34" charset="0"/>
                    <a:cs typeface="Cambria Math" panose="02040503050406030204" pitchFamily="18" charset="0"/>
                  </a:rPr>
                  <a:t>𝑎𝑟𝑔𝑚𝑖𝑛</a:t>
                </a:r>
                <a:r>
                  <a:rPr lang="en-US" sz="2400" dirty="0">
                    <a:effectLst/>
                    <a:ea typeface="Calibri" panose="020F0502020204030204" pitchFamily="34" charset="0"/>
                  </a:rPr>
                  <a:t> </a:t>
                </a:r>
                <a:r>
                  <a:rPr lang="en-US" sz="2400" dirty="0">
                    <a:effectLst/>
                    <a:latin typeface="Cambria Math" panose="02040503050406030204" pitchFamily="18" charset="0"/>
                    <a:ea typeface="Calibri" panose="020F0502020204030204" pitchFamily="34" charset="0"/>
                    <a:cs typeface="Cambria Math" panose="02040503050406030204" pitchFamily="18" charset="0"/>
                  </a:rPr>
                  <a:t>𝐸</a:t>
                </a:r>
                <a14:m>
                  <m:oMath xmlns:m="http://schemas.openxmlformats.org/officeDocument/2006/math">
                    <m:r>
                      <a:rPr lang="en-US" sz="2400">
                        <a:effectLst/>
                        <a:latin typeface="Cambria Math" panose="02040503050406030204" pitchFamily="18" charset="0"/>
                        <a:ea typeface="Calibri" panose="020F0502020204030204" pitchFamily="34" charset="0"/>
                      </a:rPr>
                      <m:t>(</m:t>
                    </m:r>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r>
                      <a:rPr lang="en-US" sz="2400">
                        <a:effectLst/>
                        <a:latin typeface="Cambria Math" panose="02040503050406030204" pitchFamily="18" charset="0"/>
                        <a:ea typeface="Calibri" panose="020F0502020204030204" pitchFamily="34" charset="0"/>
                      </a:rPr>
                      <m:t>)</m:t>
                    </m:r>
                  </m:oMath>
                </a14:m>
                <a:endParaRPr lang="en-US" sz="2400" dirty="0">
                  <a:effectLst/>
                  <a:latin typeface="Calibri" panose="020F0502020204030204" pitchFamily="34" charset="0"/>
                  <a:ea typeface="Calibri" panose="020F0502020204030204" pitchFamily="34" charset="0"/>
                </a:endParaRPr>
              </a:p>
              <a:p>
                <a:endParaRPr lang="en-US" sz="2400" dirty="0"/>
              </a:p>
            </p:txBody>
          </p:sp>
        </mc:Choice>
        <mc:Fallback>
          <p:sp>
            <p:nvSpPr>
              <p:cNvPr id="8" name="Text Placeholder 7">
                <a:extLst>
                  <a:ext uri="{FF2B5EF4-FFF2-40B4-BE49-F238E27FC236}">
                    <a16:creationId xmlns:a16="http://schemas.microsoft.com/office/drawing/2014/main" id="{20D3AC0E-A46A-4BB2-B0A9-0E672323E0F9}"/>
                  </a:ext>
                </a:extLst>
              </p:cNvPr>
              <p:cNvSpPr>
                <a:spLocks noGrp="1" noRot="1" noChangeAspect="1" noMove="1" noResize="1" noEditPoints="1" noAdjustHandles="1" noChangeArrowheads="1" noChangeShapeType="1" noTextEdit="1"/>
              </p:cNvSpPr>
              <p:nvPr>
                <p:ph type="body" sz="quarter" idx="30"/>
              </p:nvPr>
            </p:nvSpPr>
            <p:spPr>
              <a:xfrm>
                <a:off x="10996517" y="16234452"/>
                <a:ext cx="10090978" cy="13124156"/>
              </a:xfrm>
              <a:blipFill>
                <a:blip r:embed="rId8"/>
                <a:stretch>
                  <a:fillRect l="-302" r="-1088"/>
                </a:stretch>
              </a:blipFill>
            </p:spPr>
            <p:txBody>
              <a:bodyPr/>
              <a:lstStyle/>
              <a:p>
                <a:r>
                  <a:rPr lang="en-US">
                    <a:noFill/>
                  </a:rPr>
                  <a:t> </a:t>
                </a:r>
              </a:p>
            </p:txBody>
          </p:sp>
        </mc:Fallback>
      </mc:AlternateContent>
    </p:spTree>
    <p:extLst>
      <p:ext uri="{BB962C8B-B14F-4D97-AF65-F5344CB8AC3E}">
        <p14:creationId xmlns:p14="http://schemas.microsoft.com/office/powerpoint/2010/main" val="374208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10954648" y="6356403"/>
            <a:ext cx="10065480" cy="1478532"/>
          </a:xfrm>
        </p:spPr>
        <p:txBody>
          <a:bodyPr/>
          <a:lstStyle/>
          <a:p>
            <a:pPr marL="0" marR="0" algn="just">
              <a:lnSpc>
                <a:spcPct val="107000"/>
              </a:lnSpc>
              <a:spcBef>
                <a:spcPts val="0"/>
              </a:spcBef>
              <a:spcAft>
                <a:spcPts val="800"/>
              </a:spcAft>
            </a:pPr>
            <a:r>
              <a:rPr lang="en-US" sz="2400" dirty="0" err="1"/>
              <a:t>Tiếp</a:t>
            </a:r>
            <a:r>
              <a:rPr lang="en-US" sz="2400" dirty="0"/>
              <a:t> </a:t>
            </a:r>
            <a:r>
              <a:rPr lang="en-US" sz="2400" dirty="0" err="1"/>
              <a:t>theo</a:t>
            </a:r>
            <a:r>
              <a:rPr lang="en-US" sz="2400" dirty="0"/>
              <a:t>, </a:t>
            </a:r>
            <a:r>
              <a:rPr lang="en-US" sz="2400" dirty="0" err="1"/>
              <a:t>nhấn</a:t>
            </a:r>
            <a:r>
              <a:rPr lang="en-US" sz="2400" dirty="0"/>
              <a:t> </a:t>
            </a:r>
            <a:r>
              <a:rPr lang="en-US" sz="2400" dirty="0" err="1"/>
              <a:t>phím</a:t>
            </a:r>
            <a:r>
              <a:rPr lang="en-US" sz="2400" dirty="0"/>
              <a:t> “0” </a:t>
            </a:r>
            <a:r>
              <a:rPr lang="en-US" sz="2400" dirty="0" err="1"/>
              <a:t>để</a:t>
            </a:r>
            <a:r>
              <a:rPr lang="en-US" sz="2400" dirty="0"/>
              <a:t> </a:t>
            </a:r>
            <a:r>
              <a:rPr lang="en-US" sz="2400" dirty="0" err="1"/>
              <a:t>vẽ</a:t>
            </a:r>
            <a:r>
              <a:rPr lang="en-US" sz="2400" dirty="0"/>
              <a:t> </a:t>
            </a:r>
            <a:r>
              <a:rPr lang="en-US" sz="2400" dirty="0" err="1"/>
              <a:t>đường</a:t>
            </a:r>
            <a:r>
              <a:rPr lang="en-US" sz="2400" dirty="0"/>
              <a:t> </a:t>
            </a:r>
            <a:r>
              <a:rPr lang="en-US" sz="2400" dirty="0" err="1"/>
              <a:t>kẻ</a:t>
            </a:r>
            <a:r>
              <a:rPr lang="en-US" sz="2400" dirty="0"/>
              <a:t> (</a:t>
            </a:r>
            <a:r>
              <a:rPr lang="en-US" sz="2400" dirty="0" err="1"/>
              <a:t>màu</a:t>
            </a:r>
            <a:r>
              <a:rPr lang="en-US" sz="2400" dirty="0"/>
              <a:t> </a:t>
            </a:r>
            <a:r>
              <a:rPr lang="en-US" sz="2400" dirty="0" err="1"/>
              <a:t>đen</a:t>
            </a:r>
            <a:r>
              <a:rPr lang="en-US" sz="2400" dirty="0"/>
              <a:t>) </a:t>
            </a:r>
            <a:r>
              <a:rPr lang="en-US" sz="2400" dirty="0" err="1"/>
              <a:t>cho</a:t>
            </a:r>
            <a:r>
              <a:rPr lang="en-US" sz="2400" dirty="0"/>
              <a:t> </a:t>
            </a:r>
            <a:r>
              <a:rPr lang="en-US" sz="2400" dirty="0" err="1"/>
              <a:t>nền</a:t>
            </a:r>
            <a:r>
              <a:rPr lang="en-US" sz="2400" dirty="0"/>
              <a:t> </a:t>
            </a:r>
            <a:r>
              <a:rPr lang="en-US" sz="2400" dirty="0" err="1"/>
              <a:t>hoặc</a:t>
            </a:r>
            <a:r>
              <a:rPr lang="en-US" sz="2400" dirty="0"/>
              <a:t> </a:t>
            </a:r>
            <a:r>
              <a:rPr lang="en-US" sz="2400" dirty="0" err="1"/>
              <a:t>nhấn</a:t>
            </a:r>
            <a:r>
              <a:rPr lang="en-US" sz="2400" dirty="0"/>
              <a:t> </a:t>
            </a:r>
            <a:r>
              <a:rPr lang="en-US" sz="2400" dirty="0" err="1"/>
              <a:t>phím</a:t>
            </a:r>
            <a:r>
              <a:rPr lang="en-US" sz="2400" dirty="0"/>
              <a:t> '1' </a:t>
            </a:r>
            <a:r>
              <a:rPr lang="en-US" sz="2400" dirty="0" err="1"/>
              <a:t>để</a:t>
            </a:r>
            <a:r>
              <a:rPr lang="en-US" sz="2400" dirty="0"/>
              <a:t> </a:t>
            </a:r>
            <a:r>
              <a:rPr lang="en-US" sz="2400" dirty="0" err="1"/>
              <a:t>vẽ</a:t>
            </a:r>
            <a:r>
              <a:rPr lang="en-US" sz="2400" dirty="0"/>
              <a:t> </a:t>
            </a:r>
            <a:r>
              <a:rPr lang="en-US" sz="2400" dirty="0" err="1"/>
              <a:t>đường</a:t>
            </a:r>
            <a:r>
              <a:rPr lang="en-US" sz="2400" dirty="0"/>
              <a:t> </a:t>
            </a:r>
            <a:r>
              <a:rPr lang="en-US" sz="2400" dirty="0" err="1"/>
              <a:t>kẻ</a:t>
            </a:r>
            <a:r>
              <a:rPr lang="en-US" sz="2400" dirty="0"/>
              <a:t> (</a:t>
            </a:r>
            <a:r>
              <a:rPr lang="en-US" sz="2400" dirty="0" err="1"/>
              <a:t>trắng</a:t>
            </a:r>
            <a:r>
              <a:rPr lang="en-US" sz="2400" dirty="0"/>
              <a:t>) </a:t>
            </a:r>
            <a:r>
              <a:rPr lang="en-US" sz="2400" dirty="0" err="1"/>
              <a:t>cho</a:t>
            </a:r>
            <a:r>
              <a:rPr lang="en-US" sz="2400" dirty="0"/>
              <a:t> </a:t>
            </a:r>
            <a:r>
              <a:rPr lang="en-US" sz="2400" dirty="0" err="1"/>
              <a:t>tiền</a:t>
            </a:r>
            <a:r>
              <a:rPr lang="en-US" sz="2400" dirty="0"/>
              <a:t> </a:t>
            </a:r>
            <a:r>
              <a:rPr lang="en-US" sz="2400" dirty="0" err="1"/>
              <a:t>cảnh</a:t>
            </a:r>
            <a:r>
              <a:rPr lang="en-US" sz="2400" dirty="0"/>
              <a:t>. </a:t>
            </a:r>
            <a:r>
              <a:rPr lang="en-US" sz="2400" dirty="0" err="1"/>
              <a:t>Hãy</a:t>
            </a:r>
            <a:r>
              <a:rPr lang="en-US" sz="2400" dirty="0"/>
              <a:t> </a:t>
            </a:r>
            <a:r>
              <a:rPr lang="en-US" sz="2400" dirty="0" err="1"/>
              <a:t>nhớ</a:t>
            </a:r>
            <a:r>
              <a:rPr lang="en-US" sz="2400" dirty="0"/>
              <a:t> </a:t>
            </a:r>
            <a:r>
              <a:rPr lang="en-US" sz="2400" dirty="0" err="1"/>
              <a:t>nhấn</a:t>
            </a:r>
            <a:r>
              <a:rPr lang="en-US" sz="2400" dirty="0"/>
              <a:t> </a:t>
            </a:r>
            <a:r>
              <a:rPr lang="en-US" sz="2400" dirty="0" err="1"/>
              <a:t>phím</a:t>
            </a:r>
            <a:r>
              <a:rPr lang="en-US" sz="2400" dirty="0"/>
              <a:t> “n” </a:t>
            </a:r>
            <a:r>
              <a:rPr lang="en-US" sz="2400" dirty="0" err="1"/>
              <a:t>khi</a:t>
            </a:r>
            <a:r>
              <a:rPr lang="en-US" sz="2400" dirty="0"/>
              <a:t> </a:t>
            </a:r>
            <a:r>
              <a:rPr lang="en-US" sz="2400" dirty="0" err="1"/>
              <a:t>vẽ</a:t>
            </a:r>
            <a:r>
              <a:rPr lang="en-US" sz="2400" dirty="0"/>
              <a:t> </a:t>
            </a:r>
            <a:r>
              <a:rPr lang="en-US" sz="2400" dirty="0" err="1"/>
              <a:t>xong</a:t>
            </a:r>
            <a:r>
              <a:rPr lang="en-US" sz="2400" dirty="0"/>
              <a:t>. </a:t>
            </a:r>
            <a:r>
              <a:rPr lang="en-US" sz="2400" dirty="0" err="1"/>
              <a:t>Và</a:t>
            </a:r>
            <a:r>
              <a:rPr lang="en-US" sz="2400" dirty="0"/>
              <a:t> </a:t>
            </a:r>
            <a:r>
              <a:rPr lang="en-US" sz="2400" dirty="0" err="1"/>
              <a:t>chờ</a:t>
            </a:r>
            <a:r>
              <a:rPr lang="en-US" sz="2400" dirty="0"/>
              <a:t> </a:t>
            </a:r>
            <a:r>
              <a:rPr lang="en-US" sz="2400" dirty="0" err="1"/>
              <a:t>đợi</a:t>
            </a:r>
            <a:r>
              <a:rPr lang="en-US" sz="2400" dirty="0"/>
              <a:t> </a:t>
            </a:r>
            <a:r>
              <a:rPr lang="en-US" sz="2400" dirty="0" err="1"/>
              <a:t>trong</a:t>
            </a:r>
            <a:r>
              <a:rPr lang="en-US" sz="2400" dirty="0"/>
              <a:t> </a:t>
            </a:r>
            <a:r>
              <a:rPr lang="en-US" sz="2400" dirty="0" err="1"/>
              <a:t>vài</a:t>
            </a:r>
            <a:r>
              <a:rPr lang="en-US" sz="2400" dirty="0"/>
              <a:t> </a:t>
            </a:r>
            <a:r>
              <a:rPr lang="en-US" sz="2400" dirty="0" err="1"/>
              <a:t>giây</a:t>
            </a:r>
            <a:r>
              <a:rPr lang="en-US" sz="2400" dirty="0"/>
              <a:t>. Ở </a:t>
            </a:r>
            <a:r>
              <a:rPr lang="en-US" sz="2400" dirty="0" err="1"/>
              <a:t>đây</a:t>
            </a:r>
            <a:r>
              <a:rPr lang="en-US" sz="2400" dirty="0"/>
              <a:t>, </a:t>
            </a:r>
            <a:r>
              <a:rPr lang="en-US" sz="2400" dirty="0" err="1"/>
              <a:t>ví</a:t>
            </a:r>
            <a:r>
              <a:rPr lang="en-US" sz="2400" dirty="0"/>
              <a:t> </a:t>
            </a:r>
            <a:r>
              <a:rPr lang="en-US" sz="2400" dirty="0" err="1"/>
              <a:t>dụ</a:t>
            </a:r>
            <a:r>
              <a:rPr lang="en-US" sz="2400" dirty="0"/>
              <a:t> </a:t>
            </a:r>
            <a:r>
              <a:rPr lang="en-US" sz="2400" dirty="0" err="1"/>
              <a:t>chúng</a:t>
            </a:r>
            <a:r>
              <a:rPr lang="en-US" sz="2400" dirty="0"/>
              <a:t> ta </a:t>
            </a:r>
            <a:r>
              <a:rPr lang="en-US" sz="2400" dirty="0" err="1"/>
              <a:t>sẽ</a:t>
            </a:r>
            <a:r>
              <a:rPr lang="en-US" sz="2400" dirty="0"/>
              <a:t> </a:t>
            </a:r>
            <a:r>
              <a:rPr lang="en-US" sz="2400" dirty="0" err="1"/>
              <a:t>vẽ</a:t>
            </a:r>
            <a:r>
              <a:rPr lang="en-US" sz="2400" dirty="0"/>
              <a:t> </a:t>
            </a:r>
            <a:r>
              <a:rPr lang="en-US" sz="2400" dirty="0" err="1"/>
              <a:t>đường</a:t>
            </a:r>
            <a:r>
              <a:rPr lang="en-US" sz="2400" dirty="0"/>
              <a:t> </a:t>
            </a:r>
            <a:r>
              <a:rPr lang="en-US" sz="2400" dirty="0" err="1"/>
              <a:t>kẻ</a:t>
            </a:r>
            <a:r>
              <a:rPr lang="en-US" sz="2400" dirty="0"/>
              <a:t> </a:t>
            </a:r>
            <a:r>
              <a:rPr lang="en-US" sz="2400" dirty="0" err="1"/>
              <a:t>đen</a:t>
            </a:r>
            <a:r>
              <a:rPr lang="en-US" sz="2400" dirty="0"/>
              <a:t> </a:t>
            </a:r>
            <a:r>
              <a:rPr lang="en-US" sz="2400" dirty="0" err="1"/>
              <a:t>cho</a:t>
            </a:r>
            <a:r>
              <a:rPr lang="en-US" sz="2400" dirty="0"/>
              <a:t> </a:t>
            </a:r>
            <a:r>
              <a:rPr lang="en-US" sz="2400" dirty="0" err="1"/>
              <a:t>nền</a:t>
            </a:r>
            <a:r>
              <a:rPr lang="en-US" sz="2400" dirty="0"/>
              <a:t>.</a:t>
            </a:r>
          </a:p>
        </p:txBody>
      </p:sp>
      <p:sp>
        <p:nvSpPr>
          <p:cNvPr id="241" name="Text Placeholder 240"/>
          <p:cNvSpPr>
            <a:spLocks noGrp="1"/>
          </p:cNvSpPr>
          <p:nvPr>
            <p:ph type="body" sz="quarter" idx="29"/>
          </p:nvPr>
        </p:nvSpPr>
        <p:spPr>
          <a:xfrm>
            <a:off x="10694194" y="23671365"/>
            <a:ext cx="10085926" cy="566030"/>
          </a:xfrm>
        </p:spPr>
        <p:txBody>
          <a:bodyPr/>
          <a:lstStyle/>
          <a:p>
            <a:r>
              <a:rPr lang="en-US" dirty="0"/>
              <a:t>References</a:t>
            </a:r>
          </a:p>
        </p:txBody>
      </p:sp>
      <p:sp>
        <p:nvSpPr>
          <p:cNvPr id="242" name="Text Placeholder 241"/>
          <p:cNvSpPr>
            <a:spLocks noGrp="1"/>
          </p:cNvSpPr>
          <p:nvPr>
            <p:ph type="body" sz="quarter" idx="30"/>
          </p:nvPr>
        </p:nvSpPr>
        <p:spPr>
          <a:xfrm>
            <a:off x="10911740" y="24370407"/>
            <a:ext cx="9868380" cy="4234543"/>
          </a:xfrm>
        </p:spPr>
        <p:txBody>
          <a:bodyPr/>
          <a:lstStyle/>
          <a:p>
            <a:r>
              <a:rPr lang="en-US" sz="2400" dirty="0"/>
              <a:t>Rother, C., Kolmogorov, V., &amp; Blake, A. (2004, August). </a:t>
            </a:r>
            <a:r>
              <a:rPr lang="en-US" sz="2400" dirty="0" err="1"/>
              <a:t>Grabcut</a:t>
            </a:r>
            <a:r>
              <a:rPr lang="en-US" sz="2400" dirty="0"/>
              <a:t>: Interactive foreground extraction using iterated graph cuts. In ACM transactions on graphics (TOG) (Vol. 23, No. 3, pp. 309-314). ACM.</a:t>
            </a:r>
          </a:p>
          <a:p>
            <a:pPr algn="l"/>
            <a:r>
              <a:rPr lang="en-US" sz="2400" dirty="0"/>
              <a:t>BLAKE, A., ROTHER, C., BROWN, M., PEREZ, P., AND TORR, P. 2004. Interactive Image Segmentation using an adaptive GMMRF model. In Proc. European Conf. Computer Vision.</a:t>
            </a:r>
          </a:p>
          <a:p>
            <a:pPr algn="l"/>
            <a:r>
              <a:rPr lang="en-US" sz="2400" dirty="0"/>
              <a:t>BOYKOV, Y., AND KOLMOGOROV, V. 2003. Computing Geodesics and Minimal Surfaces via Graph Cut. In Proc. IEEE Int. Conf. on Computer Vision.</a:t>
            </a:r>
          </a:p>
          <a:p>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https://github.com/AntonotnaWang/GrabCut-python.git</a:t>
            </a:r>
          </a:p>
        </p:txBody>
      </p:sp>
      <p:sp>
        <p:nvSpPr>
          <p:cNvPr id="3" name="TextBox 2">
            <a:extLst>
              <a:ext uri="{FF2B5EF4-FFF2-40B4-BE49-F238E27FC236}">
                <a16:creationId xmlns:a16="http://schemas.microsoft.com/office/drawing/2014/main" id="{839BCB1E-61FA-4195-93D4-66F66035613C}"/>
              </a:ext>
            </a:extLst>
          </p:cNvPr>
          <p:cNvSpPr txBox="1"/>
          <p:nvPr/>
        </p:nvSpPr>
        <p:spPr>
          <a:xfrm>
            <a:off x="10814425" y="14353326"/>
            <a:ext cx="9965695" cy="2831929"/>
          </a:xfrm>
          <a:prstGeom prst="rect">
            <a:avLst/>
          </a:prstGeom>
          <a:noFill/>
        </p:spPr>
        <p:txBody>
          <a:bodyPr wrap="square" rtlCol="0">
            <a:spAutoFit/>
          </a:bodyPr>
          <a:lstStyle/>
          <a:p>
            <a:pPr marL="0" marR="0" algn="just">
              <a:lnSpc>
                <a:spcPct val="107000"/>
              </a:lnSpc>
              <a:spcBef>
                <a:spcPts val="0"/>
              </a:spcBef>
              <a:spcAft>
                <a:spcPts val="800"/>
              </a:spcAft>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Nhấn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phím</a:t>
            </a:r>
            <a:r>
              <a:rPr lang="en-US" sz="2400" dirty="0">
                <a:solidFill>
                  <a:schemeClr val="accent5">
                    <a:lumMod val="50000"/>
                  </a:schemeClr>
                </a:solidFill>
                <a:latin typeface="Times New Roman" panose="02020603050405020304" pitchFamily="18" charset="0"/>
                <a:cs typeface="Times New Roman" panose="02020603050405020304" pitchFamily="18" charset="0"/>
              </a:rPr>
              <a:t> “Esc”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khi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hoàn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tất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tất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bước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Kết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quả</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có</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được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lưu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\grabcut_output.png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nhấn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nút</a:t>
            </a:r>
            <a:r>
              <a:rPr lang="en-US" sz="2400" dirty="0">
                <a:solidFill>
                  <a:schemeClr val="accent5">
                    <a:lumMod val="50000"/>
                  </a:schemeClr>
                </a:solidFill>
                <a:latin typeface="Times New Roman" panose="02020603050405020304" pitchFamily="18" charset="0"/>
                <a:cs typeface="Times New Roman" panose="02020603050405020304" pitchFamily="18" charset="0"/>
              </a:rPr>
              <a:t> “Save the result”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trên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giao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diện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Nhấn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phím</a:t>
            </a:r>
            <a:r>
              <a:rPr lang="en-US" sz="2400" dirty="0">
                <a:solidFill>
                  <a:schemeClr val="accent5">
                    <a:lumMod val="50000"/>
                  </a:schemeClr>
                </a:solidFill>
                <a:latin typeface="Times New Roman" panose="02020603050405020304" pitchFamily="18" charset="0"/>
                <a:cs typeface="Times New Roman" panose="02020603050405020304" pitchFamily="18" charset="0"/>
              </a:rPr>
              <a:t> “r”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để</a:t>
            </a:r>
            <a:r>
              <a:rPr lang="en-US" sz="2400" dirty="0">
                <a:solidFill>
                  <a:schemeClr val="accent5">
                    <a:lumMod val="50000"/>
                  </a:schemeClr>
                </a:solidFill>
                <a:latin typeface="Times New Roman" panose="02020603050405020304" pitchFamily="18" charset="0"/>
                <a:cs typeface="Times New Roman" panose="02020603050405020304" pitchFamily="18" charset="0"/>
              </a:rPr>
              <a:t> reset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quá</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trình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Vui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lòng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tham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khảo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ghi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chương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trình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của</a:t>
            </a:r>
            <a:r>
              <a:rPr lang="en-US" sz="2400" dirty="0">
                <a:solidFill>
                  <a:schemeClr val="accent5">
                    <a:lumMod val="50000"/>
                  </a:schemeClr>
                </a:solidFill>
                <a:latin typeface="Times New Roman" panose="02020603050405020304" pitchFamily="18" charset="0"/>
                <a:cs typeface="Times New Roman" panose="02020603050405020304" pitchFamily="18" charset="0"/>
              </a:rPr>
              <a:t> .\GrabCut\grabcut_GUI.py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.\GrabCut\grabcut_func.py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có</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thêm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thông</a:t>
            </a:r>
            <a:r>
              <a:rPr lang="en-US" sz="2400" dirty="0">
                <a:solidFill>
                  <a:schemeClr val="accent5">
                    <a:lumMod val="50000"/>
                  </a:schemeClr>
                </a:solidFill>
                <a:latin typeface="Times New Roman" panose="02020603050405020304" pitchFamily="18" charset="0"/>
                <a:cs typeface="Times New Roman" panose="02020603050405020304" pitchFamily="18" charset="0"/>
              </a:rPr>
              <a:t> tin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hướng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dẫn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thực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hiện</a:t>
            </a:r>
            <a:r>
              <a:rPr lang="en-US" sz="2400" dirty="0">
                <a:solidFill>
                  <a:schemeClr val="accent5">
                    <a:lumMod val="50000"/>
                  </a:schemeClr>
                </a:solidFill>
                <a:latin typeface="Times New Roman" panose="02020603050405020304" pitchFamily="18" charset="0"/>
                <a:cs typeface="Times New Roman" panose="02020603050405020304" pitchFamily="18" charset="0"/>
              </a:rPr>
              <a:t>. File .\GrabCut\grabcut_GUI.py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chứa</a:t>
            </a:r>
            <a:r>
              <a:rPr lang="en-US" sz="2400" dirty="0">
                <a:solidFill>
                  <a:schemeClr val="accent5">
                    <a:lumMod val="50000"/>
                  </a:schemeClr>
                </a:solidFill>
                <a:latin typeface="Times New Roman" panose="02020603050405020304" pitchFamily="18" charset="0"/>
                <a:cs typeface="Times New Roman" panose="02020603050405020304" pitchFamily="18" charset="0"/>
              </a:rPr>
              <a:t> code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xây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giao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diện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file .\GrabCut\grabcut_func.py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chứa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hai</a:t>
            </a:r>
            <a:r>
              <a:rPr lang="en-US" sz="2400" dirty="0">
                <a:solidFill>
                  <a:schemeClr val="accent5">
                    <a:lumMod val="50000"/>
                  </a:schemeClr>
                </a:solidFill>
                <a:latin typeface="Times New Roman" panose="02020603050405020304" pitchFamily="18" charset="0"/>
                <a:cs typeface="Times New Roman" panose="02020603050405020304" pitchFamily="18" charset="0"/>
              </a:rPr>
              <a:t> class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GMM,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xây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dựng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thuật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toán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p:txBody>
      </p:sp>
      <p:pic>
        <p:nvPicPr>
          <p:cNvPr id="23" name="Picture 22">
            <a:extLst>
              <a:ext uri="{FF2B5EF4-FFF2-40B4-BE49-F238E27FC236}">
                <a16:creationId xmlns:a16="http://schemas.microsoft.com/office/drawing/2014/main" id="{004C572A-B40F-43D2-87CD-786CD1F8E355}"/>
              </a:ext>
            </a:extLst>
          </p:cNvPr>
          <p:cNvPicPr/>
          <p:nvPr/>
        </p:nvPicPr>
        <p:blipFill rotWithShape="1">
          <a:blip r:embed="rId3" cstate="print">
            <a:extLst>
              <a:ext uri="{28A0092B-C50C-407E-A947-70E740481C1C}">
                <a14:useLocalDpi xmlns:a14="http://schemas.microsoft.com/office/drawing/2010/main" val="0"/>
              </a:ext>
            </a:extLst>
          </a:blip>
          <a:srcRect b="5793"/>
          <a:stretch/>
        </p:blipFill>
        <p:spPr bwMode="auto">
          <a:xfrm>
            <a:off x="11051678" y="766517"/>
            <a:ext cx="9968449" cy="5347139"/>
          </a:xfrm>
          <a:prstGeom prst="rect">
            <a:avLst/>
          </a:prstGeom>
          <a:ln>
            <a:noFill/>
          </a:ln>
          <a:extLst>
            <a:ext uri="{53640926-AAD7-44D8-BBD7-CCE9431645EC}">
              <a14:shadowObscured xmlns:a14="http://schemas.microsoft.com/office/drawing/2010/main"/>
            </a:ext>
          </a:extLst>
        </p:spPr>
      </p:pic>
      <p:pic>
        <p:nvPicPr>
          <p:cNvPr id="29" name="Picture 28">
            <a:extLst>
              <a:ext uri="{FF2B5EF4-FFF2-40B4-BE49-F238E27FC236}">
                <a16:creationId xmlns:a16="http://schemas.microsoft.com/office/drawing/2014/main" id="{942D869F-53FA-4767-9FC5-AF2AB07EA473}"/>
              </a:ext>
            </a:extLst>
          </p:cNvPr>
          <p:cNvPicPr/>
          <p:nvPr/>
        </p:nvPicPr>
        <p:blipFill rotWithShape="1">
          <a:blip r:embed="rId4" cstate="print">
            <a:extLst>
              <a:ext uri="{28A0092B-C50C-407E-A947-70E740481C1C}">
                <a14:useLocalDpi xmlns:a14="http://schemas.microsoft.com/office/drawing/2010/main" val="0"/>
              </a:ext>
            </a:extLst>
          </a:blip>
          <a:srcRect b="6553"/>
          <a:stretch/>
        </p:blipFill>
        <p:spPr bwMode="auto">
          <a:xfrm>
            <a:off x="11051678" y="8216470"/>
            <a:ext cx="9871135" cy="5894109"/>
          </a:xfrm>
          <a:prstGeom prst="rect">
            <a:avLst/>
          </a:prstGeom>
          <a:ln>
            <a:noFill/>
          </a:ln>
          <a:extLst>
            <a:ext uri="{53640926-AAD7-44D8-BBD7-CCE9431645EC}">
              <a14:shadowObscured xmlns:a14="http://schemas.microsoft.com/office/drawing/2010/main"/>
            </a:ext>
          </a:extLst>
        </p:spPr>
      </p:pic>
      <p:sp>
        <p:nvSpPr>
          <p:cNvPr id="31" name="Text Placeholder 240">
            <a:extLst>
              <a:ext uri="{FF2B5EF4-FFF2-40B4-BE49-F238E27FC236}">
                <a16:creationId xmlns:a16="http://schemas.microsoft.com/office/drawing/2014/main" id="{A905A6DF-47CA-4EDF-A325-AE6F3AA292A2}"/>
              </a:ext>
            </a:extLst>
          </p:cNvPr>
          <p:cNvSpPr txBox="1">
            <a:spLocks/>
          </p:cNvSpPr>
          <p:nvPr/>
        </p:nvSpPr>
        <p:spPr>
          <a:xfrm>
            <a:off x="10522310" y="18197920"/>
            <a:ext cx="10085926"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Conclusion</a:t>
            </a:r>
          </a:p>
        </p:txBody>
      </p:sp>
      <p:sp>
        <p:nvSpPr>
          <p:cNvPr id="32" name="TextBox 31">
            <a:extLst>
              <a:ext uri="{FF2B5EF4-FFF2-40B4-BE49-F238E27FC236}">
                <a16:creationId xmlns:a16="http://schemas.microsoft.com/office/drawing/2014/main" id="{9FB4C296-CE41-4D54-AE58-4B5B688C232E}"/>
              </a:ext>
            </a:extLst>
          </p:cNvPr>
          <p:cNvSpPr txBox="1"/>
          <p:nvPr/>
        </p:nvSpPr>
        <p:spPr>
          <a:xfrm>
            <a:off x="10739856" y="18793229"/>
            <a:ext cx="9868380" cy="3859518"/>
          </a:xfrm>
          <a:prstGeom prst="rect">
            <a:avLst/>
          </a:prstGeom>
          <a:noFill/>
        </p:spPr>
        <p:txBody>
          <a:bodyPr wrap="square" rtlCol="0">
            <a:spAutoFit/>
          </a:bodyPr>
          <a:lstStyle/>
          <a:p>
            <a:pPr algn="just">
              <a:spcBef>
                <a:spcPct val="20000"/>
              </a:spcBef>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đề</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tài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này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ta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đã</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biết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dụng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thuật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toán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GrabCut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phân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đoạn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tiền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hậu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Thuật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toán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này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rất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hữu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ích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việc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giúp</a:t>
            </a:r>
            <a:r>
              <a:rPr lang="en-US" sz="2400" dirty="0">
                <a:solidFill>
                  <a:schemeClr val="accent5">
                    <a:lumMod val="50000"/>
                  </a:schemeClr>
                </a:solidFill>
                <a:latin typeface="Times New Roman" panose="02020603050405020304" pitchFamily="18" charset="0"/>
                <a:cs typeface="Times New Roman" panose="02020603050405020304" pitchFamily="18" charset="0"/>
              </a:rPr>
              <a:t> ng</a:t>
            </a:r>
            <a:r>
              <a:rPr lang="vi-VN" sz="2400" dirty="0">
                <a:solidFill>
                  <a:schemeClr val="accent5">
                    <a:lumMod val="50000"/>
                  </a:schemeClr>
                </a:solidFill>
                <a:latin typeface="Times New Roman" panose="02020603050405020304" pitchFamily="18" charset="0"/>
                <a:cs typeface="Times New Roman" panose="02020603050405020304" pitchFamily="18" charset="0"/>
              </a:rPr>
              <a:t>ư</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ời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loại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bỏ</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những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phần</a:t>
            </a:r>
            <a:r>
              <a:rPr lang="en-US" sz="2400" dirty="0">
                <a:solidFill>
                  <a:schemeClr val="accent5">
                    <a:lumMod val="50000"/>
                  </a:schemeClr>
                </a:solidFill>
                <a:latin typeface="Times New Roman" panose="02020603050405020304" pitchFamily="18" charset="0"/>
                <a:cs typeface="Times New Roman" panose="02020603050405020304" pitchFamily="18" charset="0"/>
              </a:rPr>
              <a:t> d</a:t>
            </a:r>
            <a:r>
              <a:rPr lang="vi-VN" sz="2400" dirty="0">
                <a:solidFill>
                  <a:schemeClr val="accent5">
                    <a:lumMod val="50000"/>
                  </a:schemeClr>
                </a:solidFill>
                <a:latin typeface="Times New Roman" panose="02020603050405020304" pitchFamily="18" charset="0"/>
                <a:cs typeface="Times New Roman" panose="02020603050405020304" pitchFamily="18" charset="0"/>
              </a:rPr>
              <a:t>ư</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thừa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hoặc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nhiễu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khỏi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Đối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với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lĩnh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vực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đây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thao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vô</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quan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trọng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vì</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một</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chứa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quá</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nhiều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thông</a:t>
            </a:r>
            <a:r>
              <a:rPr lang="en-US" sz="2400" dirty="0">
                <a:solidFill>
                  <a:schemeClr val="accent5">
                    <a:lumMod val="50000"/>
                  </a:schemeClr>
                </a:solidFill>
                <a:latin typeface="Times New Roman" panose="02020603050405020304" pitchFamily="18" charset="0"/>
                <a:cs typeface="Times New Roman" panose="02020603050405020304" pitchFamily="18" charset="0"/>
              </a:rPr>
              <a:t> tin d</a:t>
            </a:r>
            <a:r>
              <a:rPr lang="vi-VN" sz="2400" dirty="0">
                <a:solidFill>
                  <a:schemeClr val="accent5">
                    <a:lumMod val="50000"/>
                  </a:schemeClr>
                </a:solidFill>
                <a:latin typeface="Times New Roman" panose="02020603050405020304" pitchFamily="18" charset="0"/>
                <a:cs typeface="Times New Roman" panose="02020603050405020304" pitchFamily="18" charset="0"/>
              </a:rPr>
              <a:t>ư</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thừa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hoặc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nhiễu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sẽ</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h</a:t>
            </a:r>
            <a:r>
              <a:rPr lang="vi-VN" sz="2400" dirty="0">
                <a:solidFill>
                  <a:schemeClr val="accent5">
                    <a:lumMod val="50000"/>
                  </a:schemeClr>
                </a:solidFill>
                <a:latin typeface="Times New Roman" panose="02020603050405020304" pitchFamily="18" charset="0"/>
                <a:cs typeface="Times New Roman" panose="02020603050405020304" pitchFamily="18" charset="0"/>
              </a:rPr>
              <a:t>ư</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ởng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xấu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đến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quá</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trình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tiếp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theo</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của</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bức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a:t>
            </a:r>
          </a:p>
          <a:p>
            <a:pPr algn="just">
              <a:spcBef>
                <a:spcPct val="20000"/>
              </a:spcBef>
            </a:pPr>
            <a:r>
              <a:rPr lang="en-US" sz="2400" dirty="0" err="1">
                <a:solidFill>
                  <a:schemeClr val="accent5">
                    <a:lumMod val="50000"/>
                  </a:schemeClr>
                </a:solidFill>
                <a:latin typeface="Times New Roman" panose="02020603050405020304" pitchFamily="18" charset="0"/>
                <a:cs typeface="Times New Roman" panose="02020603050405020304" pitchFamily="18" charset="0"/>
              </a:rPr>
              <a:t>Lời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sau</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cùng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xin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gửi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lời</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cảm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vi-VN" sz="2400" dirty="0">
                <a:solidFill>
                  <a:schemeClr val="accent5">
                    <a:lumMod val="50000"/>
                  </a:schemeClr>
                </a:solidFill>
                <a:latin typeface="Times New Roman" panose="02020603050405020304" pitchFamily="18" charset="0"/>
                <a:cs typeface="Times New Roman" panose="02020603050405020304" pitchFamily="18" charset="0"/>
              </a:rPr>
              <a:t>ơ</a:t>
            </a:r>
            <a:r>
              <a:rPr lang="en-US" sz="2400" dirty="0">
                <a:solidFill>
                  <a:schemeClr val="accent5">
                    <a:lumMod val="50000"/>
                  </a:schemeClr>
                </a:solidFill>
                <a:latin typeface="Times New Roman" panose="02020603050405020304" pitchFamily="18" charset="0"/>
                <a:cs typeface="Times New Roman" panose="02020603050405020304" pitchFamily="18" charset="0"/>
              </a:rPr>
              <a:t>n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đến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b="1" dirty="0" err="1">
                <a:solidFill>
                  <a:schemeClr val="accent5">
                    <a:lumMod val="50000"/>
                  </a:schemeClr>
                </a:solidFill>
                <a:latin typeface="Times New Roman" panose="02020603050405020304" pitchFamily="18" charset="0"/>
                <a:cs typeface="Times New Roman" panose="02020603050405020304" pitchFamily="18" charset="0"/>
              </a:rPr>
              <a:t>Thầy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b="1" dirty="0" err="1">
                <a:solidFill>
                  <a:schemeClr val="accent5">
                    <a:lumMod val="50000"/>
                  </a:schemeClr>
                </a:solidFill>
                <a:latin typeface="Times New Roman" panose="02020603050405020304" pitchFamily="18" charset="0"/>
                <a:cs typeface="Times New Roman" panose="02020603050405020304" pitchFamily="18" charset="0"/>
              </a:rPr>
              <a:t>Ngô</a:t>
            </a:r>
            <a:r>
              <a:rPr lang="en-US" sz="2400" b="1" dirty="0">
                <a:solidFill>
                  <a:schemeClr val="accent5">
                    <a:lumMod val="50000"/>
                  </a:schemeClr>
                </a:solidFill>
                <a:latin typeface="Times New Roman" panose="02020603050405020304" pitchFamily="18" charset="0"/>
                <a:cs typeface="Times New Roman" panose="02020603050405020304" pitchFamily="18" charset="0"/>
              </a:rPr>
              <a:t> </a:t>
            </a:r>
            <a:r>
              <a:rPr lang="en-US" sz="2400" b="1" dirty="0" err="1">
                <a:solidFill>
                  <a:schemeClr val="accent5">
                    <a:lumMod val="50000"/>
                  </a:schemeClr>
                </a:solidFill>
                <a:latin typeface="Times New Roman" panose="02020603050405020304" pitchFamily="18" charset="0"/>
                <a:cs typeface="Times New Roman" panose="02020603050405020304" pitchFamily="18" charset="0"/>
              </a:rPr>
              <a:t>Quốc</a:t>
            </a:r>
            <a:r>
              <a:rPr lang="en-US" sz="2400" b="1" dirty="0">
                <a:solidFill>
                  <a:schemeClr val="accent5">
                    <a:lumMod val="50000"/>
                  </a:schemeClr>
                </a:solidFill>
                <a:latin typeface="Times New Roman" panose="02020603050405020304" pitchFamily="18" charset="0"/>
                <a:cs typeface="Times New Roman" panose="02020603050405020304" pitchFamily="18" charset="0"/>
              </a:rPr>
              <a:t> </a:t>
            </a:r>
            <a:r>
              <a:rPr lang="en-US" sz="2400" b="1" dirty="0" err="1">
                <a:solidFill>
                  <a:schemeClr val="accent5">
                    <a:lumMod val="50000"/>
                  </a:schemeClr>
                </a:solidFill>
                <a:latin typeface="Times New Roman" panose="02020603050405020304" pitchFamily="18" charset="0"/>
                <a:cs typeface="Times New Roman" panose="02020603050405020304" pitchFamily="18" charset="0"/>
              </a:rPr>
              <a:t>Việt</a:t>
            </a:r>
            <a:r>
              <a:rPr lang="en-US" sz="2400" b="1"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đã</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giúp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và</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bạn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hoàn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thành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môn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học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Xử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Lí</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Ảnh</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Môn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học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này</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mang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đến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những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kĩ</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năng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quan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trọng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giúp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chúng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em</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có</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thể</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học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tốt</a:t>
            </a:r>
            <a:r>
              <a:rPr lang="en-US" sz="2400" dirty="0">
                <a:solidFill>
                  <a:schemeClr val="accent5">
                    <a:lumMod val="50000"/>
                  </a:schemeClr>
                </a:solidFill>
                <a:latin typeface="Times New Roman" panose="02020603050405020304" pitchFamily="18" charset="0"/>
                <a:cs typeface="Times New Roman" panose="02020603050405020304" pitchFamily="18" charset="0"/>
              </a:rPr>
              <a:t> h</a:t>
            </a:r>
            <a:r>
              <a:rPr lang="vi-VN" sz="2400" dirty="0">
                <a:solidFill>
                  <a:schemeClr val="accent5">
                    <a:lumMod val="50000"/>
                  </a:schemeClr>
                </a:solidFill>
                <a:latin typeface="Times New Roman" panose="02020603050405020304" pitchFamily="18" charset="0"/>
                <a:cs typeface="Times New Roman" panose="02020603050405020304" pitchFamily="18" charset="0"/>
              </a:rPr>
              <a:t>ơ</a:t>
            </a:r>
            <a:r>
              <a:rPr lang="en-US" sz="2400" dirty="0">
                <a:solidFill>
                  <a:schemeClr val="accent5">
                    <a:lumMod val="50000"/>
                  </a:schemeClr>
                </a:solidFill>
                <a:latin typeface="Times New Roman" panose="02020603050405020304" pitchFamily="18" charset="0"/>
                <a:cs typeface="Times New Roman" panose="02020603050405020304" pitchFamily="18" charset="0"/>
              </a:rPr>
              <a:t>n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trong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các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môn</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học</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tiếp</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theo.</a:t>
            </a:r>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 Placeholder 240">
            <a:extLst>
              <a:ext uri="{FF2B5EF4-FFF2-40B4-BE49-F238E27FC236}">
                <a16:creationId xmlns:a16="http://schemas.microsoft.com/office/drawing/2014/main" id="{759AFF9C-239F-4BE7-BE8D-80B109B21783}"/>
              </a:ext>
            </a:extLst>
          </p:cNvPr>
          <p:cNvSpPr txBox="1">
            <a:spLocks/>
          </p:cNvSpPr>
          <p:nvPr/>
        </p:nvSpPr>
        <p:spPr>
          <a:xfrm>
            <a:off x="300111" y="15307713"/>
            <a:ext cx="10085926" cy="566030"/>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t>Experiment</a:t>
            </a:r>
          </a:p>
        </p:txBody>
      </p:sp>
      <p:sp>
        <p:nvSpPr>
          <p:cNvPr id="11" name="Text Placeholder 241">
            <a:extLst>
              <a:ext uri="{FF2B5EF4-FFF2-40B4-BE49-F238E27FC236}">
                <a16:creationId xmlns:a16="http://schemas.microsoft.com/office/drawing/2014/main" id="{1BC0A9B7-CA3D-4CEF-9119-8D0926E23C39}"/>
              </a:ext>
            </a:extLst>
          </p:cNvPr>
          <p:cNvSpPr txBox="1">
            <a:spLocks/>
          </p:cNvSpPr>
          <p:nvPr/>
        </p:nvSpPr>
        <p:spPr>
          <a:xfrm>
            <a:off x="465576" y="21140871"/>
            <a:ext cx="9868380" cy="1796953"/>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sz="2400" dirty="0" err="1"/>
              <a:t>Trước</a:t>
            </a:r>
            <a:r>
              <a:rPr lang="en-US" sz="2400" dirty="0"/>
              <a:t> </a:t>
            </a:r>
            <a:r>
              <a:rPr lang="en-US" sz="2400" dirty="0" err="1"/>
              <a:t>tiên</a:t>
            </a:r>
            <a:r>
              <a:rPr lang="en-US" sz="2400" dirty="0"/>
              <a:t>, </a:t>
            </a:r>
            <a:r>
              <a:rPr lang="en-US" sz="2400" dirty="0" err="1"/>
              <a:t>nhấn</a:t>
            </a:r>
            <a:r>
              <a:rPr lang="en-US" sz="2400" dirty="0"/>
              <a:t> </a:t>
            </a:r>
            <a:r>
              <a:rPr lang="en-US" sz="2400" dirty="0" err="1"/>
              <a:t>nút</a:t>
            </a:r>
            <a:r>
              <a:rPr lang="en-US" sz="2400" dirty="0"/>
              <a:t> “Select a picture” </a:t>
            </a:r>
            <a:r>
              <a:rPr lang="en-US" sz="2400" dirty="0" err="1"/>
              <a:t>và</a:t>
            </a:r>
            <a:r>
              <a:rPr lang="en-US" sz="2400" dirty="0"/>
              <a:t> </a:t>
            </a:r>
            <a:r>
              <a:rPr lang="en-US" sz="2400" dirty="0" err="1"/>
              <a:t>chọn</a:t>
            </a:r>
            <a:r>
              <a:rPr lang="en-US" sz="2400" dirty="0"/>
              <a:t> </a:t>
            </a:r>
            <a:r>
              <a:rPr lang="en-US" sz="2400" dirty="0" err="1"/>
              <a:t>ảnh</a:t>
            </a:r>
            <a:r>
              <a:rPr lang="en-US" sz="2400" dirty="0"/>
              <a:t>. </a:t>
            </a:r>
            <a:r>
              <a:rPr lang="en-US" sz="2400" dirty="0" err="1"/>
              <a:t>Các</a:t>
            </a:r>
            <a:r>
              <a:rPr lang="en-US" sz="2400" dirty="0"/>
              <a:t> </a:t>
            </a:r>
            <a:r>
              <a:rPr lang="en-US" sz="2400" dirty="0" err="1"/>
              <a:t>hình</a:t>
            </a:r>
            <a:r>
              <a:rPr lang="en-US" sz="2400" dirty="0"/>
              <a:t> </a:t>
            </a:r>
            <a:r>
              <a:rPr lang="en-US" sz="2400" dirty="0" err="1"/>
              <a:t>ảnh</a:t>
            </a:r>
            <a:r>
              <a:rPr lang="en-US" sz="2400" dirty="0"/>
              <a:t> </a:t>
            </a:r>
            <a:r>
              <a:rPr lang="en-US" sz="2400" dirty="0" err="1"/>
              <a:t>mẫu</a:t>
            </a:r>
            <a:r>
              <a:rPr lang="en-US" sz="2400" dirty="0"/>
              <a:t> </a:t>
            </a:r>
            <a:r>
              <a:rPr lang="en-US" sz="2400" dirty="0" err="1"/>
              <a:t>được</a:t>
            </a:r>
            <a:r>
              <a:rPr lang="en-US" sz="2400" dirty="0"/>
              <a:t> </a:t>
            </a:r>
            <a:r>
              <a:rPr lang="en-US" sz="2400" dirty="0" err="1"/>
              <a:t>lưu</a:t>
            </a:r>
            <a:r>
              <a:rPr lang="en-US" sz="2400" dirty="0"/>
              <a:t> </a:t>
            </a:r>
            <a:r>
              <a:rPr lang="en-US" sz="2400" dirty="0" err="1"/>
              <a:t>trữ</a:t>
            </a:r>
            <a:r>
              <a:rPr lang="en-US" sz="2400" dirty="0"/>
              <a:t> </a:t>
            </a:r>
            <a:r>
              <a:rPr lang="en-US" sz="2400" dirty="0" err="1"/>
              <a:t>trong</a:t>
            </a:r>
            <a:r>
              <a:rPr lang="en-US" sz="2400" dirty="0"/>
              <a:t> </a:t>
            </a:r>
            <a:r>
              <a:rPr lang="en-US" sz="2400" dirty="0" err="1"/>
              <a:t>thư</a:t>
            </a:r>
            <a:r>
              <a:rPr lang="en-US" sz="2400" dirty="0"/>
              <a:t> </a:t>
            </a:r>
            <a:r>
              <a:rPr lang="en-US" sz="2400" dirty="0" err="1"/>
              <a:t>mục</a:t>
            </a:r>
            <a:r>
              <a:rPr lang="en-US" sz="2400" dirty="0"/>
              <a:t> .\</a:t>
            </a:r>
            <a:r>
              <a:rPr lang="en-US" sz="2400" dirty="0" err="1"/>
              <a:t>GrabCut</a:t>
            </a:r>
            <a:r>
              <a:rPr lang="en-US" sz="2400" dirty="0"/>
              <a:t>\</a:t>
            </a:r>
            <a:r>
              <a:rPr lang="en-US" sz="2400" dirty="0" err="1"/>
              <a:t>test_pictures</a:t>
            </a:r>
            <a:r>
              <a:rPr lang="en-US" sz="2400" dirty="0"/>
              <a:t>. </a:t>
            </a:r>
            <a:r>
              <a:rPr lang="en-US" sz="2400" dirty="0" err="1"/>
              <a:t>Ví</a:t>
            </a:r>
            <a:r>
              <a:rPr lang="en-US" sz="2400" dirty="0"/>
              <a:t> </a:t>
            </a:r>
            <a:r>
              <a:rPr lang="en-US" sz="2400" dirty="0" err="1"/>
              <a:t>dụ</a:t>
            </a:r>
            <a:r>
              <a:rPr lang="en-US" sz="2400" dirty="0"/>
              <a:t>, </a:t>
            </a:r>
            <a:r>
              <a:rPr lang="en-US" sz="2400" dirty="0" err="1"/>
              <a:t>chọn</a:t>
            </a:r>
            <a:r>
              <a:rPr lang="en-US" sz="2400" dirty="0"/>
              <a:t> .\</a:t>
            </a:r>
            <a:r>
              <a:rPr lang="en-US" sz="2400" dirty="0" err="1"/>
              <a:t>GrabCut</a:t>
            </a:r>
            <a:r>
              <a:rPr lang="en-US" sz="2400" dirty="0"/>
              <a:t>\</a:t>
            </a:r>
            <a:r>
              <a:rPr lang="en-US" sz="2400" dirty="0" err="1"/>
              <a:t>test_picture</a:t>
            </a:r>
            <a:r>
              <a:rPr lang="en-US" sz="2400" dirty="0"/>
              <a:t>\dog2.jpg. Sau </a:t>
            </a:r>
            <a:r>
              <a:rPr lang="en-US" sz="2400" dirty="0" err="1"/>
              <a:t>đó</a:t>
            </a:r>
            <a:r>
              <a:rPr lang="en-US" sz="2400" dirty="0"/>
              <a:t>, </a:t>
            </a:r>
            <a:r>
              <a:rPr lang="en-US" sz="2400" dirty="0" err="1"/>
              <a:t>hai</a:t>
            </a:r>
            <a:r>
              <a:rPr lang="en-US" sz="2400" dirty="0"/>
              <a:t> </a:t>
            </a:r>
            <a:r>
              <a:rPr lang="en-US" sz="2400" dirty="0" err="1"/>
              <a:t>cửa</a:t>
            </a:r>
            <a:r>
              <a:rPr lang="en-US" sz="2400" dirty="0"/>
              <a:t> </a:t>
            </a:r>
            <a:r>
              <a:rPr lang="en-US" sz="2400" dirty="0" err="1"/>
              <a:t>sổ</a:t>
            </a:r>
            <a:r>
              <a:rPr lang="en-US" sz="2400" dirty="0"/>
              <a:t> </a:t>
            </a:r>
            <a:r>
              <a:rPr lang="en-US" sz="2400" dirty="0" err="1"/>
              <a:t>sẽ</a:t>
            </a:r>
            <a:r>
              <a:rPr lang="en-US" sz="2400" dirty="0"/>
              <a:t> </a:t>
            </a:r>
            <a:r>
              <a:rPr lang="en-US" sz="2400" dirty="0" err="1"/>
              <a:t>bật</a:t>
            </a:r>
            <a:r>
              <a:rPr lang="en-US" sz="2400" dirty="0"/>
              <a:t> </a:t>
            </a:r>
            <a:r>
              <a:rPr lang="en-US" sz="2400" dirty="0" err="1"/>
              <a:t>lên</a:t>
            </a:r>
            <a:r>
              <a:rPr lang="en-US" sz="2400" dirty="0"/>
              <a:t> </a:t>
            </a:r>
            <a:r>
              <a:rPr lang="en-US" sz="2400" dirty="0" err="1"/>
              <a:t>hiển</a:t>
            </a:r>
            <a:r>
              <a:rPr lang="en-US" sz="2400" dirty="0"/>
              <a:t> </a:t>
            </a:r>
            <a:r>
              <a:rPr lang="en-US" sz="2400" dirty="0" err="1"/>
              <a:t>thị</a:t>
            </a:r>
            <a:r>
              <a:rPr lang="en-US" sz="2400" dirty="0"/>
              <a:t> </a:t>
            </a:r>
            <a:r>
              <a:rPr lang="en-US" sz="2400" dirty="0" err="1"/>
              <a:t>hình</a:t>
            </a:r>
            <a:r>
              <a:rPr lang="en-US" sz="2400" dirty="0"/>
              <a:t> </a:t>
            </a:r>
            <a:r>
              <a:rPr lang="en-US" sz="2400" dirty="0" err="1"/>
              <a:t>ảnh</a:t>
            </a:r>
            <a:r>
              <a:rPr lang="en-US" sz="2400" dirty="0"/>
              <a:t> </a:t>
            </a:r>
            <a:r>
              <a:rPr lang="en-US" sz="2400" dirty="0" err="1"/>
              <a:t>đầu</a:t>
            </a:r>
            <a:r>
              <a:rPr lang="en-US" sz="2400" dirty="0"/>
              <a:t> </a:t>
            </a:r>
            <a:r>
              <a:rPr lang="en-US" sz="2400" dirty="0" err="1"/>
              <a:t>vào</a:t>
            </a:r>
            <a:r>
              <a:rPr lang="en-US" sz="2400" dirty="0"/>
              <a:t> </a:t>
            </a:r>
            <a:r>
              <a:rPr lang="en-US" sz="2400" dirty="0" err="1"/>
              <a:t>và</a:t>
            </a:r>
            <a:r>
              <a:rPr lang="en-US" sz="2400" dirty="0"/>
              <a:t> </a:t>
            </a:r>
            <a:r>
              <a:rPr lang="en-US" sz="2400" dirty="0" err="1"/>
              <a:t>hình</a:t>
            </a:r>
            <a:r>
              <a:rPr lang="en-US" sz="2400" dirty="0"/>
              <a:t> </a:t>
            </a:r>
            <a:r>
              <a:rPr lang="en-US" sz="2400" dirty="0" err="1"/>
              <a:t>ảnh</a:t>
            </a:r>
            <a:r>
              <a:rPr lang="en-US" sz="2400" dirty="0"/>
              <a:t> </a:t>
            </a:r>
            <a:r>
              <a:rPr lang="en-US" sz="2400" dirty="0" err="1"/>
              <a:t>đầu</a:t>
            </a:r>
            <a:r>
              <a:rPr lang="en-US" sz="2400" dirty="0"/>
              <a:t> ra.</a:t>
            </a:r>
          </a:p>
        </p:txBody>
      </p:sp>
      <p:pic>
        <p:nvPicPr>
          <p:cNvPr id="12" name="Picture 11" descr="A screenshot of a computer&#10;&#10;Description automatically generated">
            <a:extLst>
              <a:ext uri="{FF2B5EF4-FFF2-40B4-BE49-F238E27FC236}">
                <a16:creationId xmlns:a16="http://schemas.microsoft.com/office/drawing/2014/main" id="{36D69C88-CC6D-4310-8761-C56F6882DA3A}"/>
              </a:ext>
            </a:extLst>
          </p:cNvPr>
          <p:cNvPicPr/>
          <p:nvPr/>
        </p:nvPicPr>
        <p:blipFill rotWithShape="1">
          <a:blip r:embed="rId5" cstate="print">
            <a:extLst>
              <a:ext uri="{28A0092B-C50C-407E-A947-70E740481C1C}">
                <a14:useLocalDpi xmlns:a14="http://schemas.microsoft.com/office/drawing/2010/main" val="0"/>
              </a:ext>
            </a:extLst>
          </a:blip>
          <a:srcRect b="5603"/>
          <a:stretch/>
        </p:blipFill>
        <p:spPr bwMode="auto">
          <a:xfrm>
            <a:off x="465576" y="16184461"/>
            <a:ext cx="9868380" cy="4597651"/>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B26AA79A-4239-4617-AC11-4B059A80D23F}"/>
              </a:ext>
            </a:extLst>
          </p:cNvPr>
          <p:cNvPicPr/>
          <p:nvPr/>
        </p:nvPicPr>
        <p:blipFill rotWithShape="1">
          <a:blip r:embed="rId3" cstate="print">
            <a:extLst>
              <a:ext uri="{28A0092B-C50C-407E-A947-70E740481C1C}">
                <a14:useLocalDpi xmlns:a14="http://schemas.microsoft.com/office/drawing/2010/main" val="0"/>
              </a:ext>
            </a:extLst>
          </a:blip>
          <a:srcRect b="5983"/>
          <a:stretch/>
        </p:blipFill>
        <p:spPr bwMode="auto">
          <a:xfrm>
            <a:off x="465576" y="23140454"/>
            <a:ext cx="9868381" cy="4476626"/>
          </a:xfrm>
          <a:prstGeom prst="rect">
            <a:avLst/>
          </a:prstGeom>
          <a:ln>
            <a:noFill/>
          </a:ln>
          <a:extLst>
            <a:ext uri="{53640926-AAD7-44D8-BBD7-CCE9431645EC}">
              <a14:shadowObscured xmlns:a14="http://schemas.microsoft.com/office/drawing/2010/main"/>
            </a:ext>
          </a:extLst>
        </p:spPr>
      </p:pic>
      <p:sp>
        <p:nvSpPr>
          <p:cNvPr id="14" name="Text Placeholder 241">
            <a:extLst>
              <a:ext uri="{FF2B5EF4-FFF2-40B4-BE49-F238E27FC236}">
                <a16:creationId xmlns:a16="http://schemas.microsoft.com/office/drawing/2014/main" id="{2499DF99-74F6-49C4-AAA1-33EF808D6020}"/>
              </a:ext>
            </a:extLst>
          </p:cNvPr>
          <p:cNvSpPr txBox="1">
            <a:spLocks/>
          </p:cNvSpPr>
          <p:nvPr/>
        </p:nvSpPr>
        <p:spPr>
          <a:xfrm>
            <a:off x="465576" y="27784652"/>
            <a:ext cx="9868380" cy="1873705"/>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0" marR="0" algn="just">
              <a:lnSpc>
                <a:spcPct val="107000"/>
              </a:lnSpc>
              <a:spcBef>
                <a:spcPts val="0"/>
              </a:spcBef>
              <a:spcAft>
                <a:spcPts val="800"/>
              </a:spcAft>
            </a:pPr>
            <a:r>
              <a:rPr lang="en-US" sz="2400" dirty="0" err="1"/>
              <a:t>Vẽ</a:t>
            </a:r>
            <a:r>
              <a:rPr lang="en-US" sz="2400" dirty="0"/>
              <a:t> </a:t>
            </a:r>
            <a:r>
              <a:rPr lang="en-US" sz="2400" dirty="0" err="1"/>
              <a:t>một</a:t>
            </a:r>
            <a:r>
              <a:rPr lang="en-US" sz="2400" dirty="0"/>
              <a:t> </a:t>
            </a:r>
            <a:r>
              <a:rPr lang="en-US" sz="2400" dirty="0" err="1"/>
              <a:t>hình</a:t>
            </a:r>
            <a:r>
              <a:rPr lang="en-US" sz="2400" dirty="0"/>
              <a:t> </a:t>
            </a:r>
            <a:r>
              <a:rPr lang="en-US" sz="2400" dirty="0" err="1"/>
              <a:t>chữ</a:t>
            </a:r>
            <a:r>
              <a:rPr lang="en-US" sz="2400" dirty="0"/>
              <a:t> </a:t>
            </a:r>
            <a:r>
              <a:rPr lang="en-US" sz="2400" dirty="0" err="1"/>
              <a:t>nhật</a:t>
            </a:r>
            <a:r>
              <a:rPr lang="en-US" sz="2400" dirty="0"/>
              <a:t> </a:t>
            </a:r>
            <a:r>
              <a:rPr lang="en-US" sz="2400" dirty="0" err="1"/>
              <a:t>xung</a:t>
            </a:r>
            <a:r>
              <a:rPr lang="en-US" sz="2400" dirty="0"/>
              <a:t> </a:t>
            </a:r>
            <a:r>
              <a:rPr lang="en-US" sz="2400" dirty="0" err="1"/>
              <a:t>quanh</a:t>
            </a:r>
            <a:r>
              <a:rPr lang="en-US" sz="2400" dirty="0"/>
              <a:t> </a:t>
            </a:r>
            <a:r>
              <a:rPr lang="en-US" sz="2400" dirty="0" err="1"/>
              <a:t>đối</a:t>
            </a:r>
            <a:r>
              <a:rPr lang="en-US" sz="2400" dirty="0"/>
              <a:t> </a:t>
            </a:r>
            <a:r>
              <a:rPr lang="en-US" sz="2400" dirty="0" err="1"/>
              <a:t>tượng</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a:t>
            </a:r>
            <a:r>
              <a:rPr lang="en-US" sz="2400" dirty="0" err="1"/>
              <a:t>dụng</a:t>
            </a:r>
            <a:r>
              <a:rPr lang="en-US" sz="2400" dirty="0"/>
              <a:t> </a:t>
            </a:r>
            <a:r>
              <a:rPr lang="en-US" sz="2400" dirty="0" err="1"/>
              <a:t>nút</a:t>
            </a:r>
            <a:r>
              <a:rPr lang="en-US" sz="2400" dirty="0"/>
              <a:t> </a:t>
            </a:r>
            <a:r>
              <a:rPr lang="en-US" sz="2400" dirty="0" err="1"/>
              <a:t>chuột</a:t>
            </a:r>
            <a:r>
              <a:rPr lang="en-US" sz="2400" dirty="0"/>
              <a:t> </a:t>
            </a:r>
            <a:r>
              <a:rPr lang="en-US" sz="2400" dirty="0" err="1"/>
              <a:t>phải</a:t>
            </a:r>
            <a:r>
              <a:rPr lang="en-US" sz="2400" dirty="0"/>
              <a:t>. Sau </a:t>
            </a:r>
            <a:r>
              <a:rPr lang="en-US" sz="2400" dirty="0" err="1"/>
              <a:t>đó</a:t>
            </a:r>
            <a:r>
              <a:rPr lang="en-US" sz="2400" dirty="0"/>
              <a:t>, </a:t>
            </a:r>
            <a:r>
              <a:rPr lang="en-US" sz="2400" dirty="0" err="1"/>
              <a:t>một</a:t>
            </a:r>
            <a:r>
              <a:rPr lang="en-US" sz="2400" dirty="0"/>
              <a:t> </a:t>
            </a:r>
            <a:r>
              <a:rPr lang="en-US" sz="2400" dirty="0" err="1"/>
              <a:t>hộp</a:t>
            </a:r>
            <a:r>
              <a:rPr lang="en-US" sz="2400" dirty="0"/>
              <a:t> </a:t>
            </a:r>
            <a:r>
              <a:rPr lang="en-US" sz="2400" dirty="0" err="1"/>
              <a:t>thư</a:t>
            </a:r>
            <a:r>
              <a:rPr lang="en-US" sz="2400" dirty="0"/>
              <a:t> </a:t>
            </a:r>
            <a:r>
              <a:rPr lang="en-US" sz="2400" dirty="0" err="1"/>
              <a:t>sẽ</a:t>
            </a:r>
            <a:r>
              <a:rPr lang="en-US" sz="2400" dirty="0"/>
              <a:t> </a:t>
            </a:r>
            <a:r>
              <a:rPr lang="en-US" sz="2400" dirty="0" err="1"/>
              <a:t>bật</a:t>
            </a:r>
            <a:r>
              <a:rPr lang="en-US" sz="2400" dirty="0"/>
              <a:t> </a:t>
            </a:r>
            <a:r>
              <a:rPr lang="en-US" sz="2400" dirty="0" err="1"/>
              <a:t>lên</a:t>
            </a:r>
            <a:r>
              <a:rPr lang="en-US" sz="2400" dirty="0"/>
              <a:t>. </a:t>
            </a:r>
            <a:r>
              <a:rPr lang="en-US" sz="2400" dirty="0" err="1"/>
              <a:t>Làm</a:t>
            </a:r>
            <a:r>
              <a:rPr lang="en-US" sz="2400" dirty="0"/>
              <a:t> </a:t>
            </a:r>
            <a:r>
              <a:rPr lang="en-US" sz="2400" dirty="0" err="1"/>
              <a:t>theo</a:t>
            </a:r>
            <a:r>
              <a:rPr lang="en-US" sz="2400" dirty="0"/>
              <a:t> </a:t>
            </a:r>
            <a:r>
              <a:rPr lang="en-US" sz="2400" dirty="0" err="1"/>
              <a:t>hướng</a:t>
            </a:r>
            <a:r>
              <a:rPr lang="en-US" sz="2400" dirty="0"/>
              <a:t> </a:t>
            </a:r>
            <a:r>
              <a:rPr lang="en-US" sz="2400" dirty="0" err="1"/>
              <a:t>dẫn</a:t>
            </a:r>
            <a:r>
              <a:rPr lang="en-US" sz="2400" dirty="0"/>
              <a:t> </a:t>
            </a:r>
            <a:r>
              <a:rPr lang="en-US" sz="2400" dirty="0" err="1"/>
              <a:t>của</a:t>
            </a:r>
            <a:r>
              <a:rPr lang="en-US" sz="2400" dirty="0"/>
              <a:t> </a:t>
            </a:r>
            <a:r>
              <a:rPr lang="en-US" sz="2400" dirty="0" err="1"/>
              <a:t>hộp</a:t>
            </a:r>
            <a:r>
              <a:rPr lang="en-US" sz="2400" dirty="0"/>
              <a:t> </a:t>
            </a:r>
            <a:r>
              <a:rPr lang="en-US" sz="2400" dirty="0" err="1"/>
              <a:t>thư</a:t>
            </a:r>
            <a:r>
              <a:rPr lang="en-US" sz="2400" dirty="0"/>
              <a:t>. </a:t>
            </a:r>
            <a:r>
              <a:rPr lang="en-US" sz="2400" dirty="0" err="1"/>
              <a:t>Nhấn</a:t>
            </a:r>
            <a:r>
              <a:rPr lang="en-US" sz="2400" dirty="0"/>
              <a:t> </a:t>
            </a:r>
            <a:r>
              <a:rPr lang="en-US" sz="2400" dirty="0" err="1"/>
              <a:t>phím</a:t>
            </a:r>
            <a:r>
              <a:rPr lang="en-US" sz="2400" dirty="0"/>
              <a:t> “n”, </a:t>
            </a:r>
            <a:r>
              <a:rPr lang="en-US" sz="2400" dirty="0" err="1"/>
              <a:t>chờ</a:t>
            </a:r>
            <a:r>
              <a:rPr lang="en-US" sz="2400" dirty="0"/>
              <a:t> </a:t>
            </a:r>
            <a:r>
              <a:rPr lang="en-US" sz="2400" dirty="0" err="1"/>
              <a:t>vài</a:t>
            </a:r>
            <a:r>
              <a:rPr lang="en-US" sz="2400" dirty="0"/>
              <a:t> </a:t>
            </a:r>
            <a:r>
              <a:rPr lang="en-US" sz="2400" dirty="0" err="1"/>
              <a:t>giây</a:t>
            </a:r>
            <a:r>
              <a:rPr lang="en-US" sz="2400" dirty="0"/>
              <a:t> </a:t>
            </a:r>
            <a:r>
              <a:rPr lang="en-US" sz="2400" dirty="0" err="1"/>
              <a:t>và</a:t>
            </a:r>
            <a:r>
              <a:rPr lang="en-US" sz="2400" dirty="0"/>
              <a:t> </a:t>
            </a:r>
            <a:r>
              <a:rPr lang="en-US" sz="2400" dirty="0" err="1"/>
              <a:t>kết</a:t>
            </a:r>
            <a:r>
              <a:rPr lang="en-US" sz="2400" dirty="0"/>
              <a:t> </a:t>
            </a:r>
            <a:r>
              <a:rPr lang="en-US" sz="2400" dirty="0" err="1"/>
              <a:t>quả</a:t>
            </a:r>
            <a:r>
              <a:rPr lang="en-US" sz="2400" dirty="0"/>
              <a:t> ban </a:t>
            </a:r>
            <a:r>
              <a:rPr lang="en-US" sz="2400" dirty="0" err="1"/>
              <a:t>đầu</a:t>
            </a:r>
            <a:r>
              <a:rPr lang="en-US" sz="2400" dirty="0"/>
              <a:t> </a:t>
            </a:r>
            <a:r>
              <a:rPr lang="en-US" sz="2400" dirty="0" err="1"/>
              <a:t>sẽ</a:t>
            </a:r>
            <a:r>
              <a:rPr lang="en-US" sz="2400" dirty="0"/>
              <a:t> </a:t>
            </a:r>
            <a:r>
              <a:rPr lang="en-US" sz="2400" dirty="0" err="1"/>
              <a:t>được</a:t>
            </a:r>
            <a:r>
              <a:rPr lang="en-US" sz="2400" dirty="0"/>
              <a:t> </a:t>
            </a:r>
            <a:r>
              <a:rPr lang="en-US" sz="2400" dirty="0" err="1"/>
              <a:t>hiển</a:t>
            </a:r>
            <a:r>
              <a:rPr lang="en-US" sz="2400" dirty="0"/>
              <a:t> </a:t>
            </a:r>
            <a:r>
              <a:rPr lang="en-US" sz="2400" dirty="0" err="1"/>
              <a:t>thị</a:t>
            </a:r>
            <a:r>
              <a:rPr lang="en-US" sz="2400" dirty="0"/>
              <a:t> </a:t>
            </a:r>
            <a:r>
              <a:rPr lang="en-US" sz="2400" dirty="0" err="1"/>
              <a:t>trong</a:t>
            </a:r>
            <a:r>
              <a:rPr lang="en-US" sz="2400" dirty="0"/>
              <a:t> </a:t>
            </a:r>
            <a:r>
              <a:rPr lang="en-US" sz="2400" dirty="0" err="1"/>
              <a:t>cửa</a:t>
            </a:r>
            <a:r>
              <a:rPr lang="en-US" sz="2400" dirty="0"/>
              <a:t> </a:t>
            </a:r>
            <a:r>
              <a:rPr lang="en-US" sz="2400" dirty="0" err="1"/>
              <a:t>sổ</a:t>
            </a:r>
            <a:r>
              <a:rPr lang="en-US" sz="2400" dirty="0"/>
              <a:t> “output”.</a:t>
            </a:r>
          </a:p>
        </p:txBody>
      </p:sp>
      <mc:AlternateContent xmlns:mc="http://schemas.openxmlformats.org/markup-compatibility/2006">
        <mc:Choice xmlns:a14="http://schemas.microsoft.com/office/drawing/2010/main" Requires="a14">
          <p:sp>
            <p:nvSpPr>
              <p:cNvPr id="15" name="Text Placeholder 231">
                <a:extLst>
                  <a:ext uri="{FF2B5EF4-FFF2-40B4-BE49-F238E27FC236}">
                    <a16:creationId xmlns:a16="http://schemas.microsoft.com/office/drawing/2014/main" id="{30360E19-B2C3-4A44-A21E-9D85A20C982C}"/>
                  </a:ext>
                </a:extLst>
              </p:cNvPr>
              <p:cNvSpPr txBox="1">
                <a:spLocks/>
              </p:cNvSpPr>
              <p:nvPr/>
            </p:nvSpPr>
            <p:spPr>
              <a:xfrm>
                <a:off x="402219" y="418127"/>
                <a:ext cx="10065480" cy="14905285"/>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0" marR="0" algn="just">
                  <a:lnSpc>
                    <a:spcPct val="115000"/>
                  </a:lnSpc>
                  <a:spcBef>
                    <a:spcPts val="0"/>
                  </a:spcBef>
                  <a:spcAft>
                    <a:spcPts val="800"/>
                  </a:spcAft>
                  <a:tabLst>
                    <a:tab pos="1263650" algn="l"/>
                  </a:tabLst>
                </a:pPr>
                <a:r>
                  <a:rPr lang="en-US" sz="2400" dirty="0" err="1">
                    <a:effectLst/>
                    <a:ea typeface="Calibri" panose="020F0502020204030204" pitchFamily="34" charset="0"/>
                  </a:rPr>
                  <a:t>GrabCut</a:t>
                </a:r>
                <a:r>
                  <a:rPr lang="en-US" sz="2400" dirty="0">
                    <a:effectLst/>
                    <a:ea typeface="Calibri" panose="020F0502020204030204" pitchFamily="34" charset="0"/>
                  </a:rPr>
                  <a:t> </a:t>
                </a:r>
                <a:r>
                  <a:rPr lang="en-US" sz="2400" dirty="0" err="1">
                    <a:effectLst/>
                    <a:ea typeface="Calibri" panose="020F0502020204030204" pitchFamily="34" charset="0"/>
                  </a:rPr>
                  <a:t>cải</a:t>
                </a:r>
                <a:r>
                  <a:rPr lang="en-US" sz="2400" dirty="0">
                    <a:effectLst/>
                    <a:ea typeface="Calibri" panose="020F0502020204030204" pitchFamily="34" charset="0"/>
                  </a:rPr>
                  <a:t> </a:t>
                </a:r>
                <a:r>
                  <a:rPr lang="en-US" sz="2400" dirty="0" err="1">
                    <a:effectLst/>
                    <a:ea typeface="Calibri" panose="020F0502020204030204" pitchFamily="34" charset="0"/>
                  </a:rPr>
                  <a:t>tiến</a:t>
                </a:r>
                <a:r>
                  <a:rPr lang="en-US" sz="2400" dirty="0">
                    <a:effectLst/>
                    <a:ea typeface="Calibri" panose="020F0502020204030204" pitchFamily="34" charset="0"/>
                  </a:rPr>
                  <a:t> </a:t>
                </a:r>
                <a:r>
                  <a:rPr lang="en-US" sz="2400" dirty="0" err="1">
                    <a:effectLst/>
                    <a:ea typeface="Calibri" panose="020F0502020204030204" pitchFamily="34" charset="0"/>
                  </a:rPr>
                  <a:t>hơn</a:t>
                </a:r>
                <a:r>
                  <a:rPr lang="en-US" sz="2400" dirty="0">
                    <a:effectLst/>
                    <a:ea typeface="Calibri" panose="020F0502020204030204" pitchFamily="34" charset="0"/>
                  </a:rPr>
                  <a:t> </a:t>
                </a:r>
                <a:r>
                  <a:rPr lang="en-US" sz="2400" dirty="0" err="1">
                    <a:effectLst/>
                    <a:ea typeface="Calibri" panose="020F0502020204030204" pitchFamily="34" charset="0"/>
                  </a:rPr>
                  <a:t>GraphCut</a:t>
                </a:r>
                <a:r>
                  <a:rPr lang="en-US" sz="2400" dirty="0">
                    <a:effectLst/>
                    <a:ea typeface="Calibri" panose="020F0502020204030204" pitchFamily="34" charset="0"/>
                  </a:rPr>
                  <a:t> </a:t>
                </a:r>
                <a:r>
                  <a:rPr lang="en-US" sz="2400" dirty="0" err="1">
                    <a:effectLst/>
                    <a:ea typeface="Calibri" panose="020F0502020204030204" pitchFamily="34" charset="0"/>
                  </a:rPr>
                  <a:t>chủ</a:t>
                </a:r>
                <a:r>
                  <a:rPr lang="en-US" sz="2400" dirty="0">
                    <a:effectLst/>
                    <a:ea typeface="Calibri" panose="020F0502020204030204" pitchFamily="34" charset="0"/>
                  </a:rPr>
                  <a:t> </a:t>
                </a:r>
                <a:r>
                  <a:rPr lang="en-US" sz="2400" dirty="0" err="1">
                    <a:effectLst/>
                    <a:ea typeface="Calibri" panose="020F0502020204030204" pitchFamily="34" charset="0"/>
                  </a:rPr>
                  <a:t>yếu</a:t>
                </a:r>
                <a:r>
                  <a:rPr lang="en-US" sz="2400" dirty="0">
                    <a:effectLst/>
                    <a:ea typeface="Calibri" panose="020F0502020204030204" pitchFamily="34" charset="0"/>
                  </a:rPr>
                  <a:t> ở </a:t>
                </a:r>
                <a:r>
                  <a:rPr lang="en-US" sz="2400" dirty="0" err="1">
                    <a:effectLst/>
                    <a:ea typeface="Calibri" panose="020F0502020204030204" pitchFamily="34" charset="0"/>
                  </a:rPr>
                  <a:t>hai</a:t>
                </a:r>
                <a:r>
                  <a:rPr lang="en-US" sz="2400" dirty="0">
                    <a:effectLst/>
                    <a:ea typeface="Calibri" panose="020F0502020204030204" pitchFamily="34" charset="0"/>
                  </a:rPr>
                  <a:t> </a:t>
                </a:r>
                <a:r>
                  <a:rPr lang="en-US" sz="2400" dirty="0" err="1">
                    <a:effectLst/>
                    <a:ea typeface="Calibri" panose="020F0502020204030204" pitchFamily="34" charset="0"/>
                  </a:rPr>
                  <a:t>khía</a:t>
                </a:r>
                <a:r>
                  <a:rPr lang="en-US" sz="2400" dirty="0">
                    <a:effectLst/>
                    <a:ea typeface="Calibri" panose="020F0502020204030204" pitchFamily="34" charset="0"/>
                  </a:rPr>
                  <a:t> </a:t>
                </a:r>
                <a:r>
                  <a:rPr lang="en-US" sz="2400" dirty="0" err="1">
                    <a:effectLst/>
                    <a:ea typeface="Calibri" panose="020F0502020204030204" pitchFamily="34" charset="0"/>
                  </a:rPr>
                  <a:t>cạnh</a:t>
                </a:r>
                <a:r>
                  <a:rPr lang="en-US" sz="2400" dirty="0">
                    <a:effectLst/>
                    <a:ea typeface="Calibri" panose="020F0502020204030204" pitchFamily="34" charset="0"/>
                  </a:rPr>
                  <a:t>. </a:t>
                </a:r>
                <a:r>
                  <a:rPr lang="en-US" sz="2400" dirty="0" err="1">
                    <a:effectLst/>
                    <a:ea typeface="Calibri" panose="020F0502020204030204" pitchFamily="34" charset="0"/>
                  </a:rPr>
                  <a:t>Đầu</a:t>
                </a:r>
                <a:r>
                  <a:rPr lang="en-US" sz="2400" dirty="0">
                    <a:effectLst/>
                    <a:ea typeface="Calibri" panose="020F0502020204030204" pitchFamily="34" charset="0"/>
                  </a:rPr>
                  <a:t> </a:t>
                </a:r>
                <a:r>
                  <a:rPr lang="en-US" sz="2400" dirty="0" err="1">
                    <a:effectLst/>
                    <a:ea typeface="Calibri" panose="020F0502020204030204" pitchFamily="34" charset="0"/>
                  </a:rPr>
                  <a:t>tiên</a:t>
                </a:r>
                <a:r>
                  <a:rPr lang="en-US" sz="2400" dirty="0">
                    <a:effectLst/>
                    <a:ea typeface="Calibri" panose="020F0502020204030204" pitchFamily="34" charset="0"/>
                  </a:rPr>
                  <a:t>, </a:t>
                </a:r>
                <a:r>
                  <a:rPr lang="en-US" sz="2400" dirty="0" err="1">
                    <a:effectLst/>
                    <a:ea typeface="Calibri" panose="020F0502020204030204" pitchFamily="34" charset="0"/>
                  </a:rPr>
                  <a:t>GrabCut</a:t>
                </a:r>
                <a:r>
                  <a:rPr lang="en-US" sz="2400" dirty="0">
                    <a:effectLst/>
                    <a:ea typeface="Calibri" panose="020F0502020204030204" pitchFamily="34" charset="0"/>
                  </a:rPr>
                  <a:t> </a:t>
                </a:r>
                <a:r>
                  <a:rPr lang="en-US" sz="2400" dirty="0" err="1">
                    <a:effectLst/>
                    <a:ea typeface="Calibri" panose="020F0502020204030204" pitchFamily="34" charset="0"/>
                  </a:rPr>
                  <a:t>thay</a:t>
                </a:r>
                <a:r>
                  <a:rPr lang="en-US" sz="2400" dirty="0">
                    <a:effectLst/>
                    <a:ea typeface="Calibri" panose="020F0502020204030204" pitchFamily="34" charset="0"/>
                  </a:rPr>
                  <a:t> </a:t>
                </a:r>
                <a:r>
                  <a:rPr lang="en-US" sz="2400" dirty="0" err="1">
                    <a:effectLst/>
                    <a:ea typeface="Calibri" panose="020F0502020204030204" pitchFamily="34" charset="0"/>
                  </a:rPr>
                  <a:t>thế</a:t>
                </a:r>
                <a:r>
                  <a:rPr lang="en-US" sz="2400" dirty="0">
                    <a:effectLst/>
                    <a:ea typeface="Calibri" panose="020F0502020204030204" pitchFamily="34" charset="0"/>
                  </a:rPr>
                  <a:t> </a:t>
                </a:r>
                <a:r>
                  <a:rPr lang="en-US" sz="2400" dirty="0" err="1">
                    <a:effectLst/>
                    <a:ea typeface="Calibri" panose="020F0502020204030204" pitchFamily="34" charset="0"/>
                  </a:rPr>
                  <a:t>biểu</a:t>
                </a:r>
                <a:r>
                  <a:rPr lang="en-US" sz="2400" dirty="0">
                    <a:effectLst/>
                    <a:ea typeface="Calibri" panose="020F0502020204030204" pitchFamily="34" charset="0"/>
                  </a:rPr>
                  <a:t> </a:t>
                </a:r>
                <a:r>
                  <a:rPr lang="en-US" sz="2400" dirty="0" err="1">
                    <a:effectLst/>
                    <a:ea typeface="Calibri" panose="020F0502020204030204" pitchFamily="34" charset="0"/>
                  </a:rPr>
                  <a:t>đồ</a:t>
                </a:r>
                <a:r>
                  <a:rPr lang="en-US" sz="2400" dirty="0">
                    <a:effectLst/>
                    <a:ea typeface="Calibri" panose="020F0502020204030204" pitchFamily="34" charset="0"/>
                  </a:rPr>
                  <a:t> </a:t>
                </a:r>
                <a:r>
                  <a:rPr lang="en-US" sz="2400" dirty="0" err="1">
                    <a:effectLst/>
                    <a:ea typeface="Calibri" panose="020F0502020204030204" pitchFamily="34" charset="0"/>
                  </a:rPr>
                  <a:t>bằng</a:t>
                </a:r>
                <a:r>
                  <a:rPr lang="en-US" sz="2400" dirty="0">
                    <a:effectLst/>
                    <a:ea typeface="Calibri" panose="020F0502020204030204" pitchFamily="34" charset="0"/>
                  </a:rPr>
                  <a:t> GMM (</a:t>
                </a:r>
                <a:r>
                  <a:rPr lang="en-US" sz="2400" dirty="0" err="1">
                    <a:effectLst/>
                    <a:ea typeface="Calibri" panose="020F0502020204030204" pitchFamily="34" charset="0"/>
                  </a:rPr>
                  <a:t>Mô</a:t>
                </a:r>
                <a:r>
                  <a:rPr lang="en-US" sz="2400" dirty="0">
                    <a:effectLst/>
                    <a:ea typeface="Calibri" panose="020F0502020204030204" pitchFamily="34" charset="0"/>
                  </a:rPr>
                  <a:t> </a:t>
                </a:r>
                <a:r>
                  <a:rPr lang="en-US" sz="2400" dirty="0" err="1">
                    <a:effectLst/>
                    <a:ea typeface="Calibri" panose="020F0502020204030204" pitchFamily="34" charset="0"/>
                  </a:rPr>
                  <a:t>hình</a:t>
                </a:r>
                <a:r>
                  <a:rPr lang="en-US" sz="2400" dirty="0">
                    <a:effectLst/>
                    <a:ea typeface="Calibri" panose="020F0502020204030204" pitchFamily="34" charset="0"/>
                  </a:rPr>
                  <a:t> </a:t>
                </a:r>
                <a:r>
                  <a:rPr lang="en-US" sz="2400" dirty="0" err="1">
                    <a:effectLst/>
                    <a:ea typeface="Calibri" panose="020F0502020204030204" pitchFamily="34" charset="0"/>
                  </a:rPr>
                  <a:t>Hỗn</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Gaussian)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điều</a:t>
                </a:r>
                <a:r>
                  <a:rPr lang="en-US" sz="2400" dirty="0">
                    <a:effectLst/>
                    <a:ea typeface="Calibri" panose="020F0502020204030204" pitchFamily="34" charset="0"/>
                  </a:rPr>
                  <a:t> </a:t>
                </a:r>
                <a:r>
                  <a:rPr lang="en-US" sz="2400" dirty="0" err="1">
                    <a:effectLst/>
                    <a:ea typeface="Calibri" panose="020F0502020204030204" pitchFamily="34" charset="0"/>
                  </a:rPr>
                  <a:t>kiện</a:t>
                </a:r>
                <a:r>
                  <a:rPr lang="en-US" sz="2400" dirty="0">
                    <a:effectLst/>
                    <a:ea typeface="Calibri" panose="020F0502020204030204" pitchFamily="34" charset="0"/>
                  </a:rPr>
                  <a:t> data U, GMM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gian</a:t>
                </a:r>
                <a:r>
                  <a:rPr lang="en-US" sz="2400" dirty="0">
                    <a:effectLst/>
                    <a:ea typeface="Calibri" panose="020F0502020204030204" pitchFamily="34" charset="0"/>
                  </a:rPr>
                  <a:t> </a:t>
                </a:r>
                <a:r>
                  <a:rPr lang="en-US" sz="2400" dirty="0" err="1">
                    <a:effectLst/>
                    <a:ea typeface="Calibri" panose="020F0502020204030204" pitchFamily="34" charset="0"/>
                  </a:rPr>
                  <a:t>màu</a:t>
                </a:r>
                <a:r>
                  <a:rPr lang="en-US" sz="2400" dirty="0">
                    <a:effectLst/>
                    <a:ea typeface="Calibri" panose="020F0502020204030204" pitchFamily="34" charset="0"/>
                  </a:rPr>
                  <a:t> </a:t>
                </a:r>
                <a:r>
                  <a:rPr lang="en-US" sz="2400" dirty="0" err="1">
                    <a:effectLst/>
                    <a:ea typeface="Calibri" panose="020F0502020204030204" pitchFamily="34" charset="0"/>
                  </a:rPr>
                  <a:t>sắc</a:t>
                </a:r>
                <a:r>
                  <a:rPr lang="en-US" sz="2400" dirty="0">
                    <a:effectLst/>
                    <a:ea typeface="Calibri" panose="020F0502020204030204" pitchFamily="34" charset="0"/>
                  </a:rPr>
                  <a:t>. </a:t>
                </a:r>
                <a:r>
                  <a:rPr lang="en-US" sz="2400" dirty="0" err="1">
                    <a:effectLst/>
                    <a:ea typeface="Calibri" panose="020F0502020204030204" pitchFamily="34" charset="0"/>
                  </a:rPr>
                  <a:t>Thứ</a:t>
                </a:r>
                <a:r>
                  <a:rPr lang="en-US" sz="2400" dirty="0">
                    <a:effectLst/>
                    <a:ea typeface="Calibri" panose="020F0502020204030204" pitchFamily="34" charset="0"/>
                  </a:rPr>
                  <a:t> </a:t>
                </a:r>
                <a:r>
                  <a:rPr lang="en-US" sz="2400" dirty="0" err="1">
                    <a:effectLst/>
                    <a:ea typeface="Calibri" panose="020F0502020204030204" pitchFamily="34" charset="0"/>
                  </a:rPr>
                  <a:t>hai</a:t>
                </a:r>
                <a:r>
                  <a:rPr lang="en-US" sz="2400" dirty="0">
                    <a:effectLst/>
                    <a:ea typeface="Calibri" panose="020F0502020204030204" pitchFamily="34" charset="0"/>
                  </a:rPr>
                  <a:t>, </a:t>
                </a:r>
                <a:r>
                  <a:rPr lang="en-US" sz="2400" dirty="0" err="1">
                    <a:effectLst/>
                    <a:ea typeface="Calibri" panose="020F0502020204030204" pitchFamily="34" charset="0"/>
                  </a:rPr>
                  <a:t>tương</a:t>
                </a:r>
                <a:r>
                  <a:rPr lang="en-US" sz="2400" dirty="0">
                    <a:effectLst/>
                    <a:ea typeface="Calibri" panose="020F0502020204030204" pitchFamily="34" charset="0"/>
                  </a:rPr>
                  <a:t> </a:t>
                </a:r>
                <a:r>
                  <a:rPr lang="en-US" sz="2400" dirty="0" err="1">
                    <a:effectLst/>
                    <a:ea typeface="Calibri" panose="020F0502020204030204" pitchFamily="34" charset="0"/>
                  </a:rPr>
                  <a:t>tác</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người</a:t>
                </a:r>
                <a:r>
                  <a:rPr lang="en-US" sz="2400" dirty="0">
                    <a:effectLst/>
                    <a:ea typeface="Calibri" panose="020F0502020204030204" pitchFamily="34" charset="0"/>
                  </a:rPr>
                  <a:t> </a:t>
                </a:r>
                <a:r>
                  <a:rPr lang="en-US" sz="2400" dirty="0" err="1">
                    <a:effectLst/>
                    <a:ea typeface="Calibri" panose="020F0502020204030204" pitchFamily="34" charset="0"/>
                  </a:rPr>
                  <a:t>dùng</a:t>
                </a:r>
                <a:r>
                  <a:rPr lang="en-US" sz="2400" dirty="0">
                    <a:effectLst/>
                    <a:ea typeface="Calibri" panose="020F0502020204030204" pitchFamily="34" charset="0"/>
                  </a:rPr>
                  <a:t> </a:t>
                </a:r>
                <a:r>
                  <a:rPr lang="en-US" sz="2400" dirty="0" err="1">
                    <a:effectLst/>
                    <a:ea typeface="Calibri" panose="020F0502020204030204" pitchFamily="34" charset="0"/>
                  </a:rPr>
                  <a:t>lặp</a:t>
                </a:r>
                <a:r>
                  <a:rPr lang="en-US" sz="2400" dirty="0">
                    <a:effectLst/>
                    <a:ea typeface="Calibri" panose="020F0502020204030204" pitchFamily="34" charset="0"/>
                  </a:rPr>
                  <a:t> </a:t>
                </a:r>
                <a:r>
                  <a:rPr lang="en-US" sz="2400" dirty="0" err="1">
                    <a:effectLst/>
                    <a:ea typeface="Calibri" panose="020F0502020204030204" pitchFamily="34" charset="0"/>
                  </a:rPr>
                  <a:t>đi</a:t>
                </a:r>
                <a:r>
                  <a:rPr lang="en-US" sz="2400" dirty="0">
                    <a:effectLst/>
                    <a:ea typeface="Calibri" panose="020F0502020204030204" pitchFamily="34" charset="0"/>
                  </a:rPr>
                  <a:t> </a:t>
                </a:r>
                <a:r>
                  <a:rPr lang="en-US" sz="2400" dirty="0" err="1">
                    <a:effectLst/>
                    <a:ea typeface="Calibri" panose="020F0502020204030204" pitchFamily="34" charset="0"/>
                  </a:rPr>
                  <a:t>lặp</a:t>
                </a:r>
                <a:r>
                  <a:rPr lang="en-US" sz="2400" dirty="0">
                    <a:effectLst/>
                    <a:ea typeface="Calibri" panose="020F0502020204030204" pitchFamily="34" charset="0"/>
                  </a:rPr>
                  <a:t> </a:t>
                </a:r>
                <a:r>
                  <a:rPr lang="en-US" sz="2400" dirty="0" err="1">
                    <a:effectLst/>
                    <a:ea typeface="Calibri" panose="020F0502020204030204" pitchFamily="34" charset="0"/>
                  </a:rPr>
                  <a:t>lại</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GrabCut</a:t>
                </a:r>
                <a:r>
                  <a:rPr lang="en-US" sz="2400" dirty="0">
                    <a:effectLst/>
                    <a:ea typeface="Calibri" panose="020F0502020204030204" pitchFamily="34" charset="0"/>
                  </a:rPr>
                  <a:t> </a:t>
                </a:r>
                <a:r>
                  <a:rPr lang="en-US" sz="2400" dirty="0" err="1">
                    <a:effectLst/>
                    <a:ea typeface="Calibri" panose="020F0502020204030204" pitchFamily="34" charset="0"/>
                  </a:rPr>
                  <a:t>giúp</a:t>
                </a:r>
                <a:r>
                  <a:rPr lang="en-US" sz="2400" dirty="0">
                    <a:effectLst/>
                    <a:ea typeface="Calibri" panose="020F0502020204030204" pitchFamily="34" charset="0"/>
                  </a:rPr>
                  <a:t> </a:t>
                </a:r>
                <a:r>
                  <a:rPr lang="en-US" sz="2400" dirty="0" err="1">
                    <a:effectLst/>
                    <a:ea typeface="Calibri" panose="020F0502020204030204" pitchFamily="34" charset="0"/>
                  </a:rPr>
                  <a:t>thuật</a:t>
                </a:r>
                <a:r>
                  <a:rPr lang="en-US" sz="2400" dirty="0">
                    <a:effectLst/>
                    <a:ea typeface="Calibri" panose="020F0502020204030204" pitchFamily="34" charset="0"/>
                  </a:rPr>
                  <a:t> </a:t>
                </a:r>
                <a:r>
                  <a:rPr lang="en-US" sz="2400" dirty="0" err="1">
                    <a:effectLst/>
                    <a:ea typeface="Calibri" panose="020F0502020204030204" pitchFamily="34" charset="0"/>
                  </a:rPr>
                  <a:t>toán</a:t>
                </a:r>
                <a:r>
                  <a:rPr lang="en-US" sz="2400" dirty="0">
                    <a:effectLst/>
                    <a:ea typeface="Calibri" panose="020F0502020204030204" pitchFamily="34" charset="0"/>
                  </a:rPr>
                  <a:t> </a:t>
                </a:r>
                <a:r>
                  <a:rPr lang="en-US" sz="2400" dirty="0" err="1">
                    <a:effectLst/>
                    <a:ea typeface="Calibri" panose="020F0502020204030204" pitchFamily="34" charset="0"/>
                  </a:rPr>
                  <a:t>đạt</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hiệu</a:t>
                </a:r>
                <a:r>
                  <a:rPr lang="en-US" sz="2400" dirty="0">
                    <a:effectLst/>
                    <a:ea typeface="Calibri" panose="020F0502020204030204" pitchFamily="34" charset="0"/>
                  </a:rPr>
                  <a:t> </a:t>
                </a:r>
                <a:r>
                  <a:rPr lang="en-US" sz="2400" dirty="0" err="1">
                    <a:effectLst/>
                    <a:ea typeface="Calibri" panose="020F0502020204030204" pitchFamily="34" charset="0"/>
                  </a:rPr>
                  <a:t>quả</a:t>
                </a:r>
                <a:r>
                  <a:rPr lang="en-US" sz="2400" dirty="0">
                    <a:effectLst/>
                    <a:ea typeface="Calibri" panose="020F0502020204030204" pitchFamily="34" charset="0"/>
                  </a:rPr>
                  <a:t> </a:t>
                </a:r>
                <a:r>
                  <a:rPr lang="en-US" sz="2400" dirty="0" err="1">
                    <a:effectLst/>
                    <a:ea typeface="Calibri" panose="020F0502020204030204" pitchFamily="34" charset="0"/>
                  </a:rPr>
                  <a:t>tốt</a:t>
                </a:r>
                <a:r>
                  <a:rPr lang="en-US" sz="2400" dirty="0">
                    <a:effectLst/>
                    <a:ea typeface="Calibri" panose="020F0502020204030204" pitchFamily="34" charset="0"/>
                  </a:rPr>
                  <a:t> </a:t>
                </a:r>
                <a:r>
                  <a:rPr lang="en-US" sz="2400" dirty="0" err="1">
                    <a:effectLst/>
                    <a:ea typeface="Calibri" panose="020F0502020204030204" pitchFamily="34" charset="0"/>
                  </a:rPr>
                  <a:t>hơn</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hai</a:t>
                </a:r>
                <a:r>
                  <a:rPr lang="en-US" sz="2400" dirty="0">
                    <a:effectLst/>
                    <a:ea typeface="Calibri" panose="020F0502020204030204" pitchFamily="34" charset="0"/>
                  </a:rPr>
                  <a:t> </a:t>
                </a:r>
                <a:r>
                  <a:rPr lang="en-US" sz="2400" dirty="0" err="1">
                    <a:effectLst/>
                    <a:ea typeface="Calibri" panose="020F0502020204030204" pitchFamily="34" charset="0"/>
                  </a:rPr>
                  <a:t>loại</a:t>
                </a:r>
                <a:r>
                  <a:rPr lang="en-US" sz="2400" dirty="0">
                    <a:effectLst/>
                    <a:ea typeface="Calibri" panose="020F0502020204030204" pitchFamily="34" charset="0"/>
                  </a:rPr>
                  <a:t> GMMs,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nền</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điểm</a:t>
                </a:r>
                <a:r>
                  <a:rPr lang="en-US" sz="2400" dirty="0">
                    <a:effectLst/>
                    <a:ea typeface="Calibri" panose="020F0502020204030204" pitchFamily="34" charset="0"/>
                  </a:rPr>
                  <a:t> </a:t>
                </a:r>
                <a:r>
                  <a:rPr lang="en-US" sz="2400" dirty="0" err="1">
                    <a:effectLst/>
                    <a:ea typeface="Calibri" panose="020F0502020204030204" pitchFamily="34" charset="0"/>
                  </a:rPr>
                  <a:t>ảnh</a:t>
                </a:r>
                <a:r>
                  <a:rPr lang="en-US" sz="2400" dirty="0">
                    <a:effectLst/>
                    <a:ea typeface="Calibri" panose="020F0502020204030204" pitchFamily="34" charset="0"/>
                  </a:rPr>
                  <a:t> </a:t>
                </a:r>
                <a:r>
                  <a:rPr lang="en-US" sz="2400" dirty="0" err="1">
                    <a:effectLst/>
                    <a:ea typeface="Calibri" panose="020F0502020204030204" pitchFamily="34" charset="0"/>
                  </a:rPr>
                  <a:t>tiền</a:t>
                </a:r>
                <a:r>
                  <a:rPr lang="en-US" sz="2400" dirty="0">
                    <a:effectLst/>
                    <a:ea typeface="Calibri" panose="020F0502020204030204" pitchFamily="34" charset="0"/>
                  </a:rPr>
                  <a:t> </a:t>
                </a:r>
                <a:r>
                  <a:rPr lang="en-US" sz="2400" dirty="0" err="1">
                    <a:effectLst/>
                    <a:ea typeface="Calibri" panose="020F0502020204030204" pitchFamily="34" charset="0"/>
                  </a:rPr>
                  <a:t>cảnh</a:t>
                </a:r>
                <a:r>
                  <a:rPr lang="en-US" sz="2400" dirty="0">
                    <a:effectLst/>
                    <a:ea typeface="Calibri" panose="020F0502020204030204" pitchFamily="34" charset="0"/>
                  </a:rPr>
                  <a:t>, </a:t>
                </a:r>
                <a:r>
                  <a:rPr lang="en-US" sz="2400" dirty="0" err="1">
                    <a:effectLst/>
                    <a:ea typeface="Calibri" panose="020F0502020204030204" pitchFamily="34" charset="0"/>
                  </a:rPr>
                  <a:t>mỗi</a:t>
                </a:r>
                <a:r>
                  <a:rPr lang="en-US" sz="2400" dirty="0">
                    <a:effectLst/>
                    <a:ea typeface="Calibri" panose="020F0502020204030204" pitchFamily="34" charset="0"/>
                  </a:rPr>
                  <a:t> GMM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thành</a:t>
                </a:r>
                <a:r>
                  <a:rPr lang="en-US" sz="2400" dirty="0">
                    <a:effectLst/>
                    <a:ea typeface="Calibri" panose="020F0502020204030204" pitchFamily="34" charset="0"/>
                  </a:rPr>
                  <a:t> </a:t>
                </a:r>
                <a:r>
                  <a:rPr lang="en-US" sz="2400" dirty="0" err="1">
                    <a:effectLst/>
                    <a:ea typeface="Calibri" panose="020F0502020204030204" pitchFamily="34" charset="0"/>
                  </a:rPr>
                  <a:t>phần</a:t>
                </a:r>
                <a:r>
                  <a:rPr lang="en-US" sz="2400" dirty="0">
                    <a:effectLst/>
                    <a:ea typeface="Calibri" panose="020F0502020204030204" pitchFamily="34" charset="0"/>
                  </a:rPr>
                  <a:t> K (</a:t>
                </a:r>
                <a:r>
                  <a:rPr lang="en-US" sz="2400" dirty="0" err="1">
                    <a:effectLst/>
                    <a:ea typeface="Calibri" panose="020F0502020204030204" pitchFamily="34" charset="0"/>
                  </a:rPr>
                  <a:t>thường</a:t>
                </a:r>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K = 5). </a:t>
                </a:r>
                <a:r>
                  <a:rPr lang="en-US" sz="2400" dirty="0" err="1">
                    <a:effectLst/>
                    <a:ea typeface="Calibri" panose="020F0502020204030204" pitchFamily="34" charset="0"/>
                  </a:rPr>
                  <a:t>Vì</a:t>
                </a:r>
                <a:r>
                  <a:rPr lang="en-US" sz="2400" dirty="0">
                    <a:effectLst/>
                    <a:ea typeface="Calibri" panose="020F0502020204030204" pitchFamily="34" charset="0"/>
                  </a:rPr>
                  <a:t> </a:t>
                </a:r>
                <a:r>
                  <a:rPr lang="en-US" sz="2400" dirty="0" err="1">
                    <a:effectLst/>
                    <a:ea typeface="Calibri" panose="020F0502020204030204" pitchFamily="34" charset="0"/>
                  </a:rPr>
                  <a:t>vậy</a:t>
                </a:r>
                <a:r>
                  <a:rPr lang="en-US" sz="2400" dirty="0">
                    <a:effectLst/>
                    <a:ea typeface="Calibri" panose="020F0502020204030204" pitchFamily="34" charset="0"/>
                  </a:rPr>
                  <a:t>: </a:t>
                </a:r>
              </a:p>
              <a:p>
                <a:pPr marL="342900" marR="0" lvl="0" indent="-342900" algn="just">
                  <a:lnSpc>
                    <a:spcPct val="115000"/>
                  </a:lnSpc>
                  <a:spcBef>
                    <a:spcPts val="0"/>
                  </a:spcBef>
                  <a:spcAft>
                    <a:spcPts val="800"/>
                  </a:spcAft>
                  <a:buFont typeface="+mj-lt"/>
                  <a:buAutoNum type="arabicPeriod"/>
                  <a:tabLst>
                    <a:tab pos="1263650" algn="l"/>
                  </a:tabLst>
                </a:pPr>
                <a:r>
                  <a:rPr lang="en-US" sz="2400" dirty="0" err="1">
                    <a:effectLst/>
                    <a:ea typeface="Times New Roman" panose="02020603050405020304" pitchFamily="18" charset="0"/>
                  </a:rPr>
                  <a:t>Hàm</a:t>
                </a:r>
                <a:r>
                  <a:rPr lang="en-US" sz="2400" dirty="0">
                    <a:effectLst/>
                    <a:ea typeface="Times New Roman" panose="02020603050405020304" pitchFamily="18" charset="0"/>
                  </a:rPr>
                  <a:t> </a:t>
                </a:r>
                <a:r>
                  <a:rPr lang="en-US" sz="2400" dirty="0" err="1">
                    <a:effectLst/>
                    <a:ea typeface="Times New Roman" panose="02020603050405020304" pitchFamily="18" charset="0"/>
                  </a:rPr>
                  <a:t>năng</a:t>
                </a:r>
                <a:r>
                  <a:rPr lang="en-US" sz="2400" dirty="0">
                    <a:effectLst/>
                    <a:ea typeface="Times New Roman" panose="02020603050405020304" pitchFamily="18" charset="0"/>
                  </a:rPr>
                  <a:t> </a:t>
                </a:r>
                <a:r>
                  <a:rPr lang="en-US" sz="2400" dirty="0" err="1">
                    <a:effectLst/>
                    <a:ea typeface="Times New Roman" panose="02020603050405020304" pitchFamily="18" charset="0"/>
                  </a:rPr>
                  <a:t>lượng</a:t>
                </a:r>
                <a:r>
                  <a:rPr lang="en-US" sz="2400" dirty="0">
                    <a:effectLst/>
                    <a:ea typeface="Times New Roman" panose="02020603050405020304" pitchFamily="18" charset="0"/>
                  </a:rPr>
                  <a:t> E </a:t>
                </a:r>
                <a:r>
                  <a:rPr lang="en-US" sz="2400" dirty="0" err="1">
                    <a:effectLst/>
                    <a:ea typeface="Times New Roman" panose="02020603050405020304" pitchFamily="18" charset="0"/>
                  </a:rPr>
                  <a:t>trong</a:t>
                </a:r>
                <a:r>
                  <a:rPr lang="en-US" sz="2400" dirty="0">
                    <a:effectLst/>
                    <a:ea typeface="Times New Roman" panose="02020603050405020304" pitchFamily="18" charset="0"/>
                  </a:rPr>
                  <a:t> </a:t>
                </a:r>
                <a:r>
                  <a:rPr lang="en-US" sz="2400" dirty="0" err="1">
                    <a:effectLst/>
                    <a:ea typeface="Times New Roman" panose="02020603050405020304" pitchFamily="18" charset="0"/>
                  </a:rPr>
                  <a:t>GraphCut</a:t>
                </a:r>
                <a:r>
                  <a:rPr lang="en-US" sz="2400" dirty="0">
                    <a:effectLst/>
                    <a:ea typeface="Times New Roman" panose="02020603050405020304" pitchFamily="18" charset="0"/>
                  </a:rPr>
                  <a:t> </a:t>
                </a:r>
                <a:r>
                  <a:rPr lang="en-US" sz="2400" dirty="0" err="1">
                    <a:effectLst/>
                    <a:ea typeface="Times New Roman" panose="02020603050405020304" pitchFamily="18" charset="0"/>
                  </a:rPr>
                  <a:t>trở</a:t>
                </a:r>
                <a:r>
                  <a:rPr lang="en-US" sz="2400" dirty="0">
                    <a:effectLst/>
                    <a:ea typeface="Times New Roman" panose="02020603050405020304" pitchFamily="18" charset="0"/>
                  </a:rPr>
                  <a:t> </a:t>
                </a:r>
                <a:r>
                  <a:rPr lang="en-US" sz="2400" dirty="0" err="1">
                    <a:effectLst/>
                    <a:ea typeface="Times New Roman" panose="02020603050405020304" pitchFamily="18" charset="0"/>
                  </a:rPr>
                  <a:t>thành</a:t>
                </a:r>
                <a:r>
                  <a:rPr lang="en-US" sz="2400" dirty="0">
                    <a:effectLst/>
                    <a:ea typeface="Times New Roman" panose="02020603050405020304" pitchFamily="18" charset="0"/>
                  </a:rPr>
                  <a:t>:</a:t>
                </a:r>
              </a:p>
              <a:p>
                <a:pPr marL="0" marR="0" algn="ctr">
                  <a:lnSpc>
                    <a:spcPct val="115000"/>
                  </a:lnSpc>
                  <a:spcBef>
                    <a:spcPts val="0"/>
                  </a:spcBef>
                  <a:spcAft>
                    <a:spcPts val="800"/>
                  </a:spcAft>
                  <a:tabLst>
                    <a:tab pos="1263650" algn="l"/>
                  </a:tabLst>
                </a:pPr>
                <a:r>
                  <a:rPr lang="en-US" sz="2400" dirty="0">
                    <a:effectLst/>
                    <a:ea typeface="Calibri" panose="020F0502020204030204" pitchFamily="34" charset="0"/>
                  </a:rPr>
                  <a:t>E</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𝑘</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e>
                    </m:d>
                  </m:oMath>
                </a14:m>
                <a:r>
                  <a:rPr lang="en-US" sz="2400" dirty="0">
                    <a:effectLst/>
                    <a:ea typeface="Calibri" panose="020F0502020204030204" pitchFamily="34" charset="0"/>
                  </a:rPr>
                  <a:t>= U</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𝑘</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e>
                    </m:d>
                  </m:oMath>
                </a14:m>
                <a:r>
                  <a:rPr lang="en-US" sz="2400" dirty="0">
                    <a:effectLst/>
                    <a:ea typeface="Calibri" panose="020F0502020204030204" pitchFamily="34" charset="0"/>
                  </a:rPr>
                  <a:t>+ V (</a:t>
                </a:r>
                <a14:m>
                  <m:oMath xmlns:m="http://schemas.openxmlformats.org/officeDocument/2006/math">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oMath>
                </a14:m>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đó</a:t>
                </a:r>
                <a:r>
                  <a:rPr lang="en-US" sz="2400" dirty="0">
                    <a:effectLst/>
                    <a:ea typeface="Calibri" panose="020F0502020204030204" pitchFamily="34" charset="0"/>
                  </a:rPr>
                  <a:t> k ∈ {1, ... K}.</a:t>
                </a:r>
              </a:p>
              <a:p>
                <a:pPr marR="0" lvl="0" algn="just">
                  <a:lnSpc>
                    <a:spcPct val="115000"/>
                  </a:lnSpc>
                  <a:spcBef>
                    <a:spcPts val="0"/>
                  </a:spcBef>
                  <a:spcAft>
                    <a:spcPts val="800"/>
                  </a:spcAft>
                  <a:tabLst>
                    <a:tab pos="1263650" algn="l"/>
                  </a:tabLst>
                </a:pPr>
                <a:r>
                  <a:rPr lang="en-US" sz="2400" dirty="0">
                    <a:effectLst/>
                    <a:ea typeface="Times New Roman" panose="02020603050405020304" pitchFamily="18" charset="0"/>
                  </a:rPr>
                  <a:t>2. </a:t>
                </a:r>
                <a:r>
                  <a:rPr lang="en-US" sz="2400" dirty="0" err="1">
                    <a:effectLst/>
                    <a:ea typeface="Times New Roman" panose="02020603050405020304" pitchFamily="18" charset="0"/>
                  </a:rPr>
                  <a:t>Điều</a:t>
                </a:r>
                <a:r>
                  <a:rPr lang="en-US" sz="2400" dirty="0">
                    <a:effectLst/>
                    <a:ea typeface="Times New Roman" panose="02020603050405020304" pitchFamily="18" charset="0"/>
                  </a:rPr>
                  <a:t> </a:t>
                </a:r>
                <a:r>
                  <a:rPr lang="en-US" sz="2400" dirty="0" err="1">
                    <a:effectLst/>
                    <a:ea typeface="Times New Roman" panose="02020603050405020304" pitchFamily="18" charset="0"/>
                  </a:rPr>
                  <a:t>kiện</a:t>
                </a:r>
                <a:r>
                  <a:rPr lang="en-US" sz="2400" dirty="0">
                    <a:effectLst/>
                    <a:ea typeface="Times New Roman" panose="02020603050405020304" pitchFamily="18" charset="0"/>
                  </a:rPr>
                  <a:t> data U (α, k, θ, z) </a:t>
                </a:r>
                <a:r>
                  <a:rPr lang="en-US" sz="2400" dirty="0" err="1">
                    <a:effectLst/>
                    <a:ea typeface="Times New Roman" panose="02020603050405020304" pitchFamily="18" charset="0"/>
                  </a:rPr>
                  <a:t>trở</a:t>
                </a:r>
                <a:r>
                  <a:rPr lang="en-US" sz="2400" dirty="0">
                    <a:effectLst/>
                    <a:ea typeface="Times New Roman" panose="02020603050405020304" pitchFamily="18" charset="0"/>
                  </a:rPr>
                  <a:t> </a:t>
                </a:r>
                <a:r>
                  <a:rPr lang="en-US" sz="2400" dirty="0" err="1">
                    <a:effectLst/>
                    <a:ea typeface="Times New Roman" panose="02020603050405020304" pitchFamily="18" charset="0"/>
                  </a:rPr>
                  <a:t>thành</a:t>
                </a:r>
                <a:r>
                  <a:rPr lang="en-US" sz="2400" dirty="0">
                    <a:effectLst/>
                    <a:ea typeface="Times New Roman" panose="02020603050405020304" pitchFamily="18" charset="0"/>
                  </a:rPr>
                  <a:t>:</a:t>
                </a:r>
              </a:p>
              <a:p>
                <a:pPr marL="0" marR="0" algn="ctr">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2400" i="1">
                              <a:effectLst/>
                              <a:latin typeface="Cambria Math" panose="02040503050406030204" pitchFamily="18" charset="0"/>
                              <a:ea typeface="Calibri" panose="020F0502020204030204" pitchFamily="34" charset="0"/>
                            </a:rPr>
                          </m:ctrlPr>
                        </m:funcPr>
                        <m:fName>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D</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θ</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z</m:t>
                                      </m:r>
                                    </m:e>
                                    <m:sub>
                                      <m:r>
                                        <a:rPr lang="en-US" sz="2400" i="1">
                                          <a:effectLst/>
                                          <a:latin typeface="Cambria Math" panose="02040503050406030204" pitchFamily="18" charset="0"/>
                                          <a:ea typeface="Calibri" panose="020F0502020204030204" pitchFamily="34" charset="0"/>
                                        </a:rPr>
                                        <m:t>𝑖</m:t>
                                      </m:r>
                                    </m:sub>
                                  </m:sSub>
                                </m:e>
                              </m:d>
                              <m:r>
                                <a:rPr lang="en-US" sz="2400">
                                  <a:effectLst/>
                                  <a:latin typeface="Cambria Math" panose="02040503050406030204" pitchFamily="18" charset="0"/>
                                  <a:ea typeface="Calibri" panose="020F0502020204030204" pitchFamily="34" charset="0"/>
                                </a:rPr>
                                <m:t>=</m:t>
                              </m:r>
                              <m:r>
                                <a:rPr lang="en-US" sz="2400" i="1">
                                  <a:effectLst/>
                                  <a:latin typeface="Cambria Math" panose="02040503050406030204" pitchFamily="18" charset="0"/>
                                  <a:ea typeface="Calibri" panose="020F0502020204030204" pitchFamily="34" charset="0"/>
                                </a:rPr>
                                <m:t>−</m:t>
                              </m:r>
                              <m:r>
                                <m:rPr>
                                  <m:sty m:val="p"/>
                                </m:rPr>
                                <a:rPr lang="en-US" sz="2400">
                                  <a:effectLst/>
                                  <a:latin typeface="Cambria Math" panose="02040503050406030204" pitchFamily="18" charset="0"/>
                                  <a:ea typeface="Calibri" panose="020F0502020204030204" pitchFamily="34" charset="0"/>
                                </a:rPr>
                                <m:t>log</m:t>
                              </m:r>
                            </m:e>
                            <m:sub>
                              <m:r>
                                <a:rPr lang="en-US" sz="2400" i="1">
                                  <a:effectLst/>
                                  <a:latin typeface="Cambria Math" panose="02040503050406030204" pitchFamily="18" charset="0"/>
                                  <a:ea typeface="Calibri" panose="020F0502020204030204" pitchFamily="34" charset="0"/>
                                </a:rPr>
                                <m:t>𝜋</m:t>
                              </m:r>
                            </m:sub>
                          </m:sSub>
                        </m:fName>
                        <m:e>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r>
                            <a:rPr lang="en-US" sz="2400">
                              <a:effectLst/>
                              <a:latin typeface="Cambria Math" panose="02040503050406030204" pitchFamily="18" charset="0"/>
                              <a:ea typeface="Calibri" panose="020F0502020204030204" pitchFamily="34" charset="0"/>
                            </a:rPr>
                            <m:t>+</m:t>
                          </m:r>
                          <m:f>
                            <m:fPr>
                              <m:ctrlPr>
                                <a:rPr lang="en-US" sz="2400" i="1">
                                  <a:effectLst/>
                                  <a:latin typeface="Cambria Math" panose="02040503050406030204" pitchFamily="18" charset="0"/>
                                  <a:ea typeface="Calibri" panose="020F0502020204030204" pitchFamily="34" charset="0"/>
                                </a:rPr>
                              </m:ctrlPr>
                            </m:fPr>
                            <m:num>
                              <m:r>
                                <a:rPr lang="en-US" sz="2400">
                                  <a:effectLst/>
                                  <a:latin typeface="Cambria Math" panose="02040503050406030204" pitchFamily="18" charset="0"/>
                                  <a:ea typeface="Calibri" panose="020F0502020204030204" pitchFamily="34" charset="0"/>
                                </a:rPr>
                                <m:t>1</m:t>
                              </m:r>
                            </m:num>
                            <m:den>
                              <m:r>
                                <a:rPr lang="en-US" sz="2400" i="1">
                                  <a:effectLst/>
                                  <a:latin typeface="Cambria Math" panose="02040503050406030204" pitchFamily="18" charset="0"/>
                                  <a:ea typeface="Calibri" panose="020F0502020204030204" pitchFamily="34" charset="0"/>
                                </a:rPr>
                                <m:t>2</m:t>
                              </m:r>
                            </m:den>
                          </m:f>
                          <m:r>
                            <m:rPr>
                              <m:sty m:val="p"/>
                            </m:rPr>
                            <a:rPr lang="en-US" sz="2400">
                              <a:effectLst/>
                              <a:latin typeface="Cambria Math" panose="02040503050406030204" pitchFamily="18" charset="0"/>
                              <a:ea typeface="Calibri" panose="020F0502020204030204" pitchFamily="34" charset="0"/>
                            </a:rPr>
                            <m:t>logdet</m:t>
                          </m:r>
                          <m:nary>
                            <m:naryPr>
                              <m:chr m:val="∑"/>
                              <m:limLoc m:val="undOvr"/>
                              <m:subHide m:val="on"/>
                              <m:supHide m:val="on"/>
                              <m:ctrlPr>
                                <a:rPr lang="en-US" sz="2400" i="1">
                                  <a:effectLst/>
                                  <a:latin typeface="Cambria Math" panose="02040503050406030204" pitchFamily="18" charset="0"/>
                                  <a:ea typeface="Calibri" panose="020F0502020204030204" pitchFamily="34" charset="0"/>
                                </a:rPr>
                              </m:ctrlPr>
                            </m:naryPr>
                            <m:sub/>
                            <m:sup/>
                            <m:e>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e>
                          </m:nary>
                          <m:r>
                            <a:rPr lang="en-US" sz="2400">
                              <a:effectLst/>
                              <a:latin typeface="Cambria Math" panose="02040503050406030204" pitchFamily="18" charset="0"/>
                              <a:ea typeface="Calibri" panose="020F0502020204030204" pitchFamily="34" charset="0"/>
                            </a:rPr>
                            <m:t> +</m:t>
                          </m:r>
                          <m:f>
                            <m:fPr>
                              <m:ctrlPr>
                                <a:rPr lang="en-US" sz="2400" i="1">
                                  <a:effectLst/>
                                  <a:latin typeface="Cambria Math" panose="02040503050406030204" pitchFamily="18" charset="0"/>
                                  <a:ea typeface="Calibri" panose="020F0502020204030204" pitchFamily="34" charset="0"/>
                                </a:rPr>
                              </m:ctrlPr>
                            </m:fPr>
                            <m:num>
                              <m:r>
                                <a:rPr lang="en-US" sz="2400" i="1">
                                  <a:effectLst/>
                                  <a:latin typeface="Cambria Math" panose="02040503050406030204" pitchFamily="18" charset="0"/>
                                  <a:ea typeface="Calibri" panose="020F0502020204030204" pitchFamily="34" charset="0"/>
                                </a:rPr>
                                <m:t>1</m:t>
                              </m:r>
                            </m:num>
                            <m:den>
                              <m:r>
                                <a:rPr lang="en-US" sz="2400" i="1">
                                  <a:effectLst/>
                                  <a:latin typeface="Cambria Math" panose="02040503050406030204" pitchFamily="18" charset="0"/>
                                  <a:ea typeface="Calibri" panose="020F0502020204030204" pitchFamily="34" charset="0"/>
                                </a:rPr>
                                <m:t>2</m:t>
                              </m:r>
                            </m:den>
                          </m:f>
                          <m:r>
                            <a:rPr lang="en-US" sz="2400">
                              <a:effectLst/>
                              <a:latin typeface="Cambria Math" panose="02040503050406030204" pitchFamily="18" charset="0"/>
                              <a:ea typeface="Calibri" panose="020F0502020204030204" pitchFamily="34" charset="0"/>
                            </a:rPr>
                            <m:t> </m:t>
                          </m:r>
                          <m:sSup>
                            <m:sSupPr>
                              <m:ctrlPr>
                                <a:rPr lang="en-US" sz="2400" i="1">
                                  <a:effectLst/>
                                  <a:latin typeface="Cambria Math" panose="02040503050406030204" pitchFamily="18" charset="0"/>
                                  <a:ea typeface="Calibri" panose="020F0502020204030204" pitchFamily="34" charset="0"/>
                                </a:rPr>
                              </m:ctrlPr>
                            </m:sSupPr>
                            <m:e>
                              <m:d>
                                <m:dPr>
                                  <m:begChr m:val="["/>
                                  <m:endChr m:val="]"/>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z</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μ</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e>
                              </m:d>
                            </m:e>
                            <m:sup>
                              <m:r>
                                <a:rPr lang="en-US" sz="2400" i="1">
                                  <a:effectLst/>
                                  <a:latin typeface="Cambria Math" panose="02040503050406030204" pitchFamily="18" charset="0"/>
                                  <a:ea typeface="Calibri" panose="020F0502020204030204" pitchFamily="34" charset="0"/>
                                </a:rPr>
                                <m:t>𝑇</m:t>
                              </m:r>
                            </m:sup>
                          </m:sSup>
                          <m:sSup>
                            <m:sSupPr>
                              <m:ctrlPr>
                                <a:rPr lang="en-US" sz="2400" i="1">
                                  <a:effectLst/>
                                  <a:latin typeface="Cambria Math" panose="02040503050406030204" pitchFamily="18" charset="0"/>
                                  <a:ea typeface="Calibri" panose="020F0502020204030204" pitchFamily="34" charset="0"/>
                                </a:rPr>
                              </m:ctrlPr>
                            </m:sSupPr>
                            <m:e>
                              <m:nary>
                                <m:naryPr>
                                  <m:chr m:val="∑"/>
                                  <m:limLoc m:val="undOvr"/>
                                  <m:subHide m:val="on"/>
                                  <m:supHide m:val="on"/>
                                  <m:ctrlPr>
                                    <a:rPr lang="en-US" sz="2400" i="1">
                                      <a:effectLst/>
                                      <a:latin typeface="Cambria Math" panose="02040503050406030204" pitchFamily="18" charset="0"/>
                                      <a:ea typeface="Calibri" panose="020F0502020204030204" pitchFamily="34" charset="0"/>
                                    </a:rPr>
                                  </m:ctrlPr>
                                </m:naryPr>
                                <m:sub/>
                                <m:sup/>
                                <m:e>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e>
                              </m:nary>
                            </m:e>
                            <m:sup>
                              <m:r>
                                <a:rPr lang="en-US" sz="2400" i="1">
                                  <a:effectLst/>
                                  <a:latin typeface="Cambria Math" panose="02040503050406030204" pitchFamily="18" charset="0"/>
                                  <a:ea typeface="Calibri" panose="020F0502020204030204" pitchFamily="34" charset="0"/>
                                </a:rPr>
                                <m:t>−1</m:t>
                              </m:r>
                            </m:sup>
                          </m:sSup>
                          <m:d>
                            <m:dPr>
                              <m:begChr m:val="["/>
                              <m:endChr m:val="]"/>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z</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μ</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e>
                          </m:d>
                        </m:e>
                      </m:func>
                    </m:oMath>
                  </m:oMathPara>
                </a14:m>
                <a:endParaRPr lang="en-US" sz="2400" dirty="0">
                  <a:effectLst/>
                  <a:ea typeface="Calibri" panose="020F0502020204030204" pitchFamily="34" charset="0"/>
                </a:endParaRPr>
              </a:p>
              <a:p>
                <a:pPr marL="0" marR="0" algn="ctr">
                  <a:lnSpc>
                    <a:spcPct val="115000"/>
                  </a:lnSpc>
                  <a:spcBef>
                    <a:spcPts val="0"/>
                  </a:spcBef>
                  <a:spcAft>
                    <a:spcPts val="800"/>
                  </a:spcAft>
                </a:pPr>
                <a:r>
                  <a:rPr lang="en-US" sz="2400" dirty="0">
                    <a:effectLst/>
                    <a:ea typeface="Calibri" panose="020F0502020204030204" pitchFamily="34" charset="0"/>
                  </a:rPr>
                  <a:t>U</a:t>
                </a:r>
                <a14:m>
                  <m:oMath xmlns:m="http://schemas.openxmlformats.org/officeDocument/2006/math">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𝑘</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e>
                    </m:d>
                  </m:oMath>
                </a14:m>
                <a:r>
                  <a:rPr lang="en-US" sz="2400" dirty="0">
                    <a:effectLst/>
                    <a:ea typeface="Calibri" panose="020F0502020204030204" pitchFamily="34" charset="0"/>
                  </a:rPr>
                  <a:t>= </a:t>
                </a:r>
                <a14:m>
                  <m:oMath xmlns:m="http://schemas.openxmlformats.org/officeDocument/2006/math">
                    <m:nary>
                      <m:naryPr>
                        <m:chr m:val="∑"/>
                        <m:limLoc m:val="undOvr"/>
                        <m:supHide m:val="on"/>
                        <m:ctrlPr>
                          <a:rPr lang="en-US" sz="2400" i="1">
                            <a:effectLst/>
                            <a:latin typeface="Cambria Math" panose="02040503050406030204" pitchFamily="18" charset="0"/>
                            <a:ea typeface="Calibri" panose="020F0502020204030204" pitchFamily="34" charset="0"/>
                          </a:rPr>
                        </m:ctrlPr>
                      </m:naryPr>
                      <m:sub>
                        <m:r>
                          <a:rPr lang="en-US" sz="2400" i="1">
                            <a:effectLst/>
                            <a:latin typeface="Cambria Math" panose="02040503050406030204" pitchFamily="18" charset="0"/>
                            <a:ea typeface="Calibri" panose="020F0502020204030204" pitchFamily="34" charset="0"/>
                          </a:rPr>
                          <m:t>𝑖</m:t>
                        </m:r>
                      </m:sub>
                      <m:sup/>
                      <m:e>
                        <m:r>
                          <m:rPr>
                            <m:sty m:val="p"/>
                          </m:rPr>
                          <a:rPr lang="en-US" sz="2400">
                            <a:effectLst/>
                            <a:latin typeface="Cambria Math" panose="02040503050406030204" pitchFamily="18" charset="0"/>
                            <a:ea typeface="Calibri" panose="020F0502020204030204" pitchFamily="34" charset="0"/>
                          </a:rPr>
                          <m:t>D</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θ</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z</m:t>
                                </m:r>
                              </m:e>
                              <m:sub>
                                <m:r>
                                  <a:rPr lang="en-US" sz="2400" i="1">
                                    <a:effectLst/>
                                    <a:latin typeface="Cambria Math" panose="02040503050406030204" pitchFamily="18" charset="0"/>
                                    <a:ea typeface="Calibri" panose="020F0502020204030204" pitchFamily="34" charset="0"/>
                                  </a:rPr>
                                  <m:t>𝑖</m:t>
                                </m:r>
                              </m:sub>
                            </m:sSub>
                          </m:e>
                        </m:d>
                      </m:e>
                    </m:nary>
                  </m:oMath>
                </a14:m>
                <a:endParaRPr lang="en-US" sz="2400" dirty="0">
                  <a:effectLst/>
                  <a:ea typeface="Calibri" panose="020F0502020204030204" pitchFamily="34" charset="0"/>
                </a:endParaRPr>
              </a:p>
              <a:p>
                <a:pPr marL="0" marR="0" algn="just">
                  <a:lnSpc>
                    <a:spcPct val="115000"/>
                  </a:lnSpc>
                  <a:spcBef>
                    <a:spcPts val="0"/>
                  </a:spcBef>
                  <a:spcAft>
                    <a:spcPts val="800"/>
                  </a:spcAft>
                </a:pP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đó</a:t>
                </a:r>
                <a:r>
                  <a:rPr lang="en-US" sz="2400" dirty="0">
                    <a:effectLst/>
                    <a:ea typeface="Calibri" panose="020F0502020204030204" pitchFamily="34" charset="0"/>
                  </a:rPr>
                  <a:t> </a:t>
                </a:r>
                <a14:m>
                  <m:oMath xmlns:m="http://schemas.openxmlformats.org/officeDocument/2006/math">
                    <m:r>
                      <m:rPr>
                        <m:sty m:val="p"/>
                      </m:rPr>
                      <a:rPr lang="en-US" sz="2400">
                        <a:effectLst/>
                        <a:latin typeface="Cambria Math" panose="02040503050406030204" pitchFamily="18" charset="0"/>
                        <a:ea typeface="Calibri" panose="020F0502020204030204" pitchFamily="34" charset="0"/>
                      </a:rPr>
                      <m:t>μ</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oMath>
                </a14:m>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trung</a:t>
                </a:r>
                <a:r>
                  <a:rPr lang="en-US" sz="2400" dirty="0">
                    <a:effectLst/>
                    <a:ea typeface="Calibri" panose="020F0502020204030204" pitchFamily="34" charset="0"/>
                  </a:rPr>
                  <a:t> </a:t>
                </a:r>
                <a:r>
                  <a:rPr lang="en-US" sz="2400" dirty="0" err="1">
                    <a:effectLst/>
                    <a:ea typeface="Calibri" panose="020F0502020204030204" pitchFamily="34" charset="0"/>
                  </a:rPr>
                  <a:t>bình</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giá</a:t>
                </a:r>
                <a:r>
                  <a:rPr lang="en-US" sz="2400" dirty="0">
                    <a:effectLst/>
                    <a:ea typeface="Calibri" panose="020F0502020204030204" pitchFamily="34" charset="0"/>
                  </a:rPr>
                  <a:t> </a:t>
                </a:r>
                <a:r>
                  <a:rPr lang="en-US" sz="2400" dirty="0" err="1">
                    <a:effectLst/>
                    <a:ea typeface="Calibri" panose="020F0502020204030204" pitchFamily="34" charset="0"/>
                  </a:rPr>
                  <a:t>trị</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14:m>
                  <m:oMath xmlns:m="http://schemas.openxmlformats.org/officeDocument/2006/math">
                    <m:nary>
                      <m:naryPr>
                        <m:chr m:val="∑"/>
                        <m:limLoc m:val="undOvr"/>
                        <m:subHide m:val="on"/>
                        <m:supHide m:val="on"/>
                        <m:ctrlPr>
                          <a:rPr lang="en-US" sz="2400" i="1">
                            <a:effectLst/>
                            <a:latin typeface="Cambria Math" panose="02040503050406030204" pitchFamily="18" charset="0"/>
                            <a:ea typeface="Calibri" panose="020F0502020204030204" pitchFamily="34" charset="0"/>
                          </a:rPr>
                        </m:ctrlPr>
                      </m:naryPr>
                      <m:sub/>
                      <m:sup/>
                      <m:e>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e>
                        </m:d>
                      </m:e>
                    </m:nary>
                  </m:oMath>
                </a14:m>
                <a:r>
                  <a:rPr lang="en-US" sz="2400" dirty="0">
                    <a:effectLst/>
                    <a:ea typeface="Calibri" panose="020F0502020204030204" pitchFamily="34" charset="0"/>
                  </a:rPr>
                  <a:t> </a:t>
                </a:r>
                <a:r>
                  <a:rPr lang="en-US" sz="2400" dirty="0" err="1">
                    <a:effectLst/>
                    <a:ea typeface="Calibri" panose="020F0502020204030204" pitchFamily="34" charset="0"/>
                  </a:rPr>
                  <a:t>là</a:t>
                </a:r>
                <a:r>
                  <a:rPr lang="en-US" sz="2400" dirty="0">
                    <a:effectLst/>
                    <a:ea typeface="Calibri" panose="020F0502020204030204" pitchFamily="34" charset="0"/>
                  </a:rPr>
                  <a:t> ma </a:t>
                </a:r>
                <a:r>
                  <a:rPr lang="en-US" sz="2400" dirty="0" err="1">
                    <a:effectLst/>
                    <a:ea typeface="Calibri" panose="020F0502020204030204" pitchFamily="34" charset="0"/>
                  </a:rPr>
                  <a:t>trận</a:t>
                </a:r>
                <a:r>
                  <a:rPr lang="en-US" sz="2400" dirty="0">
                    <a:effectLst/>
                    <a:ea typeface="Calibri" panose="020F0502020204030204" pitchFamily="34" charset="0"/>
                  </a:rPr>
                  <a:t> </a:t>
                </a:r>
                <a:r>
                  <a:rPr lang="en-US" sz="2400" dirty="0" err="1">
                    <a:effectLst/>
                    <a:ea typeface="Calibri" panose="020F0502020204030204" pitchFamily="34" charset="0"/>
                  </a:rPr>
                  <a:t>hiệp</a:t>
                </a:r>
                <a:r>
                  <a:rPr lang="en-US" sz="2400" dirty="0">
                    <a:effectLst/>
                    <a:ea typeface="Calibri" panose="020F0502020204030204" pitchFamily="34" charset="0"/>
                  </a:rPr>
                  <a:t> </a:t>
                </a:r>
                <a:r>
                  <a:rPr lang="en-US" sz="2400" dirty="0" err="1">
                    <a:effectLst/>
                    <a:ea typeface="Calibri" panose="020F0502020204030204" pitchFamily="34" charset="0"/>
                  </a:rPr>
                  <a:t>phương</a:t>
                </a:r>
                <a:r>
                  <a:rPr lang="en-US" sz="2400" dirty="0">
                    <a:effectLst/>
                    <a:ea typeface="Calibri" panose="020F0502020204030204" pitchFamily="34" charset="0"/>
                  </a:rPr>
                  <a:t> </a:t>
                </a:r>
                <a:r>
                  <a:rPr lang="en-US" sz="2400" dirty="0" err="1">
                    <a:effectLst/>
                    <a:ea typeface="Calibri" panose="020F0502020204030204" pitchFamily="34" charset="0"/>
                  </a:rPr>
                  <a:t>sai</a:t>
                </a:r>
                <a:r>
                  <a:rPr lang="en-US" sz="2400" dirty="0">
                    <a:effectLst/>
                    <a:ea typeface="Calibri" panose="020F0502020204030204" pitchFamily="34" charset="0"/>
                  </a:rPr>
                  <a:t>.</a:t>
                </a:r>
              </a:p>
              <a:p>
                <a:pPr marL="0" marR="0" algn="just">
                  <a:lnSpc>
                    <a:spcPct val="115000"/>
                  </a:lnSpc>
                  <a:spcBef>
                    <a:spcPts val="0"/>
                  </a:spcBef>
                  <a:spcAft>
                    <a:spcPts val="800"/>
                  </a:spcAft>
                </a:pPr>
                <a:r>
                  <a:rPr lang="en-US" sz="2400" dirty="0" err="1">
                    <a:effectLst/>
                    <a:ea typeface="Calibri" panose="020F0502020204030204" pitchFamily="34" charset="0"/>
                  </a:rPr>
                  <a:t>Điều</a:t>
                </a:r>
                <a:r>
                  <a:rPr lang="en-US" sz="2400" dirty="0">
                    <a:effectLst/>
                    <a:ea typeface="Calibri" panose="020F0502020204030204" pitchFamily="34" charset="0"/>
                  </a:rPr>
                  <a:t> </a:t>
                </a:r>
                <a:r>
                  <a:rPr lang="en-US" sz="2400" dirty="0" err="1">
                    <a:effectLst/>
                    <a:ea typeface="Calibri" panose="020F0502020204030204" pitchFamily="34" charset="0"/>
                  </a:rPr>
                  <a:t>kiện</a:t>
                </a:r>
                <a:r>
                  <a:rPr lang="en-US" sz="2400" dirty="0">
                    <a:effectLst/>
                    <a:ea typeface="Calibri" panose="020F0502020204030204" pitchFamily="34" charset="0"/>
                  </a:rPr>
                  <a:t> smoothness V</a:t>
                </a:r>
                <a14:m>
                  <m:oMath xmlns:m="http://schemas.openxmlformats.org/officeDocument/2006/math">
                    <m:r>
                      <a:rPr lang="en-US" sz="2400" i="1">
                        <a:effectLst/>
                        <a:latin typeface="Cambria Math" panose="02040503050406030204" pitchFamily="18" charset="0"/>
                        <a:ea typeface="Calibri" panose="020F0502020204030204" pitchFamily="34" charset="0"/>
                      </a:rPr>
                      <m:t>(</m:t>
                    </m:r>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𝑧</m:t>
                    </m:r>
                    <m:r>
                      <a:rPr lang="en-US" sz="2400" i="1">
                        <a:effectLst/>
                        <a:latin typeface="Cambria Math" panose="02040503050406030204" pitchFamily="18" charset="0"/>
                        <a:ea typeface="Calibri" panose="020F0502020204030204" pitchFamily="34" charset="0"/>
                      </a:rPr>
                      <m:t>)</m:t>
                    </m:r>
                  </m:oMath>
                </a14:m>
                <a:r>
                  <a:rPr lang="en-US" sz="2400" dirty="0">
                    <a:effectLst/>
                    <a:ea typeface="Calibri" panose="020F0502020204030204" pitchFamily="34" charset="0"/>
                  </a:rPr>
                  <a:t> </a:t>
                </a:r>
                <a:r>
                  <a:rPr lang="en-US" sz="2400" dirty="0" err="1">
                    <a:effectLst/>
                    <a:ea typeface="Calibri" panose="020F0502020204030204" pitchFamily="34" charset="0"/>
                  </a:rPr>
                  <a:t>giống</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GraphCut</a:t>
                </a:r>
                <a:r>
                  <a:rPr lang="en-US" sz="2400" dirty="0">
                    <a:effectLst/>
                    <a:ea typeface="Calibri" panose="020F0502020204030204" pitchFamily="34" charset="0"/>
                  </a:rPr>
                  <a:t>. Sau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khởi</a:t>
                </a:r>
                <a:r>
                  <a:rPr lang="en-US" sz="2400" dirty="0">
                    <a:effectLst/>
                    <a:ea typeface="Calibri" panose="020F0502020204030204" pitchFamily="34" charset="0"/>
                  </a:rPr>
                  <a:t> </a:t>
                </a:r>
                <a:r>
                  <a:rPr lang="en-US" sz="2400" dirty="0" err="1">
                    <a:effectLst/>
                    <a:ea typeface="Calibri" panose="020F0502020204030204" pitchFamily="34" charset="0"/>
                  </a:rPr>
                  <a:t>tạo</a:t>
                </a:r>
                <a:r>
                  <a:rPr lang="en-US" sz="2400" dirty="0">
                    <a:effectLst/>
                    <a:ea typeface="Calibri" panose="020F0502020204030204" pitchFamily="34" charset="0"/>
                  </a:rPr>
                  <a:t>, </a:t>
                </a:r>
                <a:r>
                  <a:rPr lang="en-US" sz="2400" dirty="0" err="1">
                    <a:effectLst/>
                    <a:ea typeface="Calibri" panose="020F0502020204030204" pitchFamily="34" charset="0"/>
                  </a:rPr>
                  <a:t>Thuật</a:t>
                </a:r>
                <a:r>
                  <a:rPr lang="en-US" sz="2400" dirty="0">
                    <a:effectLst/>
                    <a:ea typeface="Calibri" panose="020F0502020204030204" pitchFamily="34" charset="0"/>
                  </a:rPr>
                  <a:t> </a:t>
                </a:r>
                <a:r>
                  <a:rPr lang="en-US" sz="2400" dirty="0" err="1">
                    <a:effectLst/>
                    <a:ea typeface="Calibri" panose="020F0502020204030204" pitchFamily="34" charset="0"/>
                  </a:rPr>
                  <a:t>toán</a:t>
                </a:r>
                <a:r>
                  <a:rPr lang="en-US" sz="2400" dirty="0">
                    <a:effectLst/>
                    <a:ea typeface="Calibri" panose="020F0502020204030204" pitchFamily="34" charset="0"/>
                  </a:rPr>
                  <a:t> </a:t>
                </a:r>
                <a:r>
                  <a:rPr lang="en-US" sz="2400" dirty="0" err="1">
                    <a:effectLst/>
                    <a:ea typeface="Calibri" panose="020F0502020204030204" pitchFamily="34" charset="0"/>
                  </a:rPr>
                  <a:t>GrabCut</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thực</a:t>
                </a:r>
                <a:r>
                  <a:rPr lang="en-US" sz="2400" dirty="0">
                    <a:effectLst/>
                    <a:ea typeface="Calibri" panose="020F0502020204030204" pitchFamily="34" charset="0"/>
                  </a:rPr>
                  <a:t> </a:t>
                </a:r>
                <a:r>
                  <a:rPr lang="en-US" sz="2400" dirty="0" err="1">
                    <a:effectLst/>
                    <a:ea typeface="Calibri" panose="020F0502020204030204" pitchFamily="34" charset="0"/>
                  </a:rPr>
                  <a:t>hiện</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bước</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a:t>
                </a:r>
              </a:p>
              <a:p>
                <a:pPr marL="342900" marR="0" lvl="0" indent="-342900" algn="just">
                  <a:lnSpc>
                    <a:spcPct val="115000"/>
                  </a:lnSpc>
                  <a:spcBef>
                    <a:spcPts val="0"/>
                  </a:spcBef>
                  <a:spcAft>
                    <a:spcPts val="800"/>
                  </a:spcAft>
                  <a:buFont typeface="+mj-lt"/>
                  <a:buAutoNum type="arabicPeriod"/>
                </a:pPr>
                <a:r>
                  <a:rPr lang="en-US" sz="2400" dirty="0" err="1">
                    <a:effectLst/>
                    <a:ea typeface="Times New Roman" panose="02020603050405020304" pitchFamily="18" charset="0"/>
                  </a:rPr>
                  <a:t>Gán</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thành</a:t>
                </a:r>
                <a:r>
                  <a:rPr lang="en-US" sz="2400" dirty="0">
                    <a:effectLst/>
                    <a:ea typeface="Times New Roman" panose="02020603050405020304" pitchFamily="18" charset="0"/>
                  </a:rPr>
                  <a:t> </a:t>
                </a:r>
                <a:r>
                  <a:rPr lang="en-US" sz="2400" dirty="0" err="1">
                    <a:effectLst/>
                    <a:ea typeface="Times New Roman" panose="02020603050405020304" pitchFamily="18" charset="0"/>
                  </a:rPr>
                  <a:t>phần</a:t>
                </a:r>
                <a:r>
                  <a:rPr lang="en-US" sz="2400" dirty="0">
                    <a:effectLst/>
                    <a:ea typeface="Times New Roman" panose="02020603050405020304" pitchFamily="18" charset="0"/>
                  </a:rPr>
                  <a:t> GMM </a:t>
                </a:r>
                <a:r>
                  <a:rPr lang="en-US" sz="2400" dirty="0" err="1">
                    <a:effectLst/>
                    <a:ea typeface="Times New Roman" panose="02020603050405020304" pitchFamily="18" charset="0"/>
                  </a:rPr>
                  <a:t>cho</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r>
                  <a:rPr lang="en-US" sz="2400" dirty="0" err="1">
                    <a:effectLst/>
                    <a:ea typeface="Times New Roman" panose="02020603050405020304" pitchFamily="18" charset="0"/>
                  </a:rPr>
                  <a:t>Áp</a:t>
                </a:r>
                <a:r>
                  <a:rPr lang="en-US" sz="2400" dirty="0">
                    <a:effectLst/>
                    <a:ea typeface="Times New Roman" panose="02020603050405020304" pitchFamily="18" charset="0"/>
                  </a:rPr>
                  <a:t> </a:t>
                </a:r>
                <a:r>
                  <a:rPr lang="en-US" sz="2400" dirty="0" err="1">
                    <a:effectLst/>
                    <a:ea typeface="Times New Roman" panose="02020603050405020304" pitchFamily="18" charset="0"/>
                  </a:rPr>
                  <a:t>dụng</a:t>
                </a:r>
                <a:r>
                  <a:rPr lang="en-US" sz="2400" dirty="0">
                    <a:effectLst/>
                    <a:ea typeface="Times New Roman" panose="02020603050405020304" pitchFamily="18" charset="0"/>
                  </a:rPr>
                  <a:t> </a:t>
                </a:r>
                <a:r>
                  <a:rPr lang="en-US" sz="2400" dirty="0" err="1">
                    <a:effectLst/>
                    <a:ea typeface="Times New Roman" panose="02020603050405020304" pitchFamily="18" charset="0"/>
                  </a:rPr>
                  <a:t>cụm</a:t>
                </a:r>
                <a:r>
                  <a:rPr lang="en-US" sz="2400" dirty="0">
                    <a:effectLst/>
                    <a:ea typeface="Times New Roman" panose="02020603050405020304" pitchFamily="18" charset="0"/>
                  </a:rPr>
                  <a:t> "k-means" </a:t>
                </a:r>
                <a:r>
                  <a:rPr lang="en-US" sz="2400" dirty="0" err="1">
                    <a:effectLst/>
                    <a:ea typeface="Times New Roman" panose="02020603050405020304" pitchFamily="18" charset="0"/>
                  </a:rPr>
                  <a:t>cho</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r>
                  <a:rPr lang="en-US" sz="2400" dirty="0" err="1">
                    <a:effectLst/>
                    <a:ea typeface="Times New Roman" panose="02020603050405020304" pitchFamily="18" charset="0"/>
                  </a:rPr>
                  <a:t>tiền</a:t>
                </a:r>
                <a:r>
                  <a:rPr lang="en-US" sz="2400" dirty="0">
                    <a:effectLst/>
                    <a:ea typeface="Times New Roman" panose="02020603050405020304" pitchFamily="18" charset="0"/>
                  </a:rPr>
                  <a:t> </a:t>
                </a:r>
                <a:r>
                  <a:rPr lang="en-US" sz="2400" dirty="0" err="1">
                    <a:effectLst/>
                    <a:ea typeface="Times New Roman" panose="02020603050405020304" pitchFamily="18" charset="0"/>
                  </a:rPr>
                  <a:t>cảnh</a:t>
                </a:r>
                <a:r>
                  <a:rPr lang="en-US" sz="2400" dirty="0">
                    <a:effectLst/>
                    <a:ea typeface="Times New Roman" panose="02020603050405020304" pitchFamily="18" charset="0"/>
                  </a:rPr>
                  <a:t> </a:t>
                </a:r>
                <a:r>
                  <a:rPr lang="en-US" sz="2400" dirty="0" err="1">
                    <a:effectLst/>
                    <a:ea typeface="Times New Roman" panose="02020603050405020304" pitchFamily="18" charset="0"/>
                  </a:rPr>
                  <a:t>và</a:t>
                </a:r>
                <a:r>
                  <a:rPr lang="en-US" sz="2400" dirty="0">
                    <a:effectLst/>
                    <a:ea typeface="Times New Roman" panose="02020603050405020304" pitchFamily="18" charset="0"/>
                  </a:rPr>
                  <a:t> </a:t>
                </a:r>
                <a:r>
                  <a:rPr lang="en-US" sz="2400" dirty="0" err="1">
                    <a:effectLst/>
                    <a:ea typeface="Times New Roman" panose="02020603050405020304" pitchFamily="18" charset="0"/>
                  </a:rPr>
                  <a:t>nền</a:t>
                </a:r>
                <a:r>
                  <a:rPr lang="en-US" sz="2400" dirty="0">
                    <a:effectLst/>
                    <a:ea typeface="Times New Roman" panose="02020603050405020304" pitchFamily="18" charset="0"/>
                  </a:rPr>
                  <a:t> </a:t>
                </a:r>
                <a:r>
                  <a:rPr lang="en-US" sz="2400" dirty="0" err="1">
                    <a:effectLst/>
                    <a:ea typeface="Times New Roman" panose="02020603050405020304" pitchFamily="18" charset="0"/>
                  </a:rPr>
                  <a:t>được</a:t>
                </a:r>
                <a:r>
                  <a:rPr lang="en-US" sz="2400" dirty="0">
                    <a:effectLst/>
                    <a:ea typeface="Times New Roman" panose="02020603050405020304" pitchFamily="18" charset="0"/>
                  </a:rPr>
                  <a:t> </a:t>
                </a:r>
                <a:r>
                  <a:rPr lang="en-US" sz="2400" dirty="0" err="1">
                    <a:effectLst/>
                    <a:ea typeface="Times New Roman" panose="02020603050405020304" pitchFamily="18" charset="0"/>
                  </a:rPr>
                  <a:t>phân</a:t>
                </a:r>
                <a:r>
                  <a:rPr lang="en-US" sz="2400" dirty="0">
                    <a:effectLst/>
                    <a:ea typeface="Times New Roman" panose="02020603050405020304" pitchFamily="18" charset="0"/>
                  </a:rPr>
                  <a:t> </a:t>
                </a:r>
                <a:r>
                  <a:rPr lang="en-US" sz="2400" dirty="0" err="1">
                    <a:effectLst/>
                    <a:ea typeface="Times New Roman" panose="02020603050405020304" pitchFamily="18" charset="0"/>
                  </a:rPr>
                  <a:t>đoạn</a:t>
                </a:r>
                <a:r>
                  <a:rPr lang="en-US" sz="2400" dirty="0">
                    <a:effectLst/>
                    <a:ea typeface="Times New Roman" panose="02020603050405020304" pitchFamily="18" charset="0"/>
                  </a:rPr>
                  <a:t> </a:t>
                </a:r>
                <a:r>
                  <a:rPr lang="en-US" sz="2400" dirty="0" err="1">
                    <a:effectLst/>
                    <a:ea typeface="Times New Roman" panose="02020603050405020304" pitchFamily="18" charset="0"/>
                  </a:rPr>
                  <a:t>tương</a:t>
                </a:r>
                <a:r>
                  <a:rPr lang="en-US" sz="2400" dirty="0">
                    <a:effectLst/>
                    <a:ea typeface="Times New Roman" panose="02020603050405020304" pitchFamily="18" charset="0"/>
                  </a:rPr>
                  <a:t> </a:t>
                </a:r>
                <a:r>
                  <a:rPr lang="en-US" sz="2400" dirty="0" err="1">
                    <a:effectLst/>
                    <a:ea typeface="Times New Roman" panose="02020603050405020304" pitchFamily="18" charset="0"/>
                  </a:rPr>
                  <a:t>ứng</a:t>
                </a:r>
                <a:r>
                  <a:rPr lang="en-US" sz="2400" dirty="0">
                    <a:effectLst/>
                    <a:ea typeface="Times New Roman" panose="02020603050405020304" pitchFamily="18" charset="0"/>
                  </a:rPr>
                  <a:t> </a:t>
                </a:r>
                <a:r>
                  <a:rPr lang="en-US" sz="2400" dirty="0" err="1">
                    <a:effectLst/>
                    <a:ea typeface="Times New Roman" panose="02020603050405020304" pitchFamily="18" charset="0"/>
                  </a:rPr>
                  <a:t>bằng</a:t>
                </a:r>
                <a:r>
                  <a:rPr lang="en-US" sz="2400" dirty="0">
                    <a:effectLst/>
                    <a:ea typeface="Times New Roman" panose="02020603050405020304" pitchFamily="18" charset="0"/>
                  </a:rPr>
                  <a:t> </a:t>
                </a:r>
                <a:r>
                  <a:rPr lang="en-US" sz="2400" dirty="0" err="1">
                    <a:effectLst/>
                    <a:ea typeface="Times New Roman" panose="02020603050405020304" pitchFamily="18" charset="0"/>
                  </a:rPr>
                  <a:t>tay</a:t>
                </a:r>
                <a:r>
                  <a:rPr lang="en-US" sz="2400" dirty="0">
                    <a:effectLst/>
                    <a:ea typeface="Times New Roman" panose="02020603050405020304" pitchFamily="18" charset="0"/>
                  </a:rPr>
                  <a:t> </a:t>
                </a:r>
                <a:r>
                  <a:rPr lang="en-US" sz="2400" dirty="0" err="1">
                    <a:effectLst/>
                    <a:ea typeface="Times New Roman" panose="02020603050405020304" pitchFamily="18" charset="0"/>
                  </a:rPr>
                  <a:t>của</a:t>
                </a:r>
                <a:r>
                  <a:rPr lang="en-US" sz="2400" dirty="0">
                    <a:effectLst/>
                    <a:ea typeface="Times New Roman" panose="02020603050405020304" pitchFamily="18" charset="0"/>
                  </a:rPr>
                  <a:t> </a:t>
                </a:r>
                <a:r>
                  <a:rPr lang="en-US" sz="2400" dirty="0" err="1">
                    <a:effectLst/>
                    <a:ea typeface="Times New Roman" panose="02020603050405020304" pitchFamily="18" charset="0"/>
                  </a:rPr>
                  <a:t>người</a:t>
                </a:r>
                <a:r>
                  <a:rPr lang="en-US" sz="2400" dirty="0">
                    <a:effectLst/>
                    <a:ea typeface="Times New Roman" panose="02020603050405020304" pitchFamily="18" charset="0"/>
                  </a:rPr>
                  <a:t> </a:t>
                </a:r>
                <a:r>
                  <a:rPr lang="en-US" sz="2400" dirty="0" err="1">
                    <a:effectLst/>
                    <a:ea typeface="Times New Roman" panose="02020603050405020304" pitchFamily="18" charset="0"/>
                  </a:rPr>
                  <a:t>dùng</a:t>
                </a:r>
                <a:r>
                  <a:rPr lang="en-US" sz="2400" dirty="0">
                    <a:effectLst/>
                    <a:ea typeface="Times New Roman" panose="02020603050405020304" pitchFamily="18" charset="0"/>
                  </a:rPr>
                  <a:t>. </a:t>
                </a:r>
                <a:r>
                  <a:rPr lang="en-US" sz="2400" dirty="0" err="1">
                    <a:effectLst/>
                    <a:ea typeface="Times New Roman" panose="02020603050405020304" pitchFamily="18" charset="0"/>
                  </a:rPr>
                  <a:t>Số</a:t>
                </a:r>
                <a:r>
                  <a:rPr lang="en-US" sz="2400" dirty="0">
                    <a:effectLst/>
                    <a:ea typeface="Times New Roman" panose="02020603050405020304" pitchFamily="18" charset="0"/>
                  </a:rPr>
                  <a:t> </a:t>
                </a:r>
                <a:r>
                  <a:rPr lang="en-US" sz="2400" dirty="0" err="1">
                    <a:effectLst/>
                    <a:ea typeface="Times New Roman" panose="02020603050405020304" pitchFamily="18" charset="0"/>
                  </a:rPr>
                  <a:t>lượng</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cụm</a:t>
                </a:r>
                <a:r>
                  <a:rPr lang="en-US" sz="2400" dirty="0">
                    <a:effectLst/>
                    <a:ea typeface="Times New Roman" panose="02020603050405020304" pitchFamily="18" charset="0"/>
                  </a:rPr>
                  <a:t> </a:t>
                </a:r>
                <a:r>
                  <a:rPr lang="en-US" sz="2400" dirty="0" err="1">
                    <a:effectLst/>
                    <a:ea typeface="Times New Roman" panose="02020603050405020304" pitchFamily="18" charset="0"/>
                  </a:rPr>
                  <a:t>là</a:t>
                </a:r>
                <a:r>
                  <a:rPr lang="en-US" sz="2400" dirty="0">
                    <a:effectLst/>
                    <a:ea typeface="Times New Roman" panose="02020603050405020304" pitchFamily="18" charset="0"/>
                  </a:rPr>
                  <a:t> K. </a:t>
                </a:r>
                <a:r>
                  <a:rPr lang="en-US" sz="2400" dirty="0" err="1">
                    <a:effectLst/>
                    <a:ea typeface="Times New Roman" panose="02020603050405020304" pitchFamily="18" charset="0"/>
                  </a:rPr>
                  <a:t>Với</a:t>
                </a:r>
                <a:r>
                  <a:rPr lang="en-US" sz="2400" dirty="0">
                    <a:effectLst/>
                    <a:ea typeface="Times New Roman" panose="02020603050405020304" pitchFamily="18" charset="0"/>
                  </a:rPr>
                  <a:t> </a:t>
                </a:r>
                <a:r>
                  <a:rPr lang="en-US" sz="2400" dirty="0" err="1">
                    <a:effectLst/>
                    <a:ea typeface="Times New Roman" panose="02020603050405020304" pitchFamily="18" charset="0"/>
                  </a:rPr>
                  <a:t>mỗi</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rPr>
                        </m:ctrlPr>
                      </m:sSubPr>
                      <m:e>
                        <m:r>
                          <m:rPr>
                            <m:sty m:val="p"/>
                          </m:rPr>
                          <a:rPr lang="en-US" sz="2400">
                            <a:effectLst/>
                            <a:latin typeface="Cambria Math" panose="02040503050406030204" pitchFamily="18" charset="0"/>
                            <a:ea typeface="Times New Roman" panose="02020603050405020304" pitchFamily="18" charset="0"/>
                          </a:rPr>
                          <m:t>z</m:t>
                        </m:r>
                      </m:e>
                      <m:sub>
                        <m:r>
                          <a:rPr lang="en-US" sz="2400" i="1">
                            <a:effectLst/>
                            <a:latin typeface="Cambria Math" panose="02040503050406030204" pitchFamily="18" charset="0"/>
                            <a:ea typeface="Times New Roman" panose="02020603050405020304" pitchFamily="18" charset="0"/>
                          </a:rPr>
                          <m:t>𝑖</m:t>
                        </m:r>
                      </m:sub>
                    </m:sSub>
                  </m:oMath>
                </a14:m>
                <a:r>
                  <a:rPr lang="en-US" sz="2400" dirty="0">
                    <a:effectLst/>
                    <a:ea typeface="Times New Roman" panose="02020603050405020304" pitchFamily="18" charset="0"/>
                  </a:rPr>
                  <a:t> ở </a:t>
                </a:r>
                <a:r>
                  <a:rPr lang="en-US" sz="2400" dirty="0" err="1">
                    <a:effectLst/>
                    <a:ea typeface="Times New Roman" panose="02020603050405020304" pitchFamily="18" charset="0"/>
                  </a:rPr>
                  <a:t>tiền</a:t>
                </a:r>
                <a:r>
                  <a:rPr lang="en-US" sz="2400" dirty="0">
                    <a:effectLst/>
                    <a:ea typeface="Times New Roman" panose="02020603050405020304" pitchFamily="18" charset="0"/>
                  </a:rPr>
                  <a:t> </a:t>
                </a:r>
                <a:r>
                  <a:rPr lang="en-US" sz="2400" dirty="0" err="1">
                    <a:effectLst/>
                    <a:ea typeface="Times New Roman" panose="02020603050405020304" pitchFamily="18" charset="0"/>
                  </a:rPr>
                  <a:t>cảnh</a:t>
                </a:r>
                <a:r>
                  <a:rPr lang="en-US" sz="2400" dirty="0">
                    <a:effectLst/>
                    <a:ea typeface="Times New Roman" panose="02020603050405020304" pitchFamily="18" charset="0"/>
                  </a:rPr>
                  <a:t> </a:t>
                </a:r>
                <a:r>
                  <a:rPr lang="en-US" sz="2400" dirty="0" err="1">
                    <a:effectLst/>
                    <a:ea typeface="Times New Roman" panose="02020603050405020304" pitchFamily="18" charset="0"/>
                  </a:rPr>
                  <a:t>và</a:t>
                </a:r>
                <a:r>
                  <a:rPr lang="en-US" sz="2400" dirty="0">
                    <a:effectLst/>
                    <a:ea typeface="Times New Roman" panose="02020603050405020304" pitchFamily="18" charset="0"/>
                  </a:rPr>
                  <a:t> </a:t>
                </a:r>
                <a:r>
                  <a:rPr lang="en-US" sz="2400" dirty="0" err="1">
                    <a:effectLst/>
                    <a:ea typeface="Times New Roman" panose="02020603050405020304" pitchFamily="18" charset="0"/>
                  </a:rPr>
                  <a:t>nền</a:t>
                </a:r>
                <a:r>
                  <a:rPr lang="en-US" sz="2400" dirty="0">
                    <a:effectLst/>
                    <a:ea typeface="Times New Roman" panose="02020603050405020304" pitchFamily="18" charset="0"/>
                  </a:rPr>
                  <a:t> </a:t>
                </a:r>
                <a:r>
                  <a:rPr lang="en-US" sz="2400" dirty="0" err="1">
                    <a:effectLst/>
                    <a:ea typeface="Times New Roman" panose="02020603050405020304" pitchFamily="18" charset="0"/>
                  </a:rPr>
                  <a:t>tương</a:t>
                </a:r>
                <a:r>
                  <a:rPr lang="en-US" sz="2400" dirty="0">
                    <a:effectLst/>
                    <a:ea typeface="Times New Roman" panose="02020603050405020304" pitchFamily="18" charset="0"/>
                  </a:rPr>
                  <a:t> </a:t>
                </a:r>
                <a:r>
                  <a:rPr lang="en-US" sz="2400" dirty="0" err="1">
                    <a:effectLst/>
                    <a:ea typeface="Times New Roman" panose="02020603050405020304" pitchFamily="18" charset="0"/>
                  </a:rPr>
                  <a:t>ứng</a:t>
                </a:r>
                <a:r>
                  <a:rPr lang="en-US" sz="2400" dirty="0">
                    <a:effectLst/>
                    <a:ea typeface="Times New Roman" panose="02020603050405020304" pitchFamily="18" charset="0"/>
                  </a:rPr>
                  <a:t>, </a:t>
                </a:r>
                <a:r>
                  <a:rPr lang="en-US" sz="2400" dirty="0" err="1">
                    <a:effectLst/>
                    <a:ea typeface="Times New Roman" panose="02020603050405020304" pitchFamily="18" charset="0"/>
                  </a:rPr>
                  <a:t>gán</a:t>
                </a:r>
                <a:r>
                  <a:rPr lang="en-US" sz="2400" dirty="0">
                    <a:effectLst/>
                    <a:ea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𝑘</m:t>
                        </m:r>
                      </m:e>
                      <m:sub>
                        <m:r>
                          <a:rPr lang="en-US" sz="2400" i="1">
                            <a:effectLst/>
                            <a:latin typeface="Cambria Math" panose="02040503050406030204" pitchFamily="18" charset="0"/>
                            <a:ea typeface="Times New Roman" panose="02020603050405020304" pitchFamily="18" charset="0"/>
                          </a:rPr>
                          <m:t>𝑖</m:t>
                        </m:r>
                      </m:sub>
                    </m:sSub>
                  </m:oMath>
                </a14:m>
                <a:r>
                  <a:rPr lang="en-US" sz="2400" dirty="0">
                    <a:effectLst/>
                    <a:ea typeface="Times New Roman" panose="02020603050405020304" pitchFamily="18" charset="0"/>
                  </a:rPr>
                  <a:t> </a:t>
                </a:r>
                <a:r>
                  <a:rPr lang="en-US" sz="2400" dirty="0" err="1">
                    <a:effectLst/>
                    <a:ea typeface="Times New Roman" panose="02020603050405020304" pitchFamily="18" charset="0"/>
                  </a:rPr>
                  <a:t>với</a:t>
                </a:r>
                <a:r>
                  <a:rPr lang="en-US" sz="2400" dirty="0">
                    <a:effectLst/>
                    <a:ea typeface="Times New Roman" panose="02020603050405020304" pitchFamily="18" charset="0"/>
                  </a:rPr>
                  <a:t> </a:t>
                </a:r>
                <a:r>
                  <a:rPr lang="en-US" sz="2400" dirty="0" err="1">
                    <a:effectLst/>
                    <a:ea typeface="Times New Roman" panose="02020603050405020304" pitchFamily="18" charset="0"/>
                  </a:rPr>
                  <a:t>giá</a:t>
                </a:r>
                <a:r>
                  <a:rPr lang="en-US" sz="2400" dirty="0">
                    <a:effectLst/>
                    <a:ea typeface="Times New Roman" panose="02020603050405020304" pitchFamily="18" charset="0"/>
                  </a:rPr>
                  <a:t> </a:t>
                </a:r>
                <a:r>
                  <a:rPr lang="en-US" sz="2400" dirty="0" err="1">
                    <a:effectLst/>
                    <a:ea typeface="Times New Roman" panose="02020603050405020304" pitchFamily="18" charset="0"/>
                  </a:rPr>
                  <a:t>trị</a:t>
                </a:r>
                <a:r>
                  <a:rPr lang="en-US" sz="2400" dirty="0">
                    <a:effectLst/>
                    <a:ea typeface="Times New Roman" panose="02020603050405020304" pitchFamily="18" charset="0"/>
                  </a:rPr>
                  <a:t> </a:t>
                </a:r>
                <a14:m>
                  <m:oMath xmlns:m="http://schemas.openxmlformats.org/officeDocument/2006/math">
                    <m:r>
                      <m:rPr>
                        <m:sty m:val="p"/>
                      </m:rPr>
                      <a:rPr lang="en-US" sz="2400">
                        <a:effectLst/>
                        <a:latin typeface="Cambria Math" panose="02040503050406030204" pitchFamily="18" charset="0"/>
                        <a:ea typeface="Times New Roman" panose="02020603050405020304" pitchFamily="18" charset="0"/>
                      </a:rPr>
                      <m:t>D</m:t>
                    </m:r>
                    <m:d>
                      <m:dPr>
                        <m:ctrlPr>
                          <a:rPr lang="en-US" sz="2400" i="1">
                            <a:effectLst/>
                            <a:latin typeface="Cambria Math" panose="02040503050406030204" pitchFamily="18" charset="0"/>
                            <a:ea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𝑎</m:t>
                            </m:r>
                          </m:e>
                          <m:sub>
                            <m:r>
                              <a:rPr lang="en-US" sz="2400" i="1">
                                <a:effectLst/>
                                <a:latin typeface="Cambria Math" panose="02040503050406030204" pitchFamily="18" charset="0"/>
                                <a:ea typeface="Times New Roman" panose="02020603050405020304" pitchFamily="18" charset="0"/>
                              </a:rPr>
                              <m:t>𝑖</m:t>
                            </m:r>
                          </m:sub>
                        </m:sSub>
                        <m:r>
                          <a:rPr lang="en-US" sz="2400">
                            <a:effectLst/>
                            <a:latin typeface="Cambria Math" panose="02040503050406030204" pitchFamily="18" charset="0"/>
                            <a:ea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𝑘</m:t>
                            </m:r>
                          </m:e>
                          <m:sub>
                            <m:r>
                              <a:rPr lang="en-US" sz="2400" i="1">
                                <a:effectLst/>
                                <a:latin typeface="Cambria Math" panose="02040503050406030204" pitchFamily="18" charset="0"/>
                                <a:ea typeface="Times New Roman" panose="02020603050405020304" pitchFamily="18" charset="0"/>
                              </a:rPr>
                              <m:t>𝑖</m:t>
                            </m:r>
                          </m:sub>
                        </m:sSub>
                        <m:r>
                          <a:rPr lang="en-US" sz="2400">
                            <a:effectLst/>
                            <a:latin typeface="Cambria Math" panose="02040503050406030204" pitchFamily="18" charset="0"/>
                            <a:ea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m:rPr>
                                <m:sty m:val="p"/>
                              </m:rPr>
                              <a:rPr lang="en-US" sz="2400">
                                <a:effectLst/>
                                <a:latin typeface="Cambria Math" panose="02040503050406030204" pitchFamily="18" charset="0"/>
                                <a:ea typeface="Times New Roman" panose="02020603050405020304" pitchFamily="18" charset="0"/>
                              </a:rPr>
                              <m:t>θ</m:t>
                            </m:r>
                          </m:e>
                          <m:sub>
                            <m:r>
                              <a:rPr lang="en-US" sz="2400" i="1">
                                <a:effectLst/>
                                <a:latin typeface="Cambria Math" panose="02040503050406030204" pitchFamily="18" charset="0"/>
                                <a:ea typeface="Times New Roman" panose="02020603050405020304" pitchFamily="18" charset="0"/>
                              </a:rPr>
                              <m:t>𝑖</m:t>
                            </m:r>
                          </m:sub>
                        </m:sSub>
                        <m:r>
                          <a:rPr lang="en-US" sz="2400">
                            <a:effectLst/>
                            <a:latin typeface="Cambria Math" panose="02040503050406030204" pitchFamily="18" charset="0"/>
                            <a:ea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m:rPr>
                                <m:sty m:val="p"/>
                              </m:rPr>
                              <a:rPr lang="en-US" sz="2400">
                                <a:effectLst/>
                                <a:latin typeface="Cambria Math" panose="02040503050406030204" pitchFamily="18" charset="0"/>
                                <a:ea typeface="Times New Roman" panose="02020603050405020304" pitchFamily="18" charset="0"/>
                              </a:rPr>
                              <m:t>z</m:t>
                            </m:r>
                          </m:e>
                          <m:sub>
                            <m:r>
                              <a:rPr lang="en-US" sz="2400" i="1">
                                <a:effectLst/>
                                <a:latin typeface="Cambria Math" panose="02040503050406030204" pitchFamily="18" charset="0"/>
                                <a:ea typeface="Times New Roman" panose="02020603050405020304" pitchFamily="18" charset="0"/>
                              </a:rPr>
                              <m:t>𝑖</m:t>
                            </m:r>
                          </m:sub>
                        </m:sSub>
                      </m:e>
                    </m:d>
                  </m:oMath>
                </a14:m>
                <a:r>
                  <a:rPr lang="en-US" sz="2400" dirty="0">
                    <a:effectLst/>
                    <a:ea typeface="Times New Roman" panose="02020603050405020304" pitchFamily="18" charset="0"/>
                  </a:rPr>
                  <a:t> </a:t>
                </a:r>
                <a:r>
                  <a:rPr lang="en-US" sz="2400" dirty="0" err="1">
                    <a:effectLst/>
                    <a:ea typeface="Times New Roman" panose="02020603050405020304" pitchFamily="18" charset="0"/>
                  </a:rPr>
                  <a:t>tối</a:t>
                </a:r>
                <a:r>
                  <a:rPr lang="en-US" sz="2400" dirty="0">
                    <a:effectLst/>
                    <a:ea typeface="Times New Roman" panose="02020603050405020304" pitchFamily="18" charset="0"/>
                  </a:rPr>
                  <a:t> </a:t>
                </a:r>
                <a:r>
                  <a:rPr lang="en-US" sz="2400" dirty="0" err="1">
                    <a:effectLst/>
                    <a:ea typeface="Times New Roman" panose="02020603050405020304" pitchFamily="18" charset="0"/>
                  </a:rPr>
                  <a:t>thiểu</a:t>
                </a:r>
                <a:r>
                  <a:rPr lang="en-US" sz="2400" dirty="0">
                    <a:effectLst/>
                    <a:ea typeface="Times New Roman" panose="02020603050405020304" pitchFamily="18" charset="0"/>
                  </a:rPr>
                  <a:t>.</a:t>
                </a: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argmin</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D</m:t>
                      </m:r>
                      <m:d>
                        <m:dPr>
                          <m:ctrlPr>
                            <a:rPr lang="en-US" sz="2400" i="1">
                              <a:effectLst/>
                              <a:latin typeface="Cambria Math" panose="02040503050406030204" pitchFamily="18" charset="0"/>
                              <a:ea typeface="Calibri" panose="020F0502020204030204" pitchFamily="34" charset="0"/>
                            </a:rPr>
                          </m:ctrlPr>
                        </m:dPr>
                        <m:e>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𝑎</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θ</m:t>
                              </m:r>
                            </m:e>
                            <m:sub>
                              <m:r>
                                <a:rPr lang="en-US" sz="2400" i="1">
                                  <a:effectLst/>
                                  <a:latin typeface="Cambria Math" panose="02040503050406030204" pitchFamily="18" charset="0"/>
                                  <a:ea typeface="Calibri" panose="020F0502020204030204" pitchFamily="34" charset="0"/>
                                </a:rPr>
                                <m:t>𝑖</m:t>
                              </m:r>
                            </m:sub>
                          </m:sSub>
                          <m:r>
                            <a:rPr lang="en-US" sz="2400">
                              <a:effectLst/>
                              <a:latin typeface="Cambria Math" panose="02040503050406030204" pitchFamily="18" charset="0"/>
                              <a:ea typeface="Calibri" panose="020F0502020204030204" pitchFamily="34" charset="0"/>
                            </a:rPr>
                            <m:t>, </m:t>
                          </m:r>
                          <m:sSub>
                            <m:sSubPr>
                              <m:ctrlPr>
                                <a:rPr lang="en-US" sz="2400" i="1">
                                  <a:effectLst/>
                                  <a:latin typeface="Cambria Math" panose="02040503050406030204" pitchFamily="18" charset="0"/>
                                  <a:ea typeface="Calibri" panose="020F0502020204030204" pitchFamily="34" charset="0"/>
                                </a:rPr>
                              </m:ctrlPr>
                            </m:sSubPr>
                            <m:e>
                              <m:r>
                                <m:rPr>
                                  <m:sty m:val="p"/>
                                </m:rPr>
                                <a:rPr lang="en-US" sz="2400">
                                  <a:effectLst/>
                                  <a:latin typeface="Cambria Math" panose="02040503050406030204" pitchFamily="18" charset="0"/>
                                  <a:ea typeface="Calibri" panose="020F0502020204030204" pitchFamily="34" charset="0"/>
                                </a:rPr>
                                <m:t>z</m:t>
                              </m:r>
                            </m:e>
                            <m:sub>
                              <m:r>
                                <a:rPr lang="en-US" sz="2400" i="1">
                                  <a:effectLst/>
                                  <a:latin typeface="Cambria Math" panose="02040503050406030204" pitchFamily="18" charset="0"/>
                                  <a:ea typeface="Calibri" panose="020F0502020204030204" pitchFamily="34" charset="0"/>
                                </a:rPr>
                                <m:t>𝑖</m:t>
                              </m:r>
                            </m:sub>
                          </m:sSub>
                        </m:e>
                      </m:d>
                    </m:oMath>
                  </m:oMathPara>
                </a14:m>
                <a:endParaRPr lang="en-US" sz="2400" dirty="0">
                  <a:effectLst/>
                  <a:ea typeface="Calibri" panose="020F0502020204030204" pitchFamily="34" charset="0"/>
                </a:endParaRPr>
              </a:p>
              <a:p>
                <a:pPr marR="0" lvl="0" algn="just">
                  <a:lnSpc>
                    <a:spcPct val="115000"/>
                  </a:lnSpc>
                  <a:spcBef>
                    <a:spcPts val="0"/>
                  </a:spcBef>
                  <a:spcAft>
                    <a:spcPts val="800"/>
                  </a:spcAft>
                </a:pPr>
                <a:r>
                  <a:rPr lang="en-US" sz="2400" dirty="0">
                    <a:effectLst/>
                    <a:ea typeface="Times New Roman" panose="02020603050405020304" pitchFamily="18" charset="0"/>
                  </a:rPr>
                  <a:t>2. </a:t>
                </a:r>
                <a:r>
                  <a:rPr lang="en-US" sz="2400" dirty="0" err="1">
                    <a:effectLst/>
                    <a:ea typeface="Times New Roman" panose="02020603050405020304" pitchFamily="18" charset="0"/>
                  </a:rPr>
                  <a:t>Học</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parameter </a:t>
                </a:r>
                <a:r>
                  <a:rPr lang="en-US" sz="2400" dirty="0" err="1">
                    <a:effectLst/>
                    <a:ea typeface="Times New Roman" panose="02020603050405020304" pitchFamily="18" charset="0"/>
                  </a:rPr>
                  <a:t>của</a:t>
                </a:r>
                <a:r>
                  <a:rPr lang="en-US" sz="2400" dirty="0">
                    <a:effectLst/>
                    <a:ea typeface="Times New Roman" panose="02020603050405020304" pitchFamily="18" charset="0"/>
                  </a:rPr>
                  <a:t> GMM </a:t>
                </a:r>
                <a:r>
                  <a:rPr lang="en-US" sz="2400" dirty="0" err="1">
                    <a:effectLst/>
                    <a:ea typeface="Times New Roman" panose="02020603050405020304" pitchFamily="18" charset="0"/>
                  </a:rPr>
                  <a:t>từ</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z. </a:t>
                </a:r>
                <a:r>
                  <a:rPr lang="en-US" sz="2400" dirty="0" err="1">
                    <a:effectLst/>
                    <a:ea typeface="Times New Roman" panose="02020603050405020304" pitchFamily="18" charset="0"/>
                  </a:rPr>
                  <a:t>Đối</a:t>
                </a:r>
                <a:r>
                  <a:rPr lang="en-US" sz="2400" dirty="0">
                    <a:effectLst/>
                    <a:ea typeface="Times New Roman" panose="02020603050405020304" pitchFamily="18" charset="0"/>
                  </a:rPr>
                  <a:t> </a:t>
                </a:r>
                <a:r>
                  <a:rPr lang="en-US" sz="2400" dirty="0" err="1">
                    <a:effectLst/>
                    <a:ea typeface="Times New Roman" panose="02020603050405020304" pitchFamily="18" charset="0"/>
                  </a:rPr>
                  <a:t>với</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r>
                  <a:rPr lang="en-US" sz="2400" dirty="0" err="1">
                    <a:effectLst/>
                    <a:ea typeface="Times New Roman" panose="02020603050405020304" pitchFamily="18" charset="0"/>
                  </a:rPr>
                  <a:t>tiền</a:t>
                </a:r>
                <a:r>
                  <a:rPr lang="en-US" sz="2400" dirty="0">
                    <a:effectLst/>
                    <a:ea typeface="Times New Roman" panose="02020603050405020304" pitchFamily="18" charset="0"/>
                  </a:rPr>
                  <a:t> </a:t>
                </a:r>
                <a:r>
                  <a:rPr lang="en-US" sz="2400" dirty="0" err="1">
                    <a:effectLst/>
                    <a:ea typeface="Times New Roman" panose="02020603050405020304" pitchFamily="18" charset="0"/>
                  </a:rPr>
                  <a:t>cảnh</a:t>
                </a:r>
                <a:r>
                  <a:rPr lang="en-US" sz="2400" dirty="0">
                    <a:effectLst/>
                    <a:ea typeface="Times New Roman" panose="02020603050405020304" pitchFamily="18" charset="0"/>
                  </a:rPr>
                  <a:t> </a:t>
                </a:r>
                <a:r>
                  <a:rPr lang="en-US" sz="2400" dirty="0" err="1">
                    <a:effectLst/>
                    <a:ea typeface="Times New Roman" panose="02020603050405020304" pitchFamily="18" charset="0"/>
                  </a:rPr>
                  <a:t>được</a:t>
                </a:r>
                <a:r>
                  <a:rPr lang="en-US" sz="2400" dirty="0">
                    <a:effectLst/>
                    <a:ea typeface="Times New Roman" panose="02020603050405020304" pitchFamily="18" charset="0"/>
                  </a:rPr>
                  <a:t> </a:t>
                </a:r>
                <a:r>
                  <a:rPr lang="en-US" sz="2400" dirty="0" err="1">
                    <a:effectLst/>
                    <a:ea typeface="Times New Roman" panose="02020603050405020304" pitchFamily="18" charset="0"/>
                  </a:rPr>
                  <a:t>gán</a:t>
                </a:r>
                <a:r>
                  <a:rPr lang="en-US" sz="2400" dirty="0">
                    <a:effectLst/>
                    <a:ea typeface="Times New Roman" panose="02020603050405020304" pitchFamily="18" charset="0"/>
                  </a:rPr>
                  <a:t> </a:t>
                </a:r>
                <a:r>
                  <a:rPr lang="en-US" sz="2400" dirty="0" err="1">
                    <a:effectLst/>
                    <a:ea typeface="Times New Roman" panose="02020603050405020304" pitchFamily="18" charset="0"/>
                  </a:rPr>
                  <a:t>cho</a:t>
                </a:r>
                <a:r>
                  <a:rPr lang="en-US" sz="2400" dirty="0">
                    <a:effectLst/>
                    <a:ea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𝑘</m:t>
                        </m:r>
                      </m:e>
                      <m:sub>
                        <m:r>
                          <a:rPr lang="en-US" sz="2400" i="1">
                            <a:effectLst/>
                            <a:latin typeface="Cambria Math" panose="02040503050406030204" pitchFamily="18" charset="0"/>
                            <a:ea typeface="Times New Roman" panose="02020603050405020304" pitchFamily="18" charset="0"/>
                          </a:rPr>
                          <m:t>𝑖</m:t>
                        </m:r>
                      </m:sub>
                    </m:sSub>
                  </m:oMath>
                </a14:m>
                <a:r>
                  <a:rPr lang="en-US" sz="2400" dirty="0">
                    <a:effectLst/>
                    <a:ea typeface="Times New Roman" panose="02020603050405020304" pitchFamily="18" charset="0"/>
                  </a:rPr>
                  <a:t>, </a:t>
                </a:r>
                <a14:m>
                  <m:oMath xmlns:m="http://schemas.openxmlformats.org/officeDocument/2006/math">
                    <m:r>
                      <m:rPr>
                        <m:sty m:val="p"/>
                      </m:rPr>
                      <a:rPr lang="en-US" sz="2400">
                        <a:effectLst/>
                        <a:latin typeface="Cambria Math" panose="02040503050406030204" pitchFamily="18" charset="0"/>
                        <a:ea typeface="Times New Roman" panose="02020603050405020304" pitchFamily="18" charset="0"/>
                      </a:rPr>
                      <m:t>μ</m:t>
                    </m:r>
                    <m:d>
                      <m:dPr>
                        <m:ctrlPr>
                          <a:rPr lang="en-US" sz="2400" i="1">
                            <a:effectLst/>
                            <a:latin typeface="Cambria Math" panose="02040503050406030204" pitchFamily="18" charset="0"/>
                            <a:ea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𝑎</m:t>
                            </m:r>
                          </m:e>
                          <m:sub>
                            <m:r>
                              <a:rPr lang="en-US" sz="2400" i="1">
                                <a:effectLst/>
                                <a:latin typeface="Cambria Math" panose="02040503050406030204" pitchFamily="18" charset="0"/>
                                <a:ea typeface="Times New Roman" panose="02020603050405020304" pitchFamily="18" charset="0"/>
                              </a:rPr>
                              <m:t>𝑖</m:t>
                            </m:r>
                          </m:sub>
                        </m:sSub>
                        <m:r>
                          <a:rPr lang="en-US" sz="2400">
                            <a:effectLst/>
                            <a:latin typeface="Cambria Math" panose="02040503050406030204" pitchFamily="18" charset="0"/>
                            <a:ea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𝑘</m:t>
                            </m:r>
                          </m:e>
                          <m:sub>
                            <m:r>
                              <a:rPr lang="en-US" sz="2400" i="1">
                                <a:effectLst/>
                                <a:latin typeface="Cambria Math" panose="02040503050406030204" pitchFamily="18" charset="0"/>
                                <a:ea typeface="Times New Roman" panose="02020603050405020304" pitchFamily="18" charset="0"/>
                              </a:rPr>
                              <m:t>𝑖</m:t>
                            </m:r>
                          </m:sub>
                        </m:sSub>
                      </m:e>
                    </m:d>
                  </m:oMath>
                </a14:m>
                <a:r>
                  <a:rPr lang="en-US" sz="2400" dirty="0">
                    <a:effectLst/>
                    <a:ea typeface="Times New Roman" panose="02020603050405020304" pitchFamily="18" charset="0"/>
                  </a:rPr>
                  <a:t> </a:t>
                </a:r>
                <a:r>
                  <a:rPr lang="en-US" sz="2400" dirty="0" err="1">
                    <a:effectLst/>
                    <a:ea typeface="Times New Roman" panose="02020603050405020304" pitchFamily="18" charset="0"/>
                  </a:rPr>
                  <a:t>và</a:t>
                </a:r>
                <a:r>
                  <a:rPr lang="en-US" sz="2400" dirty="0">
                    <a:effectLst/>
                    <a:ea typeface="Times New Roman" panose="02020603050405020304" pitchFamily="18" charset="0"/>
                  </a:rPr>
                  <a:t> </a:t>
                </a:r>
                <a14:m>
                  <m:oMath xmlns:m="http://schemas.openxmlformats.org/officeDocument/2006/math">
                    <m:nary>
                      <m:naryPr>
                        <m:chr m:val="∑"/>
                        <m:limLoc m:val="undOvr"/>
                        <m:subHide m:val="on"/>
                        <m:supHide m:val="on"/>
                        <m:ctrlPr>
                          <a:rPr lang="en-US" sz="2400" i="1">
                            <a:effectLst/>
                            <a:latin typeface="Cambria Math" panose="02040503050406030204" pitchFamily="18" charset="0"/>
                            <a:ea typeface="Times New Roman" panose="02020603050405020304" pitchFamily="18" charset="0"/>
                          </a:rPr>
                        </m:ctrlPr>
                      </m:naryPr>
                      <m:sub/>
                      <m:sup/>
                      <m:e>
                        <m:d>
                          <m:dPr>
                            <m:ctrlPr>
                              <a:rPr lang="en-US" sz="2400" i="1">
                                <a:effectLst/>
                                <a:latin typeface="Cambria Math" panose="02040503050406030204" pitchFamily="18" charset="0"/>
                                <a:ea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𝑎</m:t>
                                </m:r>
                              </m:e>
                              <m:sub>
                                <m:r>
                                  <a:rPr lang="en-US" sz="2400" i="1">
                                    <a:effectLst/>
                                    <a:latin typeface="Cambria Math" panose="02040503050406030204" pitchFamily="18" charset="0"/>
                                    <a:ea typeface="Times New Roman" panose="02020603050405020304" pitchFamily="18" charset="0"/>
                                  </a:rPr>
                                  <m:t>𝑖</m:t>
                                </m:r>
                              </m:sub>
                            </m:sSub>
                            <m:r>
                              <a:rPr lang="en-US" sz="2400">
                                <a:effectLst/>
                                <a:latin typeface="Cambria Math" panose="02040503050406030204" pitchFamily="18" charset="0"/>
                                <a:ea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𝑘</m:t>
                                </m:r>
                              </m:e>
                              <m:sub>
                                <m:r>
                                  <a:rPr lang="en-US" sz="2400" i="1">
                                    <a:effectLst/>
                                    <a:latin typeface="Cambria Math" panose="02040503050406030204" pitchFamily="18" charset="0"/>
                                    <a:ea typeface="Times New Roman" panose="02020603050405020304" pitchFamily="18" charset="0"/>
                                  </a:rPr>
                                  <m:t>𝑖</m:t>
                                </m:r>
                              </m:sub>
                            </m:sSub>
                          </m:e>
                        </m:d>
                      </m:e>
                    </m:nary>
                  </m:oMath>
                </a14:m>
                <a:r>
                  <a:rPr lang="en-US" sz="2400" dirty="0">
                    <a:effectLst/>
                    <a:ea typeface="Times New Roman" panose="02020603050405020304" pitchFamily="18" charset="0"/>
                  </a:rPr>
                  <a:t>. </a:t>
                </a:r>
                <a:r>
                  <a:rPr lang="en-US" sz="2400" dirty="0" err="1">
                    <a:effectLst/>
                    <a:ea typeface="Times New Roman" panose="02020603050405020304" pitchFamily="18" charset="0"/>
                  </a:rPr>
                  <a:t>Áp</a:t>
                </a:r>
                <a:r>
                  <a:rPr lang="en-US" sz="2400" dirty="0">
                    <a:effectLst/>
                    <a:ea typeface="Times New Roman" panose="02020603050405020304" pitchFamily="18" charset="0"/>
                  </a:rPr>
                  <a:t> </a:t>
                </a:r>
                <a:r>
                  <a:rPr lang="en-US" sz="2400" dirty="0" err="1">
                    <a:effectLst/>
                    <a:ea typeface="Times New Roman" panose="02020603050405020304" pitchFamily="18" charset="0"/>
                  </a:rPr>
                  <a:t>dụng</a:t>
                </a:r>
                <a:r>
                  <a:rPr lang="en-US" sz="2400" dirty="0">
                    <a:effectLst/>
                    <a:ea typeface="Times New Roman" panose="02020603050405020304" pitchFamily="18" charset="0"/>
                  </a:rPr>
                  <a:t> </a:t>
                </a:r>
                <a:r>
                  <a:rPr lang="en-US" sz="2400" dirty="0" err="1">
                    <a:effectLst/>
                    <a:ea typeface="Times New Roman" panose="02020603050405020304" pitchFamily="18" charset="0"/>
                  </a:rPr>
                  <a:t>cùng</a:t>
                </a:r>
                <a:r>
                  <a:rPr lang="en-US" sz="2400" dirty="0">
                    <a:effectLst/>
                    <a:ea typeface="Times New Roman" panose="02020603050405020304" pitchFamily="18" charset="0"/>
                  </a:rPr>
                  <a:t> </a:t>
                </a:r>
                <a:r>
                  <a:rPr lang="en-US" sz="2400" dirty="0" err="1">
                    <a:effectLst/>
                    <a:ea typeface="Times New Roman" panose="02020603050405020304" pitchFamily="18" charset="0"/>
                  </a:rPr>
                  <a:t>một</a:t>
                </a:r>
                <a:r>
                  <a:rPr lang="en-US" sz="2400" dirty="0">
                    <a:effectLst/>
                    <a:ea typeface="Times New Roman" panose="02020603050405020304" pitchFamily="18" charset="0"/>
                  </a:rPr>
                  <a:t> </a:t>
                </a:r>
                <a:r>
                  <a:rPr lang="en-US" sz="2400" dirty="0" err="1">
                    <a:effectLst/>
                    <a:ea typeface="Times New Roman" panose="02020603050405020304" pitchFamily="18" charset="0"/>
                  </a:rPr>
                  <a:t>phương</a:t>
                </a:r>
                <a:r>
                  <a:rPr lang="en-US" sz="2400" dirty="0">
                    <a:effectLst/>
                    <a:ea typeface="Times New Roman" panose="02020603050405020304" pitchFamily="18" charset="0"/>
                  </a:rPr>
                  <a:t> </a:t>
                </a:r>
                <a:r>
                  <a:rPr lang="en-US" sz="2400" dirty="0" err="1">
                    <a:effectLst/>
                    <a:ea typeface="Times New Roman" panose="02020603050405020304" pitchFamily="18" charset="0"/>
                  </a:rPr>
                  <a:t>pháp</a:t>
                </a:r>
                <a:r>
                  <a:rPr lang="en-US" sz="2400" dirty="0">
                    <a:effectLst/>
                    <a:ea typeface="Times New Roman" panose="02020603050405020304" pitchFamily="18" charset="0"/>
                  </a:rPr>
                  <a:t> </a:t>
                </a:r>
                <a:r>
                  <a:rPr lang="en-US" sz="2400" dirty="0" err="1">
                    <a:effectLst/>
                    <a:ea typeface="Times New Roman" panose="02020603050405020304" pitchFamily="18" charset="0"/>
                  </a:rPr>
                  <a:t>xử</a:t>
                </a:r>
                <a:r>
                  <a:rPr lang="en-US" sz="2400" dirty="0">
                    <a:effectLst/>
                    <a:ea typeface="Times New Roman" panose="02020603050405020304" pitchFamily="18" charset="0"/>
                  </a:rPr>
                  <a:t> </a:t>
                </a:r>
                <a:r>
                  <a:rPr lang="en-US" sz="2400" dirty="0" err="1">
                    <a:effectLst/>
                    <a:ea typeface="Times New Roman" panose="02020603050405020304" pitchFamily="18" charset="0"/>
                  </a:rPr>
                  <a:t>lý</a:t>
                </a:r>
                <a:r>
                  <a:rPr lang="en-US" sz="2400" dirty="0">
                    <a:effectLst/>
                    <a:ea typeface="Times New Roman" panose="02020603050405020304" pitchFamily="18" charset="0"/>
                  </a:rPr>
                  <a:t> </a:t>
                </a:r>
                <a:r>
                  <a:rPr lang="en-US" sz="2400" dirty="0" err="1">
                    <a:effectLst/>
                    <a:ea typeface="Times New Roman" panose="02020603050405020304" pitchFamily="18" charset="0"/>
                  </a:rPr>
                  <a:t>cho</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điểm</a:t>
                </a:r>
                <a:r>
                  <a:rPr lang="en-US" sz="2400" dirty="0">
                    <a:effectLst/>
                    <a:ea typeface="Times New Roman" panose="02020603050405020304" pitchFamily="18" charset="0"/>
                  </a:rPr>
                  <a:t> </a:t>
                </a:r>
                <a:r>
                  <a:rPr lang="en-US" sz="2400" dirty="0" err="1">
                    <a:effectLst/>
                    <a:ea typeface="Times New Roman" panose="02020603050405020304" pitchFamily="18" charset="0"/>
                  </a:rPr>
                  <a:t>ảnh</a:t>
                </a:r>
                <a:r>
                  <a:rPr lang="en-US" sz="2400" dirty="0">
                    <a:effectLst/>
                    <a:ea typeface="Times New Roman" panose="02020603050405020304" pitchFamily="18" charset="0"/>
                  </a:rPr>
                  <a:t> </a:t>
                </a:r>
                <a:r>
                  <a:rPr lang="en-US" sz="2400" dirty="0" err="1">
                    <a:effectLst/>
                    <a:ea typeface="Times New Roman" panose="02020603050405020304" pitchFamily="18" charset="0"/>
                  </a:rPr>
                  <a:t>nền</a:t>
                </a:r>
                <a:r>
                  <a:rPr lang="en-US" sz="2400" dirty="0">
                    <a:effectLst/>
                    <a:ea typeface="Times New Roman" panose="02020603050405020304" pitchFamily="18" charset="0"/>
                  </a:rPr>
                  <a:t>.</a:t>
                </a: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m:t>
                      </m:r>
                      <m:r>
                        <m:rPr>
                          <m:sty m:val="p"/>
                        </m:rPr>
                        <a:rPr lang="en-US" sz="2400">
                          <a:effectLst/>
                          <a:latin typeface="Cambria Math" panose="02040503050406030204" pitchFamily="18" charset="0"/>
                          <a:ea typeface="Calibri" panose="020F0502020204030204" pitchFamily="34" charset="0"/>
                        </a:rPr>
                        <m:t>argmin</m:t>
                      </m:r>
                      <m:r>
                        <a:rPr lang="en-US" sz="2400">
                          <a:effectLst/>
                          <a:latin typeface="Cambria Math" panose="02040503050406030204" pitchFamily="18" charset="0"/>
                          <a:ea typeface="Calibri" panose="020F0502020204030204" pitchFamily="34" charset="0"/>
                        </a:rPr>
                        <m:t> </m:t>
                      </m:r>
                    </m:oMath>
                  </m:oMathPara>
                </a14:m>
                <a:endParaRPr lang="en-US" sz="2400" dirty="0">
                  <a:effectLst/>
                  <a:ea typeface="Calibri" panose="020F0502020204030204" pitchFamily="34" charset="0"/>
                </a:endParaRPr>
              </a:p>
              <a:p>
                <a:pPr marR="0" lvl="0" algn="just">
                  <a:lnSpc>
                    <a:spcPct val="115000"/>
                  </a:lnSpc>
                  <a:spcBef>
                    <a:spcPts val="0"/>
                  </a:spcBef>
                  <a:spcAft>
                    <a:spcPts val="800"/>
                  </a:spcAft>
                </a:pPr>
                <a:r>
                  <a:rPr lang="en-US" sz="2400" dirty="0">
                    <a:effectLst/>
                    <a:ea typeface="Times New Roman" panose="02020603050405020304" pitchFamily="18" charset="0"/>
                  </a:rPr>
                  <a:t>3. </a:t>
                </a:r>
                <a:r>
                  <a:rPr lang="en-US" sz="2400" dirty="0" err="1">
                    <a:effectLst/>
                    <a:ea typeface="Times New Roman" panose="02020603050405020304" pitchFamily="18" charset="0"/>
                  </a:rPr>
                  <a:t>Xây</a:t>
                </a:r>
                <a:r>
                  <a:rPr lang="en-US" sz="2400" dirty="0">
                    <a:effectLst/>
                    <a:ea typeface="Times New Roman" panose="02020603050405020304" pitchFamily="18" charset="0"/>
                  </a:rPr>
                  <a:t> </a:t>
                </a:r>
                <a:r>
                  <a:rPr lang="en-US" sz="2400" dirty="0" err="1">
                    <a:effectLst/>
                    <a:ea typeface="Times New Roman" panose="02020603050405020304" pitchFamily="18" charset="0"/>
                  </a:rPr>
                  <a:t>dựng</a:t>
                </a:r>
                <a:r>
                  <a:rPr lang="en-US" sz="2400" dirty="0">
                    <a:effectLst/>
                    <a:ea typeface="Times New Roman" panose="02020603050405020304" pitchFamily="18" charset="0"/>
                  </a:rPr>
                  <a:t> </a:t>
                </a:r>
                <a:r>
                  <a:rPr lang="en-US" sz="2400" dirty="0" err="1">
                    <a:effectLst/>
                    <a:ea typeface="Times New Roman" panose="02020603050405020304" pitchFamily="18" charset="0"/>
                  </a:rPr>
                  <a:t>đồ</a:t>
                </a:r>
                <a:r>
                  <a:rPr lang="en-US" sz="2400" dirty="0">
                    <a:effectLst/>
                    <a:ea typeface="Times New Roman" panose="02020603050405020304" pitchFamily="18" charset="0"/>
                  </a:rPr>
                  <a:t> </a:t>
                </a:r>
                <a:r>
                  <a:rPr lang="en-US" sz="2400" dirty="0" err="1">
                    <a:effectLst/>
                    <a:ea typeface="Times New Roman" panose="02020603050405020304" pitchFamily="18" charset="0"/>
                  </a:rPr>
                  <a:t>thị</a:t>
                </a:r>
                <a:r>
                  <a:rPr lang="en-US" sz="2400" dirty="0">
                    <a:effectLst/>
                    <a:ea typeface="Times New Roman" panose="02020603050405020304" pitchFamily="18" charset="0"/>
                  </a:rPr>
                  <a:t> </a:t>
                </a:r>
                <a:r>
                  <a:rPr lang="en-US" sz="2400" dirty="0" err="1">
                    <a:effectLst/>
                    <a:ea typeface="Times New Roman" panose="02020603050405020304" pitchFamily="18" charset="0"/>
                  </a:rPr>
                  <a:t>và</a:t>
                </a:r>
                <a:r>
                  <a:rPr lang="en-US" sz="2400" dirty="0">
                    <a:effectLst/>
                    <a:ea typeface="Times New Roman" panose="02020603050405020304" pitchFamily="18" charset="0"/>
                  </a:rPr>
                  <a:t> </a:t>
                </a:r>
                <a:r>
                  <a:rPr lang="en-US" sz="2400" dirty="0" err="1">
                    <a:effectLst/>
                    <a:ea typeface="Times New Roman" panose="02020603050405020304" pitchFamily="18" charset="0"/>
                  </a:rPr>
                  <a:t>tiến</a:t>
                </a:r>
                <a:r>
                  <a:rPr lang="en-US" sz="2400" dirty="0">
                    <a:effectLst/>
                    <a:ea typeface="Times New Roman" panose="02020603050405020304" pitchFamily="18" charset="0"/>
                  </a:rPr>
                  <a:t> </a:t>
                </a:r>
                <a:r>
                  <a:rPr lang="en-US" sz="2400" dirty="0" err="1">
                    <a:effectLst/>
                    <a:ea typeface="Times New Roman" panose="02020603050405020304" pitchFamily="18" charset="0"/>
                  </a:rPr>
                  <a:t>hành</a:t>
                </a:r>
                <a:r>
                  <a:rPr lang="en-US" sz="2400" dirty="0">
                    <a:effectLst/>
                    <a:ea typeface="Times New Roman" panose="02020603050405020304" pitchFamily="18" charset="0"/>
                  </a:rPr>
                  <a:t> Min Cut.</a:t>
                </a:r>
              </a:p>
              <a:p>
                <a:pPr marL="22860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400">
                          <a:effectLst/>
                          <a:latin typeface="Cambria Math" panose="02040503050406030204" pitchFamily="18" charset="0"/>
                          <a:ea typeface="Calibri" panose="020F0502020204030204" pitchFamily="34" charset="0"/>
                        </a:rPr>
                        <m:t>min</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E</m:t>
                      </m:r>
                      <m:d>
                        <m:dPr>
                          <m:ctrlPr>
                            <a:rPr lang="en-US" sz="2400" i="1">
                              <a:effectLst/>
                              <a:latin typeface="Cambria Math" panose="02040503050406030204" pitchFamily="18" charset="0"/>
                              <a:ea typeface="Calibri" panose="020F0502020204030204" pitchFamily="34" charset="0"/>
                            </a:rPr>
                          </m:ctrlPr>
                        </m:dPr>
                        <m:e>
                          <m:r>
                            <a:rPr lang="en-US" sz="2400" i="1">
                              <a:effectLst/>
                              <a:latin typeface="Cambria Math" panose="02040503050406030204" pitchFamily="18" charset="0"/>
                              <a:ea typeface="Calibri" panose="020F0502020204030204" pitchFamily="34" charset="0"/>
                            </a:rPr>
                            <m:t>𝑎</m:t>
                          </m:r>
                          <m:r>
                            <a:rPr lang="en-US" sz="2400">
                              <a:effectLst/>
                              <a:latin typeface="Cambria Math" panose="02040503050406030204" pitchFamily="18" charset="0"/>
                              <a:ea typeface="Calibri" panose="020F0502020204030204" pitchFamily="34" charset="0"/>
                            </a:rPr>
                            <m:t>, </m:t>
                          </m:r>
                          <m:r>
                            <a:rPr lang="en-US" sz="2400" i="1">
                              <a:effectLst/>
                              <a:latin typeface="Cambria Math" panose="02040503050406030204" pitchFamily="18" charset="0"/>
                              <a:ea typeface="Calibri" panose="020F0502020204030204" pitchFamily="34" charset="0"/>
                            </a:rPr>
                            <m:t>𝑘</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θ</m:t>
                          </m:r>
                          <m:r>
                            <a:rPr lang="en-US" sz="2400">
                              <a:effectLst/>
                              <a:latin typeface="Cambria Math" panose="02040503050406030204" pitchFamily="18" charset="0"/>
                              <a:ea typeface="Calibri" panose="020F0502020204030204" pitchFamily="34" charset="0"/>
                            </a:rPr>
                            <m:t>, </m:t>
                          </m:r>
                          <m:r>
                            <m:rPr>
                              <m:sty m:val="p"/>
                            </m:rPr>
                            <a:rPr lang="en-US" sz="2400">
                              <a:effectLst/>
                              <a:latin typeface="Cambria Math" panose="02040503050406030204" pitchFamily="18" charset="0"/>
                              <a:ea typeface="Calibri" panose="020F0502020204030204" pitchFamily="34" charset="0"/>
                            </a:rPr>
                            <m:t>z</m:t>
                          </m:r>
                        </m:e>
                      </m:d>
                    </m:oMath>
                  </m:oMathPara>
                </a14:m>
                <a:endParaRPr lang="en-US" sz="2400" dirty="0">
                  <a:effectLst/>
                  <a:ea typeface="Calibri" panose="020F0502020204030204" pitchFamily="34" charset="0"/>
                </a:endParaRPr>
              </a:p>
              <a:p>
                <a:pPr marR="0" lvl="0" algn="just">
                  <a:lnSpc>
                    <a:spcPct val="115000"/>
                  </a:lnSpc>
                  <a:spcBef>
                    <a:spcPts val="0"/>
                  </a:spcBef>
                  <a:spcAft>
                    <a:spcPts val="800"/>
                  </a:spcAft>
                </a:pPr>
                <a:r>
                  <a:rPr lang="en-US" sz="2400" dirty="0">
                    <a:effectLst/>
                    <a:ea typeface="Times New Roman" panose="02020603050405020304" pitchFamily="18" charset="0"/>
                  </a:rPr>
                  <a:t>4. </a:t>
                </a:r>
                <a:r>
                  <a:rPr lang="en-US" sz="2400" dirty="0" err="1">
                    <a:effectLst/>
                    <a:ea typeface="Times New Roman" panose="02020603050405020304" pitchFamily="18" charset="0"/>
                  </a:rPr>
                  <a:t>Tương</a:t>
                </a:r>
                <a:r>
                  <a:rPr lang="en-US" sz="2400" dirty="0">
                    <a:effectLst/>
                    <a:ea typeface="Times New Roman" panose="02020603050405020304" pitchFamily="18" charset="0"/>
                  </a:rPr>
                  <a:t> </a:t>
                </a:r>
                <a:r>
                  <a:rPr lang="en-US" sz="2400" dirty="0" err="1">
                    <a:effectLst/>
                    <a:ea typeface="Times New Roman" panose="02020603050405020304" pitchFamily="18" charset="0"/>
                  </a:rPr>
                  <a:t>tác</a:t>
                </a:r>
                <a:r>
                  <a:rPr lang="en-US" sz="2400" dirty="0">
                    <a:effectLst/>
                    <a:ea typeface="Times New Roman" panose="02020603050405020304" pitchFamily="18" charset="0"/>
                  </a:rPr>
                  <a:t> </a:t>
                </a:r>
                <a:r>
                  <a:rPr lang="en-US" sz="2400" dirty="0" err="1">
                    <a:effectLst/>
                    <a:ea typeface="Times New Roman" panose="02020603050405020304" pitchFamily="18" charset="0"/>
                  </a:rPr>
                  <a:t>với</a:t>
                </a:r>
                <a:r>
                  <a:rPr lang="en-US" sz="2400" dirty="0">
                    <a:effectLst/>
                    <a:ea typeface="Times New Roman" panose="02020603050405020304" pitchFamily="18" charset="0"/>
                  </a:rPr>
                  <a:t> </a:t>
                </a:r>
                <a:r>
                  <a:rPr lang="en-US" sz="2400" dirty="0" err="1">
                    <a:effectLst/>
                    <a:ea typeface="Times New Roman" panose="02020603050405020304" pitchFamily="18" charset="0"/>
                  </a:rPr>
                  <a:t>người</a:t>
                </a:r>
                <a:r>
                  <a:rPr lang="en-US" sz="2400" dirty="0">
                    <a:effectLst/>
                    <a:ea typeface="Times New Roman" panose="02020603050405020304" pitchFamily="18" charset="0"/>
                  </a:rPr>
                  <a:t> </a:t>
                </a:r>
                <a:r>
                  <a:rPr lang="en-US" sz="2400" dirty="0" err="1">
                    <a:effectLst/>
                    <a:ea typeface="Times New Roman" panose="02020603050405020304" pitchFamily="18" charset="0"/>
                  </a:rPr>
                  <a:t>dùng</a:t>
                </a:r>
                <a:r>
                  <a:rPr lang="en-US" sz="2400" dirty="0">
                    <a:effectLst/>
                    <a:ea typeface="Times New Roman" panose="02020603050405020304" pitchFamily="18" charset="0"/>
                  </a:rPr>
                  <a:t>. </a:t>
                </a:r>
                <a:r>
                  <a:rPr lang="en-US" sz="2400" dirty="0" err="1">
                    <a:effectLst/>
                    <a:ea typeface="Times New Roman" panose="02020603050405020304" pitchFamily="18" charset="0"/>
                  </a:rPr>
                  <a:t>Lặp</a:t>
                </a:r>
                <a:r>
                  <a:rPr lang="en-US" sz="2400" dirty="0">
                    <a:effectLst/>
                    <a:ea typeface="Times New Roman" panose="02020603050405020304" pitchFamily="18" charset="0"/>
                  </a:rPr>
                  <a:t> </a:t>
                </a:r>
                <a:r>
                  <a:rPr lang="en-US" sz="2400" dirty="0" err="1">
                    <a:effectLst/>
                    <a:ea typeface="Times New Roman" panose="02020603050405020304" pitchFamily="18" charset="0"/>
                  </a:rPr>
                  <a:t>lại</a:t>
                </a:r>
                <a:r>
                  <a:rPr lang="en-US" sz="2400" dirty="0">
                    <a:effectLst/>
                    <a:ea typeface="Times New Roman" panose="02020603050405020304" pitchFamily="18" charset="0"/>
                  </a:rPr>
                  <a:t> </a:t>
                </a:r>
                <a:r>
                  <a:rPr lang="en-US" sz="2400" dirty="0" err="1">
                    <a:effectLst/>
                    <a:ea typeface="Times New Roman" panose="02020603050405020304" pitchFamily="18" charset="0"/>
                  </a:rPr>
                  <a:t>các</a:t>
                </a:r>
                <a:r>
                  <a:rPr lang="en-US" sz="2400" dirty="0">
                    <a:effectLst/>
                    <a:ea typeface="Times New Roman" panose="02020603050405020304" pitchFamily="18" charset="0"/>
                  </a:rPr>
                  <a:t> </a:t>
                </a:r>
                <a:r>
                  <a:rPr lang="en-US" sz="2400" dirty="0" err="1">
                    <a:effectLst/>
                    <a:ea typeface="Times New Roman" panose="02020603050405020304" pitchFamily="18" charset="0"/>
                  </a:rPr>
                  <a:t>bước</a:t>
                </a:r>
                <a:r>
                  <a:rPr lang="en-US" sz="2400" dirty="0">
                    <a:effectLst/>
                    <a:ea typeface="Times New Roman" panose="02020603050405020304" pitchFamily="18" charset="0"/>
                  </a:rPr>
                  <a:t> </a:t>
                </a:r>
                <a:r>
                  <a:rPr lang="en-US" sz="2400" dirty="0" err="1">
                    <a:effectLst/>
                    <a:ea typeface="Times New Roman" panose="02020603050405020304" pitchFamily="18" charset="0"/>
                  </a:rPr>
                  <a:t>trên</a:t>
                </a:r>
                <a:r>
                  <a:rPr lang="en-US" sz="2400" dirty="0">
                    <a:effectLst/>
                    <a:ea typeface="Times New Roman" panose="02020603050405020304" pitchFamily="18" charset="0"/>
                  </a:rPr>
                  <a:t>.</a:t>
                </a:r>
              </a:p>
            </p:txBody>
          </p:sp>
        </mc:Choice>
        <mc:Fallback>
          <p:sp>
            <p:nvSpPr>
              <p:cNvPr id="15" name="Text Placeholder 231">
                <a:extLst>
                  <a:ext uri="{FF2B5EF4-FFF2-40B4-BE49-F238E27FC236}">
                    <a16:creationId xmlns:a16="http://schemas.microsoft.com/office/drawing/2014/main" id="{30360E19-B2C3-4A44-A21E-9D85A20C982C}"/>
                  </a:ext>
                </a:extLst>
              </p:cNvPr>
              <p:cNvSpPr txBox="1">
                <a:spLocks noRot="1" noChangeAspect="1" noMove="1" noResize="1" noEditPoints="1" noAdjustHandles="1" noChangeArrowheads="1" noChangeShapeType="1" noTextEdit="1"/>
              </p:cNvSpPr>
              <p:nvPr/>
            </p:nvSpPr>
            <p:spPr>
              <a:xfrm>
                <a:off x="402219" y="418127"/>
                <a:ext cx="10065480" cy="14905285"/>
              </a:xfrm>
              <a:prstGeom prst="rect">
                <a:avLst/>
              </a:prstGeom>
              <a:blipFill>
                <a:blip r:embed="rId6"/>
                <a:stretch>
                  <a:fillRect l="-303" r="-242"/>
                </a:stretch>
              </a:blipFill>
            </p:spPr>
            <p:txBody>
              <a:bodyPr/>
              <a:lstStyle/>
              <a:p>
                <a:r>
                  <a:rPr lang="en-US">
                    <a:noFill/>
                  </a:rPr>
                  <a:t> </a:t>
                </a:r>
              </a:p>
            </p:txBody>
          </p:sp>
        </mc:Fallback>
      </mc:AlternateContent>
    </p:spTree>
    <p:extLst>
      <p:ext uri="{BB962C8B-B14F-4D97-AF65-F5344CB8AC3E}">
        <p14:creationId xmlns:p14="http://schemas.microsoft.com/office/powerpoint/2010/main" val="277979515"/>
      </p:ext>
    </p:extLst>
  </p:cSld>
  <p:clrMapOvr>
    <a:masterClrMapping/>
  </p:clrMapOvr>
</p:sld>
</file>

<file path=ppt/theme/theme1.xml><?xml version="1.0" encoding="utf-8"?>
<a:theme xmlns:a="http://schemas.openxmlformats.org/drawingml/2006/main" name="PosterPresentations.com-100CMx14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404</TotalTime>
  <Words>2128</Words>
  <Application>Microsoft Office PowerPoint</Application>
  <PresentationFormat>Custom</PresentationFormat>
  <Paragraphs>95</Paragraphs>
  <Slides>2</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vt:i4>
      </vt:variant>
    </vt:vector>
  </HeadingPairs>
  <TitlesOfParts>
    <vt:vector size="12" baseType="lpstr">
      <vt:lpstr>Arial</vt:lpstr>
      <vt:lpstr>Arial Black</vt:lpstr>
      <vt:lpstr>Calibri</vt:lpstr>
      <vt:lpstr>Calibri (Headings)</vt:lpstr>
      <vt:lpstr>Cambria Math</vt:lpstr>
      <vt:lpstr>Times New Roman</vt:lpstr>
      <vt:lpstr>Trebuchet MS</vt:lpstr>
      <vt:lpstr>PosterPresentations.com-100CMx140CM</vt:lpstr>
      <vt:lpstr>Without Quick Guides</vt:lpstr>
      <vt:lpstr>Classic - Wide Center</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Nguyen Xuan Tinh</cp:lastModifiedBy>
  <cp:revision>60</cp:revision>
  <cp:lastPrinted>2020-12-15T03:46:34Z</cp:lastPrinted>
  <dcterms:created xsi:type="dcterms:W3CDTF">2012-02-10T00:21:22Z</dcterms:created>
  <dcterms:modified xsi:type="dcterms:W3CDTF">2020-12-20T02:06:50Z</dcterms:modified>
</cp:coreProperties>
</file>