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Lst>
  <p:notesMasterIdLst>
    <p:notesMasterId r:id="rId33"/>
  </p:notesMasterIdLst>
  <p:handoutMasterIdLst>
    <p:handoutMasterId r:id="rId34"/>
  </p:handoutMasterIdLst>
  <p:sldIdLst>
    <p:sldId id="256" r:id="rId6"/>
    <p:sldId id="395" r:id="rId7"/>
    <p:sldId id="468" r:id="rId8"/>
    <p:sldId id="450" r:id="rId9"/>
    <p:sldId id="451" r:id="rId10"/>
    <p:sldId id="456" r:id="rId11"/>
    <p:sldId id="469" r:id="rId12"/>
    <p:sldId id="457" r:id="rId13"/>
    <p:sldId id="458" r:id="rId14"/>
    <p:sldId id="452" r:id="rId15"/>
    <p:sldId id="453" r:id="rId16"/>
    <p:sldId id="470" r:id="rId17"/>
    <p:sldId id="473" r:id="rId18"/>
    <p:sldId id="471" r:id="rId19"/>
    <p:sldId id="454" r:id="rId20"/>
    <p:sldId id="459" r:id="rId21"/>
    <p:sldId id="460" r:id="rId22"/>
    <p:sldId id="461" r:id="rId23"/>
    <p:sldId id="462" r:id="rId24"/>
    <p:sldId id="472" r:id="rId25"/>
    <p:sldId id="464" r:id="rId26"/>
    <p:sldId id="465" r:id="rId27"/>
    <p:sldId id="466" r:id="rId28"/>
    <p:sldId id="467" r:id="rId29"/>
    <p:sldId id="463" r:id="rId30"/>
    <p:sldId id="455" r:id="rId31"/>
    <p:sldId id="394" r:id="rId32"/>
  </p:sldIdLst>
  <p:sldSz cx="9144000" cy="6858000" type="screen4x3"/>
  <p:notesSz cx="9866313" cy="6754813"/>
  <p:defaultTex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66CC"/>
    <a:srgbClr val="FF3399"/>
    <a:srgbClr val="336699"/>
    <a:srgbClr val="0033CC"/>
    <a:srgbClr val="3399FF"/>
    <a:srgbClr val="EDA411"/>
    <a:srgbClr val="EFA94B"/>
    <a:srgbClr val="FFDF7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7" autoAdjust="0"/>
    <p:restoredTop sz="94660"/>
  </p:normalViewPr>
  <p:slideViewPr>
    <p:cSldViewPr snapToGrid="0">
      <p:cViewPr varScale="1">
        <p:scale>
          <a:sx n="80" d="100"/>
          <a:sy n="80" d="100"/>
        </p:scale>
        <p:origin x="11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4276725"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7" name="Rectangle 3"/>
          <p:cNvSpPr>
            <a:spLocks noGrp="1" noChangeArrowheads="1"/>
          </p:cNvSpPr>
          <p:nvPr>
            <p:ph type="dt" sz="quarter" idx="1"/>
          </p:nvPr>
        </p:nvSpPr>
        <p:spPr bwMode="auto">
          <a:xfrm>
            <a:off x="5586413" y="0"/>
            <a:ext cx="4278312" cy="338138"/>
          </a:xfrm>
          <a:prstGeom prst="rect">
            <a:avLst/>
          </a:prstGeom>
          <a:noFill/>
          <a:ln w="9525">
            <a:noFill/>
            <a:miter lim="800000"/>
            <a:headEnd/>
            <a:tailEnd/>
          </a:ln>
          <a:effectLst/>
        </p:spPr>
        <p:txBody>
          <a:bodyPr vert="horz" wrap="square" lIns="88620" tIns="44310" rIns="88620" bIns="44310" numCol="1" anchor="t" anchorCtr="0" compatLnSpc="1">
            <a:prstTxWarp prst="textNoShape">
              <a:avLst/>
            </a:prstTxWarp>
          </a:bodyPr>
          <a:lstStyle>
            <a:lvl1pPr algn="r" defTabSz="885825">
              <a:spcBef>
                <a:spcPct val="0"/>
              </a:spcBef>
              <a:defRPr sz="1100" b="0">
                <a:solidFill>
                  <a:schemeClr val="tx1"/>
                </a:solidFill>
              </a:defRPr>
            </a:lvl1pPr>
          </a:lstStyle>
          <a:p>
            <a:pPr>
              <a:defRPr/>
            </a:pPr>
            <a:endParaRPr lang="en-US"/>
          </a:p>
        </p:txBody>
      </p:sp>
      <p:sp>
        <p:nvSpPr>
          <p:cNvPr id="108548" name="Rectangle 4"/>
          <p:cNvSpPr>
            <a:spLocks noGrp="1" noChangeArrowheads="1"/>
          </p:cNvSpPr>
          <p:nvPr>
            <p:ph type="ftr" sz="quarter" idx="2"/>
          </p:nvPr>
        </p:nvSpPr>
        <p:spPr bwMode="auto">
          <a:xfrm>
            <a:off x="0" y="6415088"/>
            <a:ext cx="4276725"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l" defTabSz="885825">
              <a:spcBef>
                <a:spcPct val="0"/>
              </a:spcBef>
              <a:defRPr sz="1100" b="0">
                <a:solidFill>
                  <a:schemeClr val="tx1"/>
                </a:solidFill>
              </a:defRPr>
            </a:lvl1pPr>
          </a:lstStyle>
          <a:p>
            <a:pPr>
              <a:defRPr/>
            </a:pPr>
            <a:endParaRPr lang="en-US"/>
          </a:p>
        </p:txBody>
      </p:sp>
      <p:sp>
        <p:nvSpPr>
          <p:cNvPr id="108549" name="Rectangle 5"/>
          <p:cNvSpPr>
            <a:spLocks noGrp="1" noChangeArrowheads="1"/>
          </p:cNvSpPr>
          <p:nvPr>
            <p:ph type="sldNum" sz="quarter" idx="3"/>
          </p:nvPr>
        </p:nvSpPr>
        <p:spPr bwMode="auto">
          <a:xfrm>
            <a:off x="5586413" y="6415088"/>
            <a:ext cx="4278312" cy="338137"/>
          </a:xfrm>
          <a:prstGeom prst="rect">
            <a:avLst/>
          </a:prstGeom>
          <a:noFill/>
          <a:ln w="9525">
            <a:noFill/>
            <a:miter lim="800000"/>
            <a:headEnd/>
            <a:tailEnd/>
          </a:ln>
          <a:effectLst/>
        </p:spPr>
        <p:txBody>
          <a:bodyPr vert="horz" wrap="square" lIns="88620" tIns="44310" rIns="88620" bIns="44310" numCol="1" anchor="b" anchorCtr="0" compatLnSpc="1">
            <a:prstTxWarp prst="textNoShape">
              <a:avLst/>
            </a:prstTxWarp>
          </a:bodyPr>
          <a:lstStyle>
            <a:lvl1pPr algn="r" defTabSz="885825">
              <a:spcBef>
                <a:spcPct val="0"/>
              </a:spcBef>
              <a:defRPr sz="1100" b="0">
                <a:solidFill>
                  <a:schemeClr val="tx1"/>
                </a:solidFill>
              </a:defRPr>
            </a:lvl1pPr>
          </a:lstStyle>
          <a:p>
            <a:pPr>
              <a:defRPr/>
            </a:pPr>
            <a:fld id="{2169F562-D626-4832-879E-8DD24AEFF021}" type="slidenum">
              <a:rPr lang="en-US"/>
              <a:pPr>
                <a:defRPr/>
              </a:pPr>
              <a:t>‹#›</a:t>
            </a:fld>
            <a:endParaRPr lang="en-US"/>
          </a:p>
        </p:txBody>
      </p:sp>
    </p:spTree>
    <p:extLst>
      <p:ext uri="{BB962C8B-B14F-4D97-AF65-F5344CB8AC3E}">
        <p14:creationId xmlns:p14="http://schemas.microsoft.com/office/powerpoint/2010/main" val="239212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88000" y="0"/>
            <a:ext cx="4276725" cy="338138"/>
          </a:xfrm>
          <a:prstGeom prst="rect">
            <a:avLst/>
          </a:prstGeom>
        </p:spPr>
        <p:txBody>
          <a:bodyPr vert="horz" lIns="91440" tIns="45720" rIns="91440" bIns="45720" rtlCol="0"/>
          <a:lstStyle>
            <a:lvl1pPr algn="r">
              <a:defRPr sz="1200"/>
            </a:lvl1pPr>
          </a:lstStyle>
          <a:p>
            <a:fld id="{B3D2EA87-6173-4DFB-9754-C2DB0166339E}" type="datetimeFigureOut">
              <a:rPr lang="en-US" smtClean="0"/>
              <a:t>12/20/2016</a:t>
            </a:fld>
            <a:endParaRPr lang="en-US"/>
          </a:p>
        </p:txBody>
      </p:sp>
      <p:sp>
        <p:nvSpPr>
          <p:cNvPr id="4" name="Slide Image Placeholder 3"/>
          <p:cNvSpPr>
            <a:spLocks noGrp="1" noRot="1" noChangeAspect="1"/>
          </p:cNvSpPr>
          <p:nvPr>
            <p:ph type="sldImg" idx="2"/>
          </p:nvPr>
        </p:nvSpPr>
        <p:spPr>
          <a:xfrm>
            <a:off x="3243263" y="506413"/>
            <a:ext cx="3379787" cy="2533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08338"/>
            <a:ext cx="7893050" cy="304006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16675"/>
            <a:ext cx="4275138" cy="336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88000" y="6416675"/>
            <a:ext cx="4276725" cy="336550"/>
          </a:xfrm>
          <a:prstGeom prst="rect">
            <a:avLst/>
          </a:prstGeom>
        </p:spPr>
        <p:txBody>
          <a:bodyPr vert="horz" lIns="91440" tIns="45720" rIns="91440" bIns="45720" rtlCol="0" anchor="b"/>
          <a:lstStyle>
            <a:lvl1pPr algn="r">
              <a:defRPr sz="1200"/>
            </a:lvl1pPr>
          </a:lstStyle>
          <a:p>
            <a:fld id="{177D09CC-47A2-4382-A963-62A629F4EDC4}" type="slidenum">
              <a:rPr lang="en-US" smtClean="0"/>
              <a:t>‹#›</a:t>
            </a:fld>
            <a:endParaRPr lang="en-US"/>
          </a:p>
        </p:txBody>
      </p:sp>
    </p:spTree>
    <p:extLst>
      <p:ext uri="{BB962C8B-B14F-4D97-AF65-F5344CB8AC3E}">
        <p14:creationId xmlns:p14="http://schemas.microsoft.com/office/powerpoint/2010/main" val="428817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2" name="Rectangle 3"/>
          <p:cNvSpPr>
            <a:spLocks noChangeArrowheads="1"/>
          </p:cNvSpPr>
          <p:nvPr/>
        </p:nvSpPr>
        <p:spPr bwMode="auto">
          <a:xfrm>
            <a:off x="0" y="0"/>
            <a:ext cx="9144000" cy="8683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7" name="Rectangle 2"/>
          <p:cNvSpPr>
            <a:spLocks noChangeArrowheads="1"/>
          </p:cNvSpPr>
          <p:nvPr/>
        </p:nvSpPr>
        <p:spPr bwMode="auto">
          <a:xfrm>
            <a:off x="0" y="6088062"/>
            <a:ext cx="9144000" cy="76993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42" name="Title 1"/>
          <p:cNvSpPr>
            <a:spLocks noGrp="1"/>
          </p:cNvSpPr>
          <p:nvPr>
            <p:ph type="title" hasCustomPrompt="1"/>
          </p:nvPr>
        </p:nvSpPr>
        <p:spPr>
          <a:xfrm>
            <a:off x="215153" y="126338"/>
            <a:ext cx="7274859" cy="604198"/>
          </a:xfrm>
          <a:prstGeom prst="rect">
            <a:avLst/>
          </a:prstGeom>
        </p:spPr>
        <p:txBody>
          <a:bodyPr/>
          <a:lstStyle>
            <a:lvl1pPr algn="l">
              <a:defRPr sz="3000" b="1">
                <a:solidFill>
                  <a:schemeClr val="bg1"/>
                </a:solidFill>
              </a:defRPr>
            </a:lvl1pPr>
          </a:lstStyle>
          <a:p>
            <a:r>
              <a:rPr lang="en-US" dirty="0" smtClean="0"/>
              <a:t>Click to edit master title</a:t>
            </a:r>
            <a:endParaRPr lang="en-US" dirty="0"/>
          </a:p>
        </p:txBody>
      </p:sp>
      <p:sp>
        <p:nvSpPr>
          <p:cNvPr id="43" name="Content Placeholder 2"/>
          <p:cNvSpPr>
            <a:spLocks noGrp="1"/>
          </p:cNvSpPr>
          <p:nvPr>
            <p:ph idx="1"/>
          </p:nvPr>
        </p:nvSpPr>
        <p:spPr>
          <a:xfrm>
            <a:off x="336176" y="1183341"/>
            <a:ext cx="8485095" cy="4666130"/>
          </a:xfrm>
          <a:prstGeom prst="rect">
            <a:avLst/>
          </a:prstGeom>
        </p:spPr>
        <p:txBody>
          <a:bodyPr/>
          <a:lstStyle>
            <a:lvl1pPr marL="365760" indent="-365760">
              <a:spcBef>
                <a:spcPts val="1200"/>
              </a:spcBef>
              <a:buSzPct val="120000"/>
              <a:defRPr sz="2800"/>
            </a:lvl1pPr>
            <a:lvl2pPr marL="685800" indent="-336550">
              <a:spcBef>
                <a:spcPts val="1200"/>
              </a:spcBef>
              <a:buSzPct val="110000"/>
              <a:buFont typeface="Wingdings" pitchFamily="2" charset="2"/>
              <a:buChar char="§"/>
              <a:defRPr sz="2600"/>
            </a:lvl2pPr>
            <a:lvl3pPr marL="1035050" indent="-349250">
              <a:spcBef>
                <a:spcPts val="1200"/>
              </a:spcBef>
              <a:buFont typeface="Courier New" pitchFamily="49" charset="0"/>
              <a:buChar char="o"/>
              <a:defRPr sz="2400"/>
            </a:lvl3pPr>
            <a:lvl4pPr marL="1371600" indent="-336550">
              <a:spcBef>
                <a:spcPts val="1200"/>
              </a:spcBef>
              <a:defRPr sz="2200"/>
            </a:lvl4pPr>
            <a:lvl5pPr marL="1720850" indent="-349250">
              <a:spcBef>
                <a:spcPts val="1200"/>
              </a:spcBef>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5" name="Rectangle 6"/>
          <p:cNvSpPr>
            <a:spLocks noGrp="1" noChangeArrowheads="1"/>
          </p:cNvSpPr>
          <p:nvPr>
            <p:ph type="sldNum" sz="quarter" idx="12"/>
          </p:nvPr>
        </p:nvSpPr>
        <p:spPr>
          <a:xfrm>
            <a:off x="8364070" y="6339354"/>
            <a:ext cx="564775" cy="392024"/>
          </a:xfrm>
          <a:prstGeom prst="rect">
            <a:avLst/>
          </a:prstGeom>
          <a:ln/>
        </p:spPr>
        <p:txBody>
          <a:bodyPr/>
          <a:lstStyle>
            <a:lvl1pPr>
              <a:defRPr sz="1400">
                <a:solidFill>
                  <a:schemeClr val="bg1"/>
                </a:solidFill>
              </a:defRPr>
            </a:lvl1pPr>
          </a:lstStyle>
          <a:p>
            <a:pPr>
              <a:defRPr/>
            </a:pPr>
            <a:fld id="{486618C1-054C-4E1D-BC19-6E8A9BAB5F99}" type="slidenum">
              <a:rPr lang="en-US" smtClean="0"/>
              <a:pPr>
                <a:defRPr/>
              </a:pPr>
              <a:t>‹#›</a:t>
            </a:fld>
            <a:endParaRPr lang="en-US"/>
          </a:p>
        </p:txBody>
      </p:sp>
      <p:pic>
        <p:nvPicPr>
          <p:cNvPr id="24" name="Picture 6" descr="C:\Users\admin\Desktop\logo_hcmu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7853" y="6164449"/>
            <a:ext cx="572247" cy="5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650878"/>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68330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256194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96386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9604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788E2-4662-42DA-AE6D-55C618CE61F8}"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355062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788E2-4662-42DA-AE6D-55C618CE61F8}"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06163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788E2-4662-42DA-AE6D-55C618CE61F8}"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40339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788E2-4662-42DA-AE6D-55C618CE61F8}" type="datetimeFigureOut">
              <a:rPr lang="en-US" smtClean="0"/>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43483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788E2-4662-42DA-AE6D-55C618CE61F8}" type="datetimeFigureOut">
              <a:rPr lang="en-US" smtClean="0"/>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178909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788E2-4662-42DA-AE6D-55C618CE61F8}" type="datetimeFigureOut">
              <a:rPr lang="en-US" smtClean="0"/>
              <a:t>12/20/2016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426371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788E2-4662-42DA-AE6D-55C618CE61F8}"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03D0-498E-42B5-BDA5-DD24F2B66B68}" type="slidenum">
              <a:rPr lang="en-US" smtClean="0"/>
              <a:t>‹#›</a:t>
            </a:fld>
            <a:endParaRPr lang="en-US"/>
          </a:p>
        </p:txBody>
      </p:sp>
    </p:spTree>
    <p:extLst>
      <p:ext uri="{BB962C8B-B14F-4D97-AF65-F5344CB8AC3E}">
        <p14:creationId xmlns:p14="http://schemas.microsoft.com/office/powerpoint/2010/main" val="22992901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transition spd="med">
    <p:fade/>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788E2-4662-42DA-AE6D-55C618CE61F8}" type="datetimeFigureOut">
              <a:rPr lang="en-US" smtClean="0"/>
              <a:t>12/20/2016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A03D0-498E-42B5-BDA5-DD24F2B66B68}" type="slidenum">
              <a:rPr lang="en-US" smtClean="0"/>
              <a:t>‹#›</a:t>
            </a:fld>
            <a:endParaRPr lang="en-US"/>
          </a:p>
        </p:txBody>
      </p:sp>
    </p:spTree>
    <p:extLst>
      <p:ext uri="{BB962C8B-B14F-4D97-AF65-F5344CB8AC3E}">
        <p14:creationId xmlns:p14="http://schemas.microsoft.com/office/powerpoint/2010/main" val="6743754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9144000" cy="6858000"/>
          </a:xfrm>
        </p:grpSpPr>
        <p:pic>
          <p:nvPicPr>
            <p:cNvPr id="2050" name="Picture 31" descr="top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3463"/>
              <a:ext cx="9144000"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6"/>
            <p:cNvSpPr>
              <a:spLocks noChangeArrowheads="1"/>
            </p:cNvSpPr>
            <p:nvPr/>
          </p:nvSpPr>
          <p:spPr bwMode="auto">
            <a:xfrm>
              <a:off x="0" y="4514850"/>
              <a:ext cx="9144000" cy="23431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2052" name="Rectangle 98"/>
            <p:cNvSpPr>
              <a:spLocks noChangeArrowheads="1"/>
            </p:cNvSpPr>
            <p:nvPr/>
          </p:nvSpPr>
          <p:spPr bwMode="auto">
            <a:xfrm>
              <a:off x="0" y="0"/>
              <a:ext cx="9144000" cy="272256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2000"/>
                </a:spcBef>
              </a:pPr>
              <a:r>
                <a:rPr lang="en-US" sz="4400" dirty="0" smtClean="0"/>
                <a:t>BẢO VỆ MẪU SINH TRẮCTRONG</a:t>
              </a:r>
              <a:br>
                <a:rPr lang="en-US" sz="4400" dirty="0" smtClean="0"/>
              </a:br>
              <a:r>
                <a:rPr lang="en-US" sz="4400" dirty="0" smtClean="0"/>
                <a:t>XÁC THỰC TỪ XA SỬ DỤNG </a:t>
              </a:r>
              <a:br>
                <a:rPr lang="en-US" sz="4400" dirty="0" smtClean="0"/>
              </a:br>
              <a:r>
                <a:rPr lang="en-US" sz="4400" dirty="0" smtClean="0"/>
                <a:t>ĐẶC TRƯNG SINH TRẮC.</a:t>
              </a:r>
            </a:p>
          </p:txBody>
        </p:sp>
      </p:grpSp>
      <p:sp>
        <p:nvSpPr>
          <p:cNvPr id="17" name="Rectangle 4"/>
          <p:cNvSpPr txBox="1">
            <a:spLocks noChangeArrowheads="1"/>
          </p:cNvSpPr>
          <p:nvPr/>
        </p:nvSpPr>
        <p:spPr>
          <a:xfrm>
            <a:off x="3236495" y="4724400"/>
            <a:ext cx="577091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Nhóm thực hiện(1 người): Nguyễn Nam Tiệp</a:t>
            </a:r>
            <a:endParaRPr lang="en-US" sz="2000" dirty="0"/>
          </a:p>
        </p:txBody>
      </p:sp>
      <p:sp>
        <p:nvSpPr>
          <p:cNvPr id="4" name="Slide Number Placeholder 3"/>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1</a:t>
            </a:fld>
            <a:endParaRPr lang="en-US"/>
          </a:p>
        </p:txBody>
      </p:sp>
      <p:sp>
        <p:nvSpPr>
          <p:cNvPr id="19" name="Rectangle 4"/>
          <p:cNvSpPr txBox="1">
            <a:spLocks noChangeArrowheads="1"/>
          </p:cNvSpPr>
          <p:nvPr/>
        </p:nvSpPr>
        <p:spPr>
          <a:xfrm>
            <a:off x="5666704" y="2398695"/>
            <a:ext cx="3477297" cy="323868"/>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fld id="{92745011-5E1B-47FB-A6C3-6BD71DF162F9}" type="datetime2">
              <a:rPr lang="en-US" smtClean="0"/>
              <a:pPr>
                <a:defRPr/>
              </a:pPr>
              <a:t>Tuesday, December 20, 2016</a:t>
            </a:fld>
            <a:endParaRPr lang="en-US" dirty="0"/>
          </a:p>
        </p:txBody>
      </p:sp>
      <p:pic>
        <p:nvPicPr>
          <p:cNvPr id="21" name="Picture 6" descr="C:\Users\admin\Desktop\logo_hcmu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964" y="4751979"/>
            <a:ext cx="1715177" cy="174912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p:cNvSpPr txBox="1">
            <a:spLocks noChangeArrowheads="1"/>
          </p:cNvSpPr>
          <p:nvPr/>
        </p:nvSpPr>
        <p:spPr>
          <a:xfrm>
            <a:off x="4706145" y="5224467"/>
            <a:ext cx="4301265" cy="476250"/>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endParaRPr lang="en-US" sz="2000" dirty="0"/>
          </a:p>
        </p:txBody>
      </p:sp>
      <p:sp>
        <p:nvSpPr>
          <p:cNvPr id="12" name="Rectangle 4"/>
          <p:cNvSpPr txBox="1">
            <a:spLocks noChangeArrowheads="1"/>
          </p:cNvSpPr>
          <p:nvPr/>
        </p:nvSpPr>
        <p:spPr>
          <a:xfrm>
            <a:off x="3525253" y="5422104"/>
            <a:ext cx="5618747" cy="800384"/>
          </a:xfrm>
          <a:prstGeom prst="rect">
            <a:avLst/>
          </a:prstGeom>
          <a:ln/>
        </p:spPr>
        <p:txBody>
          <a:bodyPr/>
          <a:lstStyle>
            <a:defPPr>
              <a:defRPr lang="en-US"/>
            </a:defPPr>
            <a:lvl1pPr algn="ctr" rtl="0" fontAlgn="base">
              <a:spcBef>
                <a:spcPct val="50000"/>
              </a:spcBef>
              <a:spcAft>
                <a:spcPct val="0"/>
              </a:spcAft>
              <a:defRPr sz="1400" b="1" kern="1200">
                <a:solidFill>
                  <a:schemeClr val="bg1"/>
                </a:solidFill>
                <a:latin typeface="Arial" charset="0"/>
                <a:ea typeface="+mn-ea"/>
                <a:cs typeface="+mn-cs"/>
              </a:defRPr>
            </a:lvl1pPr>
            <a:lvl2pPr marL="457200" algn="ctr" rtl="0" fontAlgn="base">
              <a:spcBef>
                <a:spcPct val="50000"/>
              </a:spcBef>
              <a:spcAft>
                <a:spcPct val="0"/>
              </a:spcAft>
              <a:defRPr sz="1400" b="1" kern="1200">
                <a:solidFill>
                  <a:schemeClr val="bg1"/>
                </a:solidFill>
                <a:latin typeface="Arial" charset="0"/>
                <a:ea typeface="+mn-ea"/>
                <a:cs typeface="+mn-cs"/>
              </a:defRPr>
            </a:lvl2pPr>
            <a:lvl3pPr marL="914400" algn="ctr" rtl="0" fontAlgn="base">
              <a:spcBef>
                <a:spcPct val="50000"/>
              </a:spcBef>
              <a:spcAft>
                <a:spcPct val="0"/>
              </a:spcAft>
              <a:defRPr sz="1400" b="1" kern="1200">
                <a:solidFill>
                  <a:schemeClr val="bg1"/>
                </a:solidFill>
                <a:latin typeface="Arial" charset="0"/>
                <a:ea typeface="+mn-ea"/>
                <a:cs typeface="+mn-cs"/>
              </a:defRPr>
            </a:lvl3pPr>
            <a:lvl4pPr marL="1371600" algn="ctr" rtl="0" fontAlgn="base">
              <a:spcBef>
                <a:spcPct val="50000"/>
              </a:spcBef>
              <a:spcAft>
                <a:spcPct val="0"/>
              </a:spcAft>
              <a:defRPr sz="1400" b="1" kern="1200">
                <a:solidFill>
                  <a:schemeClr val="bg1"/>
                </a:solidFill>
                <a:latin typeface="Arial" charset="0"/>
                <a:ea typeface="+mn-ea"/>
                <a:cs typeface="+mn-cs"/>
              </a:defRPr>
            </a:lvl4pPr>
            <a:lvl5pPr marL="1828800" algn="ctr" rtl="0" fontAlgn="base">
              <a:spcBef>
                <a:spcPct val="50000"/>
              </a:spcBef>
              <a:spcAft>
                <a:spcPct val="0"/>
              </a:spcAft>
              <a:defRPr sz="1400" b="1" kern="1200">
                <a:solidFill>
                  <a:schemeClr val="bg1"/>
                </a:solidFill>
                <a:latin typeface="Arial" charset="0"/>
                <a:ea typeface="+mn-ea"/>
                <a:cs typeface="+mn-cs"/>
              </a:defRPr>
            </a:lvl5pPr>
            <a:lvl6pPr marL="2286000" algn="l" defTabSz="914400" rtl="0" eaLnBrk="1" latinLnBrk="0" hangingPunct="1">
              <a:defRPr sz="1400" b="1" kern="1200">
                <a:solidFill>
                  <a:schemeClr val="bg1"/>
                </a:solidFill>
                <a:latin typeface="Arial" charset="0"/>
                <a:ea typeface="+mn-ea"/>
                <a:cs typeface="+mn-cs"/>
              </a:defRPr>
            </a:lvl6pPr>
            <a:lvl7pPr marL="2743200" algn="l" defTabSz="914400" rtl="0" eaLnBrk="1" latinLnBrk="0" hangingPunct="1">
              <a:defRPr sz="1400" b="1" kern="1200">
                <a:solidFill>
                  <a:schemeClr val="bg1"/>
                </a:solidFill>
                <a:latin typeface="Arial" charset="0"/>
                <a:ea typeface="+mn-ea"/>
                <a:cs typeface="+mn-cs"/>
              </a:defRPr>
            </a:lvl7pPr>
            <a:lvl8pPr marL="3200400" algn="l" defTabSz="914400" rtl="0" eaLnBrk="1" latinLnBrk="0" hangingPunct="1">
              <a:defRPr sz="1400" b="1" kern="1200">
                <a:solidFill>
                  <a:schemeClr val="bg1"/>
                </a:solidFill>
                <a:latin typeface="Arial" charset="0"/>
                <a:ea typeface="+mn-ea"/>
                <a:cs typeface="+mn-cs"/>
              </a:defRPr>
            </a:lvl8pPr>
            <a:lvl9pPr marL="3657600" algn="l" defTabSz="914400" rtl="0" eaLnBrk="1" latinLnBrk="0" hangingPunct="1">
              <a:defRPr sz="1400" b="1" kern="1200">
                <a:solidFill>
                  <a:schemeClr val="bg1"/>
                </a:solidFill>
                <a:latin typeface="Arial" charset="0"/>
                <a:ea typeface="+mn-ea"/>
                <a:cs typeface="+mn-cs"/>
              </a:defRPr>
            </a:lvl9pPr>
          </a:lstStyle>
          <a:p>
            <a:pPr>
              <a:defRPr/>
            </a:pPr>
            <a:r>
              <a:rPr lang="en-US" sz="2000" dirty="0" smtClean="0"/>
              <a:t>Giảng Viên HD:Th.S Nguyễn Thị Ái Thảo</a:t>
            </a:r>
          </a:p>
          <a:p>
            <a:pPr>
              <a:defRPr/>
            </a:pPr>
            <a:r>
              <a:rPr lang="en-US" sz="2000" dirty="0" smtClean="0"/>
              <a:t>Giảng viên PB:Th.s  Trương  Quỳnh  Chi</a:t>
            </a:r>
            <a:endParaRPr lang="en-US" sz="20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en-US" dirty="0"/>
          </a:p>
        </p:txBody>
      </p:sp>
      <p:sp>
        <p:nvSpPr>
          <p:cNvPr id="3" name="Content Placeholder 2"/>
          <p:cNvSpPr>
            <a:spLocks noGrp="1"/>
          </p:cNvSpPr>
          <p:nvPr>
            <p:ph idx="1"/>
          </p:nvPr>
        </p:nvSpPr>
        <p:spPr/>
        <p:txBody>
          <a:bodyPr/>
          <a:lstStyle/>
          <a:p>
            <a:r>
              <a:rPr lang="en-US" dirty="0" smtClean="0"/>
              <a:t>Ý tưởng chính của phương pháp:</a:t>
            </a:r>
            <a:br>
              <a:rPr lang="en-US" dirty="0" smtClean="0"/>
            </a:br>
            <a:r>
              <a:rPr lang="en-US" dirty="0"/>
              <a:t>Ánh xạ các vector đặc trưng </a:t>
            </a:r>
            <a:r>
              <a:rPr lang="en-US" b="1" i="1" dirty="0"/>
              <a:t>x</a:t>
            </a:r>
            <a:r>
              <a:rPr lang="en-US" dirty="0"/>
              <a:t> sang miền bỏa mật sử dụng ma trận </a:t>
            </a:r>
            <a:r>
              <a:rPr lang="en-US" b="1" i="1" dirty="0"/>
              <a:t>A: y = </a:t>
            </a:r>
            <a:r>
              <a:rPr lang="en-US" b="1" i="1" dirty="0" smtClean="0"/>
              <a:t>A.x</a:t>
            </a:r>
          </a:p>
          <a:p>
            <a:r>
              <a:rPr lang="en-US" dirty="0" smtClean="0"/>
              <a:t>Với ma trận trực giao A có dạng:</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10</a:t>
            </a:fld>
            <a:endParaRPr lang="en-US"/>
          </a:p>
        </p:txBody>
      </p:sp>
      <p:pic>
        <p:nvPicPr>
          <p:cNvPr id="7" name="Picture 6"/>
          <p:cNvPicPr>
            <a:picLocks noChangeAspect="1"/>
          </p:cNvPicPr>
          <p:nvPr/>
        </p:nvPicPr>
        <p:blipFill>
          <a:blip r:embed="rId2"/>
          <a:stretch>
            <a:fillRect/>
          </a:stretch>
        </p:blipFill>
        <p:spPr>
          <a:xfrm>
            <a:off x="1946097" y="3262801"/>
            <a:ext cx="5265252" cy="2586670"/>
          </a:xfrm>
          <a:prstGeom prst="rect">
            <a:avLst/>
          </a:prstGeom>
        </p:spPr>
      </p:pic>
    </p:spTree>
    <p:extLst>
      <p:ext uri="{BB962C8B-B14F-4D97-AF65-F5344CB8AC3E}">
        <p14:creationId xmlns:p14="http://schemas.microsoft.com/office/powerpoint/2010/main" val="109409239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Fuzzycommitment: sử dụng sức mạnh của logic mờ để chuyển dữ liệu thành dạng an toàn trước khi truyền trên kênh.</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11</a:t>
            </a:fld>
            <a:endParaRPr lang="en-US"/>
          </a:p>
        </p:txBody>
      </p:sp>
      <p:pic>
        <p:nvPicPr>
          <p:cNvPr id="5" name="Picture 4"/>
          <p:cNvPicPr>
            <a:picLocks noChangeAspect="1"/>
          </p:cNvPicPr>
          <p:nvPr/>
        </p:nvPicPr>
        <p:blipFill>
          <a:blip r:embed="rId2"/>
          <a:stretch>
            <a:fillRect/>
          </a:stretch>
        </p:blipFill>
        <p:spPr>
          <a:xfrm>
            <a:off x="1085581" y="2628015"/>
            <a:ext cx="6986283" cy="2786196"/>
          </a:xfrm>
          <a:prstGeom prst="rect">
            <a:avLst/>
          </a:prstGeom>
        </p:spPr>
      </p:pic>
    </p:spTree>
    <p:extLst>
      <p:ext uri="{BB962C8B-B14F-4D97-AF65-F5344CB8AC3E}">
        <p14:creationId xmlns:p14="http://schemas.microsoft.com/office/powerpoint/2010/main" val="68974598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điểm của fuzzy commitment</a:t>
            </a:r>
            <a:endParaRPr lang="en-US" dirty="0"/>
          </a:p>
        </p:txBody>
      </p:sp>
      <p:sp>
        <p:nvSpPr>
          <p:cNvPr id="3" name="Content Placeholder 2"/>
          <p:cNvSpPr>
            <a:spLocks noGrp="1"/>
          </p:cNvSpPr>
          <p:nvPr>
            <p:ph idx="1"/>
          </p:nvPr>
        </p:nvSpPr>
        <p:spPr/>
        <p:txBody>
          <a:bodyPr/>
          <a:lstStyle/>
          <a:p>
            <a:r>
              <a:rPr lang="en-US" dirty="0" smtClean="0"/>
              <a:t>Biometric Cryptosystem</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37" y="1922451"/>
            <a:ext cx="6291065" cy="3287223"/>
          </a:xfrm>
          <a:prstGeom prst="rect">
            <a:avLst/>
          </a:prstGeom>
        </p:spPr>
      </p:pic>
    </p:spTree>
    <p:extLst>
      <p:ext uri="{BB962C8B-B14F-4D97-AF65-F5344CB8AC3E}">
        <p14:creationId xmlns:p14="http://schemas.microsoft.com/office/powerpoint/2010/main" val="415612313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Sơ đồ ý tưởng fuzzy-commitment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659" y="925423"/>
            <a:ext cx="8399458" cy="5033052"/>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13</a:t>
            </a:fld>
            <a:endParaRPr lang="en-US"/>
          </a:p>
        </p:txBody>
      </p:sp>
    </p:spTree>
    <p:extLst>
      <p:ext uri="{BB962C8B-B14F-4D97-AF65-F5344CB8AC3E}">
        <p14:creationId xmlns:p14="http://schemas.microsoft.com/office/powerpoint/2010/main" val="402399437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điểm của fuzzy-commitment</a:t>
            </a:r>
            <a:endParaRPr lang="en-US" dirty="0"/>
          </a:p>
        </p:txBody>
      </p:sp>
      <p:sp>
        <p:nvSpPr>
          <p:cNvPr id="3" name="Content Placeholder 2"/>
          <p:cNvSpPr>
            <a:spLocks noGrp="1"/>
          </p:cNvSpPr>
          <p:nvPr>
            <p:ph idx="1"/>
          </p:nvPr>
        </p:nvSpPr>
        <p:spPr/>
        <p:txBody>
          <a:bodyPr/>
          <a:lstStyle/>
          <a:p>
            <a:r>
              <a:rPr lang="en-US" dirty="0" smtClean="0"/>
              <a:t>Không thể lấy được khóa hay mẫu sinh trắc từ helper-data, và helper-data sẽ được public.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14</a:t>
            </a:fld>
            <a:endParaRPr lang="en-US"/>
          </a:p>
        </p:txBody>
      </p:sp>
    </p:spTree>
    <p:extLst>
      <p:ext uri="{BB962C8B-B14F-4D97-AF65-F5344CB8AC3E}">
        <p14:creationId xmlns:p14="http://schemas.microsoft.com/office/powerpoint/2010/main" val="140541512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 đề tài</a:t>
            </a:r>
            <a:endParaRPr lang="en-US" dirty="0"/>
          </a:p>
        </p:txBody>
      </p:sp>
      <p:sp>
        <p:nvSpPr>
          <p:cNvPr id="3" name="Content Placeholder 2"/>
          <p:cNvSpPr>
            <a:spLocks noGrp="1"/>
          </p:cNvSpPr>
          <p:nvPr>
            <p:ph idx="1"/>
          </p:nvPr>
        </p:nvSpPr>
        <p:spPr/>
        <p:txBody>
          <a:bodyPr/>
          <a:lstStyle/>
          <a:p>
            <a:r>
              <a:rPr lang="en-US" sz="2400" dirty="0" smtClean="0"/>
              <a:t>Như trên hình 3 đã nói rất rõ ý tưởng. Lúc enrollment server sẽ lưu sinh trắc của người dùng. Trong lúc xác thực người dùng sẽ truyền khóa K đến server để xác thực, nhưng nếu truyền khóa K thì rất dễ bị kẻ xấu lấy hoặc thay đổi, chính vì vậy nên trước khi truyền chúng ta sẽ kết hợp với sinh trắc của người dùng thông qua phép kết hợp đặc biệt để tạo thành BiometricBlock, cái này sẽ gửi lên server và server sẽ kiểm tra nếu mẫu sinh trắc này có một sai số trong khoảng cho phép thì sẽ phục hồi lại giống như khóa K lúc gởi đến và đây là cũng một người còn không thì ngược lại.</a:t>
            </a:r>
            <a:endParaRPr lang="en-US" sz="2400"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15</a:t>
            </a:fld>
            <a:endParaRPr lang="en-US"/>
          </a:p>
        </p:txBody>
      </p:sp>
    </p:spTree>
    <p:extLst>
      <p:ext uri="{BB962C8B-B14F-4D97-AF65-F5344CB8AC3E}">
        <p14:creationId xmlns:p14="http://schemas.microsoft.com/office/powerpoint/2010/main" val="71608841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Fuzzy-commitment</a:t>
            </a:r>
            <a:endParaRPr lang="en-US" dirty="0"/>
          </a:p>
        </p:txBody>
      </p:sp>
      <p:sp>
        <p:nvSpPr>
          <p:cNvPr id="3" name="Content Placeholder 2"/>
          <p:cNvSpPr>
            <a:spLocks noGrp="1"/>
          </p:cNvSpPr>
          <p:nvPr>
            <p:ph idx="1"/>
          </p:nvPr>
        </p:nvSpPr>
        <p:spPr/>
        <p:txBody>
          <a:bodyPr/>
          <a:lstStyle/>
          <a:p>
            <a:r>
              <a:rPr lang="en-US" dirty="0" smtClean="0"/>
              <a:t>Hệ thống xác thực sử dụng fuzzy-commitment:</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16</a:t>
            </a:fld>
            <a:endParaRPr lang="en-US"/>
          </a:p>
        </p:txBody>
      </p:sp>
      <p:pic>
        <p:nvPicPr>
          <p:cNvPr id="5" name="Picture 4"/>
          <p:cNvPicPr/>
          <p:nvPr/>
        </p:nvPicPr>
        <p:blipFill>
          <a:blip r:embed="rId2"/>
          <a:stretch>
            <a:fillRect/>
          </a:stretch>
        </p:blipFill>
        <p:spPr>
          <a:xfrm>
            <a:off x="1573659" y="1804737"/>
            <a:ext cx="6010128" cy="3900355"/>
          </a:xfrm>
          <a:prstGeom prst="rect">
            <a:avLst/>
          </a:prstGeom>
        </p:spPr>
      </p:pic>
    </p:spTree>
    <p:extLst>
      <p:ext uri="{BB962C8B-B14F-4D97-AF65-F5344CB8AC3E}">
        <p14:creationId xmlns:p14="http://schemas.microsoft.com/office/powerpoint/2010/main" val="13248097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đề xuất.</a:t>
            </a:r>
            <a:endParaRPr lang="en-US" dirty="0"/>
          </a:p>
        </p:txBody>
      </p:sp>
      <p:sp>
        <p:nvSpPr>
          <p:cNvPr id="3" name="Content Placeholder 2"/>
          <p:cNvSpPr>
            <a:spLocks noGrp="1"/>
          </p:cNvSpPr>
          <p:nvPr>
            <p:ph idx="1"/>
          </p:nvPr>
        </p:nvSpPr>
        <p:spPr/>
        <p:txBody>
          <a:bodyPr/>
          <a:lstStyle/>
          <a:p>
            <a:r>
              <a:rPr lang="en-US" dirty="0" smtClean="0"/>
              <a:t>Enrrollment.</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17</a:t>
            </a:fld>
            <a:endParaRPr lang="en-US"/>
          </a:p>
        </p:txBody>
      </p:sp>
      <p:pic>
        <p:nvPicPr>
          <p:cNvPr id="5" name="Picture 4"/>
          <p:cNvPicPr/>
          <p:nvPr/>
        </p:nvPicPr>
        <p:blipFill>
          <a:blip r:embed="rId2"/>
          <a:stretch>
            <a:fillRect/>
          </a:stretch>
        </p:blipFill>
        <p:spPr>
          <a:xfrm>
            <a:off x="2824699" y="1428283"/>
            <a:ext cx="4809691" cy="4659696"/>
          </a:xfrm>
          <a:prstGeom prst="rect">
            <a:avLst/>
          </a:prstGeom>
        </p:spPr>
      </p:pic>
    </p:spTree>
    <p:extLst>
      <p:ext uri="{BB962C8B-B14F-4D97-AF65-F5344CB8AC3E}">
        <p14:creationId xmlns:p14="http://schemas.microsoft.com/office/powerpoint/2010/main" val="3862760521"/>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đề xuất</a:t>
            </a:r>
            <a:endParaRPr lang="en-US" dirty="0"/>
          </a:p>
        </p:txBody>
      </p:sp>
      <p:sp>
        <p:nvSpPr>
          <p:cNvPr id="3" name="Content Placeholder 2"/>
          <p:cNvSpPr>
            <a:spLocks noGrp="1"/>
          </p:cNvSpPr>
          <p:nvPr>
            <p:ph idx="1"/>
          </p:nvPr>
        </p:nvSpPr>
        <p:spPr/>
        <p:txBody>
          <a:bodyPr/>
          <a:lstStyle/>
          <a:p>
            <a:r>
              <a:rPr lang="en-US" dirty="0" smtClean="0"/>
              <a:t>Authentication.</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18</a:t>
            </a:fld>
            <a:endParaRPr lang="en-US"/>
          </a:p>
        </p:txBody>
      </p:sp>
      <p:pic>
        <p:nvPicPr>
          <p:cNvPr id="5" name="Picture 4"/>
          <p:cNvPicPr/>
          <p:nvPr/>
        </p:nvPicPr>
        <p:blipFill>
          <a:blip r:embed="rId2"/>
          <a:stretch>
            <a:fillRect/>
          </a:stretch>
        </p:blipFill>
        <p:spPr>
          <a:xfrm>
            <a:off x="3196700" y="985721"/>
            <a:ext cx="5732145" cy="4742180"/>
          </a:xfrm>
          <a:prstGeom prst="rect">
            <a:avLst/>
          </a:prstGeom>
        </p:spPr>
      </p:pic>
    </p:spTree>
    <p:extLst>
      <p:ext uri="{BB962C8B-B14F-4D97-AF65-F5344CB8AC3E}">
        <p14:creationId xmlns:p14="http://schemas.microsoft.com/office/powerpoint/2010/main" val="295438879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giá hệ thống</a:t>
            </a:r>
            <a:endParaRPr lang="en-US" dirty="0"/>
          </a:p>
        </p:txBody>
      </p:sp>
      <p:sp>
        <p:nvSpPr>
          <p:cNvPr id="3" name="Content Placeholder 2"/>
          <p:cNvSpPr>
            <a:spLocks noGrp="1"/>
          </p:cNvSpPr>
          <p:nvPr>
            <p:ph idx="1"/>
          </p:nvPr>
        </p:nvSpPr>
        <p:spPr/>
        <p:txBody>
          <a:bodyPr/>
          <a:lstStyle/>
          <a:p>
            <a:pPr marL="0" indent="0">
              <a:buNone/>
            </a:pPr>
            <a:r>
              <a:rPr lang="en-US" dirty="0" smtClean="0"/>
              <a:t>Hệ thống có khả năng chống lại các loại tấn công.</a:t>
            </a:r>
          </a:p>
          <a:p>
            <a:r>
              <a:rPr lang="en-US" dirty="0" smtClean="0"/>
              <a:t>Biometric template attack</a:t>
            </a:r>
          </a:p>
          <a:p>
            <a:r>
              <a:rPr lang="en-US" dirty="0" smtClean="0"/>
              <a:t>Replay attack</a:t>
            </a:r>
          </a:p>
          <a:p>
            <a:r>
              <a:rPr lang="en-US" dirty="0" smtClean="0"/>
              <a:t>Man-midle-attack</a:t>
            </a:r>
          </a:p>
          <a:p>
            <a:r>
              <a:rPr lang="en-US" dirty="0" smtClean="0"/>
              <a:t>Insider attack</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19</a:t>
            </a:fld>
            <a:endParaRPr lang="en-US"/>
          </a:p>
        </p:txBody>
      </p:sp>
    </p:spTree>
    <p:extLst>
      <p:ext uri="{BB962C8B-B14F-4D97-AF65-F5344CB8AC3E}">
        <p14:creationId xmlns:p14="http://schemas.microsoft.com/office/powerpoint/2010/main" val="34660032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Giới thiệu đề tài</a:t>
            </a:r>
            <a:endParaRPr lang="en-US" sz="3000" dirty="0"/>
          </a:p>
        </p:txBody>
      </p:sp>
      <p:sp>
        <p:nvSpPr>
          <p:cNvPr id="3" name="Content Placeholder 2"/>
          <p:cNvSpPr>
            <a:spLocks noGrp="1"/>
          </p:cNvSpPr>
          <p:nvPr>
            <p:ph idx="1"/>
          </p:nvPr>
        </p:nvSpPr>
        <p:spPr/>
        <p:txBody>
          <a:bodyPr/>
          <a:lstStyle/>
          <a:p>
            <a:r>
              <a:rPr lang="en-US" dirty="0" smtClean="0"/>
              <a:t>Sự lỗi thời của hệ thống xác thực cũ.</a:t>
            </a:r>
          </a:p>
          <a:p>
            <a:r>
              <a:rPr lang="en-US" sz="2800" dirty="0" smtClean="0"/>
              <a:t>Giới hạn từ phía người dùng.</a:t>
            </a:r>
          </a:p>
          <a:p>
            <a:r>
              <a:rPr lang="en-US" dirty="0" smtClean="0"/>
              <a:t>Chưa có hệ thống nào thực sự được đưa vào thực tiễn với quy mô lớn.</a:t>
            </a:r>
          </a:p>
          <a:p>
            <a:endParaRPr lang="en-US" sz="2800" dirty="0" smtClean="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a:t>
            </a:fld>
            <a:endParaRPr lang="en-US"/>
          </a:p>
        </p:txBody>
      </p:sp>
    </p:spTree>
    <p:extLst>
      <p:ext uri="{BB962C8B-B14F-4D97-AF65-F5344CB8AC3E}">
        <p14:creationId xmlns:p14="http://schemas.microsoft.com/office/powerpoint/2010/main" val="360363993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Đánh </a:t>
            </a:r>
            <a:r>
              <a:rPr lang="en-US" dirty="0" smtClean="0"/>
              <a:t>giá</a:t>
            </a:r>
            <a:r>
              <a:rPr lang="en-US" dirty="0" smtClean="0"/>
              <a:t> </a:t>
            </a:r>
            <a:r>
              <a:rPr lang="en-US" dirty="0" smtClean="0"/>
              <a:t>PCA</a:t>
            </a:r>
            <a:endParaRPr lang="en-US" dirty="0"/>
          </a:p>
        </p:txBody>
      </p:sp>
      <p:sp>
        <p:nvSpPr>
          <p:cNvPr id="3" name="Content Placeholder 2"/>
          <p:cNvSpPr>
            <a:spLocks noGrp="1"/>
          </p:cNvSpPr>
          <p:nvPr>
            <p:ph idx="1"/>
          </p:nvPr>
        </p:nvSpPr>
        <p:spPr/>
        <p:txBody>
          <a:bodyPr/>
          <a:lstStyle/>
          <a:p>
            <a:r>
              <a:rPr lang="en-US" dirty="0" smtClean="0"/>
              <a:t>Là phần quan trọng nhất trước khi hoàn thiện hệ thống.</a:t>
            </a:r>
          </a:p>
          <a:p>
            <a:r>
              <a:rPr lang="en-US" dirty="0" smtClean="0"/>
              <a:t>Phương pháp này sử dụng độ lệch Euclidean distance giữa hai vector, liệu rằng nó có chấp nhận độ lệch mới được đề xuất trong luận văn này hay không?.(độ lệch giữa từng thành phần của vector sinh trắc).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20</a:t>
            </a:fld>
            <a:endParaRPr lang="en-US"/>
          </a:p>
        </p:txBody>
      </p:sp>
    </p:spTree>
    <p:extLst>
      <p:ext uri="{BB962C8B-B14F-4D97-AF65-F5344CB8AC3E}">
        <p14:creationId xmlns:p14="http://schemas.microsoft.com/office/powerpoint/2010/main" val="91002469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Kiểm tra độ tương thích PCA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57" y="1323474"/>
            <a:ext cx="8758388" cy="4102767"/>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21</a:t>
            </a:fld>
            <a:endParaRPr lang="en-US"/>
          </a:p>
        </p:txBody>
      </p:sp>
    </p:spTree>
    <p:extLst>
      <p:ext uri="{BB962C8B-B14F-4D97-AF65-F5344CB8AC3E}">
        <p14:creationId xmlns:p14="http://schemas.microsoft.com/office/powerpoint/2010/main" val="370829776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PCA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21" y="1443790"/>
            <a:ext cx="8861128" cy="4150894"/>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22</a:t>
            </a:fld>
            <a:endParaRPr lang="en-US"/>
          </a:p>
        </p:txBody>
      </p:sp>
    </p:spTree>
    <p:extLst>
      <p:ext uri="{BB962C8B-B14F-4D97-AF65-F5344CB8AC3E}">
        <p14:creationId xmlns:p14="http://schemas.microsoft.com/office/powerpoint/2010/main" val="217944253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126338"/>
            <a:ext cx="8606118" cy="604198"/>
          </a:xfrm>
        </p:spPr>
        <p:txBody>
          <a:bodyPr/>
          <a:lstStyle/>
          <a:p>
            <a:r>
              <a:rPr lang="en-US" dirty="0" smtClean="0"/>
              <a:t>Kiểm tra phương pháp trích xuất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49" y="1472052"/>
            <a:ext cx="8800796" cy="4122632"/>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23</a:t>
            </a:fld>
            <a:endParaRPr lang="en-US"/>
          </a:p>
        </p:txBody>
      </p:sp>
    </p:spTree>
    <p:extLst>
      <p:ext uri="{BB962C8B-B14F-4D97-AF65-F5344CB8AC3E}">
        <p14:creationId xmlns:p14="http://schemas.microsoft.com/office/powerpoint/2010/main" val="48239124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Kiểm tra Non-invertible Transform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3" y="1472051"/>
            <a:ext cx="8713692" cy="4081829"/>
          </a:xfrm>
        </p:spPr>
      </p:pic>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24</a:t>
            </a:fld>
            <a:endParaRPr lang="en-US"/>
          </a:p>
        </p:txBody>
      </p:sp>
    </p:spTree>
    <p:extLst>
      <p:ext uri="{BB962C8B-B14F-4D97-AF65-F5344CB8AC3E}">
        <p14:creationId xmlns:p14="http://schemas.microsoft.com/office/powerpoint/2010/main" val="2457184408"/>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Kiểm tra hệ thống</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25</a:t>
            </a:fld>
            <a:endParaRPr lang="en-US"/>
          </a:p>
        </p:txBody>
      </p:sp>
      <p:pic>
        <p:nvPicPr>
          <p:cNvPr id="5" name="Content Placeholder 4" descr="C:\Users\Nguyen Phong\LVTN\LVTN_SOURCE_BIOMETRIC_AUTHENTICATION\DSTTClient\ERRSyste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550" y="1527597"/>
            <a:ext cx="8485188" cy="3977431"/>
          </a:xfrm>
          <a:prstGeom prst="rect">
            <a:avLst/>
          </a:prstGeom>
          <a:noFill/>
          <a:ln>
            <a:noFill/>
          </a:ln>
        </p:spPr>
      </p:pic>
    </p:spTree>
    <p:extLst>
      <p:ext uri="{BB962C8B-B14F-4D97-AF65-F5344CB8AC3E}">
        <p14:creationId xmlns:p14="http://schemas.microsoft.com/office/powerpoint/2010/main" val="6420088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luận</a:t>
            </a:r>
            <a:endParaRPr lang="en-US" dirty="0"/>
          </a:p>
        </p:txBody>
      </p:sp>
      <p:sp>
        <p:nvSpPr>
          <p:cNvPr id="3" name="Content Placeholder 2"/>
          <p:cNvSpPr>
            <a:spLocks noGrp="1"/>
          </p:cNvSpPr>
          <p:nvPr>
            <p:ph idx="1"/>
          </p:nvPr>
        </p:nvSpPr>
        <p:spPr/>
        <p:txBody>
          <a:bodyPr/>
          <a:lstStyle/>
          <a:p>
            <a:r>
              <a:rPr lang="en-US" dirty="0" smtClean="0"/>
              <a:t>Kết quả thu được khá khả quan, với chỉ số sai lệch khoản hơn 8% thì đây có thể được xem là một thành công.</a:t>
            </a:r>
          </a:p>
          <a:p>
            <a:r>
              <a:rPr lang="en-US" dirty="0" smtClean="0"/>
              <a:t>Hiệu suất chương trình gần như không thay đổi so với hệ thống cũ vì tuy giải thuật hơi phức tạp như độ khó của phép tính không quá cao và phép nhân hai ma trận cũng không tốn nhiều tài nguyên vì đây là nhân với ma trận trực giao.</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26</a:t>
            </a:fld>
            <a:endParaRPr lang="en-US"/>
          </a:p>
        </p:txBody>
      </p:sp>
    </p:spTree>
    <p:extLst>
      <p:ext uri="{BB962C8B-B14F-4D97-AF65-F5344CB8AC3E}">
        <p14:creationId xmlns:p14="http://schemas.microsoft.com/office/powerpoint/2010/main" val="184299099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6858000"/>
            <a:chOff x="0" y="0"/>
            <a:chExt cx="9144000" cy="6858000"/>
          </a:xfrm>
        </p:grpSpPr>
        <p:sp>
          <p:nvSpPr>
            <p:cNvPr id="14338" name="Rectangle 2"/>
            <p:cNvSpPr>
              <a:spLocks noChangeArrowheads="1"/>
            </p:cNvSpPr>
            <p:nvPr/>
          </p:nvSpPr>
          <p:spPr bwMode="auto">
            <a:xfrm>
              <a:off x="0" y="3600450"/>
              <a:ext cx="9144000" cy="32575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39" name="Rectangle 3"/>
            <p:cNvSpPr>
              <a:spLocks noChangeArrowheads="1"/>
            </p:cNvSpPr>
            <p:nvPr/>
          </p:nvSpPr>
          <p:spPr bwMode="auto">
            <a:xfrm>
              <a:off x="0" y="0"/>
              <a:ext cx="9144000" cy="2855913"/>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endParaRPr lang="en-US">
                <a:solidFill>
                  <a:schemeClr val="tx1"/>
                </a:solidFill>
              </a:endParaRPr>
            </a:p>
          </p:txBody>
        </p:sp>
        <p:sp>
          <p:nvSpPr>
            <p:cNvPr id="14341" name="Oval 15"/>
            <p:cNvSpPr>
              <a:spLocks noChangeArrowheads="1"/>
            </p:cNvSpPr>
            <p:nvPr/>
          </p:nvSpPr>
          <p:spPr bwMode="auto">
            <a:xfrm>
              <a:off x="2781300" y="2418711"/>
              <a:ext cx="1555750" cy="1555750"/>
            </a:xfrm>
            <a:prstGeom prst="ellipse">
              <a:avLst/>
            </a:prstGeom>
            <a:solidFill>
              <a:srgbClr val="FFFFFF">
                <a:alpha val="20000"/>
              </a:srgbClr>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pPr algn="l"/>
              <a:endParaRPr lang="en-US">
                <a:solidFill>
                  <a:schemeClr val="tx1"/>
                </a:solidFill>
              </a:endParaRPr>
            </a:p>
          </p:txBody>
        </p:sp>
        <p:sp>
          <p:nvSpPr>
            <p:cNvPr id="14342" name="Text Box 18"/>
            <p:cNvSpPr txBox="1">
              <a:spLocks noChangeArrowheads="1"/>
            </p:cNvSpPr>
            <p:nvPr/>
          </p:nvSpPr>
          <p:spPr bwMode="auto">
            <a:xfrm>
              <a:off x="1690688" y="2979738"/>
              <a:ext cx="416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400" b="1">
                  <a:solidFill>
                    <a:schemeClr val="bg1"/>
                  </a:solidFill>
                  <a:latin typeface="Arial" charset="0"/>
                </a:defRPr>
              </a:lvl1pPr>
              <a:lvl2pPr marL="742950" indent="-285750" eaLnBrk="0" hangingPunct="0">
                <a:defRPr sz="1400" b="1">
                  <a:solidFill>
                    <a:schemeClr val="bg1"/>
                  </a:solidFill>
                  <a:latin typeface="Arial" charset="0"/>
                </a:defRPr>
              </a:lvl2pPr>
              <a:lvl3pPr marL="1143000" indent="-228600" eaLnBrk="0" hangingPunct="0">
                <a:defRPr sz="1400" b="1">
                  <a:solidFill>
                    <a:schemeClr val="bg1"/>
                  </a:solidFill>
                  <a:latin typeface="Arial" charset="0"/>
                </a:defRPr>
              </a:lvl3pPr>
              <a:lvl4pPr marL="1600200" indent="-228600" eaLnBrk="0" hangingPunct="0">
                <a:defRPr sz="1400" b="1">
                  <a:solidFill>
                    <a:schemeClr val="bg1"/>
                  </a:solidFill>
                  <a:latin typeface="Arial" charset="0"/>
                </a:defRPr>
              </a:lvl4pPr>
              <a:lvl5pPr marL="2057400" indent="-228600" eaLnBrk="0" hangingPunct="0">
                <a:defRPr sz="1400" b="1">
                  <a:solidFill>
                    <a:schemeClr val="bg1"/>
                  </a:solidFill>
                  <a:latin typeface="Arial" charset="0"/>
                </a:defRPr>
              </a:lvl5pPr>
              <a:lvl6pPr marL="2514600" indent="-228600" algn="ctr" eaLnBrk="0" fontAlgn="base" hangingPunct="0">
                <a:spcBef>
                  <a:spcPct val="50000"/>
                </a:spcBef>
                <a:spcAft>
                  <a:spcPct val="0"/>
                </a:spcAft>
                <a:defRPr sz="1400" b="1">
                  <a:solidFill>
                    <a:schemeClr val="bg1"/>
                  </a:solidFill>
                  <a:latin typeface="Arial" charset="0"/>
                </a:defRPr>
              </a:lvl6pPr>
              <a:lvl7pPr marL="2971800" indent="-228600" algn="ctr" eaLnBrk="0" fontAlgn="base" hangingPunct="0">
                <a:spcBef>
                  <a:spcPct val="50000"/>
                </a:spcBef>
                <a:spcAft>
                  <a:spcPct val="0"/>
                </a:spcAft>
                <a:defRPr sz="1400" b="1">
                  <a:solidFill>
                    <a:schemeClr val="bg1"/>
                  </a:solidFill>
                  <a:latin typeface="Arial" charset="0"/>
                </a:defRPr>
              </a:lvl7pPr>
              <a:lvl8pPr marL="3429000" indent="-228600" algn="ctr" eaLnBrk="0" fontAlgn="base" hangingPunct="0">
                <a:spcBef>
                  <a:spcPct val="50000"/>
                </a:spcBef>
                <a:spcAft>
                  <a:spcPct val="0"/>
                </a:spcAft>
                <a:defRPr sz="1400" b="1">
                  <a:solidFill>
                    <a:schemeClr val="bg1"/>
                  </a:solidFill>
                  <a:latin typeface="Arial" charset="0"/>
                </a:defRPr>
              </a:lvl8pPr>
              <a:lvl9pPr marL="3886200" indent="-228600" algn="ctr" eaLnBrk="0" fontAlgn="base" hangingPunct="0">
                <a:spcBef>
                  <a:spcPct val="50000"/>
                </a:spcBef>
                <a:spcAft>
                  <a:spcPct val="0"/>
                </a:spcAft>
                <a:defRPr sz="1400" b="1">
                  <a:solidFill>
                    <a:schemeClr val="bg1"/>
                  </a:solidFill>
                  <a:latin typeface="Arial" charset="0"/>
                </a:defRPr>
              </a:lvl9pPr>
            </a:lstStyle>
            <a:p>
              <a:pPr eaLnBrk="1" hangingPunct="1"/>
              <a:r>
                <a:rPr lang="en-US" sz="2800">
                  <a:solidFill>
                    <a:srgbClr val="333333"/>
                  </a:solidFill>
                </a:rPr>
                <a:t>CHÂN THÀNH CẢM ƠN</a:t>
              </a:r>
            </a:p>
          </p:txBody>
        </p:sp>
      </p:grpSp>
      <p:sp>
        <p:nvSpPr>
          <p:cNvPr id="3" name="Slide Number Placeholder 2"/>
          <p:cNvSpPr>
            <a:spLocks noGrp="1"/>
          </p:cNvSpPr>
          <p:nvPr>
            <p:ph type="sldNum" sz="quarter" idx="12"/>
          </p:nvPr>
        </p:nvSpPr>
        <p:spPr>
          <a:xfrm>
            <a:off x="8377518" y="6322363"/>
            <a:ext cx="537882" cy="476250"/>
          </a:xfrm>
        </p:spPr>
        <p:txBody>
          <a:bodyPr/>
          <a:lstStyle/>
          <a:p>
            <a:pPr>
              <a:defRPr/>
            </a:pPr>
            <a:fld id="{ADB2F297-169B-457E-A8CB-F4ADB59EF052}" type="slidenum">
              <a:rPr lang="en-US" smtClean="0"/>
              <a:pPr>
                <a:defRPr/>
              </a:pPr>
              <a:t>27</a:t>
            </a:fld>
            <a:endParaRPr lang="en-US"/>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 luận văn</a:t>
            </a:r>
            <a:endParaRPr lang="en-US" dirty="0"/>
          </a:p>
        </p:txBody>
      </p:sp>
      <p:sp>
        <p:nvSpPr>
          <p:cNvPr id="3" name="Content Placeholder 2"/>
          <p:cNvSpPr>
            <a:spLocks noGrp="1"/>
          </p:cNvSpPr>
          <p:nvPr>
            <p:ph idx="1"/>
          </p:nvPr>
        </p:nvSpPr>
        <p:spPr/>
        <p:txBody>
          <a:bodyPr/>
          <a:lstStyle/>
          <a:p>
            <a:r>
              <a:rPr lang="en-US" dirty="0" smtClean="0"/>
              <a:t>Hiện thực giao thức được đề xuất</a:t>
            </a:r>
          </a:p>
          <a:p>
            <a:r>
              <a:rPr lang="en-US" dirty="0" smtClean="0"/>
              <a:t>Đọc hiểu hệ thống xác thực sinh trắc</a:t>
            </a:r>
          </a:p>
          <a:p>
            <a:r>
              <a:rPr lang="en-US" dirty="0" smtClean="0"/>
              <a:t>Đọc hiểu kĩ thuật bảo vệ sinh trắc: feature transform và fuzzy commitment</a:t>
            </a:r>
          </a:p>
          <a:p>
            <a:r>
              <a:rPr lang="en-US" dirty="0" smtClean="0"/>
              <a:t>Hiện thực hai kĩ thuật trên</a:t>
            </a:r>
          </a:p>
          <a:p>
            <a:r>
              <a:rPr lang="en-US" dirty="0" smtClean="0"/>
              <a:t>Nhúng hai kĩ thuật vào hệ thống xác thực từ xa có sử dụng đặc trưng sinh trắc</a:t>
            </a:r>
          </a:p>
          <a:p>
            <a:r>
              <a:rPr lang="en-US" dirty="0" smtClean="0"/>
              <a:t>Đánh giá hệ thống</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3</a:t>
            </a:fld>
            <a:endParaRPr lang="en-US"/>
          </a:p>
        </p:txBody>
      </p:sp>
    </p:spTree>
    <p:extLst>
      <p:ext uri="{BB962C8B-B14F-4D97-AF65-F5344CB8AC3E}">
        <p14:creationId xmlns:p14="http://schemas.microsoft.com/office/powerpoint/2010/main" val="384972343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trưng sinh trắc là gì?</a:t>
            </a:r>
            <a:endParaRPr lang="en-US" dirty="0"/>
          </a:p>
        </p:txBody>
      </p:sp>
      <p:sp>
        <p:nvSpPr>
          <p:cNvPr id="3" name="Content Placeholder 2"/>
          <p:cNvSpPr>
            <a:spLocks noGrp="1"/>
          </p:cNvSpPr>
          <p:nvPr>
            <p:ph idx="1"/>
          </p:nvPr>
        </p:nvSpPr>
        <p:spPr/>
        <p:txBody>
          <a:bodyPr/>
          <a:lstStyle/>
          <a:p>
            <a:pPr marL="0" indent="0">
              <a:buNone/>
            </a:pPr>
            <a:r>
              <a:rPr lang="en-US" dirty="0" smtClean="0"/>
              <a:t>Sinh trắc là những thuộc tính vật lý, đặc điểm sinh học, riêng của mỗi cá nhân như vân tay, móng mắt, khuôn mặt,... để nhận diện.</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232" y="3369128"/>
            <a:ext cx="4102768" cy="27373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8" y="3078706"/>
            <a:ext cx="4056766" cy="2908998"/>
          </a:xfrm>
          <a:prstGeom prst="rect">
            <a:avLst/>
          </a:prstGeom>
        </p:spPr>
      </p:pic>
    </p:spTree>
    <p:extLst>
      <p:ext uri="{BB962C8B-B14F-4D97-AF65-F5344CB8AC3E}">
        <p14:creationId xmlns:p14="http://schemas.microsoft.com/office/powerpoint/2010/main" val="186210531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Phương pháp bảo vệ mẫu sinh trắc</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5</a:t>
            </a:fld>
            <a:endParaRPr lang="en-US"/>
          </a:p>
        </p:txBody>
      </p:sp>
      <p:pic>
        <p:nvPicPr>
          <p:cNvPr id="6" name="Content Placeholder 5"/>
          <p:cNvPicPr>
            <a:picLocks noGrp="1"/>
          </p:cNvPicPr>
          <p:nvPr>
            <p:ph idx="1"/>
          </p:nvPr>
        </p:nvPicPr>
        <p:blipFill>
          <a:blip r:embed="rId2"/>
          <a:stretch>
            <a:fillRect/>
          </a:stretch>
        </p:blipFill>
        <p:spPr>
          <a:xfrm>
            <a:off x="1154428" y="1634863"/>
            <a:ext cx="6849431" cy="3762900"/>
          </a:xfrm>
          <a:prstGeom prst="rect">
            <a:avLst/>
          </a:prstGeom>
        </p:spPr>
      </p:pic>
    </p:spTree>
    <p:extLst>
      <p:ext uri="{BB962C8B-B14F-4D97-AF65-F5344CB8AC3E}">
        <p14:creationId xmlns:p14="http://schemas.microsoft.com/office/powerpoint/2010/main" val="5579203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Non-invertible Transformation</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6</a:t>
            </a:fld>
            <a:endParaRPr lang="en-US"/>
          </a:p>
        </p:txBody>
      </p:sp>
      <p:pic>
        <p:nvPicPr>
          <p:cNvPr id="5" name="Content Placeholder 4"/>
          <p:cNvPicPr>
            <a:picLocks noGrp="1"/>
          </p:cNvPicPr>
          <p:nvPr>
            <p:ph idx="1"/>
          </p:nvPr>
        </p:nvPicPr>
        <p:blipFill>
          <a:blip r:embed="rId2"/>
          <a:stretch>
            <a:fillRect/>
          </a:stretch>
        </p:blipFill>
        <p:spPr>
          <a:xfrm>
            <a:off x="1073455" y="2249311"/>
            <a:ext cx="7011378" cy="2534004"/>
          </a:xfrm>
          <a:prstGeom prst="rect">
            <a:avLst/>
          </a:prstGeom>
        </p:spPr>
      </p:pic>
    </p:spTree>
    <p:extLst>
      <p:ext uri="{BB962C8B-B14F-4D97-AF65-F5344CB8AC3E}">
        <p14:creationId xmlns:p14="http://schemas.microsoft.com/office/powerpoint/2010/main" val="425960204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Đặc tính của Non-invertible transform</a:t>
            </a:r>
            <a:endParaRPr lang="en-US" dirty="0"/>
          </a:p>
        </p:txBody>
      </p:sp>
      <p:sp>
        <p:nvSpPr>
          <p:cNvPr id="3" name="Content Placeholder 2"/>
          <p:cNvSpPr>
            <a:spLocks noGrp="1"/>
          </p:cNvSpPr>
          <p:nvPr>
            <p:ph idx="1"/>
          </p:nvPr>
        </p:nvSpPr>
        <p:spPr/>
        <p:txBody>
          <a:bodyPr/>
          <a:lstStyle/>
          <a:p>
            <a:r>
              <a:rPr lang="en-US" dirty="0" smtClean="0"/>
              <a:t>Homomorphic encryption.</a:t>
            </a:r>
            <a:br>
              <a:rPr lang="en-US" dirty="0" smtClean="0"/>
            </a:br>
            <a:r>
              <a:rPr lang="en-US" dirty="0" smtClean="0"/>
              <a:t>T - T’ ~ F(T) - F(T’).</a:t>
            </a:r>
          </a:p>
          <a:p>
            <a:r>
              <a:rPr lang="en-US" dirty="0" smtClean="0"/>
              <a:t>One-way transfromations(hash)</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7</a:t>
            </a:fld>
            <a:endParaRPr lang="en-US"/>
          </a:p>
        </p:txBody>
      </p:sp>
    </p:spTree>
    <p:extLst>
      <p:ext uri="{BB962C8B-B14F-4D97-AF65-F5344CB8AC3E}">
        <p14:creationId xmlns:p14="http://schemas.microsoft.com/office/powerpoint/2010/main" val="289542900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Đây là phép biến đổi một chiều dựa vào hàm biến đổi F.</a:t>
            </a:r>
          </a:p>
          <a:p>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8</a:t>
            </a:fld>
            <a:endParaRPr lang="en-US"/>
          </a:p>
        </p:txBody>
      </p:sp>
      <p:pic>
        <p:nvPicPr>
          <p:cNvPr id="5" name="Picture 4"/>
          <p:cNvPicPr/>
          <p:nvPr/>
        </p:nvPicPr>
        <p:blipFill>
          <a:blip r:embed="rId2"/>
          <a:stretch>
            <a:fillRect/>
          </a:stretch>
        </p:blipFill>
        <p:spPr>
          <a:xfrm>
            <a:off x="2296836" y="2292516"/>
            <a:ext cx="4563773" cy="3400543"/>
          </a:xfrm>
          <a:prstGeom prst="rect">
            <a:avLst/>
          </a:prstGeom>
        </p:spPr>
      </p:pic>
    </p:spTree>
    <p:extLst>
      <p:ext uri="{BB962C8B-B14F-4D97-AF65-F5344CB8AC3E}">
        <p14:creationId xmlns:p14="http://schemas.microsoft.com/office/powerpoint/2010/main" val="24316618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Cốt lõi của phép biến đổi này là phép nhân ma trận. Với công thức tổng quá là y = A.x với x là mẫu sinh trắc gôc, A là ma trận trực giao, y là kết quả sau khi biến đổi, với ma trận trực giao được sinh ra theo phương pháp His-ham Al-assam.</a:t>
            </a:r>
            <a:endParaRPr lang="en-US" dirty="0"/>
          </a:p>
        </p:txBody>
      </p:sp>
      <p:sp>
        <p:nvSpPr>
          <p:cNvPr id="4" name="Slide Number Placeholder 3"/>
          <p:cNvSpPr>
            <a:spLocks noGrp="1"/>
          </p:cNvSpPr>
          <p:nvPr>
            <p:ph type="sldNum" sz="quarter" idx="12"/>
          </p:nvPr>
        </p:nvSpPr>
        <p:spPr/>
        <p:txBody>
          <a:bodyPr/>
          <a:lstStyle/>
          <a:p>
            <a:pPr>
              <a:defRPr/>
            </a:pPr>
            <a:fld id="{486618C1-054C-4E1D-BC19-6E8A9BAB5F99}" type="slidenum">
              <a:rPr lang="en-US" smtClean="0"/>
              <a:pPr>
                <a:defRPr/>
              </a:pPr>
              <a:t>9</a:t>
            </a:fld>
            <a:endParaRPr lang="en-US"/>
          </a:p>
        </p:txBody>
      </p:sp>
    </p:spTree>
    <p:extLst>
      <p:ext uri="{BB962C8B-B14F-4D97-AF65-F5344CB8AC3E}">
        <p14:creationId xmlns:p14="http://schemas.microsoft.com/office/powerpoint/2010/main" val="298590175"/>
      </p:ext>
    </p:extLst>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_x1ed9_i_x0020_dung_x0020_v_x1eaf_n_x0020_t_x1eaf_t xmlns="f5d0caf3-682d-4511-bb09-f534ff9a8d59">Quy định soạn thảo và mẫu tài liệu Slide</N_x1ed9_i_x0020_dung_x0020_v_x1eaf_n_x0020_t_x1eaf_t>
    <Ng_x00e0_y_x0020_ban_x0020_h_x00e0_nh xmlns="f5d0caf3-682d-4511-bb09-f534ff9a8d59">2013-06-18T17:00:00+00:00</Ng_x00e0_y_x0020_ban_x0020_h_x00e0_nh>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C46A0FE39FF64D8E7CA40201285CFB" ma:contentTypeVersion="2" ma:contentTypeDescription="Create a new document." ma:contentTypeScope="" ma:versionID="7769227c9d869afbca44a997b860d24e">
  <xsd:schema xmlns:xsd="http://www.w3.org/2001/XMLSchema" xmlns:xs="http://www.w3.org/2001/XMLSchema" xmlns:p="http://schemas.microsoft.com/office/2006/metadata/properties" xmlns:ns2="f5d0caf3-682d-4511-bb09-f534ff9a8d59" targetNamespace="http://schemas.microsoft.com/office/2006/metadata/properties" ma:root="true" ma:fieldsID="f74a8646942e335a3fc7e56a4aa8bfe5" ns2:_="">
    <xsd:import namespace="f5d0caf3-682d-4511-bb09-f534ff9a8d59"/>
    <xsd:element name="properties">
      <xsd:complexType>
        <xsd:sequence>
          <xsd:element name="documentManagement">
            <xsd:complexType>
              <xsd:all>
                <xsd:element ref="ns2:N_x1ed9_i_x0020_dung_x0020_v_x1eaf_n_x0020_t_x1eaf_t" minOccurs="0"/>
                <xsd:element ref="ns2:Ng_x00e0_y_x0020_ban_x0020_h_x00e0_n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d0caf3-682d-4511-bb09-f534ff9a8d59" elementFormDefault="qualified">
    <xsd:import namespace="http://schemas.microsoft.com/office/2006/documentManagement/types"/>
    <xsd:import namespace="http://schemas.microsoft.com/office/infopath/2007/PartnerControls"/>
    <xsd:element name="N_x1ed9_i_x0020_dung_x0020_v_x1eaf_n_x0020_t_x1eaf_t" ma:index="8" nillable="true" ma:displayName="Nội dung vắn tắt" ma:internalName="N_x1ed9_i_x0020_dung_x0020_v_x1eaf_n_x0020_t_x1eaf_t">
      <xsd:simpleType>
        <xsd:restriction base="dms:Text">
          <xsd:maxLength value="255"/>
        </xsd:restriction>
      </xsd:simpleType>
    </xsd:element>
    <xsd:element name="Ng_x00e0_y_x0020_ban_x0020_h_x00e0_nh" ma:index="9" nillable="true" ma:displayName="Ngày ban hành" ma:format="DateOnly" ma:internalName="Ng_x00e0_y_x0020_ban_x0020_h_x00e0_nh">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DAF02F-E1F5-415E-B21E-A647B8A5E393}">
  <ds:schemaRefs>
    <ds:schemaRef ds:uri="http://schemas.openxmlformats.org/package/2006/metadata/core-properties"/>
    <ds:schemaRef ds:uri="f5d0caf3-682d-4511-bb09-f534ff9a8d59"/>
    <ds:schemaRef ds:uri="http://schemas.microsoft.com/office/infopath/2007/PartnerControls"/>
    <ds:schemaRef ds:uri="http://purl.org/dc/dcmitype/"/>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08A4DCC-84DE-4465-8BA6-9916E65DA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d0caf3-682d-4511-bb09-f534ff9a8d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A9221-F11E-42DD-868A-EF57A2B6C8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11482</TotalTime>
  <Words>704</Words>
  <Application>Microsoft Office PowerPoint</Application>
  <PresentationFormat>On-screen Show (4:3)</PresentationFormat>
  <Paragraphs>88</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Courier New</vt:lpstr>
      <vt:lpstr>Wingdings</vt:lpstr>
      <vt:lpstr>Default Design</vt:lpstr>
      <vt:lpstr>Custom Design</vt:lpstr>
      <vt:lpstr>PowerPoint Presentation</vt:lpstr>
      <vt:lpstr>Giới thiệu đề tài</vt:lpstr>
      <vt:lpstr>Nội dung luận văn</vt:lpstr>
      <vt:lpstr>Đặc trưng sinh trắc là gì?</vt:lpstr>
      <vt:lpstr>Phương pháp bảo vệ mẫu sinh trắc</vt:lpstr>
      <vt:lpstr>Non-invertible Transformation</vt:lpstr>
      <vt:lpstr>Đặc tính của Non-invertible transform</vt:lpstr>
      <vt:lpstr>PowerPoint Presentation</vt:lpstr>
      <vt:lpstr>PowerPoint Presentation</vt:lpstr>
      <vt:lpstr>Giới thiệu đề tài</vt:lpstr>
      <vt:lpstr>Giới thiệu đề tài</vt:lpstr>
      <vt:lpstr>Đặc điểm của fuzzy commitment</vt:lpstr>
      <vt:lpstr>Sơ đồ ý tưởng fuzzy-commitment</vt:lpstr>
      <vt:lpstr>Đặc điểm của fuzzy-commitment</vt:lpstr>
      <vt:lpstr>Giới thiệu đề tài</vt:lpstr>
      <vt:lpstr>Fuzzy-commitment</vt:lpstr>
      <vt:lpstr>Mô hình đề xuất.</vt:lpstr>
      <vt:lpstr>Mô hình đề xuất</vt:lpstr>
      <vt:lpstr>Đánh giá hệ thống</vt:lpstr>
      <vt:lpstr>Đánh giá PCA</vt:lpstr>
      <vt:lpstr>Kiểm tra độ tương thích PCA</vt:lpstr>
      <vt:lpstr>Histogram PCA</vt:lpstr>
      <vt:lpstr>Kiểm tra phương pháp trích xuất</vt:lpstr>
      <vt:lpstr>Kiểm tra Non-invertible Transform</vt:lpstr>
      <vt:lpstr>Kiểm tra hệ thống</vt:lpstr>
      <vt:lpstr>Kết luận</vt:lpstr>
      <vt:lpstr>PowerPoint Presentation</vt:lpstr>
    </vt:vector>
  </TitlesOfParts>
  <Company>Compaq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Quy định soạn thảo và mẫu tài liệu Slide</dc:title>
  <dc:creator>PVT</dc:creator>
  <cp:lastModifiedBy>Nguyen Phong</cp:lastModifiedBy>
  <cp:revision>921</cp:revision>
  <dcterms:created xsi:type="dcterms:W3CDTF">2009-01-08T02:43:39Z</dcterms:created>
  <dcterms:modified xsi:type="dcterms:W3CDTF">2016-12-20T15:30:54Z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0x010100A5C46A0FE39FF64D8E7CA40201285CFB</vt:lpwstr>
  </property>
</Properties>
</file>