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BFFBF"/>
    <a:srgbClr val="3BFF94"/>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3380" autoAdjust="0"/>
  </p:normalViewPr>
  <p:slideViewPr>
    <p:cSldViewPr>
      <p:cViewPr varScale="1">
        <p:scale>
          <a:sx n="17" d="100"/>
          <a:sy n="17" d="100"/>
        </p:scale>
        <p:origin x="2334" y="84"/>
      </p:cViewPr>
      <p:guideLst>
        <p:guide orient="horz" pos="9536"/>
        <p:guide pos="6737"/>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EE5BA-00F0-4C92-A1B7-E5C8B6980DE0}" type="datetimeFigureOut">
              <a:rPr lang="en-US" smtClean="0"/>
              <a:t>12/15/2016</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26107-E8DF-477C-9743-5D3EC3506F92}" type="slidenum">
              <a:rPr lang="en-US" smtClean="0"/>
              <a:t>‹#›</a:t>
            </a:fld>
            <a:endParaRPr lang="en-US"/>
          </a:p>
        </p:txBody>
      </p:sp>
    </p:spTree>
    <p:extLst>
      <p:ext uri="{BB962C8B-B14F-4D97-AF65-F5344CB8AC3E}">
        <p14:creationId xmlns:p14="http://schemas.microsoft.com/office/powerpoint/2010/main" val="1258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9404945"/>
            <a:ext cx="18180130" cy="6489548"/>
          </a:xfrm>
        </p:spPr>
        <p:txBody>
          <a:bodyPr/>
          <a:lstStyle/>
          <a:p>
            <a:r>
              <a:rPr lang="en-US"/>
              <a:t>Click to edit Master title style</a:t>
            </a:r>
          </a:p>
        </p:txBody>
      </p:sp>
      <p:sp>
        <p:nvSpPr>
          <p:cNvPr id="3" name="Subtitl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8787CB-18CC-4955-912C-CC4503C7007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02193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452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4" y="1212423"/>
            <a:ext cx="4812387" cy="25832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421" y="1212423"/>
            <a:ext cx="14080689" cy="25832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6080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2962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4"/>
            <a:ext cx="18180130" cy="601299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535" y="12831933"/>
            <a:ext cx="18180130" cy="66227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87CB-18CC-4955-912C-CC4503C70070}"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410251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419"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2431"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787CB-18CC-4955-912C-CC4503C70070}"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3811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420" y="6776884"/>
            <a:ext cx="9450252"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420" y="9601167"/>
            <a:ext cx="9450252"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5008" y="6776884"/>
            <a:ext cx="9453965"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5008" y="9601167"/>
            <a:ext cx="9453965"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787CB-18CC-4955-912C-CC4503C70070}"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59412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787CB-18CC-4955-912C-CC4503C70070}"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5681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87CB-18CC-4955-912C-CC4503C70070}" type="datetimeFigureOut">
              <a:rPr lang="en-US" smtClean="0"/>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868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1" y="1205402"/>
            <a:ext cx="7036632" cy="51299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362269" y="1205408"/>
            <a:ext cx="11956703" cy="258390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421" y="6335380"/>
            <a:ext cx="7036632" cy="207090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33194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7" y="21192649"/>
            <a:ext cx="12833033" cy="25019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277" y="2705146"/>
            <a:ext cx="12833033" cy="181651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277" y="23694561"/>
            <a:ext cx="12833033" cy="35531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0328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3" y="1212412"/>
            <a:ext cx="19249549" cy="50458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423" y="7064227"/>
            <a:ext cx="19249549" cy="199802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419" y="28060648"/>
            <a:ext cx="4990624"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87CB-18CC-4955-912C-CC4503C70070}" type="datetimeFigureOut">
              <a:rPr lang="en-US" smtClean="0"/>
              <a:t>12/15/2016</a:t>
            </a:fld>
            <a:endParaRPr lang="en-US"/>
          </a:p>
        </p:txBody>
      </p:sp>
      <p:sp>
        <p:nvSpPr>
          <p:cNvPr id="5" name="Footer Placeholder 4"/>
          <p:cNvSpPr>
            <a:spLocks noGrp="1"/>
          </p:cNvSpPr>
          <p:nvPr>
            <p:ph type="ftr" sz="quarter" idx="3"/>
          </p:nvPr>
        </p:nvSpPr>
        <p:spPr>
          <a:xfrm>
            <a:off x="7307699" y="28060648"/>
            <a:ext cx="6772990"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5" y="28060648"/>
            <a:ext cx="4990624"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876F-8B3E-4ECB-8DA7-B027CA6F5AFB}" type="slidenum">
              <a:rPr lang="en-US" smtClean="0"/>
              <a:t>‹#›</a:t>
            </a:fld>
            <a:endParaRPr lang="en-US"/>
          </a:p>
        </p:txBody>
      </p:sp>
    </p:spTree>
    <p:extLst>
      <p:ext uri="{BB962C8B-B14F-4D97-AF65-F5344CB8AC3E}">
        <p14:creationId xmlns:p14="http://schemas.microsoft.com/office/powerpoint/2010/main" val="33354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152" y="276621"/>
            <a:ext cx="13761042" cy="2112636"/>
          </a:xfrm>
        </p:spPr>
        <p:txBody>
          <a:bodyPr>
            <a:normAutofit fontScale="90000"/>
          </a:bodyPr>
          <a:lstStyle/>
          <a:p>
            <a:r>
              <a:rPr lang="en-US" sz="3100" dirty="0">
                <a:latin typeface="Albertus Medium" pitchFamily="34" charset="0"/>
              </a:rPr>
              <a:t>TRƯỜNG ĐẠI HỌC BÁCH KHOA TP. HỒ CHÍ MINH</a:t>
            </a:r>
            <a:br>
              <a:rPr lang="en-US" sz="3100" dirty="0">
                <a:latin typeface="Albertus Medium" pitchFamily="34" charset="0"/>
              </a:rPr>
            </a:br>
            <a:r>
              <a:rPr lang="en-US" sz="3100" dirty="0">
                <a:latin typeface="Albertus Medium" pitchFamily="34" charset="0"/>
              </a:rPr>
              <a:t>KHOA KHOA HỌC VÀ KỸ THUẬT MÁY TÍNH</a:t>
            </a:r>
            <a:r>
              <a:rPr lang="en-US" sz="3100" b="1" dirty="0">
                <a:latin typeface="Albertus Medium" pitchFamily="34" charset="0"/>
              </a:rPr>
              <a:t/>
            </a:r>
            <a:br>
              <a:rPr lang="en-US" sz="3100" b="1" dirty="0">
                <a:latin typeface="Albertus Medium" pitchFamily="34" charset="0"/>
              </a:rPr>
            </a:br>
            <a:r>
              <a:rPr lang="en-US" sz="2800" b="1" dirty="0">
                <a:latin typeface="Albertus Medium" pitchFamily="34" charset="0"/>
              </a:rPr>
              <a:t/>
            </a:r>
            <a:br>
              <a:rPr lang="en-US" sz="2800" b="1" dirty="0">
                <a:latin typeface="Albertus Medium" pitchFamily="34" charset="0"/>
              </a:rPr>
            </a:br>
            <a:r>
              <a:rPr lang="en-US" sz="5300" b="1" dirty="0">
                <a:solidFill>
                  <a:schemeClr val="accent2">
                    <a:lumMod val="75000"/>
                  </a:schemeClr>
                </a:solidFill>
                <a:latin typeface="Tekton Pro" pitchFamily="34" charset="0"/>
              </a:rPr>
              <a:t>BÁO CÁO </a:t>
            </a:r>
            <a:r>
              <a:rPr lang="en-US" sz="5300" b="1" dirty="0" smtClean="0">
                <a:solidFill>
                  <a:schemeClr val="accent2">
                    <a:lumMod val="75000"/>
                  </a:schemeClr>
                </a:solidFill>
                <a:latin typeface="Tekton Pro" pitchFamily="34" charset="0"/>
              </a:rPr>
              <a:t>LUẬN VĂN/THỰC TẬP </a:t>
            </a:r>
            <a:r>
              <a:rPr lang="en-US" sz="5300" b="1" dirty="0">
                <a:solidFill>
                  <a:schemeClr val="accent2">
                    <a:lumMod val="75000"/>
                  </a:schemeClr>
                </a:solidFill>
                <a:latin typeface="Tekton Pro" pitchFamily="34" charset="0"/>
              </a:rPr>
              <a:t>TỐT </a:t>
            </a:r>
            <a:r>
              <a:rPr lang="en-US" sz="5300" b="1" dirty="0" smtClean="0">
                <a:solidFill>
                  <a:schemeClr val="accent2">
                    <a:lumMod val="75000"/>
                  </a:schemeClr>
                </a:solidFill>
                <a:latin typeface="Tekton Pro" pitchFamily="34" charset="0"/>
              </a:rPr>
              <a:t>NGHIỆP</a:t>
            </a:r>
            <a:endParaRPr lang="en-US" sz="5300" dirty="0">
              <a:solidFill>
                <a:schemeClr val="tx2">
                  <a:lumMod val="75000"/>
                </a:schemeClr>
              </a:solidFill>
              <a:latin typeface="Tekton Pro" pitchFamily="34" charset="0"/>
            </a:endParaRP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94" y="381031"/>
            <a:ext cx="1270983" cy="127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5969793" y="3555206"/>
            <a:ext cx="15158563" cy="3629888"/>
          </a:xfrm>
          <a:prstGeom prst="roundRect">
            <a:avLst>
              <a:gd name="adj" fmla="val 2159"/>
            </a:avLst>
          </a:prstGeom>
          <a:gradFill flip="none" rotWithShape="1">
            <a:gsLst>
              <a:gs pos="59000">
                <a:schemeClr val="bg1"/>
              </a:gs>
              <a:gs pos="1000">
                <a:schemeClr val="tx2">
                  <a:lumMod val="20000"/>
                  <a:lumOff val="80000"/>
                </a:schemeClr>
              </a:gs>
              <a:gs pos="42000">
                <a:schemeClr val="bg1"/>
              </a:gs>
              <a:gs pos="100000">
                <a:schemeClr val="tx2">
                  <a:lumMod val="20000"/>
                  <a:lumOff val="80000"/>
                </a:schemeClr>
              </a:gs>
            </a:gsLst>
            <a:path path="circle">
              <a:fillToRect l="100000" b="100000"/>
            </a:path>
            <a:tileRect t="-100000" r="-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600" dirty="0" smtClean="0">
                <a:solidFill>
                  <a:schemeClr val="tx1"/>
                </a:solidFill>
                <a:latin typeface="Verdana" pitchFamily="34" charset="0"/>
                <a:ea typeface="Verdana" pitchFamily="34" charset="0"/>
                <a:cs typeface="Verdana" pitchFamily="34" charset="0"/>
              </a:rPr>
              <a:t>Trong thời gian hiện nay chúng ta thấy được tốc độ phát triển như vũ bão của các công nghệ hiện đại ngoài những mặc tích cực về hiệu quả và tiện dụng, thì các hệ thống còn đứng trước những thách thức trong việc dễ bị tấn công và không an toàn cho người sử dụng. Chính vì vậy nhiệm vụ của luận văn là phải xây dựng một hệ thống xác thực hoàn chình có sử dụng đặc trưng sinht trắc. Trong đó việc bảo mật của hệ thống là ưu tiên hàng đầu vì sử dụng các đặc trưng sinh trắc của người dùng như khuôn mặt, vân tay,.... Trong luận văn sẽ phân tích kỹ những thách thức, những vấn đề của hệ thống, qua đó tìm giải pháp hiệu quả nhất cho hệ thống.</a:t>
            </a:r>
          </a:p>
        </p:txBody>
      </p:sp>
      <p:sp>
        <p:nvSpPr>
          <p:cNvPr id="9" name="TextBox 8"/>
          <p:cNvSpPr txBox="1"/>
          <p:nvPr/>
        </p:nvSpPr>
        <p:spPr>
          <a:xfrm>
            <a:off x="330994" y="2869406"/>
            <a:ext cx="120396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Giới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thiệu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
        <p:nvSpPr>
          <p:cNvPr id="21" name="Rounded Rectangle 20"/>
          <p:cNvSpPr/>
          <p:nvPr/>
        </p:nvSpPr>
        <p:spPr>
          <a:xfrm>
            <a:off x="330912" y="7892762"/>
            <a:ext cx="20797443" cy="3255122"/>
          </a:xfrm>
          <a:prstGeom prst="roundRect">
            <a:avLst>
              <a:gd name="adj" fmla="val 2159"/>
            </a:avLst>
          </a:prstGeom>
          <a:gradFill flip="none" rotWithShape="1">
            <a:gsLst>
              <a:gs pos="59000">
                <a:schemeClr val="bg1"/>
              </a:gs>
              <a:gs pos="1000">
                <a:schemeClr val="accent6">
                  <a:lumMod val="40000"/>
                  <a:lumOff val="60000"/>
                </a:schemeClr>
              </a:gs>
              <a:gs pos="42000">
                <a:schemeClr val="bg1"/>
              </a:gs>
              <a:gs pos="100000">
                <a:schemeClr val="accent3">
                  <a:lumMod val="60000"/>
                  <a:lumOff val="40000"/>
                </a:schemeClr>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Khi xây dựng một hệ thống thì những </a:t>
            </a:r>
            <a:r>
              <a:rPr lang="en-US" sz="2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vấn đề quan trọng luôn </a:t>
            </a:r>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xảy và buộc chúng ta phải giải quyết như:</a:t>
            </a:r>
          </a:p>
          <a:p>
            <a:pPr marL="914400" lvl="1" indent="-457200">
              <a:buFont typeface="Wingdings" panose="05000000000000000000" pitchFamily="2" charset="2"/>
              <a:buChar char="Ø"/>
            </a:pPr>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Server sẽ lưu thông tin gì để lúc xác thực có thể lấy ra sử dụng?.</a:t>
            </a:r>
          </a:p>
          <a:p>
            <a:pPr marL="914400" lvl="1" indent="-457200">
              <a:buFont typeface="Wingdings" panose="05000000000000000000" pitchFamily="2" charset="2"/>
              <a:buChar char="Ø"/>
            </a:pPr>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Làm sao bảo vệ những thông tin người dùng nhập vào.</a:t>
            </a:r>
          </a:p>
          <a:p>
            <a:pPr marL="914400" lvl="1" indent="-457200">
              <a:buFont typeface="Wingdings" panose="05000000000000000000" pitchFamily="2" charset="2"/>
              <a:buChar char="Ø"/>
            </a:pPr>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Với loại thông tin đó(password với hệ thống cũ, mẫu sinh trắc với hệ thống bây giờ) thì áp dụng giải thuật nào cho phù hợp.</a:t>
            </a:r>
          </a:p>
          <a:p>
            <a:pPr marL="914400" lvl="1" indent="-457200">
              <a:buFont typeface="Wingdings" panose="05000000000000000000" pitchFamily="2" charset="2"/>
              <a:buChar char="Ø"/>
            </a:pPr>
            <a:r>
              <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rPr>
              <a:t>Mô hình xác thực nào phù hợp với việc truyền dữ liệu trên đường truyền mạng không an toàn như hiện nay</a:t>
            </a:r>
            <a:r>
              <a:rPr lang="en-US" sz="2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6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254791" y="7206962"/>
            <a:ext cx="9832019"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Thách</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thức</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Rounded Rectangle 25"/>
          <p:cNvSpPr/>
          <p:nvPr/>
        </p:nvSpPr>
        <p:spPr>
          <a:xfrm>
            <a:off x="311891" y="12138304"/>
            <a:ext cx="14725703" cy="3787599"/>
          </a:xfrm>
          <a:prstGeom prst="roundRect">
            <a:avLst>
              <a:gd name="adj" fmla="val 2159"/>
            </a:avLst>
          </a:prstGeom>
          <a:gradFill flip="none" rotWithShape="1">
            <a:gsLst>
              <a:gs pos="59000">
                <a:schemeClr val="bg1"/>
              </a:gs>
              <a:gs pos="1000">
                <a:schemeClr val="bg2">
                  <a:lumMod val="75000"/>
                </a:schemeClr>
              </a:gs>
              <a:gs pos="42000">
                <a:schemeClr val="bg1"/>
              </a:gs>
              <a:gs pos="100000">
                <a:schemeClr val="bg2">
                  <a:lumMod val="75000"/>
                </a:schemeClr>
              </a:gs>
            </a:gsLst>
            <a:lin ang="81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600" dirty="0" smtClean="0">
                <a:solidFill>
                  <a:schemeClr val="tx1"/>
                </a:solidFill>
                <a:latin typeface="Verdana" pitchFamily="34" charset="0"/>
                <a:ea typeface="Verdana" pitchFamily="34" charset="0"/>
                <a:cs typeface="Verdana" pitchFamily="34" charset="0"/>
              </a:rPr>
              <a:t>Về lý thuyết thì phân tích đặc trưng từng loại tấn công để đưa ra giải pháp cụ thể, chia bài toán thành những câu hỏi nhỏ hơn để phân tích và tìm lời giải. Tìm hiểu các đặc thù của các loại đặc trưng sinh trắc, từ đó đưa ra những thuật toán hay mô hình phù hợp với đó. Kết hợp với những nghiên cứu trước đó để cải thiện và hoàn thiện hệ thống của mình. Tất nhiên trong quá trình nghiên cứu cần phải kết hợp với việc kiểm tra bằng thực tiễn để có thể chỉnh sữa hoặc thay đổi nếu cần.</a:t>
            </a:r>
            <a:endParaRPr lang="en-US" sz="2600" dirty="0">
              <a:solidFill>
                <a:schemeClr val="tx1"/>
              </a:solidFill>
              <a:latin typeface="Verdana" pitchFamily="34" charset="0"/>
              <a:ea typeface="Verdana" pitchFamily="34" charset="0"/>
              <a:cs typeface="Verdana" pitchFamily="34" charset="0"/>
            </a:endParaRPr>
          </a:p>
        </p:txBody>
      </p:sp>
      <p:sp>
        <p:nvSpPr>
          <p:cNvPr id="27" name="TextBox 26"/>
          <p:cNvSpPr txBox="1"/>
          <p:nvPr/>
        </p:nvSpPr>
        <p:spPr>
          <a:xfrm>
            <a:off x="278607" y="11251406"/>
            <a:ext cx="10644187"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Phương</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pháp</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nghiên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cứu</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9" name="Rounded Rectangle 28"/>
          <p:cNvSpPr/>
          <p:nvPr/>
        </p:nvSpPr>
        <p:spPr>
          <a:xfrm>
            <a:off x="338056" y="16835294"/>
            <a:ext cx="6393738" cy="5612683"/>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600" b="1" u="sng" dirty="0" smtClean="0">
                <a:solidFill>
                  <a:schemeClr val="tx1"/>
                </a:solidFill>
                <a:latin typeface="Tahoma" pitchFamily="34" charset="0"/>
                <a:ea typeface="Tahoma" pitchFamily="34" charset="0"/>
                <a:cs typeface="Tahoma" pitchFamily="34" charset="0"/>
              </a:rPr>
              <a:t>Pha đăng ký</a:t>
            </a:r>
            <a:r>
              <a:rPr lang="en-US" sz="2600" dirty="0" smtClean="0">
                <a:solidFill>
                  <a:schemeClr val="tx1"/>
                </a:solidFill>
                <a:latin typeface="Tahoma" pitchFamily="34" charset="0"/>
                <a:ea typeface="Tahoma" pitchFamily="34" charset="0"/>
                <a:cs typeface="Tahoma" pitchFamily="34" charset="0"/>
              </a:rPr>
              <a:t>: người dùng sẽ cung cấp đặc trưng sinh trắc của họ cho hệ thống, và hệ thống sẽ biến đổi thông tin này về dạng an toàn và lưu trên database.</a:t>
            </a:r>
          </a:p>
          <a:p>
            <a:pPr indent="400050"/>
            <a:r>
              <a:rPr lang="en-US" sz="2600" b="1" u="sng" dirty="0" smtClean="0">
                <a:solidFill>
                  <a:schemeClr val="tx1"/>
                </a:solidFill>
                <a:latin typeface="Tahoma" pitchFamily="34" charset="0"/>
                <a:ea typeface="Tahoma" pitchFamily="34" charset="0"/>
                <a:cs typeface="Tahoma" pitchFamily="34" charset="0"/>
              </a:rPr>
              <a:t>Pha đăng nhập</a:t>
            </a:r>
            <a:r>
              <a:rPr lang="en-US" sz="2600" dirty="0" smtClean="0">
                <a:solidFill>
                  <a:schemeClr val="tx1"/>
                </a:solidFill>
                <a:latin typeface="Tahoma" pitchFamily="34" charset="0"/>
                <a:ea typeface="Tahoma" pitchFamily="34" charset="0"/>
                <a:cs typeface="Tahoma" pitchFamily="34" charset="0"/>
              </a:rPr>
              <a:t>: người dùng sẽ cung cấp lại sinh trắc của họ cho hệ thống, nếu có sự tương đồng với sinh trắc lưu trên hệ thống thì hệ thống sẽ chấp nhận người dùng, còn không thì ngược lại.</a:t>
            </a:r>
            <a:endParaRPr lang="en-US" sz="2600" b="1" u="sng" dirty="0">
              <a:solidFill>
                <a:schemeClr val="tx1"/>
              </a:solidFill>
              <a:latin typeface="Tahoma" pitchFamily="34" charset="0"/>
              <a:ea typeface="Tahoma" pitchFamily="34" charset="0"/>
              <a:cs typeface="Tahoma" pitchFamily="34" charset="0"/>
            </a:endParaRPr>
          </a:p>
        </p:txBody>
      </p:sp>
      <p:sp>
        <p:nvSpPr>
          <p:cNvPr id="30" name="TextBox 29"/>
          <p:cNvSpPr txBox="1"/>
          <p:nvPr/>
        </p:nvSpPr>
        <p:spPr>
          <a:xfrm>
            <a:off x="330992" y="15953720"/>
            <a:ext cx="7162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trúc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hệ</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thống</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5" name="Rounded Rectangle 34"/>
          <p:cNvSpPr/>
          <p:nvPr/>
        </p:nvSpPr>
        <p:spPr>
          <a:xfrm>
            <a:off x="330912" y="23415905"/>
            <a:ext cx="10070388" cy="2008702"/>
          </a:xfrm>
          <a:prstGeom prst="roundRect">
            <a:avLst>
              <a:gd name="adj" fmla="val 2159"/>
            </a:avLst>
          </a:prstGeom>
          <a:gradFill flip="none" rotWithShape="1">
            <a:gsLst>
              <a:gs pos="59000">
                <a:schemeClr val="bg1"/>
              </a:gs>
              <a:gs pos="1000">
                <a:schemeClr val="tx2">
                  <a:lumMod val="40000"/>
                  <a:lumOff val="60000"/>
                </a:schemeClr>
              </a:gs>
              <a:gs pos="42000">
                <a:schemeClr val="bg1"/>
              </a:gs>
              <a:gs pos="100000">
                <a:schemeClr val="tx2">
                  <a:lumMod val="40000"/>
                  <a:lumOff val="60000"/>
                </a:schemeClr>
              </a:gs>
            </a:gsLst>
            <a:path path="circle">
              <a:fillToRect r="100000" b="100000"/>
            </a:path>
            <a:tileRect l="-100000" t="-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600" dirty="0" smtClean="0">
                <a:solidFill>
                  <a:schemeClr val="tx1"/>
                </a:solidFill>
                <a:latin typeface="Verdana" pitchFamily="34" charset="0"/>
                <a:ea typeface="Verdana" pitchFamily="34" charset="0"/>
                <a:cs typeface="Verdana" pitchFamily="34" charset="0"/>
              </a:rPr>
              <a:t>Hệ thống cho kết quả khá tốt với số lượng người test cao. Với hệ số lỗi là 8% thì con số này khá ấn tượng và nếu có những cải tiến phù hợp có thể đưa hệ thống này vào thực tiễn</a:t>
            </a:r>
            <a:endParaRPr lang="en-US" sz="2600" dirty="0">
              <a:solidFill>
                <a:schemeClr val="tx1"/>
              </a:solidFill>
              <a:latin typeface="Verdana" pitchFamily="34" charset="0"/>
              <a:ea typeface="Verdana" pitchFamily="34" charset="0"/>
              <a:cs typeface="Verdana" pitchFamily="34" charset="0"/>
            </a:endParaRPr>
          </a:p>
        </p:txBody>
      </p:sp>
      <p:sp>
        <p:nvSpPr>
          <p:cNvPr id="36" name="TextBox 35"/>
          <p:cNvSpPr txBox="1"/>
          <p:nvPr/>
        </p:nvSpPr>
        <p:spPr>
          <a:xfrm>
            <a:off x="212805" y="22529006"/>
            <a:ext cx="6019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quả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thực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hiện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4" name="TextBox 33"/>
          <p:cNvSpPr txBox="1"/>
          <p:nvPr/>
        </p:nvSpPr>
        <p:spPr>
          <a:xfrm>
            <a:off x="14123194" y="679694"/>
            <a:ext cx="7110125" cy="1111701"/>
          </a:xfrm>
          <a:prstGeom prst="rect">
            <a:avLst/>
          </a:prstGeom>
          <a:noFill/>
        </p:spPr>
        <p:txBody>
          <a:bodyPr wrap="none" lIns="64630" tIns="32315" rIns="64630" bIns="32315" rtlCol="0" anchor="ctr">
            <a:spAutoFit/>
          </a:bodyPr>
          <a:lstStyle/>
          <a:p>
            <a:r>
              <a:rPr lang="en-US" sz="3400" i="1" dirty="0"/>
              <a:t>Tên nhóm</a:t>
            </a:r>
            <a:r>
              <a:rPr lang="en-US" sz="3400" i="1" dirty="0" smtClean="0"/>
              <a:t>: Nguyễn Nam Tiệp </a:t>
            </a:r>
            <a:endParaRPr lang="en-US" sz="3400" i="1" dirty="0"/>
          </a:p>
          <a:p>
            <a:r>
              <a:rPr lang="en-US" sz="3400" i="1" dirty="0" smtClean="0"/>
              <a:t>SV: Nguyễn Nam Tiệp MSSV: 51103624</a:t>
            </a:r>
            <a:endParaRPr lang="en-US" sz="3400" i="1" dirty="0"/>
          </a:p>
        </p:txBody>
      </p:sp>
      <p:sp>
        <p:nvSpPr>
          <p:cNvPr id="4" name="Rectangle 3"/>
          <p:cNvSpPr/>
          <p:nvPr/>
        </p:nvSpPr>
        <p:spPr>
          <a:xfrm>
            <a:off x="362152" y="3555206"/>
            <a:ext cx="5527044" cy="3629888"/>
          </a:xfrm>
          <a:prstGeom prst="rect">
            <a:avLst/>
          </a:prstGeom>
          <a:solidFill>
            <a:schemeClr val="accent1">
              <a:lumMod val="20000"/>
              <a:lumOff val="80000"/>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solidFill>
                <a:schemeClr val="tx1"/>
              </a:solidFill>
              <a:latin typeface="Verdana" pitchFamily="34" charset="0"/>
              <a:ea typeface="Verdana" pitchFamily="34" charset="0"/>
              <a:cs typeface="Verdana" pitchFamily="34" charset="0"/>
            </a:endParaRPr>
          </a:p>
        </p:txBody>
      </p:sp>
      <p:sp>
        <p:nvSpPr>
          <p:cNvPr id="42" name="Rectangle 41"/>
          <p:cNvSpPr/>
          <p:nvPr/>
        </p:nvSpPr>
        <p:spPr>
          <a:xfrm>
            <a:off x="13286132" y="16720642"/>
            <a:ext cx="7899323" cy="5629352"/>
          </a:xfrm>
          <a:prstGeom prst="rect">
            <a:avLst/>
          </a:prstGeom>
          <a:solidFill>
            <a:schemeClr val="accent1">
              <a:lumMod val="20000"/>
              <a:lumOff val="80000"/>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latin typeface="Verdana" pitchFamily="34" charset="0"/>
                <a:ea typeface="Verdana" pitchFamily="34" charset="0"/>
                <a:cs typeface="Verdana" pitchFamily="34" charset="0"/>
              </a:rPr>
              <a:t>Hình</a:t>
            </a:r>
            <a:r>
              <a:rPr lang="en-US" sz="2600" dirty="0">
                <a:solidFill>
                  <a:schemeClr val="tx1"/>
                </a:solidFill>
                <a:latin typeface="Verdana" pitchFamily="34" charset="0"/>
                <a:ea typeface="Verdana" pitchFamily="34" charset="0"/>
                <a:cs typeface="Verdana" pitchFamily="34" charset="0"/>
              </a:rPr>
              <a:t> </a:t>
            </a:r>
            <a:r>
              <a:rPr lang="en-US" sz="2600" dirty="0" err="1">
                <a:solidFill>
                  <a:schemeClr val="tx1"/>
                </a:solidFill>
                <a:latin typeface="Verdana" pitchFamily="34" charset="0"/>
                <a:ea typeface="Verdana" pitchFamily="34" charset="0"/>
                <a:cs typeface="Verdana" pitchFamily="34" charset="0"/>
              </a:rPr>
              <a:t>ảnh</a:t>
            </a:r>
            <a:endParaRPr lang="en-US" sz="2600" dirty="0">
              <a:solidFill>
                <a:schemeClr val="tx1"/>
              </a:solidFill>
              <a:latin typeface="Verdana" pitchFamily="34" charset="0"/>
              <a:ea typeface="Verdana" pitchFamily="34" charset="0"/>
              <a:cs typeface="Verdana" pitchFamily="34" charset="0"/>
            </a:endParaRPr>
          </a:p>
        </p:txBody>
      </p:sp>
      <p:sp>
        <p:nvSpPr>
          <p:cNvPr id="25" name="TextBox 24"/>
          <p:cNvSpPr txBox="1"/>
          <p:nvPr/>
        </p:nvSpPr>
        <p:spPr>
          <a:xfrm>
            <a:off x="10465594" y="22583120"/>
            <a:ext cx="6617494"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luận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0" name="Rounded Rectangle 28"/>
          <p:cNvSpPr/>
          <p:nvPr/>
        </p:nvSpPr>
        <p:spPr>
          <a:xfrm>
            <a:off x="10617994" y="23415905"/>
            <a:ext cx="10567461" cy="2465902"/>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600" dirty="0" smtClean="0">
                <a:solidFill>
                  <a:schemeClr val="tx1"/>
                </a:solidFill>
                <a:latin typeface="Tahoma" pitchFamily="34" charset="0"/>
                <a:ea typeface="Tahoma" pitchFamily="34" charset="0"/>
                <a:cs typeface="Tahoma" pitchFamily="34" charset="0"/>
              </a:rPr>
              <a:t>Đạt được những mục tiêu đề ra, và có thể mở ra vài hướng phát triển mới cho hệ thống. Điều quan trọng nhất sau khi hoàn thành luận văn là cung cấp cho nhóm những kiến thức lẫn kỹ năng quan trọng để làm hành trang cho công việc sau này. Xin chân thành cảm ơn!.</a:t>
            </a:r>
            <a:endParaRPr lang="en-US" sz="2600" dirty="0">
              <a:solidFill>
                <a:schemeClr val="tx1"/>
              </a:solidFill>
              <a:latin typeface="Tahoma" pitchFamily="34" charset="0"/>
              <a:ea typeface="Tahoma" pitchFamily="34" charset="0"/>
              <a:cs typeface="Tahoma" pitchFamily="34" charset="0"/>
            </a:endParaRPr>
          </a:p>
        </p:txBody>
      </p:sp>
      <p:sp>
        <p:nvSpPr>
          <p:cNvPr id="23" name="TextBox 22"/>
          <p:cNvSpPr txBox="1"/>
          <p:nvPr/>
        </p:nvSpPr>
        <p:spPr>
          <a:xfrm>
            <a:off x="330994" y="2180556"/>
            <a:ext cx="12039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rPr>
              <a:t>GVHD: </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Th.S Nguyễn Thị Ái Thảo.</a:t>
            </a:r>
            <a:endPar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52" y="3564089"/>
            <a:ext cx="5527044" cy="3615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2394" y="12066937"/>
            <a:ext cx="5381551" cy="385896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498" y="16235312"/>
            <a:ext cx="5968017" cy="607752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74515" y="16038741"/>
            <a:ext cx="8310940" cy="687516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424607"/>
            <a:ext cx="10401300" cy="4717358"/>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7994" y="26006706"/>
            <a:ext cx="4191000" cy="3143250"/>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600463" y="26006706"/>
            <a:ext cx="6527892" cy="3685100"/>
          </a:xfrm>
          <a:prstGeom prst="rect">
            <a:avLst/>
          </a:prstGeom>
        </p:spPr>
      </p:pic>
    </p:spTree>
    <p:extLst>
      <p:ext uri="{BB962C8B-B14F-4D97-AF65-F5344CB8AC3E}">
        <p14:creationId xmlns:p14="http://schemas.microsoft.com/office/powerpoint/2010/main" val="233035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611</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Albertus Medium</vt:lpstr>
      <vt:lpstr>Arial</vt:lpstr>
      <vt:lpstr>Calibri</vt:lpstr>
      <vt:lpstr>Tahoma</vt:lpstr>
      <vt:lpstr>Tekton Pro</vt:lpstr>
      <vt:lpstr>Verdana</vt:lpstr>
      <vt:lpstr>Wingdings</vt:lpstr>
      <vt:lpstr>Office Theme</vt:lpstr>
      <vt:lpstr>TRƯỜNG ĐẠI HỌC BÁCH KHOA TP. HỒ CHÍ MINH KHOA KHOA HỌC VÀ KỸ THUẬT MÁY TÍNH  BÁO CÁO LUẬN VĂN/THỰC TẬP TỐT NGHIỆP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Tuyen</dc:creator>
  <cp:lastModifiedBy>Nguyen Phong</cp:lastModifiedBy>
  <cp:revision>83</cp:revision>
  <dcterms:created xsi:type="dcterms:W3CDTF">2012-10-17T08:42:20Z</dcterms:created>
  <dcterms:modified xsi:type="dcterms:W3CDTF">2016-12-15T15:47:29Z</dcterms:modified>
</cp:coreProperties>
</file>