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23"/>
  </p:notesMasterIdLst>
  <p:handoutMasterIdLst>
    <p:handoutMasterId r:id="rId24"/>
  </p:handoutMasterIdLst>
  <p:sldIdLst>
    <p:sldId id="256" r:id="rId6"/>
    <p:sldId id="395" r:id="rId7"/>
    <p:sldId id="450" r:id="rId8"/>
    <p:sldId id="451" r:id="rId9"/>
    <p:sldId id="456" r:id="rId10"/>
    <p:sldId id="457" r:id="rId11"/>
    <p:sldId id="458" r:id="rId12"/>
    <p:sldId id="452" r:id="rId13"/>
    <p:sldId id="453" r:id="rId14"/>
    <p:sldId id="454" r:id="rId15"/>
    <p:sldId id="459" r:id="rId16"/>
    <p:sldId id="460" r:id="rId17"/>
    <p:sldId id="461" r:id="rId18"/>
    <p:sldId id="462" r:id="rId19"/>
    <p:sldId id="463" r:id="rId20"/>
    <p:sldId id="455" r:id="rId21"/>
    <p:sldId id="394" r:id="rId22"/>
  </p:sldIdLst>
  <p:sldSz cx="9144000" cy="6858000" type="screen4x3"/>
  <p:notesSz cx="9866313" cy="6754813"/>
  <p:defaultTex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66CC"/>
    <a:srgbClr val="FF3399"/>
    <a:srgbClr val="336699"/>
    <a:srgbClr val="0033CC"/>
    <a:srgbClr val="3399FF"/>
    <a:srgbClr val="EDA411"/>
    <a:srgbClr val="EFA94B"/>
    <a:srgbClr val="FFDF7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7"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276725"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7" name="Rectangle 3"/>
          <p:cNvSpPr>
            <a:spLocks noGrp="1" noChangeArrowheads="1"/>
          </p:cNvSpPr>
          <p:nvPr>
            <p:ph type="dt" sz="quarter" idx="1"/>
          </p:nvPr>
        </p:nvSpPr>
        <p:spPr bwMode="auto">
          <a:xfrm>
            <a:off x="5586413" y="0"/>
            <a:ext cx="4278312"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r" defTabSz="885825">
              <a:spcBef>
                <a:spcPct val="0"/>
              </a:spcBef>
              <a:defRPr sz="1100" b="0">
                <a:solidFill>
                  <a:schemeClr val="tx1"/>
                </a:solidFill>
              </a:defRPr>
            </a:lvl1pPr>
          </a:lstStyle>
          <a:p>
            <a:pPr>
              <a:defRPr/>
            </a:pPr>
            <a:endParaRPr lang="en-US"/>
          </a:p>
        </p:txBody>
      </p:sp>
      <p:sp>
        <p:nvSpPr>
          <p:cNvPr id="108548" name="Rectangle 4"/>
          <p:cNvSpPr>
            <a:spLocks noGrp="1" noChangeArrowheads="1"/>
          </p:cNvSpPr>
          <p:nvPr>
            <p:ph type="ftr" sz="quarter" idx="2"/>
          </p:nvPr>
        </p:nvSpPr>
        <p:spPr bwMode="auto">
          <a:xfrm>
            <a:off x="0" y="6415088"/>
            <a:ext cx="4276725"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9" name="Rectangle 5"/>
          <p:cNvSpPr>
            <a:spLocks noGrp="1" noChangeArrowheads="1"/>
          </p:cNvSpPr>
          <p:nvPr>
            <p:ph type="sldNum" sz="quarter" idx="3"/>
          </p:nvPr>
        </p:nvSpPr>
        <p:spPr bwMode="auto">
          <a:xfrm>
            <a:off x="5586413" y="6415088"/>
            <a:ext cx="4278312"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r" defTabSz="885825">
              <a:spcBef>
                <a:spcPct val="0"/>
              </a:spcBef>
              <a:defRPr sz="1100" b="0">
                <a:solidFill>
                  <a:schemeClr val="tx1"/>
                </a:solidFill>
              </a:defRPr>
            </a:lvl1pPr>
          </a:lstStyle>
          <a:p>
            <a:pPr>
              <a:defRPr/>
            </a:pPr>
            <a:fld id="{2169F562-D626-4832-879E-8DD24AEFF021}" type="slidenum">
              <a:rPr lang="en-US"/>
              <a:pPr>
                <a:defRPr/>
              </a:pPr>
              <a:t>‹#›</a:t>
            </a:fld>
            <a:endParaRPr lang="en-US"/>
          </a:p>
        </p:txBody>
      </p:sp>
    </p:spTree>
    <p:extLst>
      <p:ext uri="{BB962C8B-B14F-4D97-AF65-F5344CB8AC3E}">
        <p14:creationId xmlns:p14="http://schemas.microsoft.com/office/powerpoint/2010/main" val="239212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B3D2EA87-6173-4DFB-9754-C2DB0166339E}" type="datetimeFigureOut">
              <a:rPr lang="en-US" smtClean="0"/>
              <a:t>12/15/2016</a:t>
            </a:fld>
            <a:endParaRPr lang="en-US"/>
          </a:p>
        </p:txBody>
      </p:sp>
      <p:sp>
        <p:nvSpPr>
          <p:cNvPr id="4" name="Slide Image Placeholder 3"/>
          <p:cNvSpPr>
            <a:spLocks noGrp="1" noRot="1" noChangeAspect="1"/>
          </p:cNvSpPr>
          <p:nvPr>
            <p:ph type="sldImg" idx="2"/>
          </p:nvPr>
        </p:nvSpPr>
        <p:spPr>
          <a:xfrm>
            <a:off x="3243263" y="506413"/>
            <a:ext cx="3379787" cy="2533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08338"/>
            <a:ext cx="7893050" cy="30400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16675"/>
            <a:ext cx="4275138"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000" y="6416675"/>
            <a:ext cx="4276725" cy="336550"/>
          </a:xfrm>
          <a:prstGeom prst="rect">
            <a:avLst/>
          </a:prstGeom>
        </p:spPr>
        <p:txBody>
          <a:bodyPr vert="horz" lIns="91440" tIns="45720" rIns="91440" bIns="45720" rtlCol="0" anchor="b"/>
          <a:lstStyle>
            <a:lvl1pPr algn="r">
              <a:defRPr sz="1200"/>
            </a:lvl1pPr>
          </a:lstStyle>
          <a:p>
            <a:fld id="{177D09CC-47A2-4382-A963-62A629F4EDC4}" type="slidenum">
              <a:rPr lang="en-US" smtClean="0"/>
              <a:t>‹#›</a:t>
            </a:fld>
            <a:endParaRPr lang="en-US"/>
          </a:p>
        </p:txBody>
      </p:sp>
    </p:spTree>
    <p:extLst>
      <p:ext uri="{BB962C8B-B14F-4D97-AF65-F5344CB8AC3E}">
        <p14:creationId xmlns:p14="http://schemas.microsoft.com/office/powerpoint/2010/main" val="428817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2" name="Rectangle 3"/>
          <p:cNvSpPr>
            <a:spLocks noChangeArrowheads="1"/>
          </p:cNvSpPr>
          <p:nvPr/>
        </p:nvSpPr>
        <p:spPr bwMode="auto">
          <a:xfrm>
            <a:off x="0" y="0"/>
            <a:ext cx="9144000" cy="8683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7" name="Rectangle 2"/>
          <p:cNvSpPr>
            <a:spLocks noChangeArrowheads="1"/>
          </p:cNvSpPr>
          <p:nvPr/>
        </p:nvSpPr>
        <p:spPr bwMode="auto">
          <a:xfrm>
            <a:off x="0" y="6088062"/>
            <a:ext cx="9144000" cy="76993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42" name="Title 1"/>
          <p:cNvSpPr>
            <a:spLocks noGrp="1"/>
          </p:cNvSpPr>
          <p:nvPr>
            <p:ph type="title" hasCustomPrompt="1"/>
          </p:nvPr>
        </p:nvSpPr>
        <p:spPr>
          <a:xfrm>
            <a:off x="215153" y="126338"/>
            <a:ext cx="7274859" cy="604198"/>
          </a:xfrm>
          <a:prstGeom prst="rect">
            <a:avLst/>
          </a:prstGeom>
        </p:spPr>
        <p:txBody>
          <a:bodyPr/>
          <a:lstStyle>
            <a:lvl1pPr algn="l">
              <a:defRPr sz="3000" b="1">
                <a:solidFill>
                  <a:schemeClr val="bg1"/>
                </a:solidFill>
              </a:defRPr>
            </a:lvl1pPr>
          </a:lstStyle>
          <a:p>
            <a:r>
              <a:rPr lang="en-US" dirty="0" smtClean="0"/>
              <a:t>Click to edit master title</a:t>
            </a:r>
            <a:endParaRPr lang="en-US" dirty="0"/>
          </a:p>
        </p:txBody>
      </p:sp>
      <p:sp>
        <p:nvSpPr>
          <p:cNvPr id="43" name="Content Placeholder 2"/>
          <p:cNvSpPr>
            <a:spLocks noGrp="1"/>
          </p:cNvSpPr>
          <p:nvPr>
            <p:ph idx="1"/>
          </p:nvPr>
        </p:nvSpPr>
        <p:spPr>
          <a:xfrm>
            <a:off x="336176" y="1183341"/>
            <a:ext cx="8485095" cy="4666130"/>
          </a:xfrm>
          <a:prstGeom prst="rect">
            <a:avLst/>
          </a:prstGeom>
        </p:spPr>
        <p:txBody>
          <a:bodyPr/>
          <a:lstStyle>
            <a:lvl1pPr marL="365760" indent="-365760">
              <a:spcBef>
                <a:spcPts val="1200"/>
              </a:spcBef>
              <a:buSzPct val="120000"/>
              <a:defRPr sz="2800"/>
            </a:lvl1pPr>
            <a:lvl2pPr marL="685800" indent="-336550">
              <a:spcBef>
                <a:spcPts val="1200"/>
              </a:spcBef>
              <a:buSzPct val="110000"/>
              <a:buFont typeface="Wingdings" pitchFamily="2" charset="2"/>
              <a:buChar char="§"/>
              <a:defRPr sz="2600"/>
            </a:lvl2pPr>
            <a:lvl3pPr marL="1035050" indent="-349250">
              <a:spcBef>
                <a:spcPts val="1200"/>
              </a:spcBef>
              <a:buFont typeface="Courier New" pitchFamily="49" charset="0"/>
              <a:buChar char="o"/>
              <a:defRPr sz="2400"/>
            </a:lvl3pPr>
            <a:lvl4pPr marL="1371600" indent="-336550">
              <a:spcBef>
                <a:spcPts val="1200"/>
              </a:spcBef>
              <a:defRPr sz="2200"/>
            </a:lvl4pPr>
            <a:lvl5pPr marL="1720850" indent="-349250">
              <a:spcBef>
                <a:spcPts val="1200"/>
              </a:spcBef>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Rectangle 6"/>
          <p:cNvSpPr>
            <a:spLocks noGrp="1" noChangeArrowheads="1"/>
          </p:cNvSpPr>
          <p:nvPr>
            <p:ph type="sldNum" sz="quarter" idx="12"/>
          </p:nvPr>
        </p:nvSpPr>
        <p:spPr>
          <a:xfrm>
            <a:off x="8364070" y="6339354"/>
            <a:ext cx="564775" cy="392024"/>
          </a:xfrm>
          <a:prstGeom prst="rect">
            <a:avLst/>
          </a:prstGeom>
          <a:ln/>
        </p:spPr>
        <p:txBody>
          <a:bodyPr/>
          <a:lstStyle>
            <a:lvl1pPr>
              <a:defRPr sz="1400">
                <a:solidFill>
                  <a:schemeClr val="bg1"/>
                </a:solidFill>
              </a:defRPr>
            </a:lvl1pPr>
          </a:lstStyle>
          <a:p>
            <a:pPr>
              <a:defRPr/>
            </a:pPr>
            <a:fld id="{486618C1-054C-4E1D-BC19-6E8A9BAB5F99}" type="slidenum">
              <a:rPr lang="en-US" smtClean="0"/>
              <a:pPr>
                <a:defRPr/>
              </a:pPr>
              <a:t>‹#›</a:t>
            </a:fld>
            <a:endParaRPr lang="en-US"/>
          </a:p>
        </p:txBody>
      </p:sp>
      <p:pic>
        <p:nvPicPr>
          <p:cNvPr id="24" name="Picture 6" descr="C:\Users\admin\Desktop\logo_hcm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7853" y="6164449"/>
            <a:ext cx="572247" cy="5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65087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68330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25619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963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960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50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788E2-4662-42DA-AE6D-55C618CE61F8}"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06163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788E2-4662-42DA-AE6D-55C618CE61F8}"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40339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788E2-4662-42DA-AE6D-55C618CE61F8}"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4348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788E2-4662-42DA-AE6D-55C618CE61F8}"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7890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788E2-4662-42DA-AE6D-55C618CE61F8}" type="datetimeFigureOut">
              <a:rPr lang="en-US" smtClean="0"/>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426371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2992901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788E2-4662-42DA-AE6D-55C618CE61F8}" type="datetimeFigureOut">
              <a:rPr lang="en-US" smtClean="0"/>
              <a:t>12/15/2016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03D0-498E-42B5-BDA5-DD24F2B66B68}" type="slidenum">
              <a:rPr lang="en-US" smtClean="0"/>
              <a:t>‹#›</a:t>
            </a:fld>
            <a:endParaRPr lang="en-US"/>
          </a:p>
        </p:txBody>
      </p:sp>
    </p:spTree>
    <p:extLst>
      <p:ext uri="{BB962C8B-B14F-4D97-AF65-F5344CB8AC3E}">
        <p14:creationId xmlns:p14="http://schemas.microsoft.com/office/powerpoint/2010/main" val="6743754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9144000" cy="6858000"/>
          </a:xfrm>
        </p:grpSpPr>
        <p:pic>
          <p:nvPicPr>
            <p:cNvPr id="2050" name="Picture 31" descr="top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463"/>
              <a:ext cx="91440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6"/>
            <p:cNvSpPr>
              <a:spLocks noChangeArrowheads="1"/>
            </p:cNvSpPr>
            <p:nvPr/>
          </p:nvSpPr>
          <p:spPr bwMode="auto">
            <a:xfrm>
              <a:off x="0" y="4514850"/>
              <a:ext cx="9144000" cy="2343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052" name="Rectangle 98"/>
            <p:cNvSpPr>
              <a:spLocks noChangeArrowheads="1"/>
            </p:cNvSpPr>
            <p:nvPr/>
          </p:nvSpPr>
          <p:spPr bwMode="auto">
            <a:xfrm>
              <a:off x="0" y="0"/>
              <a:ext cx="9144000" cy="27225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2000"/>
                </a:spcBef>
              </a:pPr>
              <a:r>
                <a:rPr lang="en-US" sz="4400" dirty="0" smtClean="0"/>
                <a:t>BẢO VỆ MẪU SINH TRẮCTRONG</a:t>
              </a:r>
              <a:br>
                <a:rPr lang="en-US" sz="4400" dirty="0" smtClean="0"/>
              </a:br>
              <a:r>
                <a:rPr lang="en-US" sz="4400" dirty="0" smtClean="0"/>
                <a:t>XÁC THỰC TỪ XA.</a:t>
              </a:r>
            </a:p>
          </p:txBody>
        </p:sp>
      </p:grpSp>
      <p:sp>
        <p:nvSpPr>
          <p:cNvPr id="17" name="Rectangle 4"/>
          <p:cNvSpPr txBox="1">
            <a:spLocks noChangeArrowheads="1"/>
          </p:cNvSpPr>
          <p:nvPr/>
        </p:nvSpPr>
        <p:spPr>
          <a:xfrm>
            <a:off x="3236495" y="4724400"/>
            <a:ext cx="577091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Nhóm thực hiện(1 người): Nguyễn Nam Tiệp</a:t>
            </a:r>
            <a:endParaRPr lang="en-US" sz="2000" dirty="0"/>
          </a:p>
        </p:txBody>
      </p:sp>
      <p:sp>
        <p:nvSpPr>
          <p:cNvPr id="4" name="Slide Number Placeholder 3"/>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a:t>
            </a:fld>
            <a:endParaRPr lang="en-US"/>
          </a:p>
        </p:txBody>
      </p:sp>
      <p:sp>
        <p:nvSpPr>
          <p:cNvPr id="19" name="Rectangle 4"/>
          <p:cNvSpPr txBox="1">
            <a:spLocks noChangeArrowheads="1"/>
          </p:cNvSpPr>
          <p:nvPr/>
        </p:nvSpPr>
        <p:spPr>
          <a:xfrm>
            <a:off x="5666704" y="2398695"/>
            <a:ext cx="3477297" cy="323868"/>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fld id="{92745011-5E1B-47FB-A6C3-6BD71DF162F9}" type="datetime2">
              <a:rPr lang="en-US" smtClean="0"/>
              <a:pPr>
                <a:defRPr/>
              </a:pPr>
              <a:t>Thursday, December 15, 2016</a:t>
            </a:fld>
            <a:endParaRPr lang="en-US" dirty="0"/>
          </a:p>
        </p:txBody>
      </p:sp>
      <p:pic>
        <p:nvPicPr>
          <p:cNvPr id="21" name="Picture 6" descr="C:\Users\admin\Desktop\logo_hcm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4" y="4751979"/>
            <a:ext cx="1715177" cy="17491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txBox="1">
            <a:spLocks noChangeArrowheads="1"/>
          </p:cNvSpPr>
          <p:nvPr/>
        </p:nvSpPr>
        <p:spPr>
          <a:xfrm>
            <a:off x="4706145" y="5224467"/>
            <a:ext cx="430126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endParaRPr lang="en-US" sz="2000" dirty="0"/>
          </a:p>
        </p:txBody>
      </p:sp>
      <p:sp>
        <p:nvSpPr>
          <p:cNvPr id="12" name="Rectangle 4"/>
          <p:cNvSpPr txBox="1">
            <a:spLocks noChangeArrowheads="1"/>
          </p:cNvSpPr>
          <p:nvPr/>
        </p:nvSpPr>
        <p:spPr>
          <a:xfrm>
            <a:off x="3525253" y="6024851"/>
            <a:ext cx="5618747"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Giảng Viên HD:Th.S Nguyễn Thị Ái Thảo</a:t>
            </a:r>
            <a:endParaRPr lang="en-US" sz="20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r>
              <a:rPr lang="en-US" sz="2400" dirty="0" smtClean="0"/>
              <a:t>Như trên hình 3 đã nói rất rõ ý tưởng. Lúc enrollment server sẽ lưu sinh trắc của người dùng. Trong lúc xác thực người dùng sẽ truyền khóa K đến server để xác thực, nhưng nếu truyền khóa K thì rất dễ bị kẻ xấu lấy hoặc thay đổi, chính vì vậy nên trước khi truyền chúng ta sẽ kết hợp với sinh trắc của người dùng thông qua phép kết hợp đặc biệt để tạo thành BiometricBlock, cái này sẽ gửi lên server và server sẽ kiểm tra nếu mẫu sinh trắc này có một sai số trong khoảng cho phép thì sẽ phục hồi lại giống như khóa K lúc gởi đến và đây là cũng một người còn không thì ngược lại.</a:t>
            </a:r>
            <a:endParaRPr lang="en-US" sz="2400"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10</a:t>
            </a:fld>
            <a:endParaRPr lang="en-US"/>
          </a:p>
        </p:txBody>
      </p:sp>
    </p:spTree>
    <p:extLst>
      <p:ext uri="{BB962C8B-B14F-4D97-AF65-F5344CB8AC3E}">
        <p14:creationId xmlns:p14="http://schemas.microsoft.com/office/powerpoint/2010/main" val="71608841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Hệ thống xác thực sử dụng fuzzy-commitment: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11</a:t>
            </a:fld>
            <a:endParaRPr lang="en-US"/>
          </a:p>
        </p:txBody>
      </p:sp>
      <p:pic>
        <p:nvPicPr>
          <p:cNvPr id="5" name="Picture 4"/>
          <p:cNvPicPr/>
          <p:nvPr/>
        </p:nvPicPr>
        <p:blipFill>
          <a:blip r:embed="rId2"/>
          <a:stretch>
            <a:fillRect/>
          </a:stretch>
        </p:blipFill>
        <p:spPr>
          <a:xfrm>
            <a:off x="1573659" y="1804737"/>
            <a:ext cx="6010128" cy="3900355"/>
          </a:xfrm>
          <a:prstGeom prst="rect">
            <a:avLst/>
          </a:prstGeom>
        </p:spPr>
      </p:pic>
    </p:spTree>
    <p:extLst>
      <p:ext uri="{BB962C8B-B14F-4D97-AF65-F5344CB8AC3E}">
        <p14:creationId xmlns:p14="http://schemas.microsoft.com/office/powerpoint/2010/main" val="13248097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Enrrollment.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12</a:t>
            </a:fld>
            <a:endParaRPr lang="en-US"/>
          </a:p>
        </p:txBody>
      </p:sp>
      <p:pic>
        <p:nvPicPr>
          <p:cNvPr id="5" name="Picture 4"/>
          <p:cNvPicPr/>
          <p:nvPr/>
        </p:nvPicPr>
        <p:blipFill>
          <a:blip r:embed="rId2"/>
          <a:stretch>
            <a:fillRect/>
          </a:stretch>
        </p:blipFill>
        <p:spPr>
          <a:xfrm>
            <a:off x="2824699" y="1428283"/>
            <a:ext cx="4809691" cy="4659696"/>
          </a:xfrm>
          <a:prstGeom prst="rect">
            <a:avLst/>
          </a:prstGeom>
        </p:spPr>
      </p:pic>
    </p:spTree>
    <p:extLst>
      <p:ext uri="{BB962C8B-B14F-4D97-AF65-F5344CB8AC3E}">
        <p14:creationId xmlns:p14="http://schemas.microsoft.com/office/powerpoint/2010/main" val="386276052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Authentication.</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13</a:t>
            </a:fld>
            <a:endParaRPr lang="en-US"/>
          </a:p>
        </p:txBody>
      </p:sp>
      <p:pic>
        <p:nvPicPr>
          <p:cNvPr id="5" name="Picture 4"/>
          <p:cNvPicPr/>
          <p:nvPr/>
        </p:nvPicPr>
        <p:blipFill>
          <a:blip r:embed="rId2"/>
          <a:stretch>
            <a:fillRect/>
          </a:stretch>
        </p:blipFill>
        <p:spPr>
          <a:xfrm>
            <a:off x="3196700" y="985721"/>
            <a:ext cx="5732145" cy="4742180"/>
          </a:xfrm>
          <a:prstGeom prst="rect">
            <a:avLst/>
          </a:prstGeom>
        </p:spPr>
      </p:pic>
    </p:spTree>
    <p:extLst>
      <p:ext uri="{BB962C8B-B14F-4D97-AF65-F5344CB8AC3E}">
        <p14:creationId xmlns:p14="http://schemas.microsoft.com/office/powerpoint/2010/main" val="29543887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a:t>
            </a:r>
            <a:endParaRPr lang="en-US" dirty="0"/>
          </a:p>
        </p:txBody>
      </p:sp>
      <p:sp>
        <p:nvSpPr>
          <p:cNvPr id="3" name="Content Placeholder 2"/>
          <p:cNvSpPr>
            <a:spLocks noGrp="1"/>
          </p:cNvSpPr>
          <p:nvPr>
            <p:ph idx="1"/>
          </p:nvPr>
        </p:nvSpPr>
        <p:spPr/>
        <p:txBody>
          <a:bodyPr/>
          <a:lstStyle/>
          <a:p>
            <a:pPr marL="0" indent="0">
              <a:buNone/>
            </a:pPr>
            <a:r>
              <a:rPr lang="en-US" dirty="0" smtClean="0"/>
              <a:t>Hệ thống có khả năng chống lại các loại tấn công.</a:t>
            </a:r>
          </a:p>
          <a:p>
            <a:r>
              <a:rPr lang="en-US" dirty="0" smtClean="0"/>
              <a:t>Biometric template attack</a:t>
            </a:r>
          </a:p>
          <a:p>
            <a:r>
              <a:rPr lang="en-US" dirty="0" smtClean="0"/>
              <a:t>Replay attack</a:t>
            </a:r>
          </a:p>
          <a:p>
            <a:r>
              <a:rPr lang="en-US" dirty="0" smtClean="0"/>
              <a:t>Man-midle-attack</a:t>
            </a:r>
          </a:p>
          <a:p>
            <a:r>
              <a:rPr lang="en-US" dirty="0" smtClean="0"/>
              <a:t>Insider attack</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14</a:t>
            </a:fld>
            <a:endParaRPr lang="en-US"/>
          </a:p>
        </p:txBody>
      </p:sp>
    </p:spTree>
    <p:extLst>
      <p:ext uri="{BB962C8B-B14F-4D97-AF65-F5344CB8AC3E}">
        <p14:creationId xmlns:p14="http://schemas.microsoft.com/office/powerpoint/2010/main" val="34660032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 tra hệ thống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15</a:t>
            </a:fld>
            <a:endParaRPr lang="en-US"/>
          </a:p>
        </p:txBody>
      </p:sp>
      <p:pic>
        <p:nvPicPr>
          <p:cNvPr id="5" name="Content Placeholder 4" descr="C:\Users\Nguyen Phong\LVTN\LVTN_SOURCE_BIOMETRIC_AUTHENTICATION\DSTTClient\ERRSyste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50" y="1527597"/>
            <a:ext cx="8485188" cy="3977431"/>
          </a:xfrm>
          <a:prstGeom prst="rect">
            <a:avLst/>
          </a:prstGeom>
          <a:noFill/>
          <a:ln>
            <a:noFill/>
          </a:ln>
        </p:spPr>
      </p:pic>
    </p:spTree>
    <p:extLst>
      <p:ext uri="{BB962C8B-B14F-4D97-AF65-F5344CB8AC3E}">
        <p14:creationId xmlns:p14="http://schemas.microsoft.com/office/powerpoint/2010/main" val="642008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en-US" dirty="0" smtClean="0"/>
              <a:t>Kết quả thu được khá khả quan, với chỉ số sai lệch khoản hơn 8% thì đây có thể được xem là một thành công.</a:t>
            </a:r>
          </a:p>
          <a:p>
            <a:r>
              <a:rPr lang="en-US" dirty="0" smtClean="0"/>
              <a:t>Hiệu suất chương trình gần như không thay đổi so với hệ thống cũ vì tuy giải thuật hơi phức tạp như độ khó của phép tính không quá cao và phép nhân hai ma trận cũng không tốn nhiều tài nguyên vì đây là nhân với ma trận trực giao.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16</a:t>
            </a:fld>
            <a:endParaRPr lang="en-US"/>
          </a:p>
        </p:txBody>
      </p:sp>
    </p:spTree>
    <p:extLst>
      <p:ext uri="{BB962C8B-B14F-4D97-AF65-F5344CB8AC3E}">
        <p14:creationId xmlns:p14="http://schemas.microsoft.com/office/powerpoint/2010/main" val="18429909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4338" name="Rectangle 2"/>
            <p:cNvSpPr>
              <a:spLocks noChangeArrowheads="1"/>
            </p:cNvSpPr>
            <p:nvPr/>
          </p:nvSpPr>
          <p:spPr bwMode="auto">
            <a:xfrm>
              <a:off x="0" y="3600450"/>
              <a:ext cx="9144000" cy="32575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39" name="Rectangle 3"/>
            <p:cNvSpPr>
              <a:spLocks noChangeArrowheads="1"/>
            </p:cNvSpPr>
            <p:nvPr/>
          </p:nvSpPr>
          <p:spPr bwMode="auto">
            <a:xfrm>
              <a:off x="0" y="0"/>
              <a:ext cx="9144000" cy="285591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41" name="Oval 15"/>
            <p:cNvSpPr>
              <a:spLocks noChangeArrowheads="1"/>
            </p:cNvSpPr>
            <p:nvPr/>
          </p:nvSpPr>
          <p:spPr bwMode="auto">
            <a:xfrm>
              <a:off x="2781300" y="2418711"/>
              <a:ext cx="1555750" cy="1555750"/>
            </a:xfrm>
            <a:prstGeom prst="ellipse">
              <a:avLst/>
            </a:prstGeom>
            <a:solidFill>
              <a:srgbClr val="FFFFFF">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l"/>
              <a:endParaRPr lang="en-US">
                <a:solidFill>
                  <a:schemeClr val="tx1"/>
                </a:solidFill>
              </a:endParaRPr>
            </a:p>
          </p:txBody>
        </p:sp>
        <p:sp>
          <p:nvSpPr>
            <p:cNvPr id="14342" name="Text Box 18"/>
            <p:cNvSpPr txBox="1">
              <a:spLocks noChangeArrowheads="1"/>
            </p:cNvSpPr>
            <p:nvPr/>
          </p:nvSpPr>
          <p:spPr bwMode="auto">
            <a:xfrm>
              <a:off x="1690688" y="2979738"/>
              <a:ext cx="416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400" b="1">
                  <a:solidFill>
                    <a:schemeClr val="bg1"/>
                  </a:solidFill>
                  <a:latin typeface="Arial" charset="0"/>
                </a:defRPr>
              </a:lvl1pPr>
              <a:lvl2pPr marL="742950" indent="-285750" eaLnBrk="0" hangingPunct="0">
                <a:defRPr sz="1400" b="1">
                  <a:solidFill>
                    <a:schemeClr val="bg1"/>
                  </a:solidFill>
                  <a:latin typeface="Arial" charset="0"/>
                </a:defRPr>
              </a:lvl2pPr>
              <a:lvl3pPr marL="1143000" indent="-228600" eaLnBrk="0" hangingPunct="0">
                <a:defRPr sz="1400" b="1">
                  <a:solidFill>
                    <a:schemeClr val="bg1"/>
                  </a:solidFill>
                  <a:latin typeface="Arial" charset="0"/>
                </a:defRPr>
              </a:lvl3pPr>
              <a:lvl4pPr marL="1600200" indent="-228600" eaLnBrk="0" hangingPunct="0">
                <a:defRPr sz="1400" b="1">
                  <a:solidFill>
                    <a:schemeClr val="bg1"/>
                  </a:solidFill>
                  <a:latin typeface="Arial" charset="0"/>
                </a:defRPr>
              </a:lvl4pPr>
              <a:lvl5pPr marL="2057400" indent="-228600" eaLnBrk="0" hangingPunct="0">
                <a:defRPr sz="1400" b="1">
                  <a:solidFill>
                    <a:schemeClr val="bg1"/>
                  </a:solidFill>
                  <a:latin typeface="Arial" charset="0"/>
                </a:defRPr>
              </a:lvl5pPr>
              <a:lvl6pPr marL="2514600" indent="-228600" algn="ctr" eaLnBrk="0" fontAlgn="base" hangingPunct="0">
                <a:spcBef>
                  <a:spcPct val="50000"/>
                </a:spcBef>
                <a:spcAft>
                  <a:spcPct val="0"/>
                </a:spcAft>
                <a:defRPr sz="1400" b="1">
                  <a:solidFill>
                    <a:schemeClr val="bg1"/>
                  </a:solidFill>
                  <a:latin typeface="Arial" charset="0"/>
                </a:defRPr>
              </a:lvl6pPr>
              <a:lvl7pPr marL="2971800" indent="-228600" algn="ctr" eaLnBrk="0" fontAlgn="base" hangingPunct="0">
                <a:spcBef>
                  <a:spcPct val="50000"/>
                </a:spcBef>
                <a:spcAft>
                  <a:spcPct val="0"/>
                </a:spcAft>
                <a:defRPr sz="1400" b="1">
                  <a:solidFill>
                    <a:schemeClr val="bg1"/>
                  </a:solidFill>
                  <a:latin typeface="Arial" charset="0"/>
                </a:defRPr>
              </a:lvl7pPr>
              <a:lvl8pPr marL="3429000" indent="-228600" algn="ctr" eaLnBrk="0" fontAlgn="base" hangingPunct="0">
                <a:spcBef>
                  <a:spcPct val="50000"/>
                </a:spcBef>
                <a:spcAft>
                  <a:spcPct val="0"/>
                </a:spcAft>
                <a:defRPr sz="1400" b="1">
                  <a:solidFill>
                    <a:schemeClr val="bg1"/>
                  </a:solidFill>
                  <a:latin typeface="Arial" charset="0"/>
                </a:defRPr>
              </a:lvl8pPr>
              <a:lvl9pPr marL="3886200" indent="-228600" algn="ctr" eaLnBrk="0" fontAlgn="base" hangingPunct="0">
                <a:spcBef>
                  <a:spcPct val="50000"/>
                </a:spcBef>
                <a:spcAft>
                  <a:spcPct val="0"/>
                </a:spcAft>
                <a:defRPr sz="1400" b="1">
                  <a:solidFill>
                    <a:schemeClr val="bg1"/>
                  </a:solidFill>
                  <a:latin typeface="Arial" charset="0"/>
                </a:defRPr>
              </a:lvl9pPr>
            </a:lstStyle>
            <a:p>
              <a:pPr eaLnBrk="1" hangingPunct="1"/>
              <a:r>
                <a:rPr lang="en-US" sz="2800">
                  <a:solidFill>
                    <a:srgbClr val="333333"/>
                  </a:solidFill>
                </a:rPr>
                <a:t>CHÂN THÀNH CẢM ƠN</a:t>
              </a:r>
            </a:p>
          </p:txBody>
        </p:sp>
      </p:grpSp>
      <p:sp>
        <p:nvSpPr>
          <p:cNvPr id="3" name="Slide Number Placeholder 2"/>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17</a:t>
            </a:fld>
            <a:endParaRPr lang="en-US"/>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Giới thiệu đề tài</a:t>
            </a:r>
            <a:endParaRPr lang="en-US" sz="3000" dirty="0"/>
          </a:p>
        </p:txBody>
      </p:sp>
      <p:sp>
        <p:nvSpPr>
          <p:cNvPr id="3" name="Content Placeholder 2"/>
          <p:cNvSpPr>
            <a:spLocks noGrp="1"/>
          </p:cNvSpPr>
          <p:nvPr>
            <p:ph idx="1"/>
          </p:nvPr>
        </p:nvSpPr>
        <p:spPr/>
        <p:txBody>
          <a:bodyPr/>
          <a:lstStyle/>
          <a:p>
            <a:pPr marL="0" indent="0">
              <a:buNone/>
            </a:pPr>
            <a:r>
              <a:rPr lang="en-US" dirty="0" smtClean="0"/>
              <a:t>tìm hiểu mô hình xác thực từ xa sử dụng đặc trưng sinh trắc, phương pháp bảo vệ mẫu sinh trắc và bảo vệ trên đường truyền có bảo vệ đặc trưng sinh trắc. Giống với phương pháp sử dụng password thì mục đích cuối cùng là xây dựng hệ thống xác thực người dùng an toàn và hiệu quả, thì để giải quyết vấn đề này chúng ta cần giải quyết hai việc cơ bản:</a:t>
            </a:r>
          </a:p>
          <a:p>
            <a:pPr>
              <a:buFont typeface="Arial" panose="020B0604020202020204" pitchFamily="34" charset="0"/>
              <a:buChar char="•"/>
            </a:pPr>
            <a:r>
              <a:rPr lang="en-US" sz="2800" dirty="0" smtClean="0"/>
              <a:t>Làm sao bảo vệ mẫu sinh trắc lưu trên server.</a:t>
            </a:r>
          </a:p>
          <a:p>
            <a:pPr>
              <a:buFont typeface="Arial" panose="020B0604020202020204" pitchFamily="34" charset="0"/>
              <a:buChar char="•"/>
            </a:pPr>
            <a:r>
              <a:rPr lang="en-US" dirty="0" smtClean="0"/>
              <a:t>Làm sao bảo vệ sinh trắc trên đường truyền mạng.</a:t>
            </a:r>
            <a:endParaRPr lang="en-US" sz="2800" dirty="0" smtClean="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a:t>
            </a:fld>
            <a:endParaRPr lang="en-US"/>
          </a:p>
        </p:txBody>
      </p:sp>
    </p:spTree>
    <p:extLst>
      <p:ext uri="{BB962C8B-B14F-4D97-AF65-F5344CB8AC3E}">
        <p14:creationId xmlns:p14="http://schemas.microsoft.com/office/powerpoint/2010/main" val="36036399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sinh trắc là gì?</a:t>
            </a:r>
            <a:endParaRPr lang="en-US" dirty="0"/>
          </a:p>
        </p:txBody>
      </p:sp>
      <p:sp>
        <p:nvSpPr>
          <p:cNvPr id="3" name="Content Placeholder 2"/>
          <p:cNvSpPr>
            <a:spLocks noGrp="1"/>
          </p:cNvSpPr>
          <p:nvPr>
            <p:ph idx="1"/>
          </p:nvPr>
        </p:nvSpPr>
        <p:spPr/>
        <p:txBody>
          <a:bodyPr/>
          <a:lstStyle/>
          <a:p>
            <a:pPr marL="0" indent="0">
              <a:buNone/>
            </a:pPr>
            <a:r>
              <a:rPr lang="en-US" dirty="0" smtClean="0"/>
              <a:t>Sinh trắc là những thuộc tính vật lý, đặc điểm sinh học, riêng của mỗi cá nhân như vân tay, móng mắt, khuôn mặt,... để nhận diện.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32" y="3369128"/>
            <a:ext cx="4102768" cy="2737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8" y="3078706"/>
            <a:ext cx="4056766" cy="2908998"/>
          </a:xfrm>
          <a:prstGeom prst="rect">
            <a:avLst/>
          </a:prstGeom>
        </p:spPr>
      </p:pic>
    </p:spTree>
    <p:extLst>
      <p:ext uri="{BB962C8B-B14F-4D97-AF65-F5344CB8AC3E}">
        <p14:creationId xmlns:p14="http://schemas.microsoft.com/office/powerpoint/2010/main" val="186210531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bảo vệ mẫu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4</a:t>
            </a:fld>
            <a:endParaRPr lang="en-US"/>
          </a:p>
        </p:txBody>
      </p:sp>
      <p:pic>
        <p:nvPicPr>
          <p:cNvPr id="6" name="Content Placeholder 5"/>
          <p:cNvPicPr>
            <a:picLocks noGrp="1"/>
          </p:cNvPicPr>
          <p:nvPr>
            <p:ph idx="1"/>
          </p:nvPr>
        </p:nvPicPr>
        <p:blipFill>
          <a:blip r:embed="rId2"/>
          <a:stretch>
            <a:fillRect/>
          </a:stretch>
        </p:blipFill>
        <p:spPr>
          <a:xfrm>
            <a:off x="1154428" y="1634863"/>
            <a:ext cx="6849431" cy="3762900"/>
          </a:xfrm>
          <a:prstGeom prst="rect">
            <a:avLst/>
          </a:prstGeom>
        </p:spPr>
      </p:pic>
    </p:spTree>
    <p:extLst>
      <p:ext uri="{BB962C8B-B14F-4D97-AF65-F5344CB8AC3E}">
        <p14:creationId xmlns:p14="http://schemas.microsoft.com/office/powerpoint/2010/main" val="55792032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5</a:t>
            </a:fld>
            <a:endParaRPr lang="en-US"/>
          </a:p>
        </p:txBody>
      </p:sp>
      <p:pic>
        <p:nvPicPr>
          <p:cNvPr id="5" name="Content Placeholder 4"/>
          <p:cNvPicPr>
            <a:picLocks noGrp="1"/>
          </p:cNvPicPr>
          <p:nvPr>
            <p:ph idx="1"/>
          </p:nvPr>
        </p:nvPicPr>
        <p:blipFill>
          <a:blip r:embed="rId2"/>
          <a:stretch>
            <a:fillRect/>
          </a:stretch>
        </p:blipFill>
        <p:spPr>
          <a:xfrm>
            <a:off x="1073455" y="2249311"/>
            <a:ext cx="7011378" cy="2534004"/>
          </a:xfrm>
          <a:prstGeom prst="rect">
            <a:avLst/>
          </a:prstGeom>
        </p:spPr>
      </p:pic>
    </p:spTree>
    <p:extLst>
      <p:ext uri="{BB962C8B-B14F-4D97-AF65-F5344CB8AC3E}">
        <p14:creationId xmlns:p14="http://schemas.microsoft.com/office/powerpoint/2010/main" val="425960204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Đây là phép biến đổi một chiều dựa vào hàm biến đổi F.</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6</a:t>
            </a:fld>
            <a:endParaRPr lang="en-US"/>
          </a:p>
        </p:txBody>
      </p:sp>
      <p:pic>
        <p:nvPicPr>
          <p:cNvPr id="5" name="Picture 4"/>
          <p:cNvPicPr/>
          <p:nvPr/>
        </p:nvPicPr>
        <p:blipFill>
          <a:blip r:embed="rId2"/>
          <a:stretch>
            <a:fillRect/>
          </a:stretch>
        </p:blipFill>
        <p:spPr>
          <a:xfrm>
            <a:off x="2296836" y="2292516"/>
            <a:ext cx="4563773" cy="3400543"/>
          </a:xfrm>
          <a:prstGeom prst="rect">
            <a:avLst/>
          </a:prstGeom>
        </p:spPr>
      </p:pic>
    </p:spTree>
    <p:extLst>
      <p:ext uri="{BB962C8B-B14F-4D97-AF65-F5344CB8AC3E}">
        <p14:creationId xmlns:p14="http://schemas.microsoft.com/office/powerpoint/2010/main" val="24316618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Cốt lõi của phép biến đổi này là phép nhân ma trận. Với công thức tổng quá là y = A.x với x là mẫu sinh trắc gôc, A là ma trận trực giao, y là kết quả sau khi biến đổi, với ma trận trực giao được sinh ra theo phương pháp His-ham Al-assam.</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7</a:t>
            </a:fld>
            <a:endParaRPr lang="en-US"/>
          </a:p>
        </p:txBody>
      </p:sp>
    </p:spTree>
    <p:extLst>
      <p:ext uri="{BB962C8B-B14F-4D97-AF65-F5344CB8AC3E}">
        <p14:creationId xmlns:p14="http://schemas.microsoft.com/office/powerpoint/2010/main" val="29859017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r>
              <a:rPr lang="en-US" dirty="0" smtClean="0"/>
              <a:t>Ý tưởng chính của phương pháp:</a:t>
            </a:r>
            <a:br>
              <a:rPr lang="en-US" dirty="0" smtClean="0"/>
            </a:br>
            <a:r>
              <a:rPr lang="en-US" dirty="0"/>
              <a:t>Ánh xạ các vector đặc trưng </a:t>
            </a:r>
            <a:r>
              <a:rPr lang="en-US" b="1" i="1" dirty="0"/>
              <a:t>x</a:t>
            </a:r>
            <a:r>
              <a:rPr lang="en-US" dirty="0"/>
              <a:t> sang miền bỏa mật sử dụng ma trận </a:t>
            </a:r>
            <a:r>
              <a:rPr lang="en-US" b="1" i="1" dirty="0"/>
              <a:t>A: y = </a:t>
            </a:r>
            <a:r>
              <a:rPr lang="en-US" b="1" i="1" dirty="0" smtClean="0"/>
              <a:t>A.x</a:t>
            </a:r>
          </a:p>
          <a:p>
            <a:r>
              <a:rPr lang="en-US" dirty="0" smtClean="0"/>
              <a:t>Với ma trận trực giao A có dạng: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8</a:t>
            </a:fld>
            <a:endParaRPr lang="en-US"/>
          </a:p>
        </p:txBody>
      </p:sp>
      <p:pic>
        <p:nvPicPr>
          <p:cNvPr id="7" name="Picture 6"/>
          <p:cNvPicPr>
            <a:picLocks noChangeAspect="1"/>
          </p:cNvPicPr>
          <p:nvPr/>
        </p:nvPicPr>
        <p:blipFill>
          <a:blip r:embed="rId2"/>
          <a:stretch>
            <a:fillRect/>
          </a:stretch>
        </p:blipFill>
        <p:spPr>
          <a:xfrm>
            <a:off x="1946097" y="3262801"/>
            <a:ext cx="5265252" cy="2586670"/>
          </a:xfrm>
          <a:prstGeom prst="rect">
            <a:avLst/>
          </a:prstGeom>
        </p:spPr>
      </p:pic>
    </p:spTree>
    <p:extLst>
      <p:ext uri="{BB962C8B-B14F-4D97-AF65-F5344CB8AC3E}">
        <p14:creationId xmlns:p14="http://schemas.microsoft.com/office/powerpoint/2010/main" val="10940923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Fuzzycommitment: sử dụng sức mạnh của logic mờ để chuyển dữ liệu thành dạng an toàn trước khi truyền trên kênh.</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9</a:t>
            </a:fld>
            <a:endParaRPr lang="en-US"/>
          </a:p>
        </p:txBody>
      </p:sp>
      <p:pic>
        <p:nvPicPr>
          <p:cNvPr id="5" name="Picture 4"/>
          <p:cNvPicPr>
            <a:picLocks noChangeAspect="1"/>
          </p:cNvPicPr>
          <p:nvPr/>
        </p:nvPicPr>
        <p:blipFill>
          <a:blip r:embed="rId2"/>
          <a:stretch>
            <a:fillRect/>
          </a:stretch>
        </p:blipFill>
        <p:spPr>
          <a:xfrm>
            <a:off x="1085581" y="2628015"/>
            <a:ext cx="6986283" cy="2786196"/>
          </a:xfrm>
          <a:prstGeom prst="rect">
            <a:avLst/>
          </a:prstGeom>
        </p:spPr>
      </p:pic>
    </p:spTree>
    <p:extLst>
      <p:ext uri="{BB962C8B-B14F-4D97-AF65-F5344CB8AC3E}">
        <p14:creationId xmlns:p14="http://schemas.microsoft.com/office/powerpoint/2010/main" val="689745981"/>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_x1ed9_i_x0020_dung_x0020_v_x1eaf_n_x0020_t_x1eaf_t xmlns="f5d0caf3-682d-4511-bb09-f534ff9a8d59">Quy định soạn thảo và mẫu tài liệu Slide</N_x1ed9_i_x0020_dung_x0020_v_x1eaf_n_x0020_t_x1eaf_t>
    <Ng_x00e0_y_x0020_ban_x0020_h_x00e0_nh xmlns="f5d0caf3-682d-4511-bb09-f534ff9a8d59">2013-06-18T17:00:00+00:00</Ng_x00e0_y_x0020_ban_x0020_h_x00e0_nh>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C46A0FE39FF64D8E7CA40201285CFB" ma:contentTypeVersion="2" ma:contentTypeDescription="Create a new document." ma:contentTypeScope="" ma:versionID="7769227c9d869afbca44a997b860d24e">
  <xsd:schema xmlns:xsd="http://www.w3.org/2001/XMLSchema" xmlns:xs="http://www.w3.org/2001/XMLSchema" xmlns:p="http://schemas.microsoft.com/office/2006/metadata/properties" xmlns:ns2="f5d0caf3-682d-4511-bb09-f534ff9a8d59" targetNamespace="http://schemas.microsoft.com/office/2006/metadata/properties" ma:root="true" ma:fieldsID="f74a8646942e335a3fc7e56a4aa8bfe5" ns2:_="">
    <xsd:import namespace="f5d0caf3-682d-4511-bb09-f534ff9a8d59"/>
    <xsd:element name="properties">
      <xsd:complexType>
        <xsd:sequence>
          <xsd:element name="documentManagement">
            <xsd:complexType>
              <xsd:all>
                <xsd:element ref="ns2:N_x1ed9_i_x0020_dung_x0020_v_x1eaf_n_x0020_t_x1eaf_t" minOccurs="0"/>
                <xsd:element ref="ns2:Ng_x00e0_y_x0020_ban_x0020_h_x00e0_n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caf3-682d-4511-bb09-f534ff9a8d59" elementFormDefault="qualified">
    <xsd:import namespace="http://schemas.microsoft.com/office/2006/documentManagement/types"/>
    <xsd:import namespace="http://schemas.microsoft.com/office/infopath/2007/PartnerControls"/>
    <xsd:element name="N_x1ed9_i_x0020_dung_x0020_v_x1eaf_n_x0020_t_x1eaf_t" ma:index="8" nillable="true" ma:displayName="Nội dung vắn tắt" ma:internalName="N_x1ed9_i_x0020_dung_x0020_v_x1eaf_n_x0020_t_x1eaf_t">
      <xsd:simpleType>
        <xsd:restriction base="dms:Text">
          <xsd:maxLength value="255"/>
        </xsd:restriction>
      </xsd:simpleType>
    </xsd:element>
    <xsd:element name="Ng_x00e0_y_x0020_ban_x0020_h_x00e0_nh" ma:index="9" nillable="true" ma:displayName="Ngày ban hành" ma:format="DateOnly" ma:internalName="Ng_x00e0_y_x0020_ban_x0020_h_x00e0_nh">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AF02F-E1F5-415E-B21E-A647B8A5E393}">
  <ds:schemaRefs>
    <ds:schemaRef ds:uri="http://schemas.openxmlformats.org/package/2006/metadata/core-properties"/>
    <ds:schemaRef ds:uri="f5d0caf3-682d-4511-bb09-f534ff9a8d59"/>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8A4DCC-84DE-4465-8BA6-9916E65DA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d0caf3-682d-4511-bb09-f534ff9a8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A9221-F11E-42DD-868A-EF57A2B6C8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11237</TotalTime>
  <Words>576</Words>
  <Application>Microsoft Office PowerPoint</Application>
  <PresentationFormat>On-screen Show (4:3)</PresentationFormat>
  <Paragraphs>54</Paragraphs>
  <Slides>17</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Wingdings</vt:lpstr>
      <vt:lpstr>Default Design</vt:lpstr>
      <vt:lpstr>Custom Design</vt:lpstr>
      <vt:lpstr>Equation.DSMT4</vt:lpstr>
      <vt:lpstr>PowerPoint Presentation</vt:lpstr>
      <vt:lpstr>Giới thiệu đề tài</vt:lpstr>
      <vt:lpstr>Đặc trưng sinh trắc là gì?</vt:lpstr>
      <vt:lpstr>Phương pháp bảo vệ mẫu sinh trắc</vt:lpstr>
      <vt:lpstr>Non-invertible Transformation</vt:lpstr>
      <vt:lpstr>PowerPoint Presentation</vt:lpstr>
      <vt:lpstr>PowerPoint Presentation</vt:lpstr>
      <vt:lpstr>Giới thiệu đề tài</vt:lpstr>
      <vt:lpstr>Giới thiệu đề tài</vt:lpstr>
      <vt:lpstr>Giới thiệu đề tài</vt:lpstr>
      <vt:lpstr>PowerPoint Presentation</vt:lpstr>
      <vt:lpstr>Mô hình đề xuất.</vt:lpstr>
      <vt:lpstr>Mô hình đề xuất</vt:lpstr>
      <vt:lpstr>Đánh giá hệ thống</vt:lpstr>
      <vt:lpstr>Kiểm tra hệ thống</vt:lpstr>
      <vt:lpstr>Kết luận</vt:lpstr>
      <vt:lpstr>PowerPoint Presentation</vt:lpstr>
    </vt:vector>
  </TitlesOfParts>
  <Company>Compaq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định soạn thảo và mẫu tài liệu Slide</dc:title>
  <dc:creator>PVT</dc:creator>
  <cp:lastModifiedBy>Nguyen Phong</cp:lastModifiedBy>
  <cp:revision>908</cp:revision>
  <dcterms:created xsi:type="dcterms:W3CDTF">2009-01-08T02:43:39Z</dcterms:created>
  <dcterms:modified xsi:type="dcterms:W3CDTF">2016-12-15T16:45:00Z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0x010100A5C46A0FE39FF64D8E7CA40201285CFB</vt:lpwstr>
  </property>
</Properties>
</file>