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46"/>
  </p:notesMasterIdLst>
  <p:handoutMasterIdLst>
    <p:handoutMasterId r:id="rId47"/>
  </p:handoutMasterIdLst>
  <p:sldIdLst>
    <p:sldId id="256" r:id="rId6"/>
    <p:sldId id="468" r:id="rId7"/>
    <p:sldId id="481" r:id="rId8"/>
    <p:sldId id="395" r:id="rId9"/>
    <p:sldId id="482" r:id="rId10"/>
    <p:sldId id="450" r:id="rId11"/>
    <p:sldId id="474" r:id="rId12"/>
    <p:sldId id="475" r:id="rId13"/>
    <p:sldId id="476" r:id="rId14"/>
    <p:sldId id="479" r:id="rId15"/>
    <p:sldId id="477" r:id="rId16"/>
    <p:sldId id="478" r:id="rId17"/>
    <p:sldId id="483" r:id="rId18"/>
    <p:sldId id="451" r:id="rId19"/>
    <p:sldId id="456" r:id="rId20"/>
    <p:sldId id="469" r:id="rId21"/>
    <p:sldId id="457" r:id="rId22"/>
    <p:sldId id="458" r:id="rId23"/>
    <p:sldId id="452" r:id="rId24"/>
    <p:sldId id="453" r:id="rId25"/>
    <p:sldId id="470" r:id="rId26"/>
    <p:sldId id="473" r:id="rId27"/>
    <p:sldId id="459" r:id="rId28"/>
    <p:sldId id="480" r:id="rId29"/>
    <p:sldId id="484" r:id="rId30"/>
    <p:sldId id="460" r:id="rId31"/>
    <p:sldId id="488" r:id="rId32"/>
    <p:sldId id="461" r:id="rId33"/>
    <p:sldId id="485" r:id="rId34"/>
    <p:sldId id="462" r:id="rId35"/>
    <p:sldId id="472" r:id="rId36"/>
    <p:sldId id="489" r:id="rId37"/>
    <p:sldId id="464" r:id="rId38"/>
    <p:sldId id="466" r:id="rId39"/>
    <p:sldId id="467" r:id="rId40"/>
    <p:sldId id="487" r:id="rId41"/>
    <p:sldId id="463" r:id="rId42"/>
    <p:sldId id="486" r:id="rId43"/>
    <p:sldId id="455" r:id="rId44"/>
    <p:sldId id="394" r:id="rId45"/>
  </p:sldIdLst>
  <p:sldSz cx="9144000" cy="6858000" type="screen4x3"/>
  <p:notesSz cx="9866313" cy="6754813"/>
  <p:defaultTex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66CC"/>
    <a:srgbClr val="FF3399"/>
    <a:srgbClr val="336699"/>
    <a:srgbClr val="0033CC"/>
    <a:srgbClr val="3399FF"/>
    <a:srgbClr val="EDA411"/>
    <a:srgbClr val="EFA94B"/>
    <a:srgbClr val="FFDF7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276725"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7" name="Rectangle 3"/>
          <p:cNvSpPr>
            <a:spLocks noGrp="1" noChangeArrowheads="1"/>
          </p:cNvSpPr>
          <p:nvPr>
            <p:ph type="dt" sz="quarter" idx="1"/>
          </p:nvPr>
        </p:nvSpPr>
        <p:spPr bwMode="auto">
          <a:xfrm>
            <a:off x="5586413" y="0"/>
            <a:ext cx="4278312"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r" defTabSz="885825">
              <a:spcBef>
                <a:spcPct val="0"/>
              </a:spcBef>
              <a:defRPr sz="1100" b="0">
                <a:solidFill>
                  <a:schemeClr val="tx1"/>
                </a:solidFill>
              </a:defRPr>
            </a:lvl1pPr>
          </a:lstStyle>
          <a:p>
            <a:pPr>
              <a:defRPr/>
            </a:pPr>
            <a:endParaRPr lang="en-US"/>
          </a:p>
        </p:txBody>
      </p:sp>
      <p:sp>
        <p:nvSpPr>
          <p:cNvPr id="108548" name="Rectangle 4"/>
          <p:cNvSpPr>
            <a:spLocks noGrp="1" noChangeArrowheads="1"/>
          </p:cNvSpPr>
          <p:nvPr>
            <p:ph type="ftr" sz="quarter" idx="2"/>
          </p:nvPr>
        </p:nvSpPr>
        <p:spPr bwMode="auto">
          <a:xfrm>
            <a:off x="0" y="6415088"/>
            <a:ext cx="4276725"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9" name="Rectangle 5"/>
          <p:cNvSpPr>
            <a:spLocks noGrp="1" noChangeArrowheads="1"/>
          </p:cNvSpPr>
          <p:nvPr>
            <p:ph type="sldNum" sz="quarter" idx="3"/>
          </p:nvPr>
        </p:nvSpPr>
        <p:spPr bwMode="auto">
          <a:xfrm>
            <a:off x="5586413" y="6415088"/>
            <a:ext cx="4278312"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r" defTabSz="885825">
              <a:spcBef>
                <a:spcPct val="0"/>
              </a:spcBef>
              <a:defRPr sz="1100" b="0">
                <a:solidFill>
                  <a:schemeClr val="tx1"/>
                </a:solidFill>
              </a:defRPr>
            </a:lvl1pPr>
          </a:lstStyle>
          <a:p>
            <a:pPr>
              <a:defRPr/>
            </a:pPr>
            <a:fld id="{2169F562-D626-4832-879E-8DD24AEFF021}" type="slidenum">
              <a:rPr lang="en-US"/>
              <a:pPr>
                <a:defRPr/>
              </a:pPr>
              <a:t>‹#›</a:t>
            </a:fld>
            <a:endParaRPr lang="en-US"/>
          </a:p>
        </p:txBody>
      </p:sp>
    </p:spTree>
    <p:extLst>
      <p:ext uri="{BB962C8B-B14F-4D97-AF65-F5344CB8AC3E}">
        <p14:creationId xmlns:p14="http://schemas.microsoft.com/office/powerpoint/2010/main" val="239212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B3D2EA87-6173-4DFB-9754-C2DB0166339E}" type="datetimeFigureOut">
              <a:rPr lang="en-US" smtClean="0"/>
              <a:t>12/29/2016</a:t>
            </a:fld>
            <a:endParaRPr lang="en-US"/>
          </a:p>
        </p:txBody>
      </p:sp>
      <p:sp>
        <p:nvSpPr>
          <p:cNvPr id="4" name="Slide Image Placeholder 3"/>
          <p:cNvSpPr>
            <a:spLocks noGrp="1" noRot="1" noChangeAspect="1"/>
          </p:cNvSpPr>
          <p:nvPr>
            <p:ph type="sldImg" idx="2"/>
          </p:nvPr>
        </p:nvSpPr>
        <p:spPr>
          <a:xfrm>
            <a:off x="3243263" y="506413"/>
            <a:ext cx="3379787" cy="2533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08338"/>
            <a:ext cx="7893050" cy="30400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16675"/>
            <a:ext cx="4275138"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000" y="6416675"/>
            <a:ext cx="4276725" cy="336550"/>
          </a:xfrm>
          <a:prstGeom prst="rect">
            <a:avLst/>
          </a:prstGeom>
        </p:spPr>
        <p:txBody>
          <a:bodyPr vert="horz" lIns="91440" tIns="45720" rIns="91440" bIns="45720" rtlCol="0" anchor="b"/>
          <a:lstStyle>
            <a:lvl1pPr algn="r">
              <a:defRPr sz="1200"/>
            </a:lvl1pPr>
          </a:lstStyle>
          <a:p>
            <a:fld id="{177D09CC-47A2-4382-A963-62A629F4EDC4}" type="slidenum">
              <a:rPr lang="en-US" smtClean="0"/>
              <a:t>‹#›</a:t>
            </a:fld>
            <a:endParaRPr lang="en-US"/>
          </a:p>
        </p:txBody>
      </p:sp>
    </p:spTree>
    <p:extLst>
      <p:ext uri="{BB962C8B-B14F-4D97-AF65-F5344CB8AC3E}">
        <p14:creationId xmlns:p14="http://schemas.microsoft.com/office/powerpoint/2010/main" val="428817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2" name="Rectangle 3"/>
          <p:cNvSpPr>
            <a:spLocks noChangeArrowheads="1"/>
          </p:cNvSpPr>
          <p:nvPr/>
        </p:nvSpPr>
        <p:spPr bwMode="auto">
          <a:xfrm>
            <a:off x="0" y="0"/>
            <a:ext cx="9144000" cy="8683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7" name="Rectangle 2"/>
          <p:cNvSpPr>
            <a:spLocks noChangeArrowheads="1"/>
          </p:cNvSpPr>
          <p:nvPr/>
        </p:nvSpPr>
        <p:spPr bwMode="auto">
          <a:xfrm>
            <a:off x="0" y="6088062"/>
            <a:ext cx="9144000" cy="76993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42" name="Title 1"/>
          <p:cNvSpPr>
            <a:spLocks noGrp="1"/>
          </p:cNvSpPr>
          <p:nvPr>
            <p:ph type="title" hasCustomPrompt="1"/>
          </p:nvPr>
        </p:nvSpPr>
        <p:spPr>
          <a:xfrm>
            <a:off x="215153" y="126338"/>
            <a:ext cx="7274859" cy="604198"/>
          </a:xfrm>
          <a:prstGeom prst="rect">
            <a:avLst/>
          </a:prstGeom>
        </p:spPr>
        <p:txBody>
          <a:bodyPr/>
          <a:lstStyle>
            <a:lvl1pPr algn="l">
              <a:defRPr sz="3000" b="1">
                <a:solidFill>
                  <a:schemeClr val="bg1"/>
                </a:solidFill>
              </a:defRPr>
            </a:lvl1pPr>
          </a:lstStyle>
          <a:p>
            <a:r>
              <a:rPr lang="en-US" dirty="0" smtClean="0"/>
              <a:t>Click to edit master title</a:t>
            </a:r>
            <a:endParaRPr lang="en-US" dirty="0"/>
          </a:p>
        </p:txBody>
      </p:sp>
      <p:sp>
        <p:nvSpPr>
          <p:cNvPr id="43" name="Content Placeholder 2"/>
          <p:cNvSpPr>
            <a:spLocks noGrp="1"/>
          </p:cNvSpPr>
          <p:nvPr>
            <p:ph idx="1"/>
          </p:nvPr>
        </p:nvSpPr>
        <p:spPr>
          <a:xfrm>
            <a:off x="336176" y="1183341"/>
            <a:ext cx="8485095" cy="4666130"/>
          </a:xfrm>
          <a:prstGeom prst="rect">
            <a:avLst/>
          </a:prstGeom>
        </p:spPr>
        <p:txBody>
          <a:bodyPr/>
          <a:lstStyle>
            <a:lvl1pPr marL="365760" indent="-365760">
              <a:spcBef>
                <a:spcPts val="1200"/>
              </a:spcBef>
              <a:buSzPct val="120000"/>
              <a:defRPr sz="2800"/>
            </a:lvl1pPr>
            <a:lvl2pPr marL="685800" indent="-336550">
              <a:spcBef>
                <a:spcPts val="1200"/>
              </a:spcBef>
              <a:buSzPct val="110000"/>
              <a:buFont typeface="Wingdings" pitchFamily="2" charset="2"/>
              <a:buChar char="§"/>
              <a:defRPr sz="2600"/>
            </a:lvl2pPr>
            <a:lvl3pPr marL="1035050" indent="-349250">
              <a:spcBef>
                <a:spcPts val="1200"/>
              </a:spcBef>
              <a:buFont typeface="Courier New" pitchFamily="49" charset="0"/>
              <a:buChar char="o"/>
              <a:defRPr sz="2400"/>
            </a:lvl3pPr>
            <a:lvl4pPr marL="1371600" indent="-336550">
              <a:spcBef>
                <a:spcPts val="1200"/>
              </a:spcBef>
              <a:defRPr sz="2200"/>
            </a:lvl4pPr>
            <a:lvl5pPr marL="1720850" indent="-349250">
              <a:spcBef>
                <a:spcPts val="1200"/>
              </a:spcBef>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Rectangle 6"/>
          <p:cNvSpPr>
            <a:spLocks noGrp="1" noChangeArrowheads="1"/>
          </p:cNvSpPr>
          <p:nvPr>
            <p:ph type="sldNum" sz="quarter" idx="12"/>
          </p:nvPr>
        </p:nvSpPr>
        <p:spPr>
          <a:xfrm>
            <a:off x="8364070" y="6339354"/>
            <a:ext cx="564775" cy="392024"/>
          </a:xfrm>
          <a:prstGeom prst="rect">
            <a:avLst/>
          </a:prstGeom>
          <a:ln/>
        </p:spPr>
        <p:txBody>
          <a:bodyPr/>
          <a:lstStyle>
            <a:lvl1pPr>
              <a:defRPr sz="1400">
                <a:solidFill>
                  <a:schemeClr val="bg1"/>
                </a:solidFill>
              </a:defRPr>
            </a:lvl1pPr>
          </a:lstStyle>
          <a:p>
            <a:pPr>
              <a:defRPr/>
            </a:pPr>
            <a:fld id="{486618C1-054C-4E1D-BC19-6E8A9BAB5F99}" type="slidenum">
              <a:rPr lang="en-US" smtClean="0"/>
              <a:pPr>
                <a:defRPr/>
              </a:pPr>
              <a:t>‹#›</a:t>
            </a:fld>
            <a:endParaRPr lang="en-US"/>
          </a:p>
        </p:txBody>
      </p:sp>
      <p:pic>
        <p:nvPicPr>
          <p:cNvPr id="24" name="Picture 6" descr="C:\Users\admin\Desktop\logo_hcm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7853" y="6164449"/>
            <a:ext cx="572247" cy="5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65087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68330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25619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963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960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50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788E2-4662-42DA-AE6D-55C618CE61F8}"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06163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788E2-4662-42DA-AE6D-55C618CE61F8}"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40339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788E2-4662-42DA-AE6D-55C618CE61F8}" type="datetimeFigureOut">
              <a:rPr lang="en-US" smtClean="0"/>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4348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788E2-4662-42DA-AE6D-55C618CE61F8}" type="datetimeFigureOut">
              <a:rPr lang="en-US" smtClean="0"/>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7890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788E2-4662-42DA-AE6D-55C618CE61F8}" type="datetimeFigureOut">
              <a:rPr lang="en-US" smtClean="0"/>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426371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2992901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788E2-4662-42DA-AE6D-55C618CE61F8}" type="datetimeFigureOut">
              <a:rPr lang="en-US" smtClean="0"/>
              <a:t>12/29/2016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03D0-498E-42B5-BDA5-DD24F2B66B68}" type="slidenum">
              <a:rPr lang="en-US" smtClean="0"/>
              <a:t>‹#›</a:t>
            </a:fld>
            <a:endParaRPr lang="en-US"/>
          </a:p>
        </p:txBody>
      </p:sp>
    </p:spTree>
    <p:extLst>
      <p:ext uri="{BB962C8B-B14F-4D97-AF65-F5344CB8AC3E}">
        <p14:creationId xmlns:p14="http://schemas.microsoft.com/office/powerpoint/2010/main" val="6743754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9144000" cy="6858000"/>
          </a:xfrm>
        </p:grpSpPr>
        <p:pic>
          <p:nvPicPr>
            <p:cNvPr id="2050" name="Picture 31" descr="top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463"/>
              <a:ext cx="91440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6"/>
            <p:cNvSpPr>
              <a:spLocks noChangeArrowheads="1"/>
            </p:cNvSpPr>
            <p:nvPr/>
          </p:nvSpPr>
          <p:spPr bwMode="auto">
            <a:xfrm>
              <a:off x="0" y="4514850"/>
              <a:ext cx="9144000" cy="2343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052" name="Rectangle 98"/>
            <p:cNvSpPr>
              <a:spLocks noChangeArrowheads="1"/>
            </p:cNvSpPr>
            <p:nvPr/>
          </p:nvSpPr>
          <p:spPr bwMode="auto">
            <a:xfrm>
              <a:off x="0" y="0"/>
              <a:ext cx="9144000" cy="27225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2000"/>
                </a:spcBef>
              </a:pPr>
              <a:r>
                <a:rPr lang="en-US" sz="4400" dirty="0" smtClean="0"/>
                <a:t>BẢO VỆ MẪU SINH TRẮCTRONG</a:t>
              </a:r>
              <a:br>
                <a:rPr lang="en-US" sz="4400" dirty="0" smtClean="0"/>
              </a:br>
              <a:r>
                <a:rPr lang="en-US" sz="4400" dirty="0" smtClean="0"/>
                <a:t>XÁC THỰC TỪ XA SỬ DỤNG </a:t>
              </a:r>
              <a:br>
                <a:rPr lang="en-US" sz="4400" dirty="0" smtClean="0"/>
              </a:br>
              <a:r>
                <a:rPr lang="en-US" sz="4400" dirty="0" smtClean="0"/>
                <a:t>ĐẶC TRƯNG SINH TRẮC.</a:t>
              </a:r>
            </a:p>
          </p:txBody>
        </p:sp>
      </p:grpSp>
      <p:sp>
        <p:nvSpPr>
          <p:cNvPr id="17" name="Rectangle 4"/>
          <p:cNvSpPr txBox="1">
            <a:spLocks noChangeArrowheads="1"/>
          </p:cNvSpPr>
          <p:nvPr/>
        </p:nvSpPr>
        <p:spPr>
          <a:xfrm>
            <a:off x="3236495" y="4724400"/>
            <a:ext cx="577091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SV thực hiện: Nguyễn Nam Tiệp</a:t>
            </a:r>
            <a:endParaRPr lang="en-US" sz="2000" dirty="0"/>
          </a:p>
        </p:txBody>
      </p:sp>
      <p:sp>
        <p:nvSpPr>
          <p:cNvPr id="4" name="Slide Number Placeholder 3"/>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a:t>
            </a:fld>
            <a:endParaRPr lang="en-US"/>
          </a:p>
        </p:txBody>
      </p:sp>
      <p:sp>
        <p:nvSpPr>
          <p:cNvPr id="19" name="Rectangle 4"/>
          <p:cNvSpPr txBox="1">
            <a:spLocks noChangeArrowheads="1"/>
          </p:cNvSpPr>
          <p:nvPr/>
        </p:nvSpPr>
        <p:spPr>
          <a:xfrm>
            <a:off x="5666704" y="2398695"/>
            <a:ext cx="3477297" cy="323868"/>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fld id="{92745011-5E1B-47FB-A6C3-6BD71DF162F9}" type="datetime2">
              <a:rPr lang="en-US" smtClean="0"/>
              <a:pPr>
                <a:defRPr/>
              </a:pPr>
              <a:t>Thursday, December 29, 2016</a:t>
            </a:fld>
            <a:endParaRPr lang="en-US" dirty="0"/>
          </a:p>
        </p:txBody>
      </p:sp>
      <p:pic>
        <p:nvPicPr>
          <p:cNvPr id="21" name="Picture 6" descr="C:\Users\admin\Desktop\logo_hcm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4" y="4751979"/>
            <a:ext cx="1715177" cy="17491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txBox="1">
            <a:spLocks noChangeArrowheads="1"/>
          </p:cNvSpPr>
          <p:nvPr/>
        </p:nvSpPr>
        <p:spPr>
          <a:xfrm>
            <a:off x="4706145" y="5224467"/>
            <a:ext cx="430126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endParaRPr lang="en-US" sz="2000" dirty="0"/>
          </a:p>
        </p:txBody>
      </p:sp>
      <p:sp>
        <p:nvSpPr>
          <p:cNvPr id="12" name="Rectangle 4"/>
          <p:cNvSpPr txBox="1">
            <a:spLocks noChangeArrowheads="1"/>
          </p:cNvSpPr>
          <p:nvPr/>
        </p:nvSpPr>
        <p:spPr>
          <a:xfrm>
            <a:off x="3525253" y="5422104"/>
            <a:ext cx="5618747" cy="800384"/>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Giảng Viên HD:Th.S Nguyễn Thị Ái Thảo</a:t>
            </a:r>
          </a:p>
          <a:p>
            <a:pPr>
              <a:defRPr/>
            </a:pPr>
            <a:r>
              <a:rPr lang="en-US" sz="2000" dirty="0" smtClean="0"/>
              <a:t>Giảng viên PB:Th.s  Trương  Quỳnh  Chi</a:t>
            </a:r>
            <a:endParaRPr lang="en-US" sz="20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Replay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8" y="1831238"/>
            <a:ext cx="7899670" cy="3370336"/>
          </a:xfrm>
          <a:prstGeom prst="rect">
            <a:avLst/>
          </a:prstGeom>
        </p:spPr>
      </p:pic>
    </p:spTree>
    <p:extLst>
      <p:ext uri="{BB962C8B-B14F-4D97-AF65-F5344CB8AC3E}">
        <p14:creationId xmlns:p14="http://schemas.microsoft.com/office/powerpoint/2010/main" val="3105120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Main-in-the-midle attack</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91" y="1849639"/>
            <a:ext cx="6946064" cy="3516445"/>
          </a:xfrm>
          <a:prstGeom prst="rect">
            <a:avLst/>
          </a:prstGeom>
        </p:spPr>
      </p:pic>
    </p:spTree>
    <p:extLst>
      <p:ext uri="{BB962C8B-B14F-4D97-AF65-F5344CB8AC3E}">
        <p14:creationId xmlns:p14="http://schemas.microsoft.com/office/powerpoint/2010/main" val="140264482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Insider attack: là loại tấn công từ phía server, có thể do chủ đích của người quản trị(administrantor) hay máy chủ bị cài malicious.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142" y="2587709"/>
            <a:ext cx="3506703" cy="3506703"/>
          </a:xfrm>
          <a:prstGeom prst="rect">
            <a:avLst/>
          </a:prstGeom>
        </p:spPr>
      </p:pic>
    </p:spTree>
    <p:extLst>
      <p:ext uri="{BB962C8B-B14F-4D97-AF65-F5344CB8AC3E}">
        <p14:creationId xmlns:p14="http://schemas.microsoft.com/office/powerpoint/2010/main" val="15729349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b="1"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13</a:t>
            </a:fld>
            <a:endParaRPr lang="en-US"/>
          </a:p>
        </p:txBody>
      </p:sp>
    </p:spTree>
    <p:extLst>
      <p:ext uri="{BB962C8B-B14F-4D97-AF65-F5344CB8AC3E}">
        <p14:creationId xmlns:p14="http://schemas.microsoft.com/office/powerpoint/2010/main" val="31932296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bảo vệ mẫu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14</a:t>
            </a:fld>
            <a:endParaRPr lang="en-US"/>
          </a:p>
        </p:txBody>
      </p:sp>
      <p:pic>
        <p:nvPicPr>
          <p:cNvPr id="6" name="Content Placeholder 5"/>
          <p:cNvPicPr>
            <a:picLocks noGrp="1"/>
          </p:cNvPicPr>
          <p:nvPr>
            <p:ph idx="1"/>
          </p:nvPr>
        </p:nvPicPr>
        <p:blipFill>
          <a:blip r:embed="rId2"/>
          <a:stretch>
            <a:fillRect/>
          </a:stretch>
        </p:blipFill>
        <p:spPr>
          <a:xfrm>
            <a:off x="1154428" y="1634863"/>
            <a:ext cx="6849431" cy="3762900"/>
          </a:xfrm>
          <a:prstGeom prst="rect">
            <a:avLst/>
          </a:prstGeom>
        </p:spPr>
      </p:pic>
      <p:sp>
        <p:nvSpPr>
          <p:cNvPr id="5" name="Oval 4"/>
          <p:cNvSpPr/>
          <p:nvPr/>
        </p:nvSpPr>
        <p:spPr bwMode="auto">
          <a:xfrm>
            <a:off x="2683042" y="4211053"/>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7" name="Oval 6"/>
          <p:cNvSpPr/>
          <p:nvPr/>
        </p:nvSpPr>
        <p:spPr bwMode="auto">
          <a:xfrm>
            <a:off x="4363453" y="4267197"/>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57920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15</a:t>
            </a:fld>
            <a:endParaRPr lang="en-US"/>
          </a:p>
        </p:txBody>
      </p:sp>
      <p:pic>
        <p:nvPicPr>
          <p:cNvPr id="5" name="Content Placeholder 4"/>
          <p:cNvPicPr>
            <a:picLocks noGrp="1"/>
          </p:cNvPicPr>
          <p:nvPr>
            <p:ph idx="1"/>
          </p:nvPr>
        </p:nvPicPr>
        <p:blipFill>
          <a:blip r:embed="rId2"/>
          <a:stretch>
            <a:fillRect/>
          </a:stretch>
        </p:blipFill>
        <p:spPr>
          <a:xfrm>
            <a:off x="1073455" y="2249311"/>
            <a:ext cx="7011378" cy="2534004"/>
          </a:xfrm>
          <a:prstGeom prst="rect">
            <a:avLst/>
          </a:prstGeom>
        </p:spPr>
      </p:pic>
    </p:spTree>
    <p:extLst>
      <p:ext uri="{BB962C8B-B14F-4D97-AF65-F5344CB8AC3E}">
        <p14:creationId xmlns:p14="http://schemas.microsoft.com/office/powerpoint/2010/main" val="425960204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
            </a:r>
            <a:endParaRPr lang="en-US" dirty="0"/>
          </a:p>
        </p:txBody>
      </p:sp>
      <p:sp>
        <p:nvSpPr>
          <p:cNvPr id="3" name="Content Placeholder 2"/>
          <p:cNvSpPr>
            <a:spLocks noGrp="1"/>
          </p:cNvSpPr>
          <p:nvPr>
            <p:ph idx="1"/>
          </p:nvPr>
        </p:nvSpPr>
        <p:spPr/>
        <p:txBody>
          <a:bodyPr/>
          <a:lstStyle/>
          <a:p>
            <a:r>
              <a:rPr lang="en-US" dirty="0" smtClean="0"/>
              <a:t>Không những bảo vệ được mẫu sinh trắc mà còn bảo toàn được các công thức tính độ lệch giữa hai vector như khoản cách euclid, city block,..</a:t>
            </a:r>
            <a:br>
              <a:rPr lang="en-US" dirty="0" smtClean="0"/>
            </a:br>
            <a:r>
              <a:rPr lang="en-US" dirty="0" smtClean="0"/>
              <a:t>T - T’ ~ F(T) - F(T’).</a:t>
            </a:r>
          </a:p>
          <a:p>
            <a:r>
              <a:rPr lang="en-US" dirty="0" smtClean="0"/>
              <a:t>One-way transfromations.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16</a:t>
            </a:fld>
            <a:endParaRPr lang="en-US"/>
          </a:p>
        </p:txBody>
      </p:sp>
    </p:spTree>
    <p:extLst>
      <p:ext uri="{BB962C8B-B14F-4D97-AF65-F5344CB8AC3E}">
        <p14:creationId xmlns:p14="http://schemas.microsoft.com/office/powerpoint/2010/main" val="28954290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Projection</a:t>
            </a:r>
            <a:endParaRPr lang="en-US" dirty="0"/>
          </a:p>
        </p:txBody>
      </p:sp>
      <p:sp>
        <p:nvSpPr>
          <p:cNvPr id="3" name="Content Placeholder 2"/>
          <p:cNvSpPr>
            <a:spLocks noGrp="1"/>
          </p:cNvSpPr>
          <p:nvPr>
            <p:ph idx="1"/>
          </p:nvPr>
        </p:nvSpPr>
        <p:spPr/>
        <p:txBody>
          <a:bodyPr/>
          <a:lstStyle/>
          <a:p>
            <a:r>
              <a:rPr lang="en-US" dirty="0" smtClean="0"/>
              <a:t>Đây là phép biến đổi một chiều dựa vào hàm biến đổi F.</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17</a:t>
            </a:fld>
            <a:endParaRPr lang="en-US"/>
          </a:p>
        </p:txBody>
      </p:sp>
      <p:pic>
        <p:nvPicPr>
          <p:cNvPr id="5" name="Picture 4"/>
          <p:cNvPicPr/>
          <p:nvPr/>
        </p:nvPicPr>
        <p:blipFill>
          <a:blip r:embed="rId2"/>
          <a:stretch>
            <a:fillRect/>
          </a:stretch>
        </p:blipFill>
        <p:spPr>
          <a:xfrm>
            <a:off x="2296836" y="2292516"/>
            <a:ext cx="4563773" cy="3400543"/>
          </a:xfrm>
          <a:prstGeom prst="rect">
            <a:avLst/>
          </a:prstGeom>
        </p:spPr>
      </p:pic>
    </p:spTree>
    <p:extLst>
      <p:ext uri="{BB962C8B-B14F-4D97-AF65-F5344CB8AC3E}">
        <p14:creationId xmlns:p14="http://schemas.microsoft.com/office/powerpoint/2010/main" val="24316618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Projection</a:t>
            </a:r>
          </a:p>
        </p:txBody>
      </p:sp>
      <p:sp>
        <p:nvSpPr>
          <p:cNvPr id="3" name="Content Placeholder 2"/>
          <p:cNvSpPr>
            <a:spLocks noGrp="1"/>
          </p:cNvSpPr>
          <p:nvPr>
            <p:ph idx="1"/>
          </p:nvPr>
        </p:nvSpPr>
        <p:spPr/>
        <p:txBody>
          <a:bodyPr/>
          <a:lstStyle/>
          <a:p>
            <a:r>
              <a:rPr lang="en-US" dirty="0" smtClean="0"/>
              <a:t>Cốt lõi của phép biến đổi này là phép nhân ma trận. Với công thức tổng quá là y = A.x với x là mẫu sinh trắc gốc, A là ma trận trực giao, y là kết quả sau khi biến đổi, với ma trận trực giao được sinh ra theo phương pháp His-ham Al-assam.</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18</a:t>
            </a:fld>
            <a:endParaRPr lang="en-US"/>
          </a:p>
        </p:txBody>
      </p:sp>
    </p:spTree>
    <p:extLst>
      <p:ext uri="{BB962C8B-B14F-4D97-AF65-F5344CB8AC3E}">
        <p14:creationId xmlns:p14="http://schemas.microsoft.com/office/powerpoint/2010/main" val="29859017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Projection</a:t>
            </a:r>
          </a:p>
        </p:txBody>
      </p:sp>
      <p:sp>
        <p:nvSpPr>
          <p:cNvPr id="3" name="Content Placeholder 2"/>
          <p:cNvSpPr>
            <a:spLocks noGrp="1"/>
          </p:cNvSpPr>
          <p:nvPr>
            <p:ph idx="1"/>
          </p:nvPr>
        </p:nvSpPr>
        <p:spPr/>
        <p:txBody>
          <a:bodyPr/>
          <a:lstStyle/>
          <a:p>
            <a:r>
              <a:rPr lang="en-US" dirty="0" smtClean="0"/>
              <a:t>Ý tưởng chính của phương pháp:</a:t>
            </a:r>
            <a:br>
              <a:rPr lang="en-US" dirty="0" smtClean="0"/>
            </a:br>
            <a:r>
              <a:rPr lang="en-US" dirty="0"/>
              <a:t>Ánh xạ các vector đặc trưng </a:t>
            </a:r>
            <a:r>
              <a:rPr lang="en-US" b="1" i="1" dirty="0"/>
              <a:t>x</a:t>
            </a:r>
            <a:r>
              <a:rPr lang="en-US" dirty="0"/>
              <a:t> sang miền bỏa mật sử dụng ma trận </a:t>
            </a:r>
            <a:r>
              <a:rPr lang="en-US" b="1" i="1" dirty="0"/>
              <a:t>A: y = </a:t>
            </a:r>
            <a:r>
              <a:rPr lang="en-US" b="1" i="1" dirty="0" smtClean="0"/>
              <a:t>A.x</a:t>
            </a:r>
          </a:p>
          <a:p>
            <a:r>
              <a:rPr lang="en-US" dirty="0" smtClean="0"/>
              <a:t>Với ma trận trực giao A có dạng: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1946097" y="3262801"/>
            <a:ext cx="5265252" cy="2586670"/>
          </a:xfrm>
          <a:prstGeom prst="rect">
            <a:avLst/>
          </a:prstGeom>
        </p:spPr>
      </p:pic>
    </p:spTree>
    <p:extLst>
      <p:ext uri="{BB962C8B-B14F-4D97-AF65-F5344CB8AC3E}">
        <p14:creationId xmlns:p14="http://schemas.microsoft.com/office/powerpoint/2010/main" val="109409239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a:t>
            </a:fld>
            <a:endParaRPr lang="en-US"/>
          </a:p>
        </p:txBody>
      </p:sp>
    </p:spTree>
    <p:extLst>
      <p:ext uri="{BB962C8B-B14F-4D97-AF65-F5344CB8AC3E}">
        <p14:creationId xmlns:p14="http://schemas.microsoft.com/office/powerpoint/2010/main" val="384972343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Fuzzy commitment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Fuzzy-commitment: sử dụng sức mạnh của logic mờ để chuyển dữ liệu thành dạng an toàn trước khi truyền trên kênh.</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1085581" y="2628015"/>
            <a:ext cx="6986283" cy="2786196"/>
          </a:xfrm>
          <a:prstGeom prst="rect">
            <a:avLst/>
          </a:prstGeom>
        </p:spPr>
      </p:pic>
    </p:spTree>
    <p:extLst>
      <p:ext uri="{BB962C8B-B14F-4D97-AF65-F5344CB8AC3E}">
        <p14:creationId xmlns:p14="http://schemas.microsoft.com/office/powerpoint/2010/main" val="6897459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commitment</a:t>
            </a:r>
            <a:endParaRPr lang="en-US" dirty="0"/>
          </a:p>
        </p:txBody>
      </p:sp>
      <p:sp>
        <p:nvSpPr>
          <p:cNvPr id="3" name="Content Placeholder 2"/>
          <p:cNvSpPr>
            <a:spLocks noGrp="1"/>
          </p:cNvSpPr>
          <p:nvPr>
            <p:ph idx="1"/>
          </p:nvPr>
        </p:nvSpPr>
        <p:spPr/>
        <p:txBody>
          <a:bodyPr/>
          <a:lstStyle/>
          <a:p>
            <a:r>
              <a:rPr lang="en-US" dirty="0" smtClean="0"/>
              <a:t>Biometric Cryptosystem: thuộc dạng key-binding.</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1922451"/>
            <a:ext cx="6291065" cy="3287223"/>
          </a:xfrm>
          <a:prstGeom prst="rect">
            <a:avLst/>
          </a:prstGeom>
        </p:spPr>
      </p:pic>
    </p:spTree>
    <p:extLst>
      <p:ext uri="{BB962C8B-B14F-4D97-AF65-F5344CB8AC3E}">
        <p14:creationId xmlns:p14="http://schemas.microsoft.com/office/powerpoint/2010/main" val="415612313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ý tưởng fuzzy-commitment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59" y="925423"/>
            <a:ext cx="8399458" cy="503305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22</a:t>
            </a:fld>
            <a:endParaRPr lang="en-US"/>
          </a:p>
        </p:txBody>
      </p:sp>
    </p:spTree>
    <p:extLst>
      <p:ext uri="{BB962C8B-B14F-4D97-AF65-F5344CB8AC3E}">
        <p14:creationId xmlns:p14="http://schemas.microsoft.com/office/powerpoint/2010/main" val="402399437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Fuzzy-commitment</a:t>
            </a:r>
            <a:endParaRPr lang="en-US" dirty="0"/>
          </a:p>
        </p:txBody>
      </p:sp>
      <p:sp>
        <p:nvSpPr>
          <p:cNvPr id="3" name="Content Placeholder 2"/>
          <p:cNvSpPr>
            <a:spLocks noGrp="1"/>
          </p:cNvSpPr>
          <p:nvPr>
            <p:ph idx="1"/>
          </p:nvPr>
        </p:nvSpPr>
        <p:spPr/>
        <p:txBody>
          <a:bodyPr/>
          <a:lstStyle/>
          <a:p>
            <a:r>
              <a:rPr lang="en-US" dirty="0" smtClean="0"/>
              <a:t>Hệ thống xác thực sử dụng fuzzy-commitment: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23</a:t>
            </a:fld>
            <a:endParaRPr lang="en-US"/>
          </a:p>
        </p:txBody>
      </p:sp>
      <p:pic>
        <p:nvPicPr>
          <p:cNvPr id="5" name="Picture 4"/>
          <p:cNvPicPr/>
          <p:nvPr/>
        </p:nvPicPr>
        <p:blipFill>
          <a:blip r:embed="rId2"/>
          <a:stretch>
            <a:fillRect/>
          </a:stretch>
        </p:blipFill>
        <p:spPr>
          <a:xfrm>
            <a:off x="1573659" y="1804737"/>
            <a:ext cx="6010128" cy="3900355"/>
          </a:xfrm>
          <a:prstGeom prst="rect">
            <a:avLst/>
          </a:prstGeom>
        </p:spPr>
      </p:pic>
    </p:spTree>
    <p:extLst>
      <p:ext uri="{BB962C8B-B14F-4D97-AF65-F5344CB8AC3E}">
        <p14:creationId xmlns:p14="http://schemas.microsoft.com/office/powerpoint/2010/main" val="13248097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fuzzy-commitment</a:t>
            </a:r>
            <a:endParaRPr lang="en-US" dirty="0"/>
          </a:p>
        </p:txBody>
      </p:sp>
      <p:sp>
        <p:nvSpPr>
          <p:cNvPr id="3" name="Content Placeholder 2"/>
          <p:cNvSpPr>
            <a:spLocks noGrp="1"/>
          </p:cNvSpPr>
          <p:nvPr>
            <p:ph idx="1"/>
          </p:nvPr>
        </p:nvSpPr>
        <p:spPr/>
        <p:txBody>
          <a:bodyPr/>
          <a:lstStyle/>
          <a:p>
            <a:r>
              <a:rPr lang="en-US" dirty="0" smtClean="0"/>
              <a:t>Kết quả của việc binding giữa key và biometric sẽ tạo ra một Biometric-Block và dữ liệu này an toàn và có thể đưa ra ngoài mà không sợ bị lộ key hay biometric.</a:t>
            </a:r>
          </a:p>
          <a:p>
            <a:r>
              <a:rPr lang="en-US" dirty="0" smtClean="0"/>
              <a:t>Độ phức tạp của fuzzy-commitment thì phụ thuộc vào giải thuật ECC(Error Correcting Code) và hàm binding.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24</a:t>
            </a:fld>
            <a:endParaRPr lang="en-US"/>
          </a:p>
        </p:txBody>
      </p:sp>
    </p:spTree>
    <p:extLst>
      <p:ext uri="{BB962C8B-B14F-4D97-AF65-F5344CB8AC3E}">
        <p14:creationId xmlns:p14="http://schemas.microsoft.com/office/powerpoint/2010/main" val="32495587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b="1"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25</a:t>
            </a:fld>
            <a:endParaRPr lang="en-US"/>
          </a:p>
        </p:txBody>
      </p:sp>
    </p:spTree>
    <p:extLst>
      <p:ext uri="{BB962C8B-B14F-4D97-AF65-F5344CB8AC3E}">
        <p14:creationId xmlns:p14="http://schemas.microsoft.com/office/powerpoint/2010/main" val="111378899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Enrrollment</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26</a:t>
            </a:fld>
            <a:endParaRPr lang="en-US"/>
          </a:p>
        </p:txBody>
      </p:sp>
      <p:pic>
        <p:nvPicPr>
          <p:cNvPr id="6" name="Picture 5"/>
          <p:cNvPicPr>
            <a:picLocks noChangeAspect="1"/>
          </p:cNvPicPr>
          <p:nvPr/>
        </p:nvPicPr>
        <p:blipFill>
          <a:blip r:embed="rId2"/>
          <a:stretch>
            <a:fillRect/>
          </a:stretch>
        </p:blipFill>
        <p:spPr>
          <a:xfrm>
            <a:off x="2173325" y="1183341"/>
            <a:ext cx="4810796" cy="4658375"/>
          </a:xfrm>
          <a:prstGeom prst="rect">
            <a:avLst/>
          </a:prstGeom>
        </p:spPr>
      </p:pic>
    </p:spTree>
    <p:extLst>
      <p:ext uri="{BB962C8B-B14F-4D97-AF65-F5344CB8AC3E}">
        <p14:creationId xmlns:p14="http://schemas.microsoft.com/office/powerpoint/2010/main" val="386276052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27</a:t>
            </a:fld>
            <a:endParaRPr lang="en-US"/>
          </a:p>
        </p:txBody>
      </p:sp>
    </p:spTree>
    <p:extLst>
      <p:ext uri="{BB962C8B-B14F-4D97-AF65-F5344CB8AC3E}">
        <p14:creationId xmlns:p14="http://schemas.microsoft.com/office/powerpoint/2010/main" val="181891121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28</a:t>
            </a:fld>
            <a:endParaRPr lang="en-US"/>
          </a:p>
        </p:txBody>
      </p:sp>
      <p:pic>
        <p:nvPicPr>
          <p:cNvPr id="7" name="Picture 6"/>
          <p:cNvPicPr>
            <a:picLocks noChangeAspect="1"/>
          </p:cNvPicPr>
          <p:nvPr/>
        </p:nvPicPr>
        <p:blipFill>
          <a:blip r:embed="rId2"/>
          <a:stretch>
            <a:fillRect/>
          </a:stretch>
        </p:blipFill>
        <p:spPr>
          <a:xfrm>
            <a:off x="-26142" y="-192512"/>
            <a:ext cx="9170142" cy="7607385"/>
          </a:xfrm>
          <a:prstGeom prst="rect">
            <a:avLst/>
          </a:prstGeom>
        </p:spPr>
      </p:pic>
    </p:spTree>
    <p:extLst>
      <p:ext uri="{BB962C8B-B14F-4D97-AF65-F5344CB8AC3E}">
        <p14:creationId xmlns:p14="http://schemas.microsoft.com/office/powerpoint/2010/main" val="295438879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b="1"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29</a:t>
            </a:fld>
            <a:endParaRPr lang="en-US"/>
          </a:p>
        </p:txBody>
      </p:sp>
    </p:spTree>
    <p:extLst>
      <p:ext uri="{BB962C8B-B14F-4D97-AF65-F5344CB8AC3E}">
        <p14:creationId xmlns:p14="http://schemas.microsoft.com/office/powerpoint/2010/main" val="278832163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b="1"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a:t>
            </a:fld>
            <a:endParaRPr lang="en-US"/>
          </a:p>
        </p:txBody>
      </p:sp>
    </p:spTree>
    <p:extLst>
      <p:ext uri="{BB962C8B-B14F-4D97-AF65-F5344CB8AC3E}">
        <p14:creationId xmlns:p14="http://schemas.microsoft.com/office/powerpoint/2010/main" val="16837194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a:t>
            </a:r>
            <a:endParaRPr lang="en-US" dirty="0"/>
          </a:p>
        </p:txBody>
      </p:sp>
      <p:sp>
        <p:nvSpPr>
          <p:cNvPr id="3" name="Content Placeholder 2"/>
          <p:cNvSpPr>
            <a:spLocks noGrp="1"/>
          </p:cNvSpPr>
          <p:nvPr>
            <p:ph idx="1"/>
          </p:nvPr>
        </p:nvSpPr>
        <p:spPr/>
        <p:txBody>
          <a:bodyPr/>
          <a:lstStyle/>
          <a:p>
            <a:pPr marL="0" indent="0">
              <a:buNone/>
            </a:pPr>
            <a:r>
              <a:rPr lang="en-US" dirty="0" smtClean="0"/>
              <a:t>Hệ thống có khả năng chống lại các loại tấn công.</a:t>
            </a:r>
          </a:p>
          <a:p>
            <a:r>
              <a:rPr lang="en-US" dirty="0" smtClean="0"/>
              <a:t>Biometric template attack: Non-invertible.</a:t>
            </a:r>
          </a:p>
          <a:p>
            <a:r>
              <a:rPr lang="en-US" dirty="0" smtClean="0"/>
              <a:t>Replay attack: N</a:t>
            </a:r>
            <a:r>
              <a:rPr lang="en-US" baseline="-25000" dirty="0" smtClean="0"/>
              <a:t>A</a:t>
            </a:r>
            <a:r>
              <a:rPr lang="en-US" dirty="0" smtClean="0"/>
              <a:t> và K</a:t>
            </a:r>
            <a:r>
              <a:rPr lang="en-US" baseline="-25000" dirty="0" smtClean="0"/>
              <a:t>A.</a:t>
            </a:r>
            <a:endParaRPr lang="en-US" dirty="0" smtClean="0"/>
          </a:p>
          <a:p>
            <a:r>
              <a:rPr lang="en-US" dirty="0" smtClean="0"/>
              <a:t>Man-midle-attack: mutual authentication.</a:t>
            </a:r>
          </a:p>
          <a:p>
            <a:r>
              <a:rPr lang="en-US" dirty="0" smtClean="0"/>
              <a:t>Insider attack: S</a:t>
            </a:r>
            <a:r>
              <a:rPr lang="en-US" baseline="-25000" dirty="0" smtClean="0"/>
              <a:t>1</a:t>
            </a:r>
            <a:r>
              <a:rPr lang="en-US" dirty="0" smtClean="0"/>
              <a:t> and S</a:t>
            </a:r>
            <a:r>
              <a:rPr lang="en-US" baseline="-25000" dirty="0" smtClean="0"/>
              <a:t>2</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30</a:t>
            </a:fld>
            <a:endParaRPr lang="en-US"/>
          </a:p>
        </p:txBody>
      </p:sp>
    </p:spTree>
    <p:extLst>
      <p:ext uri="{BB962C8B-B14F-4D97-AF65-F5344CB8AC3E}">
        <p14:creationId xmlns:p14="http://schemas.microsoft.com/office/powerpoint/2010/main" val="34660032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a:t>
            </a:r>
            <a:endParaRPr lang="en-US" dirty="0"/>
          </a:p>
        </p:txBody>
      </p:sp>
      <p:sp>
        <p:nvSpPr>
          <p:cNvPr id="3" name="Content Placeholder 2"/>
          <p:cNvSpPr>
            <a:spLocks noGrp="1"/>
          </p:cNvSpPr>
          <p:nvPr>
            <p:ph idx="1"/>
          </p:nvPr>
        </p:nvSpPr>
        <p:spPr/>
        <p:txBody>
          <a:bodyPr/>
          <a:lstStyle/>
          <a:p>
            <a:r>
              <a:rPr lang="en-US" dirty="0" smtClean="0"/>
              <a:t>Là phần quan trọng nhất trước khi hoàn thiện hệ thống.</a:t>
            </a:r>
          </a:p>
          <a:p>
            <a:r>
              <a:rPr lang="en-US" dirty="0" smtClean="0"/>
              <a:t>Phương pháp này sử dụng độ lệch Euclidean distance giữa hai vector, liệu rằng nó có chấp nhận độ lệch mới được đề xuất trong luận văn này hay không?.(độ lệch giữa từng thành phần của vector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31</a:t>
            </a:fld>
            <a:endParaRPr lang="en-US"/>
          </a:p>
        </p:txBody>
      </p:sp>
    </p:spTree>
    <p:extLst>
      <p:ext uri="{BB962C8B-B14F-4D97-AF65-F5344CB8AC3E}">
        <p14:creationId xmlns:p14="http://schemas.microsoft.com/office/powerpoint/2010/main" val="91002469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Công thức tính độ đo</a:t>
            </a:r>
            <a:endParaRPr lang="en-US" dirty="0"/>
          </a:p>
        </p:txBody>
      </p:sp>
      <p:pic>
        <p:nvPicPr>
          <p:cNvPr id="5" name="Content Placeholder 4"/>
          <p:cNvPicPr>
            <a:picLocks noGrp="1" noChangeAspect="1"/>
          </p:cNvPicPr>
          <p:nvPr>
            <p:ph idx="1"/>
          </p:nvPr>
        </p:nvPicPr>
        <p:blipFill>
          <a:blip r:embed="rId2"/>
          <a:stretch>
            <a:fillRect/>
          </a:stretch>
        </p:blipFill>
        <p:spPr>
          <a:xfrm>
            <a:off x="336550" y="1986430"/>
            <a:ext cx="8485188" cy="3059766"/>
          </a:xfrm>
          <a:prstGeom prst="rect">
            <a:avLst/>
          </a:prstGeo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32</a:t>
            </a:fld>
            <a:endParaRPr lang="en-US"/>
          </a:p>
        </p:txBody>
      </p:sp>
    </p:spTree>
    <p:extLst>
      <p:ext uri="{BB962C8B-B14F-4D97-AF65-F5344CB8AC3E}">
        <p14:creationId xmlns:p14="http://schemas.microsoft.com/office/powerpoint/2010/main" val="259832845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PCA(thống kê độ lệch chuẩn)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33</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 y="1371601"/>
            <a:ext cx="9140244" cy="4284488"/>
          </a:xfrm>
        </p:spPr>
      </p:pic>
      <p:sp>
        <p:nvSpPr>
          <p:cNvPr id="5" name="Content Placeholder 2"/>
          <p:cNvSpPr txBox="1">
            <a:spLocks/>
          </p:cNvSpPr>
          <p:nvPr/>
        </p:nvSpPr>
        <p:spPr>
          <a:xfrm>
            <a:off x="4144525" y="2947737"/>
            <a:ext cx="3345487" cy="1347538"/>
          </a:xfrm>
          <a:prstGeom prst="rect">
            <a:avLst/>
          </a:prstGeom>
        </p:spPr>
        <p:txBody>
          <a:bodyPr/>
          <a:lstStyle>
            <a:lvl1pPr marL="365760" indent="-365760" algn="l" rtl="0" eaLnBrk="0" fontAlgn="base" hangingPunct="0">
              <a:spcBef>
                <a:spcPts val="1200"/>
              </a:spcBef>
              <a:spcAft>
                <a:spcPct val="0"/>
              </a:spcAft>
              <a:buSzPct val="120000"/>
              <a:buChar char="•"/>
              <a:defRPr sz="2800">
                <a:solidFill>
                  <a:schemeClr val="tx1"/>
                </a:solidFill>
                <a:latin typeface="+mn-lt"/>
                <a:ea typeface="+mn-ea"/>
                <a:cs typeface="+mn-cs"/>
              </a:defRPr>
            </a:lvl1pPr>
            <a:lvl2pPr marL="685800" indent="-336550" algn="l" rtl="0" eaLnBrk="0" fontAlgn="base" hangingPunct="0">
              <a:spcBef>
                <a:spcPts val="1200"/>
              </a:spcBef>
              <a:spcAft>
                <a:spcPct val="0"/>
              </a:spcAft>
              <a:buSzPct val="110000"/>
              <a:buFont typeface="Wingdings" pitchFamily="2" charset="2"/>
              <a:buChar char="§"/>
              <a:defRPr sz="2600">
                <a:solidFill>
                  <a:schemeClr val="tx1"/>
                </a:solidFill>
                <a:latin typeface="+mn-lt"/>
              </a:defRPr>
            </a:lvl2pPr>
            <a:lvl3pPr marL="1035050" indent="-349250" algn="l" rtl="0" eaLnBrk="0" fontAlgn="base" hangingPunct="0">
              <a:spcBef>
                <a:spcPts val="1200"/>
              </a:spcBef>
              <a:spcAft>
                <a:spcPct val="0"/>
              </a:spcAft>
              <a:buFont typeface="Courier New" pitchFamily="49" charset="0"/>
              <a:buChar char="o"/>
              <a:defRPr sz="2400">
                <a:solidFill>
                  <a:schemeClr val="tx1"/>
                </a:solidFill>
                <a:latin typeface="+mn-lt"/>
              </a:defRPr>
            </a:lvl3pPr>
            <a:lvl4pPr marL="1371600" indent="-336550" algn="l" rtl="0" eaLnBrk="0" fontAlgn="base" hangingPunct="0">
              <a:spcBef>
                <a:spcPts val="1200"/>
              </a:spcBef>
              <a:spcAft>
                <a:spcPct val="0"/>
              </a:spcAft>
              <a:buChar char="–"/>
              <a:defRPr sz="2200">
                <a:solidFill>
                  <a:schemeClr val="tx1"/>
                </a:solidFill>
                <a:latin typeface="+mn-lt"/>
              </a:defRPr>
            </a:lvl4pPr>
            <a:lvl5pPr marL="1720850" indent="-349250" algn="l" rtl="0" eaLnBrk="0" fontAlgn="base" hangingPunct="0">
              <a:spcBef>
                <a:spcPts val="12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0.32</a:t>
            </a:r>
          </a:p>
          <a:p>
            <a:r>
              <a:rPr lang="en-US" dirty="0" smtClean="0"/>
              <a:t>0.07</a:t>
            </a:r>
            <a:endParaRPr lang="en-US" dirty="0"/>
          </a:p>
        </p:txBody>
      </p:sp>
    </p:spTree>
    <p:extLst>
      <p:ext uri="{BB962C8B-B14F-4D97-AF65-F5344CB8AC3E}">
        <p14:creationId xmlns:p14="http://schemas.microsoft.com/office/powerpoint/2010/main" val="370829776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606118" cy="604198"/>
          </a:xfrm>
        </p:spPr>
        <p:txBody>
          <a:bodyPr/>
          <a:lstStyle/>
          <a:p>
            <a:r>
              <a:rPr lang="en-US" dirty="0" smtClean="0"/>
              <a:t>Đánh giá PCA(FRR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49" y="1472052"/>
            <a:ext cx="8800796" cy="412263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34</a:t>
            </a:fld>
            <a:endParaRPr lang="en-US"/>
          </a:p>
        </p:txBody>
      </p:sp>
    </p:spTree>
    <p:extLst>
      <p:ext uri="{BB962C8B-B14F-4D97-AF65-F5344CB8AC3E}">
        <p14:creationId xmlns:p14="http://schemas.microsoft.com/office/powerpoint/2010/main" val="48239124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Đánh giá Non-invertible Transform(FRR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 y="1472051"/>
            <a:ext cx="8713692" cy="4081829"/>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35</a:t>
            </a:fld>
            <a:endParaRPr lang="en-US"/>
          </a:p>
        </p:txBody>
      </p:sp>
    </p:spTree>
    <p:extLst>
      <p:ext uri="{BB962C8B-B14F-4D97-AF65-F5344CB8AC3E}">
        <p14:creationId xmlns:p14="http://schemas.microsoft.com/office/powerpoint/2010/main" val="245718440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Giải thích sự biến đổi</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36</a:t>
            </a:fld>
            <a:endParaRPr lang="en-US"/>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418465" y="957434"/>
            <a:ext cx="7945605" cy="5117943"/>
          </a:xfrm>
          <a:prstGeom prst="rect">
            <a:avLst/>
          </a:prstGeom>
        </p:spPr>
      </p:pic>
    </p:spTree>
    <p:extLst>
      <p:ext uri="{BB962C8B-B14F-4D97-AF65-F5344CB8AC3E}">
        <p14:creationId xmlns:p14="http://schemas.microsoft.com/office/powerpoint/2010/main" val="173742126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thống(FRR và FAR)</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37</a:t>
            </a:fld>
            <a:endParaRPr lang="en-US"/>
          </a:p>
        </p:txBody>
      </p:sp>
      <p:pic>
        <p:nvPicPr>
          <p:cNvPr id="5" name="Content Placeholder 4" descr="C:\Users\Nguyen Phong\LVTN\LVTN_SOURCE_BIOMETRIC_AUTHENTICATION\DSTTClient\ERRSyste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50" y="1527597"/>
            <a:ext cx="8485188" cy="3977431"/>
          </a:xfrm>
          <a:prstGeom prst="rect">
            <a:avLst/>
          </a:prstGeom>
          <a:noFill/>
          <a:ln>
            <a:noFill/>
          </a:ln>
        </p:spPr>
      </p:pic>
    </p:spTree>
    <p:extLst>
      <p:ext uri="{BB962C8B-B14F-4D97-AF65-F5344CB8AC3E}">
        <p14:creationId xmlns:p14="http://schemas.microsoft.com/office/powerpoint/2010/main" val="6420088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b="1" dirty="0" smtClean="0"/>
              <a:t>Kết luận</a:t>
            </a:r>
            <a:endParaRPr lang="en-US" b="1"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38</a:t>
            </a:fld>
            <a:endParaRPr lang="en-US"/>
          </a:p>
        </p:txBody>
      </p:sp>
    </p:spTree>
    <p:extLst>
      <p:ext uri="{BB962C8B-B14F-4D97-AF65-F5344CB8AC3E}">
        <p14:creationId xmlns:p14="http://schemas.microsoft.com/office/powerpoint/2010/main" val="2106403091"/>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en-US" dirty="0" smtClean="0"/>
              <a:t>Kết quả thu được khá khả quan, với chỉ số sai lệch khoản hơn 8% thì đây có thể được xem là khá tốt.</a:t>
            </a:r>
          </a:p>
          <a:p>
            <a:r>
              <a:rPr lang="en-US" dirty="0" smtClean="0"/>
              <a:t>Hiệu suất chương trình gần như không thay đổi so với hệ thống cũ vì tuy giải thuật hơi phức tạp như độ khó của phép tính không quá cao và phép nhân hai ma trận cũng không tốn nhiều tài nguyên vì đây là nhân với ma trận trực giao.</a:t>
            </a:r>
          </a:p>
          <a:p>
            <a:r>
              <a:rPr lang="en-US" dirty="0" smtClean="0"/>
              <a:t>Hướng phát triển.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39</a:t>
            </a:fld>
            <a:endParaRPr lang="en-US"/>
          </a:p>
        </p:txBody>
      </p:sp>
    </p:spTree>
    <p:extLst>
      <p:ext uri="{BB962C8B-B14F-4D97-AF65-F5344CB8AC3E}">
        <p14:creationId xmlns:p14="http://schemas.microsoft.com/office/powerpoint/2010/main" val="184299099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a:t>
            </a:r>
            <a:endParaRPr lang="en-US" sz="3000" dirty="0"/>
          </a:p>
        </p:txBody>
      </p:sp>
      <p:sp>
        <p:nvSpPr>
          <p:cNvPr id="3" name="Content Placeholder 2"/>
          <p:cNvSpPr>
            <a:spLocks noGrp="1"/>
          </p:cNvSpPr>
          <p:nvPr>
            <p:ph idx="1"/>
          </p:nvPr>
        </p:nvSpPr>
        <p:spPr/>
        <p:txBody>
          <a:bodyPr/>
          <a:lstStyle/>
          <a:p>
            <a:r>
              <a:rPr lang="en-US" dirty="0" smtClean="0"/>
              <a:t>Sự lỗi thời của hệ thống xác thực cũ.</a:t>
            </a:r>
          </a:p>
          <a:p>
            <a:r>
              <a:rPr lang="en-US" sz="2800" dirty="0" smtClean="0"/>
              <a:t>Giới hạn từ phía người dùng(pasword quá dài hoặc quá ngắn).</a:t>
            </a:r>
          </a:p>
          <a:p>
            <a:r>
              <a:rPr lang="en-US" dirty="0" smtClean="0"/>
              <a:t>Chưa có hệ thống nào thực sự được đưa vào thực tiễn với quy mô lớn.</a:t>
            </a:r>
          </a:p>
          <a:p>
            <a:pPr marL="0" indent="0">
              <a:buNone/>
            </a:pPr>
            <a:r>
              <a:rPr lang="en-US" dirty="0" smtClean="0"/>
              <a:t>=&gt; Cần một hệ thống đáp ứng mọi yêu cầu bảo mật và có thể áp dụng trên thực tiễn.</a:t>
            </a:r>
          </a:p>
          <a:p>
            <a:endParaRPr lang="en-US" sz="2800" dirty="0" smtClean="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4</a:t>
            </a:fld>
            <a:endParaRPr lang="en-US"/>
          </a:p>
        </p:txBody>
      </p:sp>
    </p:spTree>
    <p:extLst>
      <p:ext uri="{BB962C8B-B14F-4D97-AF65-F5344CB8AC3E}">
        <p14:creationId xmlns:p14="http://schemas.microsoft.com/office/powerpoint/2010/main" val="3603639932"/>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4338" name="Rectangle 2"/>
            <p:cNvSpPr>
              <a:spLocks noChangeArrowheads="1"/>
            </p:cNvSpPr>
            <p:nvPr/>
          </p:nvSpPr>
          <p:spPr bwMode="auto">
            <a:xfrm>
              <a:off x="0" y="3600450"/>
              <a:ext cx="9144000" cy="32575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39" name="Rectangle 3"/>
            <p:cNvSpPr>
              <a:spLocks noChangeArrowheads="1"/>
            </p:cNvSpPr>
            <p:nvPr/>
          </p:nvSpPr>
          <p:spPr bwMode="auto">
            <a:xfrm>
              <a:off x="0" y="0"/>
              <a:ext cx="9144000" cy="285591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41" name="Oval 15"/>
            <p:cNvSpPr>
              <a:spLocks noChangeArrowheads="1"/>
            </p:cNvSpPr>
            <p:nvPr/>
          </p:nvSpPr>
          <p:spPr bwMode="auto">
            <a:xfrm>
              <a:off x="2781300" y="2418711"/>
              <a:ext cx="1555750" cy="1555750"/>
            </a:xfrm>
            <a:prstGeom prst="ellipse">
              <a:avLst/>
            </a:prstGeom>
            <a:solidFill>
              <a:srgbClr val="FFFFFF">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l"/>
              <a:endParaRPr lang="en-US">
                <a:solidFill>
                  <a:schemeClr val="tx1"/>
                </a:solidFill>
              </a:endParaRPr>
            </a:p>
          </p:txBody>
        </p:sp>
        <p:sp>
          <p:nvSpPr>
            <p:cNvPr id="14342" name="Text Box 18"/>
            <p:cNvSpPr txBox="1">
              <a:spLocks noChangeArrowheads="1"/>
            </p:cNvSpPr>
            <p:nvPr/>
          </p:nvSpPr>
          <p:spPr bwMode="auto">
            <a:xfrm>
              <a:off x="1690688" y="2979738"/>
              <a:ext cx="416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400" b="1">
                  <a:solidFill>
                    <a:schemeClr val="bg1"/>
                  </a:solidFill>
                  <a:latin typeface="Arial" charset="0"/>
                </a:defRPr>
              </a:lvl1pPr>
              <a:lvl2pPr marL="742950" indent="-285750" eaLnBrk="0" hangingPunct="0">
                <a:defRPr sz="1400" b="1">
                  <a:solidFill>
                    <a:schemeClr val="bg1"/>
                  </a:solidFill>
                  <a:latin typeface="Arial" charset="0"/>
                </a:defRPr>
              </a:lvl2pPr>
              <a:lvl3pPr marL="1143000" indent="-228600" eaLnBrk="0" hangingPunct="0">
                <a:defRPr sz="1400" b="1">
                  <a:solidFill>
                    <a:schemeClr val="bg1"/>
                  </a:solidFill>
                  <a:latin typeface="Arial" charset="0"/>
                </a:defRPr>
              </a:lvl3pPr>
              <a:lvl4pPr marL="1600200" indent="-228600" eaLnBrk="0" hangingPunct="0">
                <a:defRPr sz="1400" b="1">
                  <a:solidFill>
                    <a:schemeClr val="bg1"/>
                  </a:solidFill>
                  <a:latin typeface="Arial" charset="0"/>
                </a:defRPr>
              </a:lvl4pPr>
              <a:lvl5pPr marL="2057400" indent="-228600" eaLnBrk="0" hangingPunct="0">
                <a:defRPr sz="1400" b="1">
                  <a:solidFill>
                    <a:schemeClr val="bg1"/>
                  </a:solidFill>
                  <a:latin typeface="Arial" charset="0"/>
                </a:defRPr>
              </a:lvl5pPr>
              <a:lvl6pPr marL="2514600" indent="-228600" algn="ctr" eaLnBrk="0" fontAlgn="base" hangingPunct="0">
                <a:spcBef>
                  <a:spcPct val="50000"/>
                </a:spcBef>
                <a:spcAft>
                  <a:spcPct val="0"/>
                </a:spcAft>
                <a:defRPr sz="1400" b="1">
                  <a:solidFill>
                    <a:schemeClr val="bg1"/>
                  </a:solidFill>
                  <a:latin typeface="Arial" charset="0"/>
                </a:defRPr>
              </a:lvl6pPr>
              <a:lvl7pPr marL="2971800" indent="-228600" algn="ctr" eaLnBrk="0" fontAlgn="base" hangingPunct="0">
                <a:spcBef>
                  <a:spcPct val="50000"/>
                </a:spcBef>
                <a:spcAft>
                  <a:spcPct val="0"/>
                </a:spcAft>
                <a:defRPr sz="1400" b="1">
                  <a:solidFill>
                    <a:schemeClr val="bg1"/>
                  </a:solidFill>
                  <a:latin typeface="Arial" charset="0"/>
                </a:defRPr>
              </a:lvl7pPr>
              <a:lvl8pPr marL="3429000" indent="-228600" algn="ctr" eaLnBrk="0" fontAlgn="base" hangingPunct="0">
                <a:spcBef>
                  <a:spcPct val="50000"/>
                </a:spcBef>
                <a:spcAft>
                  <a:spcPct val="0"/>
                </a:spcAft>
                <a:defRPr sz="1400" b="1">
                  <a:solidFill>
                    <a:schemeClr val="bg1"/>
                  </a:solidFill>
                  <a:latin typeface="Arial" charset="0"/>
                </a:defRPr>
              </a:lvl8pPr>
              <a:lvl9pPr marL="3886200" indent="-228600" algn="ctr" eaLnBrk="0" fontAlgn="base" hangingPunct="0">
                <a:spcBef>
                  <a:spcPct val="50000"/>
                </a:spcBef>
                <a:spcAft>
                  <a:spcPct val="0"/>
                </a:spcAft>
                <a:defRPr sz="1400" b="1">
                  <a:solidFill>
                    <a:schemeClr val="bg1"/>
                  </a:solidFill>
                  <a:latin typeface="Arial" charset="0"/>
                </a:defRPr>
              </a:lvl9pPr>
            </a:lstStyle>
            <a:p>
              <a:pPr eaLnBrk="1" hangingPunct="1"/>
              <a:r>
                <a:rPr lang="en-US" sz="2800">
                  <a:solidFill>
                    <a:srgbClr val="333333"/>
                  </a:solidFill>
                </a:rPr>
                <a:t>CHÂN THÀNH CẢM ƠN</a:t>
              </a:r>
            </a:p>
          </p:txBody>
        </p:sp>
      </p:grpSp>
      <p:sp>
        <p:nvSpPr>
          <p:cNvPr id="3" name="Slide Number Placeholder 2"/>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40</a:t>
            </a:fld>
            <a:endParaRPr 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b="1"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5</a:t>
            </a:fld>
            <a:endParaRPr lang="en-US"/>
          </a:p>
        </p:txBody>
      </p:sp>
    </p:spTree>
    <p:extLst>
      <p:ext uri="{BB962C8B-B14F-4D97-AF65-F5344CB8AC3E}">
        <p14:creationId xmlns:p14="http://schemas.microsoft.com/office/powerpoint/2010/main" val="146507278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sinh trắc là gì?</a:t>
            </a:r>
            <a:endParaRPr lang="en-US" dirty="0"/>
          </a:p>
        </p:txBody>
      </p:sp>
      <p:sp>
        <p:nvSpPr>
          <p:cNvPr id="3" name="Content Placeholder 2"/>
          <p:cNvSpPr>
            <a:spLocks noGrp="1"/>
          </p:cNvSpPr>
          <p:nvPr>
            <p:ph idx="1"/>
          </p:nvPr>
        </p:nvSpPr>
        <p:spPr/>
        <p:txBody>
          <a:bodyPr/>
          <a:lstStyle/>
          <a:p>
            <a:pPr marL="0" indent="0">
              <a:buNone/>
            </a:pPr>
            <a:r>
              <a:rPr lang="en-US" dirty="0" smtClean="0"/>
              <a:t>Sinh trắc là những thuộc tính vật lý, đặc điểm sinh học, riêng của mỗi cá nhân như vân tay, móng mắt, khuôn mặt,... để nhận diện.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32" y="3369128"/>
            <a:ext cx="4102768" cy="2737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8" y="3078706"/>
            <a:ext cx="4056766" cy="2908998"/>
          </a:xfrm>
          <a:prstGeom prst="rect">
            <a:avLst/>
          </a:prstGeom>
        </p:spPr>
      </p:pic>
    </p:spTree>
    <p:extLst>
      <p:ext uri="{BB962C8B-B14F-4D97-AF65-F5344CB8AC3E}">
        <p14:creationId xmlns:p14="http://schemas.microsoft.com/office/powerpoint/2010/main" val="1862105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Đặc tính cần thiết để có thể đưa vào hệ thống</a:t>
            </a:r>
            <a:endParaRPr lang="en-US" dirty="0"/>
          </a:p>
        </p:txBody>
      </p:sp>
      <p:sp>
        <p:nvSpPr>
          <p:cNvPr id="3" name="Content Placeholder 2"/>
          <p:cNvSpPr>
            <a:spLocks noGrp="1"/>
          </p:cNvSpPr>
          <p:nvPr>
            <p:ph idx="1"/>
          </p:nvPr>
        </p:nvSpPr>
        <p:spPr/>
        <p:txBody>
          <a:bodyPr/>
          <a:lstStyle/>
          <a:p>
            <a:r>
              <a:rPr lang="en-US" dirty="0" smtClean="0"/>
              <a:t>Tính rộng rãi</a:t>
            </a:r>
          </a:p>
          <a:p>
            <a:r>
              <a:rPr lang="en-US" dirty="0" smtClean="0"/>
              <a:t>Tính phân biệt</a:t>
            </a:r>
          </a:p>
          <a:p>
            <a:r>
              <a:rPr lang="en-US" dirty="0" smtClean="0"/>
              <a:t>Tính ổn định</a:t>
            </a:r>
          </a:p>
          <a:p>
            <a:r>
              <a:rPr lang="en-US" dirty="0" smtClean="0"/>
              <a:t>Tính dễ thu nhập</a:t>
            </a:r>
          </a:p>
          <a:p>
            <a:r>
              <a:rPr lang="en-US" dirty="0" smtClean="0"/>
              <a:t>Tính hiệu quả</a:t>
            </a:r>
          </a:p>
          <a:p>
            <a:r>
              <a:rPr lang="en-US" dirty="0" smtClean="0"/>
              <a:t>Tính chấp nhận được</a:t>
            </a:r>
          </a:p>
          <a:p>
            <a:r>
              <a:rPr lang="en-US" dirty="0" smtClean="0"/>
              <a:t>Chống giả mạo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7</a:t>
            </a:fld>
            <a:endParaRPr lang="en-US"/>
          </a:p>
        </p:txBody>
      </p:sp>
    </p:spTree>
    <p:extLst>
      <p:ext uri="{BB962C8B-B14F-4D97-AF65-F5344CB8AC3E}">
        <p14:creationId xmlns:p14="http://schemas.microsoft.com/office/powerpoint/2010/main" val="1917031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System</a:t>
            </a:r>
            <a:endParaRPr lang="en-US" dirty="0"/>
          </a:p>
        </p:txBody>
      </p:sp>
      <p:sp>
        <p:nvSpPr>
          <p:cNvPr id="3" name="Content Placeholder 2"/>
          <p:cNvSpPr>
            <a:spLocks noGrp="1"/>
          </p:cNvSpPr>
          <p:nvPr>
            <p:ph idx="1"/>
          </p:nvPr>
        </p:nvSpPr>
        <p:spPr/>
        <p:txBody>
          <a:bodyPr/>
          <a:lstStyle/>
          <a:p>
            <a:r>
              <a:rPr lang="en-US" dirty="0" smtClean="0"/>
              <a:t>Chức năng: Enrollment và Authentication</a:t>
            </a:r>
          </a:p>
          <a:p>
            <a:r>
              <a:rPr lang="en-US" dirty="0" smtClean="0"/>
              <a:t>Thành phần:</a:t>
            </a:r>
          </a:p>
          <a:p>
            <a:pPr lvl="1">
              <a:buFont typeface="Arial" panose="020B0604020202020204" pitchFamily="34" charset="0"/>
              <a:buChar char="•"/>
            </a:pPr>
            <a:r>
              <a:rPr lang="en-US" dirty="0" smtClean="0"/>
              <a:t>Capture</a:t>
            </a:r>
          </a:p>
          <a:p>
            <a:pPr lvl="1">
              <a:buFont typeface="Arial" panose="020B0604020202020204" pitchFamily="34" charset="0"/>
              <a:buChar char="•"/>
            </a:pPr>
            <a:r>
              <a:rPr lang="en-US" dirty="0" smtClean="0"/>
              <a:t>Feature Extractor</a:t>
            </a:r>
          </a:p>
          <a:p>
            <a:pPr lvl="1">
              <a:buFont typeface="Arial" panose="020B0604020202020204" pitchFamily="34" charset="0"/>
              <a:buChar char="•"/>
            </a:pPr>
            <a:r>
              <a:rPr lang="en-US" dirty="0" smtClean="0"/>
              <a:t>Matching</a:t>
            </a:r>
          </a:p>
          <a:p>
            <a:pPr lvl="1">
              <a:buFont typeface="Arial" panose="020B0604020202020204" pitchFamily="34" charset="0"/>
              <a:buChar char="•"/>
            </a:pPr>
            <a:r>
              <a:rPr lang="en-US" dirty="0" smtClean="0"/>
              <a:t>Decision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190" y="2298031"/>
            <a:ext cx="5335031" cy="3074769"/>
          </a:xfrm>
          <a:prstGeom prst="rect">
            <a:avLst/>
          </a:prstGeom>
        </p:spPr>
      </p:pic>
    </p:spTree>
    <p:extLst>
      <p:ext uri="{BB962C8B-B14F-4D97-AF65-F5344CB8AC3E}">
        <p14:creationId xmlns:p14="http://schemas.microsoft.com/office/powerpoint/2010/main" val="330658205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loại tấn công</a:t>
            </a:r>
            <a:endParaRPr lang="en-US" dirty="0"/>
          </a:p>
        </p:txBody>
      </p:sp>
      <p:sp>
        <p:nvSpPr>
          <p:cNvPr id="3" name="Content Placeholder 2"/>
          <p:cNvSpPr>
            <a:spLocks noGrp="1"/>
          </p:cNvSpPr>
          <p:nvPr>
            <p:ph idx="1"/>
          </p:nvPr>
        </p:nvSpPr>
        <p:spPr/>
        <p:txBody>
          <a:bodyPr/>
          <a:lstStyle/>
          <a:p>
            <a:r>
              <a:rPr lang="en-US" dirty="0" smtClean="0"/>
              <a:t>Biometric template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9" y="1985877"/>
            <a:ext cx="7878077" cy="3115512"/>
          </a:xfrm>
          <a:prstGeom prst="rect">
            <a:avLst/>
          </a:prstGeom>
        </p:spPr>
      </p:pic>
    </p:spTree>
    <p:extLst>
      <p:ext uri="{BB962C8B-B14F-4D97-AF65-F5344CB8AC3E}">
        <p14:creationId xmlns:p14="http://schemas.microsoft.com/office/powerpoint/2010/main" val="3500709561"/>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_x1ed9_i_x0020_dung_x0020_v_x1eaf_n_x0020_t_x1eaf_t xmlns="f5d0caf3-682d-4511-bb09-f534ff9a8d59">Quy định soạn thảo và mẫu tài liệu Slide</N_x1ed9_i_x0020_dung_x0020_v_x1eaf_n_x0020_t_x1eaf_t>
    <Ng_x00e0_y_x0020_ban_x0020_h_x00e0_nh xmlns="f5d0caf3-682d-4511-bb09-f534ff9a8d59">2013-06-18T17:00:00+00:00</Ng_x00e0_y_x0020_ban_x0020_h_x00e0_nh>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C46A0FE39FF64D8E7CA40201285CFB" ma:contentTypeVersion="2" ma:contentTypeDescription="Create a new document." ma:contentTypeScope="" ma:versionID="7769227c9d869afbca44a997b860d24e">
  <xsd:schema xmlns:xsd="http://www.w3.org/2001/XMLSchema" xmlns:xs="http://www.w3.org/2001/XMLSchema" xmlns:p="http://schemas.microsoft.com/office/2006/metadata/properties" xmlns:ns2="f5d0caf3-682d-4511-bb09-f534ff9a8d59" targetNamespace="http://schemas.microsoft.com/office/2006/metadata/properties" ma:root="true" ma:fieldsID="f74a8646942e335a3fc7e56a4aa8bfe5" ns2:_="">
    <xsd:import namespace="f5d0caf3-682d-4511-bb09-f534ff9a8d59"/>
    <xsd:element name="properties">
      <xsd:complexType>
        <xsd:sequence>
          <xsd:element name="documentManagement">
            <xsd:complexType>
              <xsd:all>
                <xsd:element ref="ns2:N_x1ed9_i_x0020_dung_x0020_v_x1eaf_n_x0020_t_x1eaf_t" minOccurs="0"/>
                <xsd:element ref="ns2:Ng_x00e0_y_x0020_ban_x0020_h_x00e0_n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caf3-682d-4511-bb09-f534ff9a8d59" elementFormDefault="qualified">
    <xsd:import namespace="http://schemas.microsoft.com/office/2006/documentManagement/types"/>
    <xsd:import namespace="http://schemas.microsoft.com/office/infopath/2007/PartnerControls"/>
    <xsd:element name="N_x1ed9_i_x0020_dung_x0020_v_x1eaf_n_x0020_t_x1eaf_t" ma:index="8" nillable="true" ma:displayName="Nội dung vắn tắt" ma:internalName="N_x1ed9_i_x0020_dung_x0020_v_x1eaf_n_x0020_t_x1eaf_t">
      <xsd:simpleType>
        <xsd:restriction base="dms:Text">
          <xsd:maxLength value="255"/>
        </xsd:restriction>
      </xsd:simpleType>
    </xsd:element>
    <xsd:element name="Ng_x00e0_y_x0020_ban_x0020_h_x00e0_nh" ma:index="9" nillable="true" ma:displayName="Ngày ban hành" ma:format="DateOnly" ma:internalName="Ng_x00e0_y_x0020_ban_x0020_h_x00e0_nh">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AF02F-E1F5-415E-B21E-A647B8A5E393}">
  <ds:schemaRefs>
    <ds:schemaRef ds:uri="http://schemas.openxmlformats.org/package/2006/metadata/core-properties"/>
    <ds:schemaRef ds:uri="f5d0caf3-682d-4511-bb09-f534ff9a8d59"/>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8A4DCC-84DE-4465-8BA6-9916E65DA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d0caf3-682d-4511-bb09-f534ff9a8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A9221-F11E-42DD-868A-EF57A2B6C8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11855</TotalTime>
  <Words>896</Words>
  <Application>Microsoft Office PowerPoint</Application>
  <PresentationFormat>On-screen Show (4:3)</PresentationFormat>
  <Paragraphs>171</Paragraphs>
  <Slides>40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Calibri Light</vt:lpstr>
      <vt:lpstr>Courier New</vt:lpstr>
      <vt:lpstr>Wingdings</vt:lpstr>
      <vt:lpstr>Default Design</vt:lpstr>
      <vt:lpstr>Custom Design</vt:lpstr>
      <vt:lpstr>PowerPoint Presentation</vt:lpstr>
      <vt:lpstr>Nội dung</vt:lpstr>
      <vt:lpstr>Nội dung</vt:lpstr>
      <vt:lpstr>Giới thiệu</vt:lpstr>
      <vt:lpstr>Nội dung</vt:lpstr>
      <vt:lpstr>Đặc trưng sinh trắc là gì?</vt:lpstr>
      <vt:lpstr>Đặc tính cần thiết để có thể đưa vào hệ thống</vt:lpstr>
      <vt:lpstr>Authentication System</vt:lpstr>
      <vt:lpstr>Các loại tấn công</vt:lpstr>
      <vt:lpstr>Các loại tấn công</vt:lpstr>
      <vt:lpstr>Các loại tấn công</vt:lpstr>
      <vt:lpstr>Các loại tấn công</vt:lpstr>
      <vt:lpstr>Nội dung</vt:lpstr>
      <vt:lpstr>Phương pháp bảo vệ mẫu sinh trắc</vt:lpstr>
      <vt:lpstr>Non-invertible Transformation</vt:lpstr>
      <vt:lpstr>Non-invertible transform</vt:lpstr>
      <vt:lpstr>Random Projection</vt:lpstr>
      <vt:lpstr>Random Projection</vt:lpstr>
      <vt:lpstr>Random Projection</vt:lpstr>
      <vt:lpstr>2. Fuzzy commitment</vt:lpstr>
      <vt:lpstr>Fuzzy commitment</vt:lpstr>
      <vt:lpstr>Sơ đồ ý tưởng fuzzy-commitment</vt:lpstr>
      <vt:lpstr>Fuzzy-commitment</vt:lpstr>
      <vt:lpstr>Đặc điểm của fuzzy-commitment</vt:lpstr>
      <vt:lpstr>Nội dung</vt:lpstr>
      <vt:lpstr>Enrrollment</vt:lpstr>
      <vt:lpstr>Authentication</vt:lpstr>
      <vt:lpstr>Authentication</vt:lpstr>
      <vt:lpstr>Nội dung</vt:lpstr>
      <vt:lpstr>Đánh giá hệ thống</vt:lpstr>
      <vt:lpstr>Đánh giá PCA</vt:lpstr>
      <vt:lpstr>Công thức tính độ đo</vt:lpstr>
      <vt:lpstr>Đánh giá PCA(thống kê độ lệch chuẩn)</vt:lpstr>
      <vt:lpstr>Đánh giá PCA(FRR và FAR)</vt:lpstr>
      <vt:lpstr>Đánh giá Non-invertible Transform(FRR và FAR)</vt:lpstr>
      <vt:lpstr>Giải thích sự biến đổi</vt:lpstr>
      <vt:lpstr>Đánh giá hệ thống(FRR và FAR)</vt:lpstr>
      <vt:lpstr>Nội dung</vt:lpstr>
      <vt:lpstr>Kết luận</vt:lpstr>
      <vt:lpstr>PowerPoint Presentation</vt:lpstr>
    </vt:vector>
  </TitlesOfParts>
  <Company>Compaq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định soạn thảo và mẫu tài liệu Slide</dc:title>
  <dc:creator>PVT</dc:creator>
  <cp:lastModifiedBy>Nguyen Phong</cp:lastModifiedBy>
  <cp:revision>948</cp:revision>
  <dcterms:created xsi:type="dcterms:W3CDTF">2009-01-08T02:43:39Z</dcterms:created>
  <dcterms:modified xsi:type="dcterms:W3CDTF">2016-12-29T05:50:49Z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0x010100A5C46A0FE39FF64D8E7CA40201285CFB</vt:lpwstr>
  </property>
</Properties>
</file>