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
      <p:font typeface="Old Standard TT"/>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1CCDEF-43E3-4020-AFF3-CE714F01076E}">
  <a:tblStyle styleId="{951CCDEF-43E3-4020-AFF3-CE714F0107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OldStandardTT-bold.fntdata"/><Relationship Id="rId21" Type="http://schemas.openxmlformats.org/officeDocument/2006/relationships/slide" Target="slides/slide15.xml"/><Relationship Id="rId43" Type="http://schemas.openxmlformats.org/officeDocument/2006/relationships/font" Target="fonts/OldStandardTT-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4fe445e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4fe445e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3d667b02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3d667b02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3d667b0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3d667b0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50f2840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50f2840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4fe445e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fe445e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4fe445e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4fe445e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b1d8206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b1d8206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b1d8206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b1d8206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444671fb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444671fb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444671fb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444671fb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4fe445e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4fe445e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41b720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41b720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444671fb8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444671fb8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4468c92a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4468c92a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c55c6703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c55c6703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c55c670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c55c670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c5fa9cc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c5fa9cc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c5fa9ccb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c5fa9ccb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c5fa9cc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c5fa9cc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468c92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468c92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3d667b0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3d667b0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3d667b02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d667b02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c55c670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c55c670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4fe445e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4fe445e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4fe445e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4fe445e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4fe44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4fe44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50f2840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50f2840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drive.google.com/file/d/1pykvT_h2Me4SItS8AJmnezuIWspS-n_g/view"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Elaboration 3</a:t>
            </a:r>
            <a:endParaRPr/>
          </a:p>
        </p:txBody>
      </p:sp>
      <p:sp>
        <p:nvSpPr>
          <p:cNvPr id="135" name="Google Shape;135;p13"/>
          <p:cNvSpPr txBox="1"/>
          <p:nvPr>
            <p:ph idx="1" type="subTitle"/>
          </p:nvPr>
        </p:nvSpPr>
        <p:spPr>
          <a:xfrm>
            <a:off x="2949850" y="2921800"/>
            <a:ext cx="3470700" cy="5061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lang="en">
                <a:solidFill>
                  <a:srgbClr val="FFFFFF"/>
                </a:solidFill>
                <a:latin typeface="Montserrat"/>
                <a:ea typeface="Montserrat"/>
                <a:cs typeface="Montserrat"/>
                <a:sym typeface="Montserrat"/>
              </a:rPr>
              <a:t>Tong , Lauren , Lenneth, Fahim, Abdullahi</a:t>
            </a:r>
            <a:endParaRPr>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6" name="Google Shape;136;p13"/>
          <p:cNvSpPr txBox="1"/>
          <p:nvPr/>
        </p:nvSpPr>
        <p:spPr>
          <a:xfrm>
            <a:off x="2494000" y="699600"/>
            <a:ext cx="3731400" cy="43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AA84F"/>
                </a:solidFill>
                <a:latin typeface="Old Standard TT"/>
                <a:ea typeface="Old Standard TT"/>
                <a:cs typeface="Old Standard TT"/>
                <a:sym typeface="Old Standard TT"/>
              </a:rPr>
              <a:t>Trippin</a:t>
            </a:r>
            <a:endParaRPr sz="2400">
              <a:solidFill>
                <a:srgbClr val="6AA84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047250" y="6235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 Document</a:t>
            </a:r>
            <a:endParaRPr/>
          </a:p>
        </p:txBody>
      </p:sp>
      <p:sp>
        <p:nvSpPr>
          <p:cNvPr id="193" name="Google Shape;193;p22"/>
          <p:cNvSpPr txBox="1"/>
          <p:nvPr>
            <p:ph idx="1" type="body"/>
          </p:nvPr>
        </p:nvSpPr>
        <p:spPr>
          <a:xfrm>
            <a:off x="346975" y="1309925"/>
            <a:ext cx="8520600" cy="334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Purpose</a:t>
            </a:r>
            <a:endParaRPr/>
          </a:p>
          <a:p>
            <a:pPr indent="-298450" lvl="1" marL="914400" rtl="0" algn="l">
              <a:spcBef>
                <a:spcPts val="0"/>
              </a:spcBef>
              <a:spcAft>
                <a:spcPts val="0"/>
              </a:spcAft>
              <a:buSzPts val="1100"/>
              <a:buAutoNum type="alphaLcPeriod"/>
            </a:pPr>
            <a:r>
              <a:rPr lang="en"/>
              <a:t>The purpose of this document is to show a comprehensive overview of the application. It will use a number of artifacts to convey the different parts of the app processes.</a:t>
            </a:r>
            <a:endParaRPr/>
          </a:p>
          <a:p>
            <a:pPr indent="-311150" lvl="0" marL="457200" rtl="0" algn="l">
              <a:spcBef>
                <a:spcPts val="0"/>
              </a:spcBef>
              <a:spcAft>
                <a:spcPts val="0"/>
              </a:spcAft>
              <a:buSzPts val="1300"/>
              <a:buAutoNum type="arabicPeriod"/>
            </a:pPr>
            <a:r>
              <a:rPr lang="en"/>
              <a:t>Scope</a:t>
            </a:r>
            <a:endParaRPr/>
          </a:p>
          <a:p>
            <a:pPr indent="-298450" lvl="1" marL="914400" rtl="0" algn="l">
              <a:spcBef>
                <a:spcPts val="0"/>
              </a:spcBef>
              <a:spcAft>
                <a:spcPts val="0"/>
              </a:spcAft>
              <a:buSzPts val="1100"/>
              <a:buAutoNum type="alphaLcPeriod"/>
            </a:pPr>
            <a:r>
              <a:rPr lang="en"/>
              <a:t>This Software Architecture Document applies to the Trippin Application that will be developed by Trip (Change/Edit ) Inc.</a:t>
            </a:r>
            <a:endParaRPr/>
          </a:p>
          <a:p>
            <a:pPr indent="-311150" lvl="0" marL="457200" rtl="0" algn="l">
              <a:spcBef>
                <a:spcPts val="0"/>
              </a:spcBef>
              <a:spcAft>
                <a:spcPts val="0"/>
              </a:spcAft>
              <a:buSzPts val="1300"/>
              <a:buAutoNum type="arabicPeriod"/>
            </a:pPr>
            <a:r>
              <a:rPr lang="en"/>
              <a:t>Architectural Representation</a:t>
            </a:r>
            <a:endParaRPr/>
          </a:p>
          <a:p>
            <a:pPr indent="-298450" lvl="1" marL="914400" rtl="0" algn="l">
              <a:spcBef>
                <a:spcPts val="0"/>
              </a:spcBef>
              <a:spcAft>
                <a:spcPts val="0"/>
              </a:spcAft>
              <a:buSzPts val="1100"/>
              <a:buAutoNum type="alphaLcPeriod"/>
            </a:pPr>
            <a:r>
              <a:rPr lang="en"/>
              <a:t>This document presents the architectural as a series of views; use case view, process view, sequence views, and implementation view. These views will be presented as UML diagrams and SSD’s.</a:t>
            </a:r>
            <a:endParaRPr/>
          </a:p>
          <a:p>
            <a:pPr indent="-311150" lvl="0" marL="457200" rtl="0" algn="l">
              <a:lnSpc>
                <a:spcPct val="100000"/>
              </a:lnSpc>
              <a:spcBef>
                <a:spcPts val="0"/>
              </a:spcBef>
              <a:spcAft>
                <a:spcPts val="0"/>
              </a:spcAft>
              <a:buSzPts val="1300"/>
              <a:buAutoNum type="arabicPeriod"/>
            </a:pPr>
            <a:r>
              <a:rPr lang="en"/>
              <a:t>Architectural Goals and Restraints</a:t>
            </a:r>
            <a:endParaRPr/>
          </a:p>
          <a:p>
            <a:pPr indent="-298450" lvl="1" marL="914400" rtl="0" algn="l">
              <a:lnSpc>
                <a:spcPct val="115000"/>
              </a:lnSpc>
              <a:spcBef>
                <a:spcPts val="1600"/>
              </a:spcBef>
              <a:spcAft>
                <a:spcPts val="0"/>
              </a:spcAft>
              <a:buSzPts val="1100"/>
              <a:buAutoNum type="alphaLcPeriod"/>
            </a:pPr>
            <a:r>
              <a:rPr lang="en"/>
              <a:t>The application must be able to handle multiple transactions and large amount of traffic.</a:t>
            </a:r>
            <a:endParaRPr/>
          </a:p>
          <a:p>
            <a:pPr indent="-298450" lvl="1" marL="914400" rtl="0" algn="l">
              <a:lnSpc>
                <a:spcPct val="115000"/>
              </a:lnSpc>
              <a:spcBef>
                <a:spcPts val="0"/>
              </a:spcBef>
              <a:spcAft>
                <a:spcPts val="0"/>
              </a:spcAft>
              <a:buSzPts val="1100"/>
              <a:buAutoNum type="alphaLcPeriod"/>
            </a:pPr>
            <a:r>
              <a:rPr lang="en"/>
              <a:t>All functions must be available on the app and are working correctly.</a:t>
            </a:r>
            <a:endParaRPr/>
          </a:p>
          <a:p>
            <a:pPr indent="-298450" lvl="1" marL="914400" rtl="0" algn="l">
              <a:lnSpc>
                <a:spcPct val="115000"/>
              </a:lnSpc>
              <a:spcBef>
                <a:spcPts val="0"/>
              </a:spcBef>
              <a:spcAft>
                <a:spcPts val="0"/>
              </a:spcAft>
              <a:buSzPts val="1100"/>
              <a:buAutoNum type="alphaLcPeriod"/>
            </a:pPr>
            <a:r>
              <a:rPr lang="en"/>
              <a:t>All credit card, financial transactions, and user information must be transmitted securely.</a:t>
            </a:r>
            <a:endParaRPr/>
          </a:p>
          <a:p>
            <a:pPr indent="-298450" lvl="1" marL="914400" rtl="0" algn="l">
              <a:lnSpc>
                <a:spcPct val="115000"/>
              </a:lnSpc>
              <a:spcBef>
                <a:spcPts val="0"/>
              </a:spcBef>
              <a:spcAft>
                <a:spcPts val="0"/>
              </a:spcAft>
              <a:buSzPts val="1100"/>
              <a:buAutoNum type="alphaLcPeriod"/>
            </a:pPr>
            <a:r>
              <a:rPr lang="en"/>
              <a:t>Ensure database consistency in terms of pick up location and times.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104950" y="78070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 Document Cont.</a:t>
            </a:r>
            <a:endParaRPr/>
          </a:p>
        </p:txBody>
      </p:sp>
      <p:sp>
        <p:nvSpPr>
          <p:cNvPr id="199" name="Google Shape;199;p23"/>
          <p:cNvSpPr txBox="1"/>
          <p:nvPr>
            <p:ph idx="1" type="body"/>
          </p:nvPr>
        </p:nvSpPr>
        <p:spPr>
          <a:xfrm>
            <a:off x="293400" y="1393900"/>
            <a:ext cx="8557200" cy="360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startAt="5"/>
            </a:pPr>
            <a:r>
              <a:rPr lang="en"/>
              <a:t>Logical View</a:t>
            </a:r>
            <a:endParaRPr/>
          </a:p>
          <a:p>
            <a:pPr indent="-298450" lvl="1" marL="914400" rtl="0" algn="l">
              <a:spcBef>
                <a:spcPts val="0"/>
              </a:spcBef>
              <a:spcAft>
                <a:spcPts val="0"/>
              </a:spcAft>
              <a:buSzPts val="1100"/>
              <a:buAutoNum type="alphaLcPeriod"/>
            </a:pPr>
            <a:r>
              <a:rPr lang="en"/>
              <a:t>This view contains some of the most important classes and a brief description of each class.</a:t>
            </a:r>
            <a:endParaRPr/>
          </a:p>
          <a:p>
            <a:pPr indent="-298450" lvl="2" marL="1371600" rtl="0" algn="l">
              <a:spcBef>
                <a:spcPts val="0"/>
              </a:spcBef>
              <a:spcAft>
                <a:spcPts val="0"/>
              </a:spcAft>
              <a:buSzPts val="1100"/>
              <a:buAutoNum type="romanLcPeriod"/>
            </a:pPr>
            <a:r>
              <a:rPr lang="en"/>
              <a:t>User:</a:t>
            </a:r>
            <a:endParaRPr/>
          </a:p>
          <a:p>
            <a:pPr indent="-298450" lvl="3" marL="1828800" rtl="0" algn="l">
              <a:spcBef>
                <a:spcPts val="0"/>
              </a:spcBef>
              <a:spcAft>
                <a:spcPts val="0"/>
              </a:spcAft>
              <a:buSzPts val="1100"/>
              <a:buAutoNum type="arabicPeriod"/>
            </a:pPr>
            <a:r>
              <a:rPr lang="en"/>
              <a:t>Contains class for information provided by actors used for updating accounts, making payments, and viewing trips. It should also contain classes for provided feedback. </a:t>
            </a:r>
            <a:endParaRPr/>
          </a:p>
          <a:p>
            <a:pPr indent="-298450" lvl="2" marL="1371600" rtl="0" algn="l">
              <a:spcBef>
                <a:spcPts val="0"/>
              </a:spcBef>
              <a:spcAft>
                <a:spcPts val="0"/>
              </a:spcAft>
              <a:buSzPts val="1100"/>
              <a:buAutoNum type="romanLcPeriod"/>
            </a:pPr>
            <a:r>
              <a:rPr lang="en"/>
              <a:t>Administrator:</a:t>
            </a:r>
            <a:endParaRPr/>
          </a:p>
          <a:p>
            <a:pPr indent="-298450" lvl="3" marL="1828800" rtl="0" algn="l">
              <a:spcBef>
                <a:spcPts val="0"/>
              </a:spcBef>
              <a:spcAft>
                <a:spcPts val="0"/>
              </a:spcAft>
              <a:buSzPts val="1100"/>
              <a:buAutoNum type="arabicPeriod"/>
            </a:pPr>
            <a:r>
              <a:rPr lang="en"/>
              <a:t>Contains classes for content management and profile management.</a:t>
            </a:r>
            <a:endParaRPr/>
          </a:p>
          <a:p>
            <a:pPr indent="-298450" lvl="2" marL="1371600" rtl="0" algn="l">
              <a:spcBef>
                <a:spcPts val="0"/>
              </a:spcBef>
              <a:spcAft>
                <a:spcPts val="0"/>
              </a:spcAft>
              <a:buSzPts val="1100"/>
              <a:buAutoNum type="romanLcPeriod"/>
            </a:pPr>
            <a:r>
              <a:rPr lang="en"/>
              <a:t>Investor:</a:t>
            </a:r>
            <a:endParaRPr/>
          </a:p>
          <a:p>
            <a:pPr indent="-298450" lvl="3" marL="1828800" rtl="0" algn="l">
              <a:spcBef>
                <a:spcPts val="0"/>
              </a:spcBef>
              <a:spcAft>
                <a:spcPts val="0"/>
              </a:spcAft>
              <a:buSzPts val="1100"/>
              <a:buAutoNum type="arabicPeriod"/>
            </a:pPr>
            <a:r>
              <a:rPr lang="en"/>
              <a:t>Contains classes for Trip management and view.</a:t>
            </a:r>
            <a:endParaRPr/>
          </a:p>
          <a:p>
            <a:pPr indent="-311150" lvl="0" marL="457200" rtl="0" algn="l">
              <a:spcBef>
                <a:spcPts val="0"/>
              </a:spcBef>
              <a:spcAft>
                <a:spcPts val="0"/>
              </a:spcAft>
              <a:buSzPts val="1300"/>
              <a:buAutoNum type="arabicPeriod" startAt="5"/>
            </a:pPr>
            <a:r>
              <a:rPr lang="en"/>
              <a:t>Process View</a:t>
            </a:r>
            <a:endParaRPr/>
          </a:p>
          <a:p>
            <a:pPr indent="-298450" lvl="1" marL="914400" rtl="0" algn="l">
              <a:spcBef>
                <a:spcPts val="0"/>
              </a:spcBef>
              <a:spcAft>
                <a:spcPts val="0"/>
              </a:spcAft>
              <a:buSzPts val="1100"/>
              <a:buAutoNum type="alphaLcPeriod"/>
            </a:pPr>
            <a:r>
              <a:rPr lang="en"/>
              <a:t>Describes the tasks involved in the use of the Trippin Application, the interaction with the server, and interactions with third party service providers.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136275" y="258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pic>
        <p:nvPicPr>
          <p:cNvPr id="205" name="Google Shape;205;p24"/>
          <p:cNvPicPr preferRelativeResize="0"/>
          <p:nvPr/>
        </p:nvPicPr>
        <p:blipFill>
          <a:blip r:embed="rId3">
            <a:alphaModFix/>
          </a:blip>
          <a:stretch>
            <a:fillRect/>
          </a:stretch>
        </p:blipFill>
        <p:spPr>
          <a:xfrm>
            <a:off x="0" y="1172775"/>
            <a:ext cx="9144001" cy="36094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11200" y="5307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 Model</a:t>
            </a:r>
            <a:endParaRPr/>
          </a:p>
        </p:txBody>
      </p:sp>
      <p:graphicFrame>
        <p:nvGraphicFramePr>
          <p:cNvPr id="211" name="Google Shape;211;p25"/>
          <p:cNvGraphicFramePr/>
          <p:nvPr/>
        </p:nvGraphicFramePr>
        <p:xfrm>
          <a:off x="558625" y="1517000"/>
          <a:ext cx="3000000" cy="3000000"/>
        </p:xfrm>
        <a:graphic>
          <a:graphicData uri="http://schemas.openxmlformats.org/drawingml/2006/table">
            <a:tbl>
              <a:tblPr>
                <a:noFill/>
                <a:tableStyleId>{951CCDEF-43E3-4020-AFF3-CE714F01076E}</a:tableStyleId>
              </a:tblPr>
              <a:tblGrid>
                <a:gridCol w="2563825"/>
                <a:gridCol w="2563825"/>
                <a:gridCol w="2563825"/>
              </a:tblGrid>
              <a:tr h="428250">
                <a:tc>
                  <a:txBody>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Class</a:t>
                      </a:r>
                      <a:endParaRPr b="1">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Attributes</a:t>
                      </a:r>
                      <a:endParaRPr b="1">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Data Type</a:t>
                      </a:r>
                      <a:endParaRPr b="1">
                        <a:solidFill>
                          <a:srgbClr val="FFFFFF"/>
                        </a:solidFill>
                        <a:latin typeface="Montserrat"/>
                        <a:ea typeface="Montserrat"/>
                        <a:cs typeface="Montserrat"/>
                        <a:sym typeface="Montserrat"/>
                      </a:endParaRPr>
                    </a:p>
                  </a:txBody>
                  <a:tcPr marT="91425" marB="91425" marR="91425" marL="91425"/>
                </a:tc>
              </a:tr>
              <a:tr h="428250">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Client</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Name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Phone Number</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Email</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Int</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String</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Int</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Varchar (30)</a:t>
                      </a:r>
                      <a:endParaRPr>
                        <a:solidFill>
                          <a:srgbClr val="FFFFFF"/>
                        </a:solidFill>
                        <a:latin typeface="Montserrat"/>
                        <a:ea typeface="Montserrat"/>
                        <a:cs typeface="Montserrat"/>
                        <a:sym typeface="Montserrat"/>
                      </a:endParaRPr>
                    </a:p>
                  </a:txBody>
                  <a:tcPr marT="91425" marB="91425" marR="91425" marL="91425"/>
                </a:tc>
              </a:tr>
              <a:tr h="428250">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Administrator</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Username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Password</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Varchar (10)</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Varchar (30)</a:t>
                      </a:r>
                      <a:endParaRPr>
                        <a:solidFill>
                          <a:srgbClr val="FFFFFF"/>
                        </a:solidFill>
                        <a:latin typeface="Montserrat"/>
                        <a:ea typeface="Montserrat"/>
                        <a:cs typeface="Montserrat"/>
                        <a:sym typeface="Montserrat"/>
                      </a:endParaRPr>
                    </a:p>
                  </a:txBody>
                  <a:tcPr marT="91425" marB="91425" marR="91425" marL="91425"/>
                </a:tc>
              </a:tr>
              <a:tr h="428250">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Account</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Username</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Password</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ID</a:t>
                      </a:r>
                      <a:endParaRPr>
                        <a:solidFill>
                          <a:srgbClr val="FFFFFF"/>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Montserrat"/>
                          <a:ea typeface="Montserrat"/>
                          <a:cs typeface="Montserrat"/>
                          <a:sym typeface="Montserrat"/>
                        </a:rPr>
                        <a:t>Varchar (10)</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Varchar (30)</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rPr lang="en">
                          <a:solidFill>
                            <a:srgbClr val="FFFFFF"/>
                          </a:solidFill>
                          <a:latin typeface="Montserrat"/>
                          <a:ea typeface="Montserrat"/>
                          <a:cs typeface="Montserrat"/>
                          <a:sym typeface="Montserrat"/>
                        </a:rPr>
                        <a:t>Int</a:t>
                      </a:r>
                      <a:endParaRPr>
                        <a:solidFill>
                          <a:srgbClr val="FFFFFF"/>
                        </a:solidFill>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0" y="1328825"/>
            <a:ext cx="2016300" cy="38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SSD for Add RideShare Account </a:t>
            </a:r>
            <a:r>
              <a:rPr lang="en"/>
              <a:t>Use Case</a:t>
            </a:r>
            <a:endParaRPr/>
          </a:p>
        </p:txBody>
      </p:sp>
      <p:pic>
        <p:nvPicPr>
          <p:cNvPr id="217" name="Google Shape;217;p26"/>
          <p:cNvPicPr preferRelativeResize="0"/>
          <p:nvPr/>
        </p:nvPicPr>
        <p:blipFill>
          <a:blip r:embed="rId3">
            <a:alphaModFix/>
          </a:blip>
          <a:stretch>
            <a:fillRect/>
          </a:stretch>
        </p:blipFill>
        <p:spPr>
          <a:xfrm>
            <a:off x="2016300" y="125"/>
            <a:ext cx="577764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30650"/>
            <a:ext cx="8520600" cy="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Sequence</a:t>
            </a:r>
            <a:endParaRPr/>
          </a:p>
        </p:txBody>
      </p:sp>
      <p:pic>
        <p:nvPicPr>
          <p:cNvPr id="223" name="Google Shape;223;p27"/>
          <p:cNvPicPr preferRelativeResize="0"/>
          <p:nvPr/>
        </p:nvPicPr>
        <p:blipFill>
          <a:blip r:embed="rId3">
            <a:alphaModFix/>
          </a:blip>
          <a:stretch>
            <a:fillRect/>
          </a:stretch>
        </p:blipFill>
        <p:spPr>
          <a:xfrm>
            <a:off x="176500" y="612950"/>
            <a:ext cx="8791000" cy="442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2413675" y="0"/>
            <a:ext cx="4518589" cy="5143500"/>
          </a:xfrm>
          <a:prstGeom prst="rect">
            <a:avLst/>
          </a:prstGeom>
          <a:noFill/>
          <a:ln>
            <a:noFill/>
          </a:ln>
        </p:spPr>
      </p:pic>
      <p:sp>
        <p:nvSpPr>
          <p:cNvPr id="229" name="Google Shape;229;p28"/>
          <p:cNvSpPr txBox="1"/>
          <p:nvPr/>
        </p:nvSpPr>
        <p:spPr>
          <a:xfrm>
            <a:off x="98925" y="1476875"/>
            <a:ext cx="2204700" cy="14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Lato"/>
                <a:ea typeface="Lato"/>
                <a:cs typeface="Lato"/>
                <a:sym typeface="Lato"/>
              </a:rPr>
              <a:t>Logout Sequence Diagram</a:t>
            </a:r>
            <a:endParaRPr sz="24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nvSpPr>
        <p:spPr>
          <a:xfrm>
            <a:off x="141325" y="1526350"/>
            <a:ext cx="1215300" cy="17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Lato"/>
                <a:ea typeface="Lato"/>
                <a:cs typeface="Lato"/>
                <a:sym typeface="Lato"/>
              </a:rPr>
              <a:t>Client Sequence Diagram</a:t>
            </a:r>
            <a:endParaRPr sz="1800">
              <a:solidFill>
                <a:srgbClr val="FFFFFF"/>
              </a:solidFill>
              <a:latin typeface="Lato"/>
              <a:ea typeface="Lato"/>
              <a:cs typeface="Lato"/>
              <a:sym typeface="Lato"/>
            </a:endParaRPr>
          </a:p>
        </p:txBody>
      </p:sp>
      <p:pic>
        <p:nvPicPr>
          <p:cNvPr id="235" name="Google Shape;235;p29"/>
          <p:cNvPicPr preferRelativeResize="0"/>
          <p:nvPr/>
        </p:nvPicPr>
        <p:blipFill>
          <a:blip r:embed="rId3">
            <a:alphaModFix/>
          </a:blip>
          <a:stretch>
            <a:fillRect/>
          </a:stretch>
        </p:blipFill>
        <p:spPr>
          <a:xfrm>
            <a:off x="1852700" y="0"/>
            <a:ext cx="585682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3225" y="1424750"/>
            <a:ext cx="2265000" cy="3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Creator &amp; </a:t>
            </a:r>
            <a:r>
              <a:rPr lang="en"/>
              <a:t>Information</a:t>
            </a:r>
            <a:r>
              <a:rPr lang="en"/>
              <a:t> Expert Diagram for TRIPPIN</a:t>
            </a:r>
            <a:endParaRPr/>
          </a:p>
        </p:txBody>
      </p:sp>
      <p:pic>
        <p:nvPicPr>
          <p:cNvPr id="241" name="Google Shape;241;p30"/>
          <p:cNvPicPr preferRelativeResize="0"/>
          <p:nvPr/>
        </p:nvPicPr>
        <p:blipFill>
          <a:blip r:embed="rId3">
            <a:alphaModFix/>
          </a:blip>
          <a:stretch>
            <a:fillRect/>
          </a:stretch>
        </p:blipFill>
        <p:spPr>
          <a:xfrm>
            <a:off x="2500625" y="152400"/>
            <a:ext cx="5047189" cy="499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1369600" y="384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GRASP Polymorphism Diagram</a:t>
            </a:r>
            <a:endParaRPr/>
          </a:p>
        </p:txBody>
      </p:sp>
      <p:sp>
        <p:nvSpPr>
          <p:cNvPr id="247" name="Google Shape;247;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8" name="Google Shape;248;p31"/>
          <p:cNvPicPr preferRelativeResize="0"/>
          <p:nvPr/>
        </p:nvPicPr>
        <p:blipFill>
          <a:blip r:embed="rId3">
            <a:alphaModFix/>
          </a:blip>
          <a:stretch>
            <a:fillRect/>
          </a:stretch>
        </p:blipFill>
        <p:spPr>
          <a:xfrm>
            <a:off x="444875" y="1299024"/>
            <a:ext cx="8254250" cy="344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700" y="147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2" name="Google Shape;142;p14"/>
          <p:cNvSpPr txBox="1"/>
          <p:nvPr>
            <p:ph idx="1" type="body"/>
          </p:nvPr>
        </p:nvSpPr>
        <p:spPr>
          <a:xfrm>
            <a:off x="1024275" y="761075"/>
            <a:ext cx="3982200" cy="413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Vision and Scope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Business Value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Updated Use Case Diagrams</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Client Use Case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Admin Use Case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Domain Model (Updated)</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Class Diagram (Updated)</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Software Architecture Document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Data Model</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Sequence Diagrams</a:t>
            </a:r>
            <a:endParaRPr>
              <a:latin typeface="Montserrat"/>
              <a:ea typeface="Montserrat"/>
              <a:cs typeface="Montserrat"/>
              <a:sym typeface="Montserrat"/>
            </a:endParaRPr>
          </a:p>
          <a:p>
            <a:pPr indent="-298450" lvl="1" marL="914400" rtl="0" algn="l">
              <a:lnSpc>
                <a:spcPct val="100000"/>
              </a:lnSpc>
              <a:spcBef>
                <a:spcPts val="0"/>
              </a:spcBef>
              <a:spcAft>
                <a:spcPts val="0"/>
              </a:spcAft>
              <a:buSzPts val="1100"/>
              <a:buFont typeface="Montserrat"/>
              <a:buAutoNum type="alphaLcPeriod"/>
            </a:pPr>
            <a:r>
              <a:rPr lang="en">
                <a:latin typeface="Montserrat"/>
                <a:ea typeface="Montserrat"/>
                <a:cs typeface="Montserrat"/>
                <a:sym typeface="Montserrat"/>
              </a:rPr>
              <a:t>Registering Sequence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Login Sequence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Logout Sequence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Client Sequence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GRASP</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Creater, Controller, and Expert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GoF</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Adaptor/Poly</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n">
                <a:latin typeface="Montserrat"/>
                <a:ea typeface="Montserrat"/>
                <a:cs typeface="Montserrat"/>
                <a:sym typeface="Montserrat"/>
              </a:rPr>
              <a:t>Strategy</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n">
                <a:latin typeface="Montserrat"/>
                <a:ea typeface="Montserrat"/>
                <a:cs typeface="Montserrat"/>
                <a:sym typeface="Montserrat"/>
              </a:rPr>
              <a:t>“Prototype” </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txBox="1"/>
          <p:nvPr/>
        </p:nvSpPr>
        <p:spPr>
          <a:xfrm>
            <a:off x="1530150" y="225450"/>
            <a:ext cx="6083700" cy="8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Lato"/>
                <a:ea typeface="Lato"/>
                <a:cs typeface="Lato"/>
                <a:sym typeface="Lato"/>
              </a:rPr>
              <a:t>Adaptor/Polymorphism</a:t>
            </a:r>
            <a:endParaRPr sz="3000">
              <a:solidFill>
                <a:srgbClr val="FFFFFF"/>
              </a:solidFill>
              <a:latin typeface="Lato"/>
              <a:ea typeface="Lato"/>
              <a:cs typeface="Lato"/>
              <a:sym typeface="Lato"/>
            </a:endParaRPr>
          </a:p>
        </p:txBody>
      </p:sp>
      <p:pic>
        <p:nvPicPr>
          <p:cNvPr id="254" name="Google Shape;254;p32"/>
          <p:cNvPicPr preferRelativeResize="0"/>
          <p:nvPr/>
        </p:nvPicPr>
        <p:blipFill>
          <a:blip r:embed="rId3">
            <a:alphaModFix/>
          </a:blip>
          <a:stretch>
            <a:fillRect/>
          </a:stretch>
        </p:blipFill>
        <p:spPr>
          <a:xfrm>
            <a:off x="0" y="1210542"/>
            <a:ext cx="9143999" cy="3932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0" y="1367450"/>
            <a:ext cx="17841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Diagram for </a:t>
            </a:r>
            <a:endParaRPr/>
          </a:p>
          <a:p>
            <a:pPr indent="0" lvl="0" marL="0" rtl="0" algn="l">
              <a:spcBef>
                <a:spcPts val="0"/>
              </a:spcBef>
              <a:spcAft>
                <a:spcPts val="0"/>
              </a:spcAft>
              <a:buNone/>
            </a:pPr>
            <a:r>
              <a:rPr lang="en"/>
              <a:t>Trippin</a:t>
            </a:r>
            <a:endParaRPr/>
          </a:p>
        </p:txBody>
      </p:sp>
      <p:pic>
        <p:nvPicPr>
          <p:cNvPr id="260" name="Google Shape;260;p33"/>
          <p:cNvPicPr preferRelativeResize="0"/>
          <p:nvPr/>
        </p:nvPicPr>
        <p:blipFill>
          <a:blip r:embed="rId3">
            <a:alphaModFix/>
          </a:blip>
          <a:stretch>
            <a:fillRect/>
          </a:stretch>
        </p:blipFill>
        <p:spPr>
          <a:xfrm>
            <a:off x="1503150" y="152400"/>
            <a:ext cx="7488449" cy="4895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1237000" y="1257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Strategy Diagram for Trippin cont.</a:t>
            </a:r>
            <a:endParaRPr/>
          </a:p>
        </p:txBody>
      </p:sp>
      <p:sp>
        <p:nvSpPr>
          <p:cNvPr id="266" name="Google Shape;266;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7" name="Google Shape;267;p34"/>
          <p:cNvPicPr preferRelativeResize="0"/>
          <p:nvPr/>
        </p:nvPicPr>
        <p:blipFill>
          <a:blip r:embed="rId3">
            <a:alphaModFix/>
          </a:blip>
          <a:stretch>
            <a:fillRect/>
          </a:stretch>
        </p:blipFill>
        <p:spPr>
          <a:xfrm>
            <a:off x="109500" y="924925"/>
            <a:ext cx="8896001" cy="38335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6525" y="1485550"/>
            <a:ext cx="2296800" cy="26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Activity Diagram</a:t>
            </a:r>
            <a:endParaRPr/>
          </a:p>
        </p:txBody>
      </p:sp>
      <p:sp>
        <p:nvSpPr>
          <p:cNvPr id="273" name="Google Shape;273;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274" name="Google Shape;274;p35"/>
          <p:cNvPicPr preferRelativeResize="0"/>
          <p:nvPr/>
        </p:nvPicPr>
        <p:blipFill>
          <a:blip r:embed="rId3">
            <a:alphaModFix/>
          </a:blip>
          <a:stretch>
            <a:fillRect/>
          </a:stretch>
        </p:blipFill>
        <p:spPr>
          <a:xfrm>
            <a:off x="2134550" y="69450"/>
            <a:ext cx="6721000" cy="50046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2038975" y="0"/>
            <a:ext cx="5808000" cy="9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Trip Select Activity Diagram</a:t>
            </a:r>
            <a:endParaRPr/>
          </a:p>
        </p:txBody>
      </p:sp>
      <p:pic>
        <p:nvPicPr>
          <p:cNvPr id="280" name="Google Shape;280;p36"/>
          <p:cNvPicPr preferRelativeResize="0"/>
          <p:nvPr/>
        </p:nvPicPr>
        <p:blipFill>
          <a:blip r:embed="rId3">
            <a:alphaModFix/>
          </a:blip>
          <a:stretch>
            <a:fillRect/>
          </a:stretch>
        </p:blipFill>
        <p:spPr>
          <a:xfrm>
            <a:off x="586112" y="483825"/>
            <a:ext cx="7971773" cy="4659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137450" y="1443375"/>
            <a:ext cx="3468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Login Activity</a:t>
            </a:r>
            <a:endParaRPr/>
          </a:p>
        </p:txBody>
      </p:sp>
      <p:pic>
        <p:nvPicPr>
          <p:cNvPr id="286" name="Google Shape;286;p37"/>
          <p:cNvPicPr preferRelativeResize="0"/>
          <p:nvPr/>
        </p:nvPicPr>
        <p:blipFill>
          <a:blip r:embed="rId3">
            <a:alphaModFix/>
          </a:blip>
          <a:stretch>
            <a:fillRect/>
          </a:stretch>
        </p:blipFill>
        <p:spPr>
          <a:xfrm>
            <a:off x="3402725" y="0"/>
            <a:ext cx="4440516"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2853525" y="238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State Class Diagram</a:t>
            </a:r>
            <a:endParaRPr/>
          </a:p>
        </p:txBody>
      </p:sp>
      <p:pic>
        <p:nvPicPr>
          <p:cNvPr id="292" name="Google Shape;292;p38"/>
          <p:cNvPicPr preferRelativeResize="0"/>
          <p:nvPr/>
        </p:nvPicPr>
        <p:blipFill>
          <a:blip r:embed="rId3">
            <a:alphaModFix/>
          </a:blip>
          <a:stretch>
            <a:fillRect/>
          </a:stretch>
        </p:blipFill>
        <p:spPr>
          <a:xfrm>
            <a:off x="152400" y="899025"/>
            <a:ext cx="8820625" cy="4092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337600" y="134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Diagrams</a:t>
            </a:r>
            <a:endParaRPr/>
          </a:p>
        </p:txBody>
      </p:sp>
      <p:pic>
        <p:nvPicPr>
          <p:cNvPr id="298" name="Google Shape;298;p39"/>
          <p:cNvPicPr preferRelativeResize="0"/>
          <p:nvPr/>
        </p:nvPicPr>
        <p:blipFill>
          <a:blip r:embed="rId3">
            <a:alphaModFix/>
          </a:blip>
          <a:stretch>
            <a:fillRect/>
          </a:stretch>
        </p:blipFill>
        <p:spPr>
          <a:xfrm>
            <a:off x="126475" y="752075"/>
            <a:ext cx="8803325" cy="4213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40" title="Elaboration2 .mov">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Vision &amp; Scope</a:t>
            </a:r>
            <a:endParaRPr/>
          </a:p>
        </p:txBody>
      </p:sp>
      <p:sp>
        <p:nvSpPr>
          <p:cNvPr id="148" name="Google Shape;148;p15"/>
          <p:cNvSpPr txBox="1"/>
          <p:nvPr>
            <p:ph idx="1" type="body"/>
          </p:nvPr>
        </p:nvSpPr>
        <p:spPr>
          <a:xfrm>
            <a:off x="311700" y="1860525"/>
            <a:ext cx="4260300" cy="28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Vision</a:t>
            </a:r>
            <a:endParaRPr sz="2400" u="sng"/>
          </a:p>
          <a:p>
            <a:pPr indent="0" lvl="0" marL="0" rtl="0" algn="l">
              <a:spcBef>
                <a:spcPts val="1600"/>
              </a:spcBef>
              <a:spcAft>
                <a:spcPts val="1600"/>
              </a:spcAft>
              <a:buNone/>
            </a:pPr>
            <a:r>
              <a:rPr lang="en"/>
              <a:t>To create an app that displays the cheapest trip for commuters. This app will compare prices of metro transit, uber, lyft and taxis. Its would update in real life and be useful to the </a:t>
            </a:r>
            <a:r>
              <a:rPr lang="en"/>
              <a:t>money</a:t>
            </a:r>
            <a:r>
              <a:rPr lang="en"/>
              <a:t> </a:t>
            </a:r>
            <a:r>
              <a:rPr lang="en"/>
              <a:t>contentious</a:t>
            </a:r>
            <a:r>
              <a:rPr lang="en"/>
              <a:t> commuter.</a:t>
            </a:r>
            <a:endParaRPr/>
          </a:p>
        </p:txBody>
      </p:sp>
      <p:sp>
        <p:nvSpPr>
          <p:cNvPr id="149" name="Google Shape;149;p15"/>
          <p:cNvSpPr txBox="1"/>
          <p:nvPr>
            <p:ph idx="1" type="body"/>
          </p:nvPr>
        </p:nvSpPr>
        <p:spPr>
          <a:xfrm>
            <a:off x="4675550" y="1860400"/>
            <a:ext cx="4260300" cy="28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Scope</a:t>
            </a:r>
            <a:endParaRPr sz="2400" u="sng"/>
          </a:p>
          <a:p>
            <a:pPr indent="0" lvl="0" marL="0" rtl="0" algn="l">
              <a:spcBef>
                <a:spcPts val="1600"/>
              </a:spcBef>
              <a:spcAft>
                <a:spcPts val="1600"/>
              </a:spcAft>
              <a:buNone/>
            </a:pPr>
            <a:r>
              <a:rPr lang="en"/>
              <a:t>With the use of GPS, we will utilize the information that </a:t>
            </a:r>
            <a:r>
              <a:rPr lang="en"/>
              <a:t>available</a:t>
            </a:r>
            <a:r>
              <a:rPr lang="en"/>
              <a:t> to display the pricing of each type of transportation so the user can choose their trip accordingly to their </a:t>
            </a:r>
            <a:r>
              <a:rPr lang="en"/>
              <a:t>schedule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4658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Business Value</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Provide the cheapest price for a ride</a:t>
            </a:r>
            <a:endParaRPr sz="1800"/>
          </a:p>
          <a:p>
            <a:pPr indent="-342900" lvl="0" marL="457200" rtl="0" algn="l">
              <a:spcBef>
                <a:spcPts val="0"/>
              </a:spcBef>
              <a:spcAft>
                <a:spcPts val="0"/>
              </a:spcAft>
              <a:buSzPts val="1800"/>
              <a:buChar char="❖"/>
            </a:pPr>
            <a:r>
              <a:rPr lang="en" sz="1800"/>
              <a:t>Decrease customer spending</a:t>
            </a:r>
            <a:endParaRPr sz="1800"/>
          </a:p>
          <a:p>
            <a:pPr indent="-342900" lvl="0" marL="457200" rtl="0" algn="l">
              <a:spcBef>
                <a:spcPts val="0"/>
              </a:spcBef>
              <a:spcAft>
                <a:spcPts val="0"/>
              </a:spcAft>
              <a:buSzPts val="1800"/>
              <a:buChar char="❖"/>
            </a:pPr>
            <a:r>
              <a:rPr lang="en" sz="1800"/>
              <a:t>Maintain high reputation</a:t>
            </a:r>
            <a:endParaRPr sz="1800"/>
          </a:p>
          <a:p>
            <a:pPr indent="-342900" lvl="0" marL="457200" rtl="0" algn="l">
              <a:spcBef>
                <a:spcPts val="0"/>
              </a:spcBef>
              <a:spcAft>
                <a:spcPts val="0"/>
              </a:spcAft>
              <a:buSzPts val="1800"/>
              <a:buChar char="❖"/>
            </a:pPr>
            <a:r>
              <a:rPr lang="en" sz="1800"/>
              <a:t>Maximize customer lifetime</a:t>
            </a:r>
            <a:endParaRPr sz="1800"/>
          </a:p>
          <a:p>
            <a:pPr indent="-342900" lvl="0" marL="457200" rtl="0" algn="l">
              <a:spcBef>
                <a:spcPts val="0"/>
              </a:spcBef>
              <a:spcAft>
                <a:spcPts val="0"/>
              </a:spcAft>
              <a:buSzPts val="1800"/>
              <a:buChar char="❖"/>
            </a:pPr>
            <a:r>
              <a:rPr lang="en" sz="1800"/>
              <a:t>Help with traffic congestion</a:t>
            </a:r>
            <a:endParaRPr sz="1800"/>
          </a:p>
          <a:p>
            <a:pPr indent="-342900" lvl="0" marL="457200" rtl="0" algn="l">
              <a:spcBef>
                <a:spcPts val="0"/>
              </a:spcBef>
              <a:spcAft>
                <a:spcPts val="0"/>
              </a:spcAft>
              <a:buSzPts val="1800"/>
              <a:buChar char="❖"/>
            </a:pPr>
            <a:r>
              <a:rPr lang="en" sz="1800"/>
              <a:t>Reduce carbon emissions</a:t>
            </a:r>
            <a:endParaRPr sz="1800"/>
          </a:p>
          <a:p>
            <a:pPr indent="-342900" lvl="0" marL="457200" rtl="0" algn="l">
              <a:spcBef>
                <a:spcPts val="0"/>
              </a:spcBef>
              <a:spcAft>
                <a:spcPts val="0"/>
              </a:spcAft>
              <a:buSzPts val="1800"/>
              <a:buChar char="❖"/>
            </a:pPr>
            <a:r>
              <a:rPr lang="en" sz="1800"/>
              <a:t>Provide awareness to other modes of transportation</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Implementing </a:t>
            </a:r>
            <a:r>
              <a:rPr lang="en" sz="1400">
                <a:solidFill>
                  <a:srgbClr val="FFFFFF"/>
                </a:solidFill>
                <a:latin typeface="Arial"/>
                <a:ea typeface="Arial"/>
                <a:cs typeface="Arial"/>
                <a:sym typeface="Arial"/>
              </a:rPr>
              <a:t>Superclass</a:t>
            </a:r>
            <a:r>
              <a:rPr lang="en" sz="1400">
                <a:solidFill>
                  <a:srgbClr val="FFFFFF"/>
                </a:solidFill>
                <a:latin typeface="Arial"/>
                <a:ea typeface="Arial"/>
                <a:cs typeface="Arial"/>
                <a:sym typeface="Arial"/>
              </a:rPr>
              <a:t> &amp; Subclasses</a:t>
            </a:r>
            <a:r>
              <a:rPr lang="en" sz="3600">
                <a:solidFill>
                  <a:srgbClr val="FFFFFF"/>
                </a:solidFill>
                <a:latin typeface="Arial"/>
                <a:ea typeface="Arial"/>
                <a:cs typeface="Arial"/>
                <a:sym typeface="Arial"/>
              </a:rPr>
              <a:t>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p:cNvPicPr preferRelativeResize="0"/>
          <p:nvPr/>
        </p:nvPicPr>
        <p:blipFill>
          <a:blip r:embed="rId3">
            <a:alphaModFix/>
          </a:blip>
          <a:stretch>
            <a:fillRect/>
          </a:stretch>
        </p:blipFill>
        <p:spPr>
          <a:xfrm>
            <a:off x="890588" y="1466850"/>
            <a:ext cx="7362825" cy="220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0" y="1363200"/>
            <a:ext cx="19575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Use Case Diagram</a:t>
            </a:r>
            <a:endParaRPr/>
          </a:p>
        </p:txBody>
      </p:sp>
      <p:pic>
        <p:nvPicPr>
          <p:cNvPr id="168" name="Google Shape;168;p18"/>
          <p:cNvPicPr preferRelativeResize="0"/>
          <p:nvPr/>
        </p:nvPicPr>
        <p:blipFill>
          <a:blip r:embed="rId3">
            <a:alphaModFix/>
          </a:blip>
          <a:stretch>
            <a:fillRect/>
          </a:stretch>
        </p:blipFill>
        <p:spPr>
          <a:xfrm>
            <a:off x="2109900" y="152400"/>
            <a:ext cx="5882552" cy="52060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9825" y="1374650"/>
            <a:ext cx="18795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Use Case Diagram</a:t>
            </a:r>
            <a:endParaRPr/>
          </a:p>
        </p:txBody>
      </p:sp>
      <p:pic>
        <p:nvPicPr>
          <p:cNvPr id="174" name="Google Shape;174;p19"/>
          <p:cNvPicPr preferRelativeResize="0"/>
          <p:nvPr/>
        </p:nvPicPr>
        <p:blipFill>
          <a:blip r:embed="rId3">
            <a:alphaModFix/>
          </a:blip>
          <a:stretch>
            <a:fillRect/>
          </a:stretch>
        </p:blipFill>
        <p:spPr>
          <a:xfrm>
            <a:off x="2091725" y="0"/>
            <a:ext cx="6207026" cy="5111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nvSpPr>
        <p:spPr>
          <a:xfrm>
            <a:off x="0" y="1591475"/>
            <a:ext cx="1574400" cy="25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Trippin’ </a:t>
            </a:r>
            <a:endParaRPr sz="24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400">
                <a:solidFill>
                  <a:srgbClr val="FFFFFF"/>
                </a:solidFill>
                <a:latin typeface="Montserrat"/>
                <a:ea typeface="Montserrat"/>
                <a:cs typeface="Montserrat"/>
                <a:sym typeface="Montserrat"/>
              </a:rPr>
              <a:t>Domain </a:t>
            </a:r>
            <a:endParaRPr sz="24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2400">
                <a:solidFill>
                  <a:srgbClr val="FFFFFF"/>
                </a:solidFill>
                <a:latin typeface="Montserrat"/>
                <a:ea typeface="Montserrat"/>
                <a:cs typeface="Montserrat"/>
                <a:sym typeface="Montserrat"/>
              </a:rPr>
              <a:t>Model</a:t>
            </a:r>
            <a:endParaRPr sz="24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0" name="Google Shape;180;p20"/>
          <p:cNvSpPr txBox="1"/>
          <p:nvPr/>
        </p:nvSpPr>
        <p:spPr>
          <a:xfrm>
            <a:off x="1001900" y="1591475"/>
            <a:ext cx="4064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81" name="Google Shape;181;p20"/>
          <p:cNvPicPr preferRelativeResize="0"/>
          <p:nvPr/>
        </p:nvPicPr>
        <p:blipFill>
          <a:blip r:embed="rId3">
            <a:alphaModFix/>
          </a:blip>
          <a:stretch>
            <a:fillRect/>
          </a:stretch>
        </p:blipFill>
        <p:spPr>
          <a:xfrm>
            <a:off x="1649800" y="123500"/>
            <a:ext cx="6786317" cy="5019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98750" y="1465650"/>
            <a:ext cx="17847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t>Diagram</a:t>
            </a:r>
            <a:endParaRPr/>
          </a:p>
        </p:txBody>
      </p:sp>
      <p:pic>
        <p:nvPicPr>
          <p:cNvPr id="187" name="Google Shape;187;p21"/>
          <p:cNvPicPr preferRelativeResize="0"/>
          <p:nvPr/>
        </p:nvPicPr>
        <p:blipFill>
          <a:blip r:embed="rId3">
            <a:alphaModFix/>
          </a:blip>
          <a:stretch>
            <a:fillRect/>
          </a:stretch>
        </p:blipFill>
        <p:spPr>
          <a:xfrm>
            <a:off x="2035850" y="152400"/>
            <a:ext cx="4970520" cy="499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