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79" r:id="rId6"/>
    <p:sldId id="275" r:id="rId7"/>
    <p:sldId id="289" r:id="rId8"/>
    <p:sldId id="269" r:id="rId9"/>
    <p:sldId id="290" r:id="rId10"/>
    <p:sldId id="291" r:id="rId11"/>
    <p:sldId id="278" r:id="rId12"/>
    <p:sldId id="287" r:id="rId13"/>
    <p:sldId id="288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AF5-99D7-491C-96EE-20CB7317B1A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0328-84EF-448B-B8F7-14B67508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AF5-99D7-491C-96EE-20CB7317B1A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0328-84EF-448B-B8F7-14B67508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AF5-99D7-491C-96EE-20CB7317B1A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0328-84EF-448B-B8F7-14B67508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AF5-99D7-491C-96EE-20CB7317B1A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0328-84EF-448B-B8F7-14B67508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0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AF5-99D7-491C-96EE-20CB7317B1A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0328-84EF-448B-B8F7-14B67508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AF5-99D7-491C-96EE-20CB7317B1A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0328-84EF-448B-B8F7-14B67508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AF5-99D7-491C-96EE-20CB7317B1A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0328-84EF-448B-B8F7-14B67508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3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AF5-99D7-491C-96EE-20CB7317B1A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0328-84EF-448B-B8F7-14B67508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AF5-99D7-491C-96EE-20CB7317B1A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0328-84EF-448B-B8F7-14B67508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AF5-99D7-491C-96EE-20CB7317B1A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0328-84EF-448B-B8F7-14B67508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AF5-99D7-491C-96EE-20CB7317B1A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0328-84EF-448B-B8F7-14B67508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6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AF5-99D7-491C-96EE-20CB7317B1A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0328-84EF-448B-B8F7-14B67508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4AF5-99D7-491C-96EE-20CB7317B1A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0328-84EF-448B-B8F7-14B67508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6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829" y="1122363"/>
            <a:ext cx="10061171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Examining factors associated with Electric Vehicle (EV) adoption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76" y="3843107"/>
            <a:ext cx="10468824" cy="1655762"/>
          </a:xfrm>
        </p:spPr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Anand</a:t>
            </a:r>
            <a:r>
              <a:rPr lang="en-US" dirty="0" smtClean="0"/>
              <a:t> Shankar, Anjuli Gairola, Ariel Jones, Brendan Trafford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09" y="6126480"/>
            <a:ext cx="1096941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04" y="365125"/>
            <a:ext cx="12058996" cy="1325563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4000" b="1" dirty="0" smtClean="0"/>
              <a:t>Relationship between EV sales and charging infrastructure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91507"/>
              </p:ext>
            </p:extLst>
          </p:nvPr>
        </p:nvGraphicFramePr>
        <p:xfrm>
          <a:off x="133003" y="2352501"/>
          <a:ext cx="11866746" cy="137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791">
                  <a:extLst>
                    <a:ext uri="{9D8B030D-6E8A-4147-A177-3AD203B41FA5}">
                      <a16:colId xmlns:a16="http://schemas.microsoft.com/office/drawing/2014/main" val="2633410170"/>
                    </a:ext>
                  </a:extLst>
                </a:gridCol>
                <a:gridCol w="1977791">
                  <a:extLst>
                    <a:ext uri="{9D8B030D-6E8A-4147-A177-3AD203B41FA5}">
                      <a16:colId xmlns:a16="http://schemas.microsoft.com/office/drawing/2014/main" val="2376168253"/>
                    </a:ext>
                  </a:extLst>
                </a:gridCol>
                <a:gridCol w="1977791">
                  <a:extLst>
                    <a:ext uri="{9D8B030D-6E8A-4147-A177-3AD203B41FA5}">
                      <a16:colId xmlns:a16="http://schemas.microsoft.com/office/drawing/2014/main" val="4019472346"/>
                    </a:ext>
                  </a:extLst>
                </a:gridCol>
                <a:gridCol w="1977791">
                  <a:extLst>
                    <a:ext uri="{9D8B030D-6E8A-4147-A177-3AD203B41FA5}">
                      <a16:colId xmlns:a16="http://schemas.microsoft.com/office/drawing/2014/main" val="3211812501"/>
                    </a:ext>
                  </a:extLst>
                </a:gridCol>
                <a:gridCol w="1977791">
                  <a:extLst>
                    <a:ext uri="{9D8B030D-6E8A-4147-A177-3AD203B41FA5}">
                      <a16:colId xmlns:a16="http://schemas.microsoft.com/office/drawing/2014/main" val="3020172379"/>
                    </a:ext>
                  </a:extLst>
                </a:gridCol>
                <a:gridCol w="1977791">
                  <a:extLst>
                    <a:ext uri="{9D8B030D-6E8A-4147-A177-3AD203B41FA5}">
                      <a16:colId xmlns:a16="http://schemas.microsoft.com/office/drawing/2014/main" val="1704563848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267850"/>
                  </a:ext>
                </a:extLst>
              </a:tr>
              <a:tr h="8781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Correlation</a:t>
                      </a:r>
                      <a:r>
                        <a:rPr lang="en-US" sz="2400" b="1" baseline="0" dirty="0" smtClean="0"/>
                        <a:t> values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r=0.96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r=0.96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r=0.97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r=0.96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r=0.97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10691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09" y="6126480"/>
            <a:ext cx="1096941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98" y="0"/>
            <a:ext cx="10949379" cy="89988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Ratio of EV sales to charge infrastructure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2" y="899886"/>
            <a:ext cx="11797954" cy="5852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241" y="6126480"/>
            <a:ext cx="1096941" cy="731520"/>
          </a:xfrm>
          <a:prstGeom prst="rect">
            <a:avLst/>
          </a:prstGeom>
        </p:spPr>
      </p:pic>
      <p:sp>
        <p:nvSpPr>
          <p:cNvPr id="9" name="AutoShape 2" descr="SlsVsChargInfr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98" y="0"/>
            <a:ext cx="10949379" cy="89988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Number of EVs per capita</a:t>
            </a:r>
            <a:endParaRPr lang="en-US" dirty="0"/>
          </a:p>
        </p:txBody>
      </p:sp>
      <p:pic>
        <p:nvPicPr>
          <p:cNvPr id="7" name="Picture 2" descr="https://raw.githubusercontent.com/xnotynot/project1-evdata/main/Graphs/SalesVsTotalPopulation.png?token=GHSAT0AAAAAABYVZRXYO3UC4SY36XHBLHC4Y3RO2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" y="899886"/>
            <a:ext cx="1210910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241" y="6126480"/>
            <a:ext cx="1096941" cy="731520"/>
          </a:xfrm>
          <a:prstGeom prst="rect">
            <a:avLst/>
          </a:prstGeom>
        </p:spPr>
      </p:pic>
      <p:sp>
        <p:nvSpPr>
          <p:cNvPr id="9" name="AutoShape 2" descr="SlsVsChargInfr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98" y="0"/>
            <a:ext cx="10949379" cy="89988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Charge stations per capita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12" y="1030478"/>
            <a:ext cx="11855670" cy="5760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241" y="6126480"/>
            <a:ext cx="1096941" cy="731520"/>
          </a:xfrm>
          <a:prstGeom prst="rect">
            <a:avLst/>
          </a:prstGeom>
        </p:spPr>
      </p:pic>
      <p:sp>
        <p:nvSpPr>
          <p:cNvPr id="9" name="AutoShape 2" descr="SlsVsChargInfr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303"/>
            <a:ext cx="10515600" cy="43547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Tesla Model 3 has the highest total sale – 39% - 2015-2019</a:t>
            </a:r>
          </a:p>
          <a:p>
            <a:r>
              <a:rPr lang="en-US" dirty="0" smtClean="0"/>
              <a:t>59% of total EV sales -Tesla models</a:t>
            </a:r>
          </a:p>
          <a:p>
            <a:r>
              <a:rPr lang="en-US" dirty="0" smtClean="0"/>
              <a:t>The most energy-efficient EV in US is Tesla Model 3</a:t>
            </a:r>
          </a:p>
          <a:p>
            <a:r>
              <a:rPr lang="en-US" dirty="0" smtClean="0"/>
              <a:t>Volkswagen ID3 is the most cost-effective EV</a:t>
            </a:r>
          </a:p>
          <a:p>
            <a:r>
              <a:rPr lang="en-US" dirty="0" smtClean="0"/>
              <a:t>There is a trend that suggests EV adoption is related to income.</a:t>
            </a:r>
          </a:p>
          <a:p>
            <a:r>
              <a:rPr lang="en-US" dirty="0"/>
              <a:t>P</a:t>
            </a:r>
            <a:r>
              <a:rPr lang="en-US" dirty="0" smtClean="0"/>
              <a:t>ositive and high association between EV sales and charging infrastructure (r=0.96-97) from 2016-2020</a:t>
            </a:r>
          </a:p>
          <a:p>
            <a:r>
              <a:rPr lang="en-US" dirty="0" smtClean="0"/>
              <a:t>↑ </a:t>
            </a:r>
            <a:r>
              <a:rPr lang="en-US" dirty="0"/>
              <a:t>in charging infrastructure has a direct impact on the </a:t>
            </a:r>
            <a:r>
              <a:rPr lang="en-US" dirty="0" smtClean="0"/>
              <a:t>EV sales</a:t>
            </a:r>
          </a:p>
          <a:p>
            <a:r>
              <a:rPr lang="en-US" dirty="0" smtClean="0"/>
              <a:t>In some states </a:t>
            </a:r>
            <a:r>
              <a:rPr lang="en-US" dirty="0"/>
              <a:t>observed </a:t>
            </a:r>
            <a:r>
              <a:rPr lang="en-US" dirty="0" smtClean="0"/>
              <a:t>saturation point in charging infrastructure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241" y="6126480"/>
            <a:ext cx="1096941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775" y="1656517"/>
            <a:ext cx="10061171" cy="23876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Thank you</a:t>
            </a:r>
            <a:br>
              <a:rPr lang="en-US" sz="7200" b="1" dirty="0" smtClean="0"/>
            </a:b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smtClean="0"/>
              <a:t>Questions please</a:t>
            </a:r>
            <a:endParaRPr lang="en-US" sz="7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09" y="6126480"/>
            <a:ext cx="1096941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Electric Vehicle (EV)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576"/>
            <a:ext cx="10515600" cy="4997387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ither </a:t>
            </a:r>
            <a:r>
              <a:rPr lang="en-US" dirty="0"/>
              <a:t>partially or fully powered on electric power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   All-EV- charged battery, </a:t>
            </a:r>
            <a:r>
              <a:rPr lang="en-US" dirty="0"/>
              <a:t>driving ranges from 150 to 400 </a:t>
            </a:r>
            <a:r>
              <a:rPr lang="en-US" dirty="0" smtClean="0"/>
              <a:t>miles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         </a:t>
            </a:r>
            <a:r>
              <a:rPr lang="en-US" dirty="0"/>
              <a:t> </a:t>
            </a:r>
            <a:r>
              <a:rPr lang="en-US" dirty="0" smtClean="0"/>
              <a:t> Plug-In </a:t>
            </a:r>
            <a:r>
              <a:rPr lang="en-US" dirty="0"/>
              <a:t>Hybrid </a:t>
            </a:r>
            <a:r>
              <a:rPr lang="en-US" dirty="0" smtClean="0"/>
              <a:t>EV- 15 </a:t>
            </a:r>
            <a:r>
              <a:rPr lang="en-US" dirty="0"/>
              <a:t>to 60-plus </a:t>
            </a:r>
            <a:r>
              <a:rPr lang="en-US" dirty="0" smtClean="0"/>
              <a:t>miles</a:t>
            </a:r>
          </a:p>
          <a:p>
            <a:pPr lvl="1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                    </a:t>
            </a:r>
            <a:r>
              <a:rPr lang="en-US" sz="2400" dirty="0" smtClean="0"/>
              <a:t>Hybrid Electric Vehicles</a:t>
            </a:r>
            <a:r>
              <a:rPr lang="en-US" dirty="0" smtClean="0"/>
              <a:t>			</a:t>
            </a:r>
            <a:r>
              <a:rPr lang="en-US" sz="1600" dirty="0">
                <a:solidFill>
                  <a:prstClr val="black"/>
                </a:solidFill>
              </a:rPr>
              <a:t>(US </a:t>
            </a:r>
            <a:r>
              <a:rPr lang="en-US" sz="1600" dirty="0" smtClean="0">
                <a:solidFill>
                  <a:prstClr val="black"/>
                </a:solidFill>
              </a:rPr>
              <a:t>Department </a:t>
            </a:r>
            <a:r>
              <a:rPr lang="en-US" sz="1600" dirty="0">
                <a:solidFill>
                  <a:prstClr val="black"/>
                </a:solidFill>
              </a:rPr>
              <a:t>of Energy)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09" y="6126480"/>
            <a:ext cx="1096941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39" y="2196148"/>
            <a:ext cx="569933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986" y="2820445"/>
            <a:ext cx="552894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79" y="2901187"/>
            <a:ext cx="569933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22" y="3563438"/>
            <a:ext cx="552894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372" y="3746318"/>
            <a:ext cx="80402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3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Factors affecting EV adoption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303"/>
            <a:ext cx="10515600" cy="4354717"/>
          </a:xfrm>
        </p:spPr>
        <p:txBody>
          <a:bodyPr>
            <a:normAutofit/>
          </a:bodyPr>
          <a:lstStyle/>
          <a:p>
            <a:r>
              <a:rPr lang="en-US" dirty="0" smtClean="0"/>
              <a:t>Fuel cost – 18.2% ↑ in the past year </a:t>
            </a:r>
            <a:r>
              <a:rPr lang="en-US" sz="1600" dirty="0" smtClean="0"/>
              <a:t>(US Labor Department’s Bureau of Labor Statistics, Oct 13, 2022)</a:t>
            </a:r>
          </a:p>
          <a:p>
            <a:r>
              <a:rPr lang="en-US" dirty="0" smtClean="0"/>
              <a:t>Climate- transportation is responsible for 14% of global greenhouse gas emissions </a:t>
            </a:r>
            <a:r>
              <a:rPr lang="en-US" sz="1600" dirty="0" smtClean="0">
                <a:solidFill>
                  <a:prstClr val="black"/>
                </a:solidFill>
              </a:rPr>
              <a:t>(Project drawdown, 2022)</a:t>
            </a:r>
            <a:endParaRPr lang="en-US" dirty="0" smtClean="0"/>
          </a:p>
          <a:p>
            <a:r>
              <a:rPr lang="en-US" dirty="0" smtClean="0"/>
              <a:t>Policy support – carbon neutrality, tax credits, EV Readiness </a:t>
            </a:r>
            <a:r>
              <a:rPr lang="en-US" sz="1600" dirty="0" smtClean="0"/>
              <a:t>(US </a:t>
            </a:r>
            <a:r>
              <a:rPr lang="en-US" sz="1600" dirty="0" err="1" smtClean="0"/>
              <a:t>Dept</a:t>
            </a:r>
            <a:r>
              <a:rPr lang="en-US" sz="1600" dirty="0" smtClean="0"/>
              <a:t> of Energy)</a:t>
            </a:r>
          </a:p>
          <a:p>
            <a:r>
              <a:rPr lang="en-US" dirty="0" smtClean="0"/>
              <a:t>Infrastructure availability </a:t>
            </a:r>
          </a:p>
          <a:p>
            <a:r>
              <a:rPr lang="en-US" dirty="0" smtClean="0"/>
              <a:t>Technological growth </a:t>
            </a:r>
          </a:p>
          <a:p>
            <a:r>
              <a:rPr lang="en-US" dirty="0" smtClean="0"/>
              <a:t>Cost –</a:t>
            </a:r>
            <a:r>
              <a:rPr lang="en-US" b="1" dirty="0" smtClean="0"/>
              <a:t> </a:t>
            </a:r>
            <a:r>
              <a:rPr lang="en-US" dirty="0" smtClean="0"/>
              <a:t>54.3% ↑vs 10.1% for gas cars in past 18 months </a:t>
            </a:r>
            <a:r>
              <a:rPr lang="en-US" sz="1600" dirty="0" smtClean="0"/>
              <a:t>(</a:t>
            </a:r>
            <a:r>
              <a:rPr lang="en-US" sz="1600" dirty="0" err="1" smtClean="0"/>
              <a:t>iSeeCars</a:t>
            </a:r>
            <a:r>
              <a:rPr lang="en-US" sz="1600" dirty="0" smtClean="0"/>
              <a:t> pricing study, Aug 2022)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241" y="6126480"/>
            <a:ext cx="1096941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5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890" y="0"/>
            <a:ext cx="10515600" cy="882869"/>
          </a:xfrm>
        </p:spPr>
        <p:txBody>
          <a:bodyPr/>
          <a:lstStyle/>
          <a:p>
            <a:pPr algn="ctr"/>
            <a:r>
              <a:rPr lang="en-US" b="1" dirty="0" smtClean="0"/>
              <a:t>Project significance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9729"/>
            <a:ext cx="10515600" cy="4351338"/>
          </a:xfrm>
        </p:spPr>
        <p:txBody>
          <a:bodyPr/>
          <a:lstStyle/>
          <a:p>
            <a:r>
              <a:rPr lang="en-US" dirty="0" smtClean="0"/>
              <a:t>Relevance</a:t>
            </a:r>
          </a:p>
          <a:p>
            <a:r>
              <a:rPr lang="en-US" dirty="0" smtClean="0"/>
              <a:t>Applicability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385" y="6122099"/>
            <a:ext cx="1096941" cy="73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24" y="2546656"/>
            <a:ext cx="6279458" cy="4206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284" y="2161846"/>
            <a:ext cx="3009900" cy="459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557" y="1090805"/>
            <a:ext cx="4250924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6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987" y="0"/>
            <a:ext cx="10515600" cy="963424"/>
          </a:xfrm>
        </p:spPr>
        <p:txBody>
          <a:bodyPr/>
          <a:lstStyle/>
          <a:p>
            <a:pPr algn="ctr"/>
            <a:r>
              <a:rPr lang="en-US" b="1" dirty="0" smtClean="0"/>
              <a:t>Total sales in top ten EV models 2015-2019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385" y="6122099"/>
            <a:ext cx="1096941" cy="73152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39" y="963424"/>
            <a:ext cx="7811008" cy="5669280"/>
          </a:xfrm>
        </p:spPr>
      </p:pic>
      <p:sp>
        <p:nvSpPr>
          <p:cNvPr id="7" name="TextBox 6"/>
          <p:cNvSpPr txBox="1"/>
          <p:nvPr/>
        </p:nvSpPr>
        <p:spPr>
          <a:xfrm>
            <a:off x="2719574" y="1676196"/>
            <a:ext cx="1086415" cy="830997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fontAlgn="b">
              <a:defRPr/>
            </a:pPr>
            <a:r>
              <a:rPr lang="en-US" sz="1200" dirty="0" smtClean="0">
                <a:latin typeface="Calibri" panose="020F0502020204030204" pitchFamily="34" charset="0"/>
              </a:rPr>
              <a:t>VW </a:t>
            </a:r>
            <a:r>
              <a:rPr lang="en-US" sz="1200" dirty="0">
                <a:latin typeface="Calibri" panose="020F0502020204030204" pitchFamily="34" charset="0"/>
              </a:rPr>
              <a:t>e-Golf</a:t>
            </a:r>
          </a:p>
          <a:p>
            <a:pPr lvl="0" fontAlgn="b">
              <a:defRPr/>
            </a:pPr>
            <a:r>
              <a:rPr lang="en-US" sz="1200" dirty="0">
                <a:latin typeface="Calibri" panose="020F0502020204030204" pitchFamily="34" charset="0"/>
              </a:rPr>
              <a:t>Fiat 500E</a:t>
            </a:r>
          </a:p>
          <a:p>
            <a:pPr lvl="0" fontAlgn="b">
              <a:defRPr/>
            </a:pPr>
            <a:r>
              <a:rPr lang="en-US" sz="1200" dirty="0">
                <a:latin typeface="Calibri" panose="020F0502020204030204" pitchFamily="34" charset="0"/>
              </a:rPr>
              <a:t>Ford Focus EV</a:t>
            </a:r>
          </a:p>
          <a:p>
            <a:pPr lvl="0" fontAlgn="b">
              <a:defRPr/>
            </a:pPr>
            <a:r>
              <a:rPr lang="en-US" sz="1200" dirty="0">
                <a:latin typeface="Calibri" panose="020F0502020204030204" pitchFamily="34" charset="0"/>
              </a:rPr>
              <a:t>Smart </a:t>
            </a:r>
            <a:r>
              <a:rPr lang="en-US" sz="1200" dirty="0" smtClean="0">
                <a:latin typeface="Calibri" panose="020F0502020204030204" pitchFamily="34" charset="0"/>
              </a:rPr>
              <a:t>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0194" y="4870765"/>
            <a:ext cx="2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81885" y="6283105"/>
            <a:ext cx="20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*2017-2019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3" y="0"/>
            <a:ext cx="12011284" cy="9060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Most energy-efficient EVs – 102 cars specifications data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241" y="6126480"/>
            <a:ext cx="1096941" cy="73152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970"/>
            <a:ext cx="11456278" cy="5486400"/>
          </a:xfrm>
        </p:spPr>
      </p:pic>
      <p:sp>
        <p:nvSpPr>
          <p:cNvPr id="3" name="TextBox 2"/>
          <p:cNvSpPr txBox="1"/>
          <p:nvPr/>
        </p:nvSpPr>
        <p:spPr>
          <a:xfrm>
            <a:off x="623455" y="6038813"/>
            <a:ext cx="361603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Efficiency = </a:t>
            </a:r>
            <a:r>
              <a:rPr lang="en-US" sz="2400" dirty="0" err="1" smtClean="0"/>
              <a:t>Wh</a:t>
            </a:r>
            <a:r>
              <a:rPr lang="en-US" sz="2400" dirty="0" smtClean="0"/>
              <a:t>/Km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25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3" y="0"/>
            <a:ext cx="12011284" cy="90608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Most cost-efficient EVs</a:t>
            </a:r>
            <a:endParaRPr lang="en-US" b="1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7" y="901308"/>
            <a:ext cx="12026880" cy="585216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241" y="6126480"/>
            <a:ext cx="1096941" cy="731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677" y="6251736"/>
            <a:ext cx="592271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Price/Range (miles) = Sale price of car/total miles per charge </a:t>
            </a:r>
          </a:p>
        </p:txBody>
      </p:sp>
    </p:spTree>
    <p:extLst>
      <p:ext uri="{BB962C8B-B14F-4D97-AF65-F5344CB8AC3E}">
        <p14:creationId xmlns:p14="http://schemas.microsoft.com/office/powerpoint/2010/main" val="21827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8352" y="116378"/>
            <a:ext cx="12738225" cy="803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Relationship between median income and EV adoption 2016-2020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17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241" y="6126480"/>
            <a:ext cx="1096941" cy="73152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58" y="994230"/>
            <a:ext cx="9066259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8352" y="116378"/>
            <a:ext cx="12738225" cy="803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</a:t>
            </a:r>
            <a:r>
              <a:rPr lang="en-US" sz="3600" b="1" dirty="0" smtClean="0"/>
              <a:t>edian income vs EV adoption 2016-2020 (excluding California)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17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241" y="6126480"/>
            <a:ext cx="1096941" cy="73152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23" y="919415"/>
            <a:ext cx="8845249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361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Examining factors associated with Electric Vehicle (EV) adoption</vt:lpstr>
      <vt:lpstr>Electric Vehicle (EV)</vt:lpstr>
      <vt:lpstr>Factors affecting EV adoption</vt:lpstr>
      <vt:lpstr>Project significance</vt:lpstr>
      <vt:lpstr>Total sales in top ten EV models 2015-2019</vt:lpstr>
      <vt:lpstr>Most energy-efficient EVs – 102 cars specifications data</vt:lpstr>
      <vt:lpstr>Most cost-efficient EVs</vt:lpstr>
      <vt:lpstr>Relationship between median income and EV adoption 2016-2020</vt:lpstr>
      <vt:lpstr>Median income vs EV adoption 2016-2020 (excluding California)</vt:lpstr>
      <vt:lpstr> Relationship between EV sales and charging infrastructure </vt:lpstr>
      <vt:lpstr>Ratio of EV sales to charge infrastructure</vt:lpstr>
      <vt:lpstr>Number of EVs per capita</vt:lpstr>
      <vt:lpstr>Charge stations per capita</vt:lpstr>
      <vt:lpstr>Conclusions</vt:lpstr>
      <vt:lpstr>Thank you  Questions please</vt:lpstr>
    </vt:vector>
  </TitlesOfParts>
  <Company>Cabrini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Gairola,Anjuli</dc:creator>
  <cp:lastModifiedBy>Gairola,Anjuli</cp:lastModifiedBy>
  <cp:revision>78</cp:revision>
  <dcterms:created xsi:type="dcterms:W3CDTF">2022-11-07T22:50:38Z</dcterms:created>
  <dcterms:modified xsi:type="dcterms:W3CDTF">2022-11-14T23:57:06Z</dcterms:modified>
</cp:coreProperties>
</file>