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2" r:id="rId6"/>
    <p:sldId id="279" r:id="rId7"/>
    <p:sldId id="280" r:id="rId8"/>
    <p:sldId id="281" r:id="rId9"/>
    <p:sldId id="278" r:id="rId10"/>
    <p:sldId id="274" r:id="rId11"/>
    <p:sldId id="273" r:id="rId12"/>
    <p:sldId id="275" r:id="rId13"/>
    <p:sldId id="276" r:id="rId14"/>
    <p:sldId id="277" r:id="rId15"/>
    <p:sldId id="285" r:id="rId16"/>
    <p:sldId id="287" r:id="rId17"/>
    <p:sldId id="282" r:id="rId18"/>
    <p:sldId id="283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0"/>
    <a:srgbClr val="FF0000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96143"/>
  </p:normalViewPr>
  <p:slideViewPr>
    <p:cSldViewPr snapToGrid="0">
      <p:cViewPr varScale="1">
        <p:scale>
          <a:sx n="112" d="100"/>
          <a:sy n="112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het limvajiranan" userId="36ebacc2-b762-4252-9d03-79f70edfd06b" providerId="ADAL" clId="{98A50026-210F-4693-9F74-DEAAED74311A}"/>
    <pc:docChg chg="undo custSel modSld">
      <pc:chgData name="pichet limvajiranan" userId="36ebacc2-b762-4252-9d03-79f70edfd06b" providerId="ADAL" clId="{98A50026-210F-4693-9F74-DEAAED74311A}" dt="2023-03-22T05:45:56.818" v="331" actId="27636"/>
      <pc:docMkLst>
        <pc:docMk/>
      </pc:docMkLst>
      <pc:sldChg chg="addSp delSp modSp">
        <pc:chgData name="pichet limvajiranan" userId="36ebacc2-b762-4252-9d03-79f70edfd06b" providerId="ADAL" clId="{98A50026-210F-4693-9F74-DEAAED74311A}" dt="2023-03-22T05:44:28.062" v="276" actId="20577"/>
        <pc:sldMkLst>
          <pc:docMk/>
          <pc:sldMk cId="3150472106" sldId="287"/>
        </pc:sldMkLst>
        <pc:spChg chg="mod">
          <ac:chgData name="pichet limvajiranan" userId="36ebacc2-b762-4252-9d03-79f70edfd06b" providerId="ADAL" clId="{98A50026-210F-4693-9F74-DEAAED74311A}" dt="2023-03-22T05:32:46.075" v="68" actId="20577"/>
          <ac:spMkLst>
            <pc:docMk/>
            <pc:sldMk cId="3150472106" sldId="287"/>
            <ac:spMk id="3" creationId="{2C517D04-FDD3-7B8D-1ECA-F1D6C4B41CFD}"/>
          </ac:spMkLst>
        </pc:spChg>
        <pc:spChg chg="del mod">
          <ac:chgData name="pichet limvajiranan" userId="36ebacc2-b762-4252-9d03-79f70edfd06b" providerId="ADAL" clId="{98A50026-210F-4693-9F74-DEAAED74311A}" dt="2023-03-22T04:43:52.246" v="10" actId="478"/>
          <ac:spMkLst>
            <pc:docMk/>
            <pc:sldMk cId="3150472106" sldId="287"/>
            <ac:spMk id="4" creationId="{9ADDC44A-D197-6493-0072-C30F8AE4214B}"/>
          </ac:spMkLst>
        </pc:spChg>
        <pc:spChg chg="add mod">
          <ac:chgData name="pichet limvajiranan" userId="36ebacc2-b762-4252-9d03-79f70edfd06b" providerId="ADAL" clId="{98A50026-210F-4693-9F74-DEAAED74311A}" dt="2023-03-22T05:44:28.062" v="276" actId="20577"/>
          <ac:spMkLst>
            <pc:docMk/>
            <pc:sldMk cId="3150472106" sldId="287"/>
            <ac:spMk id="5" creationId="{3FEDBA82-63FC-43EB-9E50-D2587E4CFC9E}"/>
          </ac:spMkLst>
        </pc:spChg>
      </pc:sldChg>
      <pc:sldChg chg="modSp">
        <pc:chgData name="pichet limvajiranan" userId="36ebacc2-b762-4252-9d03-79f70edfd06b" providerId="ADAL" clId="{98A50026-210F-4693-9F74-DEAAED74311A}" dt="2023-03-22T05:45:08.321" v="286"/>
        <pc:sldMkLst>
          <pc:docMk/>
          <pc:sldMk cId="2197354524" sldId="289"/>
        </pc:sldMkLst>
        <pc:spChg chg="mod">
          <ac:chgData name="pichet limvajiranan" userId="36ebacc2-b762-4252-9d03-79f70edfd06b" providerId="ADAL" clId="{98A50026-210F-4693-9F74-DEAAED74311A}" dt="2023-03-22T05:45:08.321" v="286"/>
          <ac:spMkLst>
            <pc:docMk/>
            <pc:sldMk cId="2197354524" sldId="289"/>
            <ac:spMk id="3" creationId="{4960A160-263A-0FD6-259D-7693C9DD503A}"/>
          </ac:spMkLst>
        </pc:spChg>
      </pc:sldChg>
      <pc:sldChg chg="modSp">
        <pc:chgData name="pichet limvajiranan" userId="36ebacc2-b762-4252-9d03-79f70edfd06b" providerId="ADAL" clId="{98A50026-210F-4693-9F74-DEAAED74311A}" dt="2023-03-22T05:45:56.818" v="331" actId="27636"/>
        <pc:sldMkLst>
          <pc:docMk/>
          <pc:sldMk cId="3215861468" sldId="290"/>
        </pc:sldMkLst>
        <pc:spChg chg="mod">
          <ac:chgData name="pichet limvajiranan" userId="36ebacc2-b762-4252-9d03-79f70edfd06b" providerId="ADAL" clId="{98A50026-210F-4693-9F74-DEAAED74311A}" dt="2023-03-22T05:45:56.818" v="331" actId="27636"/>
          <ac:spMkLst>
            <pc:docMk/>
            <pc:sldMk cId="3215861468" sldId="290"/>
            <ac:spMk id="3" creationId="{4960A160-263A-0FD6-259D-7693C9DD503A}"/>
          </ac:spMkLst>
        </pc:spChg>
      </pc:sldChg>
      <pc:sldChg chg="addSp delSp modSp">
        <pc:chgData name="pichet limvajiranan" userId="36ebacc2-b762-4252-9d03-79f70edfd06b" providerId="ADAL" clId="{98A50026-210F-4693-9F74-DEAAED74311A}" dt="2023-03-22T05:43:00.669" v="258" actId="20577"/>
        <pc:sldMkLst>
          <pc:docMk/>
          <pc:sldMk cId="4229236362" sldId="291"/>
        </pc:sldMkLst>
        <pc:spChg chg="mod">
          <ac:chgData name="pichet limvajiranan" userId="36ebacc2-b762-4252-9d03-79f70edfd06b" providerId="ADAL" clId="{98A50026-210F-4693-9F74-DEAAED74311A}" dt="2023-03-22T05:43:00.669" v="258" actId="20577"/>
          <ac:spMkLst>
            <pc:docMk/>
            <pc:sldMk cId="4229236362" sldId="291"/>
            <ac:spMk id="3" creationId="{4960A160-263A-0FD6-259D-7693C9DD503A}"/>
          </ac:spMkLst>
        </pc:spChg>
        <pc:spChg chg="add del mod">
          <ac:chgData name="pichet limvajiranan" userId="36ebacc2-b762-4252-9d03-79f70edfd06b" providerId="ADAL" clId="{98A50026-210F-4693-9F74-DEAAED74311A}" dt="2023-03-22T05:41:26.767" v="180" actId="478"/>
          <ac:spMkLst>
            <pc:docMk/>
            <pc:sldMk cId="4229236362" sldId="291"/>
            <ac:spMk id="4" creationId="{BC7C2E4B-3256-45A7-A47D-6A452A580891}"/>
          </ac:spMkLst>
        </pc:spChg>
      </pc:sldChg>
      <pc:sldChg chg="modSp">
        <pc:chgData name="pichet limvajiranan" userId="36ebacc2-b762-4252-9d03-79f70edfd06b" providerId="ADAL" clId="{98A50026-210F-4693-9F74-DEAAED74311A}" dt="2023-03-22T05:37:41.213" v="167" actId="20577"/>
        <pc:sldMkLst>
          <pc:docMk/>
          <pc:sldMk cId="939333367" sldId="292"/>
        </pc:sldMkLst>
        <pc:spChg chg="mod">
          <ac:chgData name="pichet limvajiranan" userId="36ebacc2-b762-4252-9d03-79f70edfd06b" providerId="ADAL" clId="{98A50026-210F-4693-9F74-DEAAED74311A}" dt="2023-03-22T05:37:41.213" v="167" actId="20577"/>
          <ac:spMkLst>
            <pc:docMk/>
            <pc:sldMk cId="939333367" sldId="292"/>
            <ac:spMk id="3" creationId="{9F66F92D-C25D-95E3-74E9-B5878CBBA0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839055"/>
            <a:ext cx="9144000" cy="2164534"/>
          </a:xfrm>
        </p:spPr>
        <p:txBody>
          <a:bodyPr>
            <a:normAutofit/>
          </a:bodyPr>
          <a:lstStyle/>
          <a:p>
            <a:r>
              <a:rPr lang="en-US" sz="4800" dirty="0"/>
              <a:t>Spring RESTful API </a:t>
            </a:r>
            <a:br>
              <a:rPr lang="en-US" sz="4800" dirty="0"/>
            </a:br>
            <a:r>
              <a:rPr lang="en-US" sz="4800" dirty="0"/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8555-30DA-EB08-2096-861BEDA4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3674"/>
          </a:xfrm>
        </p:spPr>
        <p:txBody>
          <a:bodyPr>
            <a:normAutofit/>
          </a:bodyPr>
          <a:lstStyle/>
          <a:p>
            <a:r>
              <a:rPr lang="en-TH" sz="3200" dirty="0"/>
              <a:t>Another way </a:t>
            </a:r>
            <a:r>
              <a:rPr lang="en-US" sz="3200" dirty="0"/>
              <a:t>to achieve the same is by extending the </a:t>
            </a:r>
            <a:r>
              <a:rPr lang="en-US" sz="3200" dirty="0" err="1"/>
              <a:t>ResponseStatusException</a:t>
            </a:r>
            <a:r>
              <a:rPr lang="en-US" sz="3200" dirty="0"/>
              <a:t> class</a:t>
            </a:r>
            <a:endParaRPr lang="en-TH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A765B-D888-8C37-EF53-B4F59BC595F6}"/>
              </a:ext>
            </a:extLst>
          </p:cNvPr>
          <p:cNvSpPr txBox="1"/>
          <p:nvPr/>
        </p:nvSpPr>
        <p:spPr>
          <a:xfrm>
            <a:off x="968828" y="2980568"/>
            <a:ext cx="716280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org.springframework.http.HttpStatus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org.springframework.web.server.ResponseStatusException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ResponseStatusException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627A"/>
                </a:solidFill>
                <a:effectLst/>
              </a:rPr>
              <a:t>ItemNotFoundException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/>
              <a:t>message){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super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dirty="0"/>
              <a:t>, message);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677F4-AC58-2D29-F56E-0A8BC6C8A5E1}"/>
              </a:ext>
            </a:extLst>
          </p:cNvPr>
          <p:cNvSpPr txBox="1"/>
          <p:nvPr/>
        </p:nvSpPr>
        <p:spPr>
          <a:xfrm>
            <a:off x="968828" y="1804520"/>
            <a:ext cx="9742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@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ResponseStatus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, in combination with the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server.error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 configuration properties, allows us to manipulate almost all the fields in our Spring-defined error response payload.</a:t>
            </a:r>
          </a:p>
        </p:txBody>
      </p:sp>
    </p:spTree>
    <p:extLst>
      <p:ext uri="{BB962C8B-B14F-4D97-AF65-F5344CB8AC3E}">
        <p14:creationId xmlns:p14="http://schemas.microsoft.com/office/powerpoint/2010/main" val="138478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A9A0D-40D4-5A18-E998-9188AF0C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@</a:t>
            </a:r>
            <a:r>
              <a:rPr lang="en-US" sz="3600" dirty="0" err="1"/>
              <a:t>ExceptionHandler</a:t>
            </a:r>
            <a:endParaRPr lang="en-TH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B6AD-99D0-521D-032A-49884993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678"/>
            <a:ext cx="10515600" cy="153228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@</a:t>
            </a:r>
            <a:r>
              <a:rPr lang="en-US" dirty="0" err="1"/>
              <a:t>ExceptionHandler</a:t>
            </a:r>
            <a:r>
              <a:rPr lang="en-US" dirty="0"/>
              <a:t> annotation gives us a lot of flexibility in terms of handling exceptions. </a:t>
            </a:r>
          </a:p>
          <a:p>
            <a:pPr>
              <a:spcAft>
                <a:spcPts val="600"/>
              </a:spcAft>
            </a:pPr>
            <a:r>
              <a:rPr lang="en-US" dirty="0"/>
              <a:t>For starters, to use it, we simply need to create a method either in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controller itself </a:t>
            </a:r>
            <a:r>
              <a:rPr lang="en-US" dirty="0"/>
              <a:t>or in a @</a:t>
            </a:r>
            <a:r>
              <a:rPr lang="en-US" dirty="0" err="1"/>
              <a:t>RestControllerAdvice</a:t>
            </a:r>
            <a:r>
              <a:rPr lang="en-US" dirty="0"/>
              <a:t> class and annotate it with @</a:t>
            </a:r>
            <a:r>
              <a:rPr lang="en-US" dirty="0" err="1"/>
              <a:t>ExceptionHandler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4BC5-B813-2257-D82E-D42A9A920791}"/>
              </a:ext>
            </a:extLst>
          </p:cNvPr>
          <p:cNvSpPr txBox="1"/>
          <p:nvPr/>
        </p:nvSpPr>
        <p:spPr>
          <a:xfrm>
            <a:off x="1012374" y="3800553"/>
            <a:ext cx="7663542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endParaRPr lang="en-US" dirty="0">
              <a:solidFill>
                <a:srgbClr val="9E880D"/>
              </a:solidFill>
              <a:effectLst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</a:rPr>
              <a:t>public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effectLst/>
              </a:rPr>
              <a:t>class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effectLst/>
              </a:rPr>
              <a:t>ProductController</a:t>
            </a:r>
            <a:r>
              <a:rPr lang="en-US" dirty="0">
                <a:solidFill>
                  <a:srgbClr val="9E880D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rgbClr val="9E880D"/>
                </a:solidFill>
              </a:rPr>
              <a:t> :</a:t>
            </a:r>
          </a:p>
          <a:p>
            <a:r>
              <a:rPr lang="en-US" dirty="0">
                <a:solidFill>
                  <a:srgbClr val="9E880D"/>
                </a:solidFill>
                <a:effectLst/>
              </a:rPr>
              <a:t>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</a:rPr>
              <a:t>handleItemNotFound</a:t>
            </a:r>
            <a:r>
              <a:rPr lang="en-US" dirty="0">
                <a:solidFill>
                  <a:srgbClr val="00627A"/>
                </a:solidFill>
                <a:effectLst/>
              </a:rPr>
              <a:t>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exception) {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exception;</a:t>
            </a:r>
            <a:br>
              <a:rPr lang="en-US" dirty="0"/>
            </a:br>
            <a:r>
              <a:rPr lang="en-US" dirty="0"/>
              <a:t>       }</a:t>
            </a:r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122AF-BECF-4AA2-5CCA-B538A43CEC33}"/>
              </a:ext>
            </a:extLst>
          </p:cNvPr>
          <p:cNvSpPr txBox="1"/>
          <p:nvPr/>
        </p:nvSpPr>
        <p:spPr>
          <a:xfrm>
            <a:off x="5789025" y="2543967"/>
            <a:ext cx="5773782" cy="196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RuntimeException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ItemNotFoundException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/>
              <a:t>message)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super</a:t>
            </a:r>
            <a:r>
              <a:rPr lang="en-US" sz="1600" dirty="0"/>
              <a:t>(message);</a:t>
            </a:r>
            <a:br>
              <a:rPr lang="en-US" sz="1600" dirty="0"/>
            </a:br>
            <a:r>
              <a:rPr lang="en-US" sz="1600" dirty="0"/>
              <a:t>    }</a:t>
            </a:r>
          </a:p>
          <a:p>
            <a:r>
              <a:rPr lang="en-US" sz="1400" dirty="0"/>
              <a:t>   @Override</a:t>
            </a:r>
          </a:p>
          <a:p>
            <a:r>
              <a:rPr lang="en-US" sz="14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synchronized </a:t>
            </a:r>
            <a:r>
              <a:rPr lang="en-US" sz="1400" dirty="0"/>
              <a:t>Throwable </a:t>
            </a:r>
            <a:r>
              <a:rPr lang="en-US" sz="1400" dirty="0" err="1"/>
              <a:t>fillInStackTrace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this;</a:t>
            </a:r>
          </a:p>
          <a:p>
            <a:r>
              <a:rPr lang="en-US" sz="1400" dirty="0"/>
              <a:t>    }</a:t>
            </a:r>
            <a:endParaRPr lang="en-TH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1312E-6376-941E-FC84-E6C522C9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3" y="4683662"/>
            <a:ext cx="4271647" cy="169654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568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C94D-8604-B767-FBB2-D938846C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Error Code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25F5-5996-7A1E-6F34-DCED847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let’s finalize an error response payload for our APIs. In case of any error, clients usually expect two things:</a:t>
            </a:r>
          </a:p>
          <a:p>
            <a:pPr lvl="1"/>
            <a:r>
              <a:rPr lang="en-US" dirty="0"/>
              <a:t>An error code that tells the client what kind of error it is. Error codes can be used by clients in their code to drive some business logic based on it. </a:t>
            </a:r>
            <a:endParaRPr lang="th-TH" dirty="0"/>
          </a:p>
          <a:p>
            <a:pPr lvl="2"/>
            <a:r>
              <a:rPr lang="en-US" dirty="0"/>
              <a:t>Usually, error codes are standard HTTP status codes, but we have also seen APIs returning custom errors code likes E001.</a:t>
            </a:r>
          </a:p>
          <a:p>
            <a:pPr lvl="1"/>
            <a:r>
              <a:rPr lang="en-US" dirty="0"/>
              <a:t>An additional human-readable message which gives more information on the error and even some hints on how to fix them or a link to API docs.</a:t>
            </a:r>
          </a:p>
          <a:p>
            <a:r>
              <a:rPr lang="en-US" dirty="0"/>
              <a:t>We will also add an optional </a:t>
            </a:r>
            <a:r>
              <a:rPr lang="en-US" dirty="0" err="1"/>
              <a:t>stackTrace</a:t>
            </a:r>
            <a:r>
              <a:rPr lang="en-US" dirty="0"/>
              <a:t> field which will help us with debugging in the development environment.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9057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F41-7E04-79A3-981C-AFCBB49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validation errors in the response.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7D04-FDD3-7B8D-1ECA-F1D6C4B4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6774"/>
            <a:ext cx="7763933" cy="477040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@Getter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@Setter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RequiredArgsConstructor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JsonInclude</a:t>
            </a:r>
            <a:r>
              <a:rPr lang="en-US" dirty="0"/>
              <a:t>(</a:t>
            </a:r>
            <a:r>
              <a:rPr lang="en-US" dirty="0" err="1">
                <a:solidFill>
                  <a:srgbClr val="9E880D"/>
                </a:solidFill>
                <a:effectLst/>
              </a:rPr>
              <a:t>JsonInclude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Include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NON_NULL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final int </a:t>
            </a:r>
            <a:r>
              <a:rPr lang="en-US" dirty="0">
                <a:solidFill>
                  <a:srgbClr val="871094"/>
                </a:solidFill>
                <a:effectLst/>
              </a:rPr>
              <a:t>status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final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message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final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>
                <a:solidFill>
                  <a:srgbClr val="871094"/>
                </a:solidFill>
              </a:rPr>
              <a:t>instance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stackTrace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ValidationError</a:t>
            </a:r>
            <a:r>
              <a:rPr lang="en-US" dirty="0"/>
              <a:t>&gt; </a:t>
            </a:r>
            <a:r>
              <a:rPr lang="en-US" dirty="0">
                <a:solidFill>
                  <a:srgbClr val="871094"/>
                </a:solidFill>
                <a:effectLst/>
              </a:rPr>
              <a:t>errors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@Getter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@Setter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RequiredArgsConstructor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static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ValidationError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private final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field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private final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message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addValidationError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/>
              <a:t>field,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/>
              <a:t>message){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Objects</a:t>
            </a:r>
            <a:r>
              <a:rPr lang="en-US" dirty="0" err="1"/>
              <a:t>.</a:t>
            </a:r>
            <a:r>
              <a:rPr lang="en-US" i="1" dirty="0" err="1"/>
              <a:t>isNull</a:t>
            </a:r>
            <a:r>
              <a:rPr lang="en-US" dirty="0"/>
              <a:t>(</a:t>
            </a:r>
            <a:r>
              <a:rPr lang="en-US" dirty="0">
                <a:solidFill>
                  <a:srgbClr val="871094"/>
                </a:solidFill>
              </a:rPr>
              <a:t>errors</a:t>
            </a:r>
            <a:r>
              <a:rPr lang="en-US" dirty="0"/>
              <a:t>)){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71094"/>
                </a:solidFill>
              </a:rPr>
              <a:t>errors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871094"/>
                </a:solidFill>
              </a:rPr>
              <a:t>errors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ValidationError</a:t>
            </a:r>
            <a:r>
              <a:rPr lang="en-US" dirty="0"/>
              <a:t>(field, message));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EDBA82-63FC-43EB-9E50-D2587E4C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16" y="2188193"/>
            <a:ext cx="7342361" cy="2130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144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ExceptionHandler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ItemNotFoundException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ResponseStatus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(code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HttpStatus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NOT_FOUND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ResponseEntity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ErrorResponse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handleItemNotFound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ItemNotFoundException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ex,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WebRequest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ErrorResponse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ErrorResponse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HttpStatus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NOT_FOUND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ex.getMessage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(),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 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             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request.getDescription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ResponseEntity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HttpStatus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NOT_FOUND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).body(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7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083-D1DA-9976-5EF7-AC3557B5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32FE-B297-820C-8478-E3848D18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term 'Advice' comes from Aspect-Oriented Programming (AOP) which allows us to inject cross-cutting code (called "advice") around existing methods. A controller advice allows us to intercept and modify the return values of controller methods, in our case to handle exceptions.</a:t>
            </a:r>
          </a:p>
          <a:p>
            <a:r>
              <a:rPr lang="en-US" sz="2400" dirty="0"/>
              <a:t>Controller advice classes allow us to apply exception handlers to more than one or all controllers in our application:</a:t>
            </a:r>
          </a:p>
          <a:p>
            <a:r>
              <a:rPr lang="en-US" sz="2400" dirty="0"/>
              <a:t>If we want to selectively apply or limit the scope of the controller advice to a particular controller, or a package, we can use the properties provided by the annotation: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("</a:t>
            </a:r>
            <a:r>
              <a:rPr lang="en-US" dirty="0" err="1"/>
              <a:t>com.reflectoring.controller</a:t>
            </a:r>
            <a:r>
              <a:rPr lang="en-US" dirty="0"/>
              <a:t>"): we can pass a package name or list of package names in the annotation’s value or </a:t>
            </a:r>
            <a:r>
              <a:rPr lang="en-US" dirty="0" err="1"/>
              <a:t>basePackages</a:t>
            </a:r>
            <a:r>
              <a:rPr lang="en-US" dirty="0"/>
              <a:t> parameter. With this, the controller advice will only handle exceptions of this package’s controllers.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(</a:t>
            </a:r>
            <a:r>
              <a:rPr lang="en-US" dirty="0" err="1">
                <a:effectLst/>
                <a:latin typeface="inherit"/>
              </a:rPr>
              <a:t>assignableTypes</a:t>
            </a:r>
            <a:r>
              <a:rPr lang="en-US" dirty="0">
                <a:effectLst/>
                <a:latin typeface="inherit"/>
              </a:rPr>
              <a:t>={</a:t>
            </a:r>
            <a:r>
              <a:rPr lang="en-US" dirty="0" err="1">
                <a:effectLst/>
                <a:latin typeface="inherit"/>
              </a:rPr>
              <a:t>Controller.class</a:t>
            </a:r>
            <a:r>
              <a:rPr lang="en-US" dirty="0">
                <a:effectLst/>
                <a:latin typeface="inherit"/>
              </a:rPr>
              <a:t>}</a:t>
            </a:r>
            <a:r>
              <a:rPr lang="en-US" dirty="0"/>
              <a:t>): only controllers specify by </a:t>
            </a:r>
            <a:r>
              <a:rPr lang="en-US" dirty="0" err="1"/>
              <a:t>assignableType</a:t>
            </a:r>
            <a:r>
              <a:rPr lang="en-US" dirty="0"/>
              <a:t> will be handled by the controller advice.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029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B00-977E-8BDC-A5B8-F861DCA4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54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How Does Spring Process The Exceptions?</a:t>
            </a:r>
            <a:endParaRPr lang="en-TH" sz="3200" dirty="0"/>
          </a:p>
        </p:txBody>
      </p:sp>
      <p:pic>
        <p:nvPicPr>
          <p:cNvPr id="3074" name="Picture 2" descr="Spring Exception Handling Flow">
            <a:extLst>
              <a:ext uri="{FF2B5EF4-FFF2-40B4-BE49-F238E27FC236}">
                <a16:creationId xmlns:a16="http://schemas.microsoft.com/office/drawing/2014/main" id="{67F1AA71-8626-4143-5EB1-ECE94AE35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6" y="916396"/>
            <a:ext cx="6923684" cy="54794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9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 (1)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10368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RestControllerAdvice</a:t>
            </a:r>
            <a:br>
              <a:rPr lang="en-US" sz="2400" dirty="0">
                <a:solidFill>
                  <a:srgbClr val="9E880D"/>
                </a:solidFill>
                <a:effectLst/>
              </a:rPr>
            </a:br>
            <a:r>
              <a:rPr lang="en-US" sz="2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GlobalExceptionHandler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ResponseEntityExceptionHandler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2400" dirty="0" err="1"/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sz="2400" dirty="0"/>
              <a:t>&gt; </a:t>
            </a:r>
            <a:r>
              <a:rPr lang="en-US" sz="2400" dirty="0" err="1">
                <a:solidFill>
                  <a:srgbClr val="00627A"/>
                </a:solidFill>
                <a:effectLst/>
              </a:rPr>
              <a:t>handleItemNotFoundException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exception,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request)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2400" dirty="0" err="1"/>
              <a:t>buildErrorResponse</a:t>
            </a:r>
            <a:r>
              <a:rPr lang="en-US" sz="2400" dirty="0"/>
              <a:t>(exception,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2400" dirty="0" err="1"/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2400" dirty="0"/>
              <a:t>, request);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endParaRPr lang="en-TH" sz="2400" dirty="0"/>
          </a:p>
        </p:txBody>
      </p:sp>
    </p:spTree>
    <p:extLst>
      <p:ext uri="{BB962C8B-B14F-4D97-AF65-F5344CB8AC3E}">
        <p14:creationId xmlns:p14="http://schemas.microsoft.com/office/powerpoint/2010/main" val="106726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(2)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8003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MethodArgumentNotValidException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UNPROCESSABLE_ENTITY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/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handleMethodArgumentNotValid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MethodArgumentNotValidException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ex,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</a:t>
            </a:r>
            <a:br>
              <a:rPr lang="en-US" dirty="0"/>
            </a:b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ErrorResponse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UNPROCESSABLE_ENTITY</a:t>
            </a:r>
            <a:r>
              <a:rPr lang="en-US" dirty="0" err="1"/>
              <a:t>.value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67D17"/>
                </a:solidFill>
                <a:effectLst/>
              </a:rPr>
              <a:t>"Validation error. Check 'errors' field for details.“, </a:t>
            </a:r>
            <a:r>
              <a:rPr lang="en-US" altLang="en-US" dirty="0" err="1">
                <a:solidFill>
                  <a:srgbClr val="080808"/>
                </a:solidFill>
                <a:latin typeface="Fira Code Medium"/>
              </a:rPr>
              <a:t>request.getDescription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for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: </a:t>
            </a:r>
            <a:r>
              <a:rPr lang="en-US" dirty="0" err="1"/>
              <a:t>ex.getBindingResult</a:t>
            </a:r>
            <a:r>
              <a:rPr lang="en-US" dirty="0"/>
              <a:t>().</a:t>
            </a:r>
            <a:r>
              <a:rPr lang="en-US" dirty="0" err="1"/>
              <a:t>getFieldErrors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 err="1"/>
              <a:t>.addValidationError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 err="1"/>
              <a:t>.getField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 err="1"/>
              <a:t>.getDefaultMessage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unprocessableEntity</a:t>
            </a:r>
            <a:r>
              <a:rPr lang="en-US" dirty="0"/>
              <a:t>().body(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19735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(3)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706100" cy="3488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9E880D"/>
                </a:solidFill>
                <a:effectLst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Exception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9E880D"/>
                </a:solidFill>
                <a:effectLst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INTERNAL_SERVER_ERROR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1800" dirty="0"/>
              <a:t>&lt;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handleAllUncaughtException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000000"/>
                </a:solidFill>
                <a:effectLst/>
              </a:rPr>
              <a:t>Exception </a:t>
            </a:r>
            <a:r>
              <a:rPr lang="en-US" sz="1800" dirty="0"/>
              <a:t>exception,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/>
              <a:t>request) {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800" dirty="0" err="1"/>
              <a:t>buildErrorResponse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exception, </a:t>
            </a:r>
            <a:r>
              <a:rPr lang="en-US" sz="1800" dirty="0">
                <a:solidFill>
                  <a:srgbClr val="067D17"/>
                </a:solidFill>
                <a:effectLst/>
              </a:rPr>
              <a:t>"Unknown error occurred"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INTERNAL_SERVER_ERROR</a:t>
            </a:r>
            <a:r>
              <a:rPr lang="en-US" sz="1800" dirty="0"/>
              <a:t>,  request</a:t>
            </a:r>
            <a:br>
              <a:rPr lang="en-US" sz="1800" dirty="0"/>
            </a:br>
            <a:r>
              <a:rPr lang="en-US" sz="1800" dirty="0"/>
              <a:t>    );</a:t>
            </a:r>
            <a:br>
              <a:rPr lang="en-US" sz="1800" dirty="0"/>
            </a:br>
            <a:r>
              <a:rPr lang="en-US" sz="1800" dirty="0"/>
              <a:t>}</a:t>
            </a:r>
            <a:endParaRPr lang="en-TH" sz="1800" dirty="0"/>
          </a:p>
        </p:txBody>
      </p:sp>
    </p:spTree>
    <p:extLst>
      <p:ext uri="{BB962C8B-B14F-4D97-AF65-F5344CB8AC3E}">
        <p14:creationId xmlns:p14="http://schemas.microsoft.com/office/powerpoint/2010/main" val="321586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(4)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51568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/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buildErrorResponse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Exception </a:t>
            </a:r>
            <a:r>
              <a:rPr lang="en-US" dirty="0"/>
              <a:t>exception, 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/>
              <a:t>httpStatus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/>
              <a:t>buildErrorResponse</a:t>
            </a:r>
            <a:r>
              <a:rPr lang="en-US" dirty="0"/>
              <a:t>( exception, </a:t>
            </a:r>
            <a:r>
              <a:rPr lang="en-US" dirty="0" err="1"/>
              <a:t>exception.getMessage</a:t>
            </a:r>
            <a:r>
              <a:rPr lang="en-US" dirty="0"/>
              <a:t>(), </a:t>
            </a:r>
            <a:r>
              <a:rPr lang="en-US" dirty="0" err="1"/>
              <a:t>httpStatus</a:t>
            </a:r>
            <a:r>
              <a:rPr lang="en-US" dirty="0"/>
              <a:t>, request);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/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buildErrorResponse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Exception </a:t>
            </a:r>
            <a:r>
              <a:rPr lang="en-US" dirty="0"/>
              <a:t>exception,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/>
              <a:t>message, 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/>
              <a:t>httpStatus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ErrorResponse</a:t>
            </a:r>
            <a:r>
              <a:rPr lang="en-US" dirty="0"/>
              <a:t>(</a:t>
            </a:r>
            <a:r>
              <a:rPr lang="en-US" dirty="0" err="1"/>
              <a:t>httpStatus.value</a:t>
            </a:r>
            <a:r>
              <a:rPr lang="en-US" dirty="0"/>
              <a:t>(), message,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altLang="en-US" sz="2300" dirty="0" err="1">
                <a:solidFill>
                  <a:srgbClr val="080808"/>
                </a:solidFill>
                <a:latin typeface="Fira Code Medium"/>
              </a:rPr>
              <a:t>request.getDescription</a:t>
            </a:r>
            <a:r>
              <a:rPr lang="en-US" altLang="en-US" sz="23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2300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sz="2300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status</a:t>
            </a:r>
            <a:r>
              <a:rPr lang="en-US" dirty="0"/>
              <a:t>(</a:t>
            </a:r>
            <a:r>
              <a:rPr lang="en-US" dirty="0" err="1"/>
              <a:t>httpStatus</a:t>
            </a:r>
            <a:r>
              <a:rPr lang="en-US" dirty="0"/>
              <a:t>).body(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22923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1D3-BB51-48C0-969C-4523F5A1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Boot Layer Architectures</a:t>
            </a:r>
          </a:p>
        </p:txBody>
      </p:sp>
      <p:pic>
        <p:nvPicPr>
          <p:cNvPr id="18" name="Picture 2" descr="Spring Boot Architecture">
            <a:extLst>
              <a:ext uri="{FF2B5EF4-FFF2-40B4-BE49-F238E27FC236}">
                <a16:creationId xmlns:a16="http://schemas.microsoft.com/office/drawing/2014/main" id="{BA2A2AE8-7839-47DD-A1A5-94358A84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8" y="2133925"/>
            <a:ext cx="3933741" cy="31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C1D7CB-A5C1-B770-4759-E27F4DFA44B3}"/>
              </a:ext>
            </a:extLst>
          </p:cNvPr>
          <p:cNvGrpSpPr/>
          <p:nvPr/>
        </p:nvGrpSpPr>
        <p:grpSpPr>
          <a:xfrm>
            <a:off x="1495244" y="1697635"/>
            <a:ext cx="4600755" cy="3244236"/>
            <a:chOff x="7070194" y="2698733"/>
            <a:chExt cx="4240104" cy="2533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F77536-BF16-8778-820D-1D8A46DA0A50}"/>
                </a:ext>
              </a:extLst>
            </p:cNvPr>
            <p:cNvGrpSpPr/>
            <p:nvPr/>
          </p:nvGrpSpPr>
          <p:grpSpPr>
            <a:xfrm>
              <a:off x="7070194" y="2698733"/>
              <a:ext cx="4240104" cy="2533978"/>
              <a:chOff x="5593448" y="1302265"/>
              <a:chExt cx="4240104" cy="25339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71B92C-A8A8-42E8-ACA0-DB9957579376}"/>
                  </a:ext>
                </a:extLst>
              </p:cNvPr>
              <p:cNvSpPr/>
              <p:nvPr/>
            </p:nvSpPr>
            <p:spPr>
              <a:xfrm>
                <a:off x="7188567" y="1562864"/>
                <a:ext cx="2587649" cy="4520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34236E91-739B-C818-7CBC-76F55F139A7A}"/>
                  </a:ext>
                </a:extLst>
              </p:cNvPr>
              <p:cNvSpPr/>
              <p:nvPr/>
            </p:nvSpPr>
            <p:spPr>
              <a:xfrm>
                <a:off x="7501603" y="1640274"/>
                <a:ext cx="964127" cy="240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Controller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473EC-C418-FD5C-813F-A527876D9EE5}"/>
                  </a:ext>
                </a:extLst>
              </p:cNvPr>
              <p:cNvSpPr/>
              <p:nvPr/>
            </p:nvSpPr>
            <p:spPr>
              <a:xfrm>
                <a:off x="7229750" y="2651357"/>
                <a:ext cx="2375451" cy="3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Business Logic (</a:t>
                </a:r>
                <a:r>
                  <a:rPr lang="en-US" sz="1400" b="1" dirty="0"/>
                  <a:t>Service Class</a:t>
                </a:r>
                <a:r>
                  <a:rPr lang="en-US" sz="1400" dirty="0"/>
                  <a:t>)</a:t>
                </a:r>
              </a:p>
            </p:txBody>
          </p:sp>
          <p:pic>
            <p:nvPicPr>
              <p:cNvPr id="17" name="Graphic 16" descr="Users">
                <a:extLst>
                  <a:ext uri="{FF2B5EF4-FFF2-40B4-BE49-F238E27FC236}">
                    <a16:creationId xmlns:a16="http://schemas.microsoft.com/office/drawing/2014/main" id="{A692F7BA-5A1E-5214-E133-9EDDAC67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93448" y="1314146"/>
                <a:ext cx="635619" cy="635619"/>
              </a:xfrm>
              <a:prstGeom prst="rect">
                <a:avLst/>
              </a:prstGeom>
            </p:spPr>
          </p:pic>
          <p:cxnSp>
            <p:nvCxnSpPr>
              <p:cNvPr id="19" name="Connector: Elbow 24">
                <a:extLst>
                  <a:ext uri="{FF2B5EF4-FFF2-40B4-BE49-F238E27FC236}">
                    <a16:creationId xmlns:a16="http://schemas.microsoft.com/office/drawing/2014/main" id="{4FDCA06D-DD64-E082-FE88-6A15F7B48FF9}"/>
                  </a:ext>
                </a:extLst>
              </p:cNvPr>
              <p:cNvCxnSpPr>
                <a:cxnSpLocks/>
                <a:stCxn id="17" idx="2"/>
                <a:endCxn id="13" idx="1"/>
              </p:cNvCxnSpPr>
              <p:nvPr/>
            </p:nvCxnSpPr>
            <p:spPr>
              <a:xfrm rot="5400000" flipH="1" flipV="1">
                <a:off x="6611734" y="1059897"/>
                <a:ext cx="189391" cy="1590345"/>
              </a:xfrm>
              <a:prstGeom prst="bentConnector4">
                <a:avLst>
                  <a:gd name="adj1" fmla="val -120703"/>
                  <a:gd name="adj2" fmla="val 599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6">
                <a:extLst>
                  <a:ext uri="{FF2B5EF4-FFF2-40B4-BE49-F238E27FC236}">
                    <a16:creationId xmlns:a16="http://schemas.microsoft.com/office/drawing/2014/main" id="{4AE84A06-09DA-8DF3-BDD8-4086E66BCC95}"/>
                  </a:ext>
                </a:extLst>
              </p:cNvPr>
              <p:cNvCxnSpPr>
                <a:cxnSpLocks/>
                <a:stCxn id="13" idx="0"/>
                <a:endCxn id="17" idx="0"/>
              </p:cNvCxnSpPr>
              <p:nvPr/>
            </p:nvCxnSpPr>
            <p:spPr>
              <a:xfrm rot="16200000" flipV="1">
                <a:off x="6784399" y="441005"/>
                <a:ext cx="326128" cy="2072409"/>
              </a:xfrm>
              <a:prstGeom prst="bentConnector3">
                <a:avLst>
                  <a:gd name="adj1" fmla="val 1700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611AC2C-8EE9-05B6-FD56-82E5954D3DC1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7983667" y="1880474"/>
                <a:ext cx="433809" cy="770883"/>
              </a:xfrm>
              <a:prstGeom prst="straightConnector1">
                <a:avLst/>
              </a:prstGeom>
              <a:ln w="2222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605E91-B6A8-C1D9-B9AB-1E7893435477}"/>
                  </a:ext>
                </a:extLst>
              </p:cNvPr>
              <p:cNvSpPr/>
              <p:nvPr/>
            </p:nvSpPr>
            <p:spPr>
              <a:xfrm>
                <a:off x="7229750" y="3449105"/>
                <a:ext cx="2375451" cy="387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Persistence (</a:t>
                </a:r>
                <a:r>
                  <a:rPr lang="en-US" sz="1400" b="1" dirty="0"/>
                  <a:t>Repository Class</a:t>
                </a:r>
                <a:r>
                  <a:rPr lang="en-US" sz="1400" dirty="0"/>
                  <a:t>)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1ADA74B-0A5F-9B89-115E-F4C3981694EE}"/>
                  </a:ext>
                </a:extLst>
              </p:cNvPr>
              <p:cNvCxnSpPr>
                <a:cxnSpLocks/>
                <a:stCxn id="15" idx="2"/>
                <a:endCxn id="23" idx="0"/>
              </p:cNvCxnSpPr>
              <p:nvPr/>
            </p:nvCxnSpPr>
            <p:spPr>
              <a:xfrm>
                <a:off x="8417476" y="3038496"/>
                <a:ext cx="0" cy="4106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5A67D9-4152-C5E0-432E-A97AC52A6599}"/>
                  </a:ext>
                </a:extLst>
              </p:cNvPr>
              <p:cNvSpPr/>
              <p:nvPr/>
            </p:nvSpPr>
            <p:spPr>
              <a:xfrm>
                <a:off x="8628212" y="1525017"/>
                <a:ext cx="12053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Presentation</a:t>
                </a:r>
              </a:p>
            </p:txBody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92D06BD3-6896-E240-302B-6B8D4C0D73AB}"/>
                  </a:ext>
                </a:extLst>
              </p:cNvPr>
              <p:cNvSpPr/>
              <p:nvPr/>
            </p:nvSpPr>
            <p:spPr>
              <a:xfrm>
                <a:off x="8639786" y="3094106"/>
                <a:ext cx="702985" cy="2455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9" name="Rectangle: Rounded Corners 6">
                <a:extLst>
                  <a:ext uri="{FF2B5EF4-FFF2-40B4-BE49-F238E27FC236}">
                    <a16:creationId xmlns:a16="http://schemas.microsoft.com/office/drawing/2014/main" id="{8EA20E2D-7703-2DB2-6308-8FBE02BCA574}"/>
                  </a:ext>
                </a:extLst>
              </p:cNvPr>
              <p:cNvSpPr/>
              <p:nvPr/>
            </p:nvSpPr>
            <p:spPr>
              <a:xfrm>
                <a:off x="8639786" y="2262047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30" name="Rectangle: Rounded Corners 6">
                <a:extLst>
                  <a:ext uri="{FF2B5EF4-FFF2-40B4-BE49-F238E27FC236}">
                    <a16:creationId xmlns:a16="http://schemas.microsoft.com/office/drawing/2014/main" id="{10B960B8-8BA8-74FC-A0C9-1C9ACB257769}"/>
                  </a:ext>
                </a:extLst>
              </p:cNvPr>
              <p:cNvSpPr/>
              <p:nvPr/>
            </p:nvSpPr>
            <p:spPr>
              <a:xfrm>
                <a:off x="6409720" y="1302265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JSON</a:t>
                </a:r>
              </a:p>
            </p:txBody>
          </p: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AB926F4F-93B4-2982-8A69-3D53039DEA24}"/>
                </a:ext>
              </a:extLst>
            </p:cNvPr>
            <p:cNvCxnSpPr>
              <a:cxnSpLocks/>
              <a:stCxn id="30" idx="3"/>
              <a:endCxn id="13" idx="0"/>
            </p:cNvCxnSpPr>
            <p:nvPr/>
          </p:nvCxnSpPr>
          <p:spPr>
            <a:xfrm>
              <a:off x="8537548" y="2827692"/>
              <a:ext cx="922865" cy="209050"/>
            </a:xfrm>
            <a:prstGeom prst="curvedConnector2">
              <a:avLst/>
            </a:prstGeom>
            <a:ln w="15875"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E9927A8-2C33-5E0C-F2A2-2371C94BD0E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9962761" y="3179203"/>
              <a:ext cx="459029" cy="499596"/>
            </a:xfrm>
            <a:prstGeom prst="curvedConnector2">
              <a:avLst/>
            </a:prstGeom>
            <a:ln w="15875"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323E405D-B627-30EF-CC9A-EE9C600CE9F8}"/>
              </a:ext>
            </a:extLst>
          </p:cNvPr>
          <p:cNvSpPr/>
          <p:nvPr/>
        </p:nvSpPr>
        <p:spPr>
          <a:xfrm>
            <a:off x="2387017" y="1173314"/>
            <a:ext cx="706461" cy="330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JSON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ECD65A7-AE96-BA85-672F-D7F0E61D9F31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093478" y="1338420"/>
            <a:ext cx="995290" cy="791966"/>
          </a:xfrm>
          <a:prstGeom prst="curvedConnector2">
            <a:avLst/>
          </a:prstGeom>
          <a:ln w="15875">
            <a:solidFill>
              <a:schemeClr val="accent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AD24AC-8F77-C45B-3618-7C11870B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Status Codes</a:t>
            </a:r>
            <a:endParaRPr lang="en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70E86-A33E-CE8A-65E9-B0959D05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client makes a request to an HTTP server - and the server successfully receives the request - the server must notify the client if the request was successfully handled or not.</a:t>
            </a:r>
          </a:p>
          <a:p>
            <a:r>
              <a:rPr lang="en-US" dirty="0"/>
              <a:t>HTTP accomplishes this with five categories of status codes:</a:t>
            </a:r>
          </a:p>
          <a:p>
            <a:pPr lvl="1"/>
            <a:r>
              <a:rPr lang="en-US" dirty="0"/>
              <a:t>100-level (Informational) - server acknowledges a request</a:t>
            </a:r>
          </a:p>
          <a:p>
            <a:pPr lvl="1"/>
            <a:r>
              <a:rPr lang="en-US" dirty="0"/>
              <a:t>200-level (Success) - server completed the request as expected</a:t>
            </a:r>
          </a:p>
          <a:p>
            <a:pPr lvl="1"/>
            <a:r>
              <a:rPr lang="en-US" dirty="0"/>
              <a:t>300-level (Redirection) - client needs to perform further actions to complete the request</a:t>
            </a:r>
          </a:p>
          <a:p>
            <a:pPr lvl="1"/>
            <a:r>
              <a:rPr lang="en-US" dirty="0"/>
              <a:t>400-level (Client error) - client sent an invalid request</a:t>
            </a:r>
          </a:p>
          <a:p>
            <a:pPr lvl="1"/>
            <a:r>
              <a:rPr lang="en-US" dirty="0"/>
              <a:t>500-level (Server error) - server failed to fulfill a valid request due to an error with server</a:t>
            </a:r>
          </a:p>
          <a:p>
            <a:r>
              <a:rPr lang="en-US" dirty="0"/>
              <a:t>Based on the response code, a client can surmise the result of a particular request.</a:t>
            </a:r>
          </a:p>
        </p:txBody>
      </p:sp>
    </p:spTree>
    <p:extLst>
      <p:ext uri="{BB962C8B-B14F-4D97-AF65-F5344CB8AC3E}">
        <p14:creationId xmlns:p14="http://schemas.microsoft.com/office/powerpoint/2010/main" val="60562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F3A2-231B-A270-31B5-227EBCF9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Handling Errors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B90E-AA06-84B2-4F1B-0BCB066D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step in handling errors is to provide a client with a proper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status code</a:t>
            </a:r>
            <a:r>
              <a:rPr lang="en-US" dirty="0"/>
              <a:t>. Additionally, we may need to provide more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information in the response body</a:t>
            </a:r>
            <a:r>
              <a:rPr lang="en-US" dirty="0"/>
              <a:t>.</a:t>
            </a:r>
          </a:p>
          <a:p>
            <a:r>
              <a:rPr lang="en-US" dirty="0"/>
              <a:t>Basic Responses</a:t>
            </a:r>
          </a:p>
          <a:p>
            <a:pPr lvl="1"/>
            <a:r>
              <a:rPr lang="en-US" dirty="0"/>
              <a:t>The simplest way we handle errors is to respond with an appropriate status code.</a:t>
            </a:r>
          </a:p>
          <a:p>
            <a:pPr lvl="1"/>
            <a:r>
              <a:rPr lang="en-US" dirty="0"/>
              <a:t>Here are some common response codes:</a:t>
            </a:r>
          </a:p>
          <a:p>
            <a:pPr lvl="2"/>
            <a:r>
              <a:rPr lang="en-US" dirty="0"/>
              <a:t>400 Bad Request - client sent an invalid request, such as lacking required request body or parameter</a:t>
            </a:r>
          </a:p>
          <a:p>
            <a:pPr lvl="2"/>
            <a:r>
              <a:rPr lang="en-US" dirty="0"/>
              <a:t>401 Unauthorized - client failed to authenticate with the server</a:t>
            </a:r>
          </a:p>
          <a:p>
            <a:pPr lvl="2"/>
            <a:r>
              <a:rPr lang="en-US" dirty="0"/>
              <a:t>403 Forbidden - client authenticated but does not have permission to access the requested resource</a:t>
            </a:r>
          </a:p>
          <a:p>
            <a:pPr lvl="2"/>
            <a:r>
              <a:rPr lang="en-US" dirty="0"/>
              <a:t>404 Not Found - the requested resource does not exist</a:t>
            </a:r>
          </a:p>
          <a:p>
            <a:pPr lvl="2"/>
            <a:r>
              <a:rPr lang="en-US" dirty="0"/>
              <a:t>412 Precondition Failed - one or more conditions in the request header fields evaluated to false</a:t>
            </a:r>
          </a:p>
          <a:p>
            <a:pPr lvl="2"/>
            <a:r>
              <a:rPr lang="en-US" dirty="0"/>
              <a:t>500 Internal Server Error - a generic error occurred on the server</a:t>
            </a:r>
          </a:p>
          <a:p>
            <a:pPr lvl="2"/>
            <a:r>
              <a:rPr lang="en-US" dirty="0"/>
              <a:t>503 Service Unavailable - the requested service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9044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F5B-75AF-4B13-3203-4A542E99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Response Bodies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D856-BB05-EFF0-3EFB-96AE1A58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2917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an effort to standardize REST API error handling, the IETF devised RFC 7807, which creates a generalized error-handling schema.</a:t>
            </a:r>
          </a:p>
          <a:p>
            <a:r>
              <a:rPr lang="en-US" dirty="0"/>
              <a:t>This schema is composed of five parts:</a:t>
            </a:r>
          </a:p>
          <a:p>
            <a:pPr lvl="1"/>
            <a:r>
              <a:rPr lang="en-US" dirty="0"/>
              <a:t>type - a URI identifier that categorizes the error</a:t>
            </a:r>
          </a:p>
          <a:p>
            <a:pPr lvl="1"/>
            <a:r>
              <a:rPr lang="en-US" dirty="0"/>
              <a:t>title - a brief, human-readable message about the error</a:t>
            </a:r>
          </a:p>
          <a:p>
            <a:pPr lvl="1"/>
            <a:r>
              <a:rPr lang="en-US" dirty="0"/>
              <a:t>status - the HTTP response code (optional)</a:t>
            </a:r>
          </a:p>
          <a:p>
            <a:pPr lvl="1"/>
            <a:r>
              <a:rPr lang="en-US" dirty="0"/>
              <a:t>detail - a human-readable explanation of the error</a:t>
            </a:r>
          </a:p>
          <a:p>
            <a:pPr lvl="1"/>
            <a:r>
              <a:rPr lang="en-US" dirty="0"/>
              <a:t>instance - a URI that identifies the specific occurrence of the error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EA609-E8E4-53F0-9487-45957B4FB266}"/>
              </a:ext>
            </a:extLst>
          </p:cNvPr>
          <p:cNvSpPr txBox="1"/>
          <p:nvPr/>
        </p:nvSpPr>
        <p:spPr>
          <a:xfrm>
            <a:off x="1262743" y="4103915"/>
            <a:ext cx="7358743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{ </a:t>
            </a:r>
          </a:p>
          <a:p>
            <a:r>
              <a:rPr lang="en-US" b="0" i="0" dirty="0">
                <a:solidFill>
                  <a:srgbClr val="4E9359"/>
                </a:solidFill>
                <a:effectLst/>
              </a:rPr>
              <a:t>     "type"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4E9359"/>
                </a:solidFill>
                <a:effectLst/>
              </a:rPr>
              <a:t>"/errors/incorrect-user-pass"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b="0" i="0" dirty="0">
                <a:solidFill>
                  <a:srgbClr val="4E9359"/>
                </a:solidFill>
                <a:effectLst/>
              </a:rPr>
              <a:t>     "title"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4E9359"/>
                </a:solidFill>
                <a:effectLst/>
              </a:rPr>
              <a:t>"Incorrect username or password."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b="0" i="0" dirty="0">
                <a:solidFill>
                  <a:srgbClr val="4E9359"/>
                </a:solidFill>
                <a:effectLst/>
              </a:rPr>
              <a:t>     "status"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4E9359"/>
                </a:solidFill>
                <a:effectLst/>
              </a:rPr>
              <a:t>401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b="0" i="0" dirty="0">
                <a:solidFill>
                  <a:srgbClr val="4E9359"/>
                </a:solidFill>
                <a:effectLst/>
              </a:rPr>
              <a:t>     "detail"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4E9359"/>
                </a:solidFill>
                <a:effectLst/>
              </a:rPr>
              <a:t>"Authentication failed due to incorrect username or password."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b="0" i="0" dirty="0">
                <a:solidFill>
                  <a:srgbClr val="4E9359"/>
                </a:solidFill>
                <a:effectLst/>
              </a:rPr>
              <a:t>     "instance"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dirty="0">
                <a:solidFill>
                  <a:srgbClr val="4E9359"/>
                </a:solidFill>
                <a:effectLst/>
              </a:rPr>
              <a:t>"/login/log/abc123"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624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A456-338F-2E26-0ED5-BCE3DCFB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Rest Api - Exception Handling</a:t>
            </a:r>
          </a:p>
        </p:txBody>
      </p:sp>
      <p:pic>
        <p:nvPicPr>
          <p:cNvPr id="1026" name="Picture 2" descr="Representation of what happens with a successful and failed REST client call">
            <a:extLst>
              <a:ext uri="{FF2B5EF4-FFF2-40B4-BE49-F238E27FC236}">
                <a16:creationId xmlns:a16="http://schemas.microsoft.com/office/drawing/2014/main" id="{AC65E691-42D5-34F1-9C3B-AD1317236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0" b="19459"/>
          <a:stretch/>
        </p:blipFill>
        <p:spPr bwMode="auto">
          <a:xfrm>
            <a:off x="1245973" y="1377778"/>
            <a:ext cx="8071022" cy="4828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9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B865B-ABBA-2EE8-3FB2-6D820C5B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Exception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9A531-C8AC-6B8B-7BA6-3B90F423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exceptions is an important part of building a robust application. </a:t>
            </a:r>
          </a:p>
          <a:p>
            <a:r>
              <a:rPr lang="en-US" dirty="0"/>
              <a:t>Spring Boot provides tools to handle exceptions beyond simple ‘try-catch’ blocks.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ResponseStatus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ExceptionHandler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ControllerAdvice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TH" dirty="0"/>
          </a:p>
        </p:txBody>
      </p:sp>
      <p:pic>
        <p:nvPicPr>
          <p:cNvPr id="2050" name="Picture 2" descr="Example of a failed REST call">
            <a:extLst>
              <a:ext uri="{FF2B5EF4-FFF2-40B4-BE49-F238E27FC236}">
                <a16:creationId xmlns:a16="http://schemas.microsoft.com/office/drawing/2014/main" id="{304DB685-CEC7-6AD8-F3A2-447D25407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27721" r="4114" b="25225"/>
          <a:stretch/>
        </p:blipFill>
        <p:spPr bwMode="auto">
          <a:xfrm>
            <a:off x="4534929" y="2950029"/>
            <a:ext cx="6363730" cy="32269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1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AC3F-1104-BC8C-19D2-57367939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Boot’s Default Exception Handling Mechanism</a:t>
            </a:r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EF35C-3AB9-F86E-ACB2-C1EAB2522547}"/>
              </a:ext>
            </a:extLst>
          </p:cNvPr>
          <p:cNvSpPr txBox="1"/>
          <p:nvPr/>
        </p:nvSpPr>
        <p:spPr>
          <a:xfrm>
            <a:off x="6707415" y="1334733"/>
            <a:ext cx="46463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83080"/>
                </a:solidFill>
                <a:effectLst/>
              </a:rPr>
              <a:t>server.error.include-stacktrace</a:t>
            </a:r>
            <a:r>
              <a:rPr lang="en-US" dirty="0"/>
              <a:t>=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on_param</a:t>
            </a:r>
            <a:br>
              <a:rPr lang="en-US" i="1" dirty="0">
                <a:solidFill>
                  <a:srgbClr val="871094"/>
                </a:solidFill>
                <a:effectLst/>
              </a:rPr>
            </a:br>
            <a:r>
              <a:rPr lang="en-US" dirty="0" err="1">
                <a:solidFill>
                  <a:srgbClr val="083080"/>
                </a:solidFill>
                <a:effectLst/>
              </a:rPr>
              <a:t>server.error.include</a:t>
            </a:r>
            <a:r>
              <a:rPr lang="en-US" dirty="0">
                <a:solidFill>
                  <a:srgbClr val="083080"/>
                </a:solidFill>
                <a:effectLst/>
              </a:rPr>
              <a:t>-exception</a:t>
            </a:r>
            <a:r>
              <a:rPr lang="en-US" dirty="0"/>
              <a:t>=</a:t>
            </a:r>
            <a:r>
              <a:rPr lang="en-US" dirty="0">
                <a:solidFill>
                  <a:srgbClr val="0033B3"/>
                </a:solidFill>
                <a:effectLst/>
              </a:rPr>
              <a:t>true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E73B-18CF-7765-74A3-3716C8093C00}"/>
              </a:ext>
            </a:extLst>
          </p:cNvPr>
          <p:cNvSpPr txBox="1"/>
          <p:nvPr/>
        </p:nvSpPr>
        <p:spPr>
          <a:xfrm>
            <a:off x="914401" y="1144475"/>
            <a:ext cx="3962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83080"/>
                </a:solidFill>
                <a:effectLst/>
              </a:rPr>
              <a:t>server.error.include-stacktrace</a:t>
            </a:r>
            <a:r>
              <a:rPr lang="en-US" dirty="0"/>
              <a:t>=</a:t>
            </a:r>
            <a:r>
              <a:rPr lang="en-US" i="1" dirty="0">
                <a:solidFill>
                  <a:srgbClr val="871094"/>
                </a:solidFill>
                <a:effectLst/>
              </a:rPr>
              <a:t>always</a:t>
            </a:r>
            <a:endParaRPr lang="en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A7D6D-463D-1953-FEE6-E89763A7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57898"/>
            <a:ext cx="5264989" cy="30456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73501-FD94-C9C3-529D-0348A26F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14" y="2304119"/>
            <a:ext cx="4646386" cy="21818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F795E-E6A0-476E-9AF1-0B24F0EC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4847612"/>
            <a:ext cx="6411686" cy="15918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69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B22B14-E288-1509-C590-ED023465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ResponseStatus</a:t>
            </a:r>
            <a:endParaRPr lang="en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74B9-4634-412A-8200-08D23324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19809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 the name suggests, @</a:t>
            </a:r>
            <a:r>
              <a:rPr lang="en-US" dirty="0" err="1"/>
              <a:t>ResponseStatus</a:t>
            </a:r>
            <a:r>
              <a:rPr lang="en-US" dirty="0"/>
              <a:t> allows us to modify the HTTP status of our response. It can be applied in the following places:</a:t>
            </a:r>
          </a:p>
          <a:p>
            <a:pPr lvl="1"/>
            <a:r>
              <a:rPr lang="en-US" dirty="0"/>
              <a:t>On the exception class itself</a:t>
            </a:r>
          </a:p>
          <a:p>
            <a:pPr lvl="1"/>
            <a:r>
              <a:rPr lang="en-US" dirty="0"/>
              <a:t>Along with the @</a:t>
            </a:r>
            <a:r>
              <a:rPr lang="en-US" dirty="0" err="1"/>
              <a:t>ExceptionHandler</a:t>
            </a:r>
            <a:r>
              <a:rPr lang="en-US" dirty="0"/>
              <a:t> annotation on methods</a:t>
            </a:r>
          </a:p>
          <a:p>
            <a:pPr lvl="1"/>
            <a:r>
              <a:rPr lang="en-US" dirty="0"/>
              <a:t>Along with the @</a:t>
            </a:r>
            <a:r>
              <a:rPr lang="en-US" dirty="0" err="1"/>
              <a:t>ControllerAdvice</a:t>
            </a:r>
            <a:r>
              <a:rPr lang="en-US" dirty="0"/>
              <a:t> annotation on classes</a:t>
            </a:r>
          </a:p>
          <a:p>
            <a:r>
              <a:rPr lang="en-US" dirty="0"/>
              <a:t>In this section, we’ll be looking at the first case only.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5FED5-2E70-B899-B9F7-DE1130CBA1AF}"/>
              </a:ext>
            </a:extLst>
          </p:cNvPr>
          <p:cNvSpPr txBox="1"/>
          <p:nvPr/>
        </p:nvSpPr>
        <p:spPr>
          <a:xfrm>
            <a:off x="947058" y="3342840"/>
            <a:ext cx="5725886" cy="1323439"/>
          </a:xfrm>
          <a:prstGeom prst="rect">
            <a:avLst/>
          </a:prstGeom>
          <a:solidFill>
            <a:srgbClr val="FF0200">
              <a:alpha val="1098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(value =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RuntimeException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ItemNotFoundException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/>
              <a:t>message)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super</a:t>
            </a:r>
            <a:r>
              <a:rPr lang="en-US" sz="1600" dirty="0"/>
              <a:t>(message);</a:t>
            </a:r>
            <a:br>
              <a:rPr lang="en-US" sz="1600" dirty="0"/>
            </a:br>
            <a:r>
              <a:rPr lang="en-US" sz="1600" dirty="0"/>
              <a:t>    }</a:t>
            </a:r>
            <a:endParaRPr lang="en-TH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690A8-6255-1E0E-E106-6C1E8F92266D}"/>
              </a:ext>
            </a:extLst>
          </p:cNvPr>
          <p:cNvSpPr txBox="1"/>
          <p:nvPr/>
        </p:nvSpPr>
        <p:spPr>
          <a:xfrm>
            <a:off x="947056" y="5015546"/>
            <a:ext cx="938348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Product </a:t>
            </a:r>
            <a:r>
              <a:rPr lang="en-US" dirty="0" err="1">
                <a:solidFill>
                  <a:srgbClr val="00627A"/>
                </a:solidFill>
                <a:effectLst/>
              </a:rPr>
              <a:t>getProductById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/>
              <a:t>productCode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repo</a:t>
            </a:r>
            <a:r>
              <a:rPr lang="en-US" dirty="0" err="1"/>
              <a:t>.findById</a:t>
            </a:r>
            <a:r>
              <a:rPr lang="en-US" dirty="0"/>
              <a:t>(</a:t>
            </a:r>
            <a:r>
              <a:rPr lang="en-US" dirty="0" err="1"/>
              <a:t>productCode</a:t>
            </a:r>
            <a:r>
              <a:rPr lang="en-US" dirty="0"/>
              <a:t>).</a:t>
            </a:r>
            <a:r>
              <a:rPr lang="en-US" dirty="0" err="1"/>
              <a:t>orElseThrow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()-&gt;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ItemNotFoundException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"Product code: "</a:t>
            </a:r>
            <a:r>
              <a:rPr lang="en-US" dirty="0"/>
              <a:t>+ </a:t>
            </a:r>
            <a:r>
              <a:rPr lang="en-US" dirty="0" err="1">
                <a:solidFill>
                  <a:srgbClr val="851691"/>
                </a:solidFill>
                <a:effectLst/>
              </a:rPr>
              <a:t>productCode</a:t>
            </a:r>
            <a:r>
              <a:rPr lang="en-US" dirty="0">
                <a:solidFill>
                  <a:srgbClr val="851691"/>
                </a:solidFill>
                <a:effectLst/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67D17"/>
                </a:solidFill>
                <a:effectLst/>
              </a:rPr>
              <a:t>" does not exists !!!"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3852-AE7E-04A2-A56A-FFB63F17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98" y="3279274"/>
            <a:ext cx="4310744" cy="16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01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8089A-17A8-40F4-892F-AA947675C56A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0d48a6af-fe47-4f33-8454-db46e101d90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87F59FB-38EB-4638-8AE2-C988C6CC4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53E42-6257-4118-8A32-7A9C0CF52939}"/>
</file>

<file path=docProps/app.xml><?xml version="1.0" encoding="utf-8"?>
<Properties xmlns="http://schemas.openxmlformats.org/officeDocument/2006/extended-properties" xmlns:vt="http://schemas.openxmlformats.org/officeDocument/2006/docPropsVTypes">
  <TotalTime>12247</TotalTime>
  <Words>1797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Code Medium</vt:lpstr>
      <vt:lpstr>inherit</vt:lpstr>
      <vt:lpstr>roboto slab</vt:lpstr>
      <vt:lpstr>Office Theme</vt:lpstr>
      <vt:lpstr>Spring RESTful API  Exception Handling</vt:lpstr>
      <vt:lpstr>Spring Boot Layer Architectures</vt:lpstr>
      <vt:lpstr>HTTP Status Codes</vt:lpstr>
      <vt:lpstr>Handling Errors</vt:lpstr>
      <vt:lpstr>Standardized Response Bodies</vt:lpstr>
      <vt:lpstr>Rest Api - Exception Handling</vt:lpstr>
      <vt:lpstr>Exception Handling</vt:lpstr>
      <vt:lpstr>Spring Boot’s Default Exception Handling Mechanism</vt:lpstr>
      <vt:lpstr>@ResponseStatus</vt:lpstr>
      <vt:lpstr>Another way to achieve the same is by extending the ResponseStatusException class</vt:lpstr>
      <vt:lpstr>@ExceptionHandler</vt:lpstr>
      <vt:lpstr>Exception Error Code</vt:lpstr>
      <vt:lpstr>Handling validation errors in the response.</vt:lpstr>
      <vt:lpstr>@RestControllerAdvice</vt:lpstr>
      <vt:lpstr>How Does Spring Process The Exceptions?</vt:lpstr>
      <vt:lpstr>@RestControllerAdvice (1)</vt:lpstr>
      <vt:lpstr>@ControllerAdvice (2)</vt:lpstr>
      <vt:lpstr>@ControllerAdvice (3)</vt:lpstr>
      <vt:lpstr>@ControllerAdvice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410</cp:revision>
  <dcterms:created xsi:type="dcterms:W3CDTF">2022-01-23T06:11:28Z</dcterms:created>
  <dcterms:modified xsi:type="dcterms:W3CDTF">2024-03-07T01:26:13Z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