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72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5" r:id="rId16"/>
    <p:sldId id="298" r:id="rId17"/>
    <p:sldId id="299" r:id="rId18"/>
    <p:sldId id="301" r:id="rId19"/>
    <p:sldId id="302" r:id="rId20"/>
    <p:sldId id="300" r:id="rId21"/>
    <p:sldId id="303" r:id="rId22"/>
    <p:sldId id="297" r:id="rId23"/>
    <p:sldId id="304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200"/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 autoAdjust="0"/>
    <p:restoredTop sz="96116"/>
  </p:normalViewPr>
  <p:slideViewPr>
    <p:cSldViewPr snapToGrid="0">
      <p:cViewPr varScale="1">
        <p:scale>
          <a:sx n="114" d="100"/>
          <a:sy n="114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chet limvajiranan" userId="36ebacc2-b762-4252-9d03-79f70edfd06b" providerId="ADAL" clId="{98A50026-210F-4693-9F74-DEAAED74311A}"/>
    <pc:docChg chg="undo custSel modSld">
      <pc:chgData name="pichet limvajiranan" userId="36ebacc2-b762-4252-9d03-79f70edfd06b" providerId="ADAL" clId="{98A50026-210F-4693-9F74-DEAAED74311A}" dt="2023-03-22T05:45:56.818" v="331" actId="27636"/>
      <pc:docMkLst>
        <pc:docMk/>
      </pc:docMkLst>
      <pc:sldChg chg="addSp delSp modSp">
        <pc:chgData name="pichet limvajiranan" userId="36ebacc2-b762-4252-9d03-79f70edfd06b" providerId="ADAL" clId="{98A50026-210F-4693-9F74-DEAAED74311A}" dt="2023-03-22T05:44:28.062" v="276" actId="20577"/>
        <pc:sldMkLst>
          <pc:docMk/>
          <pc:sldMk cId="3150472106" sldId="287"/>
        </pc:sldMkLst>
        <pc:spChg chg="mod">
          <ac:chgData name="pichet limvajiranan" userId="36ebacc2-b762-4252-9d03-79f70edfd06b" providerId="ADAL" clId="{98A50026-210F-4693-9F74-DEAAED74311A}" dt="2023-03-22T05:32:46.075" v="68" actId="20577"/>
          <ac:spMkLst>
            <pc:docMk/>
            <pc:sldMk cId="3150472106" sldId="287"/>
            <ac:spMk id="3" creationId="{2C517D04-FDD3-7B8D-1ECA-F1D6C4B41CFD}"/>
          </ac:spMkLst>
        </pc:spChg>
        <pc:spChg chg="del mod">
          <ac:chgData name="pichet limvajiranan" userId="36ebacc2-b762-4252-9d03-79f70edfd06b" providerId="ADAL" clId="{98A50026-210F-4693-9F74-DEAAED74311A}" dt="2023-03-22T04:43:52.246" v="10" actId="478"/>
          <ac:spMkLst>
            <pc:docMk/>
            <pc:sldMk cId="3150472106" sldId="287"/>
            <ac:spMk id="4" creationId="{9ADDC44A-D197-6493-0072-C30F8AE4214B}"/>
          </ac:spMkLst>
        </pc:spChg>
        <pc:spChg chg="add mod">
          <ac:chgData name="pichet limvajiranan" userId="36ebacc2-b762-4252-9d03-79f70edfd06b" providerId="ADAL" clId="{98A50026-210F-4693-9F74-DEAAED74311A}" dt="2023-03-22T05:44:28.062" v="276" actId="20577"/>
          <ac:spMkLst>
            <pc:docMk/>
            <pc:sldMk cId="3150472106" sldId="287"/>
            <ac:spMk id="5" creationId="{3FEDBA82-63FC-43EB-9E50-D2587E4CFC9E}"/>
          </ac:spMkLst>
        </pc:spChg>
      </pc:sldChg>
      <pc:sldChg chg="modSp">
        <pc:chgData name="pichet limvajiranan" userId="36ebacc2-b762-4252-9d03-79f70edfd06b" providerId="ADAL" clId="{98A50026-210F-4693-9F74-DEAAED74311A}" dt="2023-03-22T05:45:08.321" v="286"/>
        <pc:sldMkLst>
          <pc:docMk/>
          <pc:sldMk cId="2197354524" sldId="289"/>
        </pc:sldMkLst>
        <pc:spChg chg="mod">
          <ac:chgData name="pichet limvajiranan" userId="36ebacc2-b762-4252-9d03-79f70edfd06b" providerId="ADAL" clId="{98A50026-210F-4693-9F74-DEAAED74311A}" dt="2023-03-22T05:45:08.321" v="286"/>
          <ac:spMkLst>
            <pc:docMk/>
            <pc:sldMk cId="2197354524" sldId="289"/>
            <ac:spMk id="3" creationId="{4960A160-263A-0FD6-259D-7693C9DD503A}"/>
          </ac:spMkLst>
        </pc:spChg>
      </pc:sldChg>
      <pc:sldChg chg="modSp">
        <pc:chgData name="pichet limvajiranan" userId="36ebacc2-b762-4252-9d03-79f70edfd06b" providerId="ADAL" clId="{98A50026-210F-4693-9F74-DEAAED74311A}" dt="2023-03-22T05:45:56.818" v="331" actId="27636"/>
        <pc:sldMkLst>
          <pc:docMk/>
          <pc:sldMk cId="3215861468" sldId="290"/>
        </pc:sldMkLst>
        <pc:spChg chg="mod">
          <ac:chgData name="pichet limvajiranan" userId="36ebacc2-b762-4252-9d03-79f70edfd06b" providerId="ADAL" clId="{98A50026-210F-4693-9F74-DEAAED74311A}" dt="2023-03-22T05:45:56.818" v="331" actId="27636"/>
          <ac:spMkLst>
            <pc:docMk/>
            <pc:sldMk cId="3215861468" sldId="290"/>
            <ac:spMk id="3" creationId="{4960A160-263A-0FD6-259D-7693C9DD503A}"/>
          </ac:spMkLst>
        </pc:spChg>
      </pc:sldChg>
      <pc:sldChg chg="addSp delSp modSp">
        <pc:chgData name="pichet limvajiranan" userId="36ebacc2-b762-4252-9d03-79f70edfd06b" providerId="ADAL" clId="{98A50026-210F-4693-9F74-DEAAED74311A}" dt="2023-03-22T05:43:00.669" v="258" actId="20577"/>
        <pc:sldMkLst>
          <pc:docMk/>
          <pc:sldMk cId="4229236362" sldId="291"/>
        </pc:sldMkLst>
        <pc:spChg chg="mod">
          <ac:chgData name="pichet limvajiranan" userId="36ebacc2-b762-4252-9d03-79f70edfd06b" providerId="ADAL" clId="{98A50026-210F-4693-9F74-DEAAED74311A}" dt="2023-03-22T05:43:00.669" v="258" actId="20577"/>
          <ac:spMkLst>
            <pc:docMk/>
            <pc:sldMk cId="4229236362" sldId="291"/>
            <ac:spMk id="3" creationId="{4960A160-263A-0FD6-259D-7693C9DD503A}"/>
          </ac:spMkLst>
        </pc:spChg>
        <pc:spChg chg="add del mod">
          <ac:chgData name="pichet limvajiranan" userId="36ebacc2-b762-4252-9d03-79f70edfd06b" providerId="ADAL" clId="{98A50026-210F-4693-9F74-DEAAED74311A}" dt="2023-03-22T05:41:26.767" v="180" actId="478"/>
          <ac:spMkLst>
            <pc:docMk/>
            <pc:sldMk cId="4229236362" sldId="291"/>
            <ac:spMk id="4" creationId="{BC7C2E4B-3256-45A7-A47D-6A452A580891}"/>
          </ac:spMkLst>
        </pc:spChg>
      </pc:sldChg>
      <pc:sldChg chg="modSp">
        <pc:chgData name="pichet limvajiranan" userId="36ebacc2-b762-4252-9d03-79f70edfd06b" providerId="ADAL" clId="{98A50026-210F-4693-9F74-DEAAED74311A}" dt="2023-03-22T05:37:41.213" v="167" actId="20577"/>
        <pc:sldMkLst>
          <pc:docMk/>
          <pc:sldMk cId="939333367" sldId="292"/>
        </pc:sldMkLst>
        <pc:spChg chg="mod">
          <ac:chgData name="pichet limvajiranan" userId="36ebacc2-b762-4252-9d03-79f70edfd06b" providerId="ADAL" clId="{98A50026-210F-4693-9F74-DEAAED74311A}" dt="2023-03-22T05:37:41.213" v="167" actId="20577"/>
          <ac:spMkLst>
            <pc:docMk/>
            <pc:sldMk cId="939333367" sldId="292"/>
            <ac:spMk id="3" creationId="{9F66F92D-C25D-95E3-74E9-B5878CBBA0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EF620-8922-4C32-A55D-A0F45541F96E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F148-090B-46E4-95C5-905F691A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0460-4EC4-471D-BE71-688734F3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6720-0B7D-4D00-8D9B-102495D3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ACAB-0FDB-4FB1-A42C-3B0A06BD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0578-C255-4A16-A7D2-16948788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5D64-BFDF-4C15-822B-F78D4612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AE97-0D12-45A9-B306-12DAE305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8D654-C0C2-41E7-BC23-CDD86D41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0D9A-A160-4FD7-9CF1-489E8731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96E3-984F-4D16-9E65-5A24A081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98FE-E823-4C4C-8793-42117C3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EF01C-B58D-4070-9E62-92E3C043A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CF53-BC85-41ED-81EA-E984CE74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1786-2998-4673-8430-BD64E289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DE64-6240-4D95-8742-C800D72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C2AF-BE8C-43DE-B328-0BCEE0AE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9ABF-5C4B-48F8-AAE7-DCA6E04A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CF75-7CC0-4EFC-BDCF-D3E10894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CA0B-3421-410C-8ABB-94400C6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425-E33F-4C2F-A53E-FCA1A85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B359-8B01-4994-98DD-37544617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9AE6-60CB-47CE-AE3F-9D857628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7E42-46EB-470D-8813-864EFF79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36BE-C54C-4252-A626-72F7CF1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0014-2B28-4AEB-9F26-0AC769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E87A-95F0-44DB-8660-E48E1585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A201-CD84-4327-B2AA-1EC8B71B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6F00-F9C1-4FB5-8EC4-28BCC5DE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A818-FE1F-4E4D-9443-B61D43BB2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213B-1379-4E2A-9AD7-4A9F065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BA01-43D3-4C92-A6E3-567EC6E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C98E-27D2-4EE9-88DE-A13EAC6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1B2F-CCCE-4F08-B6F7-A9CA8094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EA33-1641-4445-AF8F-418418FB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EA4AF-A3D0-40DA-9DE6-C454B38C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74683-14F2-4BE0-B2FA-8CF12C25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B0D9E-29FB-4A7C-A054-ED2CCB5E0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67CB4-E325-4233-9093-62EF5C47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54984-A416-4382-A423-9E1A1475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DB634-8646-4494-8D33-6399D354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D984-CC33-4490-9656-076D9D5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3096-E28B-48B2-B879-B7C3780B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37385-DD4D-4EE3-A1AA-43E8E050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08FF5-CEFF-4A3F-9811-B082375C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F3AAF-C819-4198-A953-0E10FFD4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F5C87-E69B-4ADD-B7BA-95564C8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4778-5EA7-481F-9660-F2158B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A69-8D64-4ACB-9AC2-E2053292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8B77-A97C-40F3-AFBE-7E95FBEA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5057E-7EFB-42BD-8575-9D12DFFF0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D5A5-1478-465B-B5DC-43F90A9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665FD-FDDF-4067-91E2-CA2BAC40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24E0-15B4-424A-A0A6-AFFED28E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ED15-FA2A-4F4B-BBB4-2A4508BB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478C-9684-4FAA-A419-5FF91FCE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1CDC-ABF9-4CE2-BFD7-C1BFFA076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1A3B-AE46-4A50-8986-157593B1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EC2A-968C-45FC-B01B-C1974C4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CAF8-E588-4F3E-AC16-37ED0C1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E964A-0839-4B3F-BD96-4A199D9C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3E04-0A1C-4D03-A388-A22D4957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6774"/>
            <a:ext cx="10515600" cy="499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FE97-6E29-4540-AC40-B0B844B0C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881-F612-4398-96DF-95888C1B5250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FD52-7D84-4A3B-8800-53F57D1C5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62BE-503B-40EA-9ECD-86AE1C1D8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CED3-FCB8-487E-B94F-805ACEE5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384" y="1839055"/>
            <a:ext cx="9144000" cy="2164534"/>
          </a:xfrm>
        </p:spPr>
        <p:txBody>
          <a:bodyPr>
            <a:normAutofit/>
          </a:bodyPr>
          <a:lstStyle/>
          <a:p>
            <a:r>
              <a:rPr lang="en-US" sz="4800" dirty="0"/>
              <a:t>Spring RESTful API </a:t>
            </a:r>
            <a:br>
              <a:rPr lang="en-US" sz="4800" dirty="0"/>
            </a:br>
            <a:r>
              <a:rPr lang="en-US" sz="4800" dirty="0"/>
              <a:t>Bean Validation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3185F-40F8-424E-B721-C95670910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578"/>
            <a:ext cx="9144000" cy="90822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Pichet Limvajiranan</a:t>
            </a:r>
          </a:p>
        </p:txBody>
      </p:sp>
      <p:pic>
        <p:nvPicPr>
          <p:cNvPr id="1028" name="Picture 4" descr="What is Spring Boot?">
            <a:extLst>
              <a:ext uri="{FF2B5EF4-FFF2-40B4-BE49-F238E27FC236}">
                <a16:creationId xmlns:a16="http://schemas.microsoft.com/office/drawing/2014/main" id="{9E0C217F-C505-4912-AE95-A3D99898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39" y="1023106"/>
            <a:ext cx="2198451" cy="11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008C-CC60-AD18-14BF-4653E746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Validating Input to a Spring REST Controller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E1BA-4BF7-E83D-B6DC-0E08DF4E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things we can validate for any incoming HTTP request:</a:t>
            </a:r>
          </a:p>
          <a:p>
            <a:pPr lvl="1"/>
            <a:r>
              <a:rPr lang="en-US" dirty="0"/>
              <a:t>The request body</a:t>
            </a:r>
          </a:p>
          <a:p>
            <a:pPr lvl="2"/>
            <a:r>
              <a:rPr lang="en-US" dirty="0"/>
              <a:t>In POST and PUT requests, it’s common to pass a JSON payload within the request body. Spring automatically maps the incoming JSON to a Java object. Now, we want to check if the incoming Java object meets our requirements.</a:t>
            </a:r>
          </a:p>
          <a:p>
            <a:pPr lvl="1"/>
            <a:r>
              <a:rPr lang="en-US" dirty="0"/>
              <a:t>Variables within the path (e.g. id in /</a:t>
            </a:r>
            <a:r>
              <a:rPr lang="en-US" dirty="0" err="1"/>
              <a:t>foos</a:t>
            </a:r>
            <a:r>
              <a:rPr lang="en-US" dirty="0"/>
              <a:t>/{id}) and Query parameters</a:t>
            </a:r>
          </a:p>
          <a:p>
            <a:pPr lvl="2"/>
            <a:r>
              <a:rPr lang="en-US" dirty="0"/>
              <a:t>We’re not validating complex Java objects in this case, since path variables and request parameters are primitive types like int or their counterpart objects like Integer or String.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57463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3868-396B-A83F-DAC2-D8602732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 Request Body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01C65-3CD8-C6EF-FE72-338281F0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20623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@Data</a:t>
            </a:r>
            <a:b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NewCustomerDto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NotNull</a:t>
            </a:r>
            <a:b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@Min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900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Integer </a:t>
            </a:r>
            <a:r>
              <a:rPr lang="en-US" sz="1600" dirty="0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NotEmpty</a:t>
            </a:r>
            <a:b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@Size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(min=</a:t>
            </a:r>
            <a:r>
              <a:rPr lang="en-US" sz="16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max = </a:t>
            </a:r>
            <a:r>
              <a:rPr lang="en-US" sz="16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50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lang="en-US" sz="1600" dirty="0" err="1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customerName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@Size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(min=</a:t>
            </a:r>
            <a:r>
              <a:rPr lang="en-US" sz="16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max = </a:t>
            </a:r>
            <a:r>
              <a:rPr lang="en-US" sz="16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50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lang="en-US" sz="1600" dirty="0" err="1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contactFirstName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@Size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(min=</a:t>
            </a:r>
            <a:r>
              <a:rPr lang="en-US" sz="16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max = </a:t>
            </a:r>
            <a:r>
              <a:rPr lang="en-US" sz="16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50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lang="en-US" sz="1600" dirty="0" err="1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contactLastName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@Pattern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regexp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16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"^</a:t>
            </a:r>
            <a:r>
              <a:rPr lang="en-US" sz="1600" dirty="0">
                <a:solidFill>
                  <a:srgbClr val="0037A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\\</a:t>
            </a:r>
            <a:r>
              <a:rPr lang="en-US" sz="16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s*(?:</a:t>
            </a:r>
            <a:r>
              <a:rPr lang="en-US" sz="1600" dirty="0">
                <a:solidFill>
                  <a:srgbClr val="0037A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\\</a:t>
            </a:r>
            <a:r>
              <a:rPr lang="en-US" sz="16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+?(</a:t>
            </a:r>
            <a:r>
              <a:rPr lang="en-US" sz="1600" dirty="0">
                <a:solidFill>
                  <a:srgbClr val="0037A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\\</a:t>
            </a:r>
            <a:r>
              <a:rPr lang="en-US" sz="16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d{1,3}))?[-. (]*(</a:t>
            </a:r>
            <a:r>
              <a:rPr lang="en-US" sz="1600" dirty="0">
                <a:solidFill>
                  <a:srgbClr val="0037A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\\</a:t>
            </a:r>
            <a:r>
              <a:rPr lang="en-US" sz="16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d{3})[-. )]*(</a:t>
            </a:r>
            <a:r>
              <a:rPr lang="en-US" sz="1600" dirty="0">
                <a:solidFill>
                  <a:srgbClr val="0037A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\\</a:t>
            </a:r>
            <a:r>
              <a:rPr lang="en-US" sz="16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d{3})[-. ]*(</a:t>
            </a:r>
            <a:r>
              <a:rPr lang="en-US" sz="1600" dirty="0">
                <a:solidFill>
                  <a:srgbClr val="0037A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\\</a:t>
            </a:r>
            <a:r>
              <a:rPr lang="en-US" sz="16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d{4})(?: *x(</a:t>
            </a:r>
            <a:r>
              <a:rPr lang="en-US" sz="1600" dirty="0">
                <a:solidFill>
                  <a:srgbClr val="0037A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\\</a:t>
            </a:r>
            <a:r>
              <a:rPr lang="en-US" sz="16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d+))?</a:t>
            </a:r>
            <a:r>
              <a:rPr lang="en-US" sz="1600" dirty="0">
                <a:solidFill>
                  <a:srgbClr val="0037A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\\</a:t>
            </a:r>
            <a:r>
              <a:rPr lang="en-US" sz="16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s*$"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lang="en-US" sz="1600" dirty="0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phone</a:t>
            </a:r>
            <a:r>
              <a:rPr lang="en-US" sz="16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endParaRPr lang="en-TH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8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848C-A5FA-D997-26EB-63D19637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^\s*(?:\+?(\d{1,3}))?[-. (]*(\d{3})[-. )]*(\d{3})[-. ]*(\d{4})(?: *x(\d+))?\s*$</a:t>
            </a:r>
            <a:endParaRPr lang="en-TH" sz="20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74E4ED2-40BB-63DB-5F6B-22E3AFB9E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569563"/>
              </p:ext>
            </p:extLst>
          </p:nvPr>
        </p:nvGraphicFramePr>
        <p:xfrm>
          <a:off x="837246" y="1344309"/>
          <a:ext cx="9520238" cy="326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3580780218"/>
                    </a:ext>
                  </a:extLst>
                </a:gridCol>
                <a:gridCol w="8080058">
                  <a:extLst>
                    <a:ext uri="{9D8B030D-6E8A-4147-A177-3AD203B41FA5}">
                      <a16:colId xmlns:a16="http://schemas.microsoft.com/office/drawing/2014/main" val="153579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TH" sz="14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81649"/>
                  </a:ext>
                </a:extLst>
              </a:tr>
              <a:tr h="261606">
                <a:tc>
                  <a:txBody>
                    <a:bodyPr/>
                    <a:lstStyle/>
                    <a:p>
                      <a:r>
                        <a:rPr lang="en-US" sz="1400" dirty="0"/>
                        <a:t>^\s* </a:t>
                      </a:r>
                      <a:endParaRPr lang="en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#Line start, match any whitespaces at the beginning if any. </a:t>
                      </a:r>
                      <a:endParaRPr lang="en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24217"/>
                  </a:ext>
                </a:extLst>
              </a:tr>
              <a:tr h="451539">
                <a:tc>
                  <a:txBody>
                    <a:bodyPr/>
                    <a:lstStyle/>
                    <a:p>
                      <a:r>
                        <a:rPr lang="en-US" sz="1400" dirty="0"/>
                        <a:t>(?:\+?(\d{1,3}))? </a:t>
                      </a:r>
                      <a:endParaRPr lang="en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#GROUP 1: The country code. Optional. [-. (]* #Allow certain non numeric characters that may appear between the Country Code and the Area Code. 	</a:t>
                      </a:r>
                      <a:endParaRPr lang="en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74391"/>
                  </a:ext>
                </a:extLst>
              </a:tr>
              <a:tr h="645056">
                <a:tc>
                  <a:txBody>
                    <a:bodyPr/>
                    <a:lstStyle/>
                    <a:p>
                      <a:r>
                        <a:rPr lang="en-US" sz="1400" dirty="0"/>
                        <a:t>(\d{3}) </a:t>
                      </a:r>
                      <a:endParaRPr lang="en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#GROUP 2: The Area Code. Required. [-. )]* #Allow certain non numeric characters that may appear between the Area Code and the Exchange number. </a:t>
                      </a:r>
                    </a:p>
                    <a:p>
                      <a:endParaRPr lang="en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45454"/>
                  </a:ext>
                </a:extLst>
              </a:tr>
              <a:tr h="645056">
                <a:tc>
                  <a:txBody>
                    <a:bodyPr/>
                    <a:lstStyle/>
                    <a:p>
                      <a:r>
                        <a:rPr lang="en-US" sz="1400" dirty="0"/>
                        <a:t>(\d{3}) </a:t>
                      </a:r>
                      <a:endParaRPr lang="en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#GROUP 3: The Exchange number. Required. [-. ]* #Allow certain non numeric characters that may appear between the Exchange number and the Subscriber number. </a:t>
                      </a:r>
                      <a:endParaRPr lang="en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0918"/>
                  </a:ext>
                </a:extLst>
              </a:tr>
              <a:tr h="261606">
                <a:tc>
                  <a:txBody>
                    <a:bodyPr/>
                    <a:lstStyle/>
                    <a:p>
                      <a:r>
                        <a:rPr lang="en-US" sz="1400" dirty="0"/>
                        <a:t>(\d{4}) </a:t>
                      </a:r>
                      <a:endParaRPr lang="en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#Group 4: The Subscriber Number. Required.</a:t>
                      </a:r>
                      <a:endParaRPr lang="en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82081"/>
                  </a:ext>
                </a:extLst>
              </a:tr>
              <a:tr h="451539">
                <a:tc>
                  <a:txBody>
                    <a:bodyPr/>
                    <a:lstStyle/>
                    <a:p>
                      <a:r>
                        <a:rPr lang="en-US" sz="1400" dirty="0"/>
                        <a:t>(?: *x(\d+))? </a:t>
                      </a:r>
                      <a:endParaRPr lang="en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#Group 5: The Extension number. Optional. \s*$ #Match any ending whitespaces if any and the end of string.</a:t>
                      </a:r>
                      <a:endParaRPr lang="en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78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DBECA2-2576-2258-22E6-8232987F8EFC}"/>
              </a:ext>
            </a:extLst>
          </p:cNvPr>
          <p:cNvSpPr txBox="1"/>
          <p:nvPr/>
        </p:nvSpPr>
        <p:spPr>
          <a:xfrm>
            <a:off x="5444490" y="4890589"/>
            <a:ext cx="2140267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18005551234 1 </a:t>
            </a:r>
          </a:p>
          <a:p>
            <a:r>
              <a:rPr lang="en-US" dirty="0"/>
              <a:t>800 555 1234 </a:t>
            </a:r>
          </a:p>
          <a:p>
            <a:r>
              <a:rPr lang="en-US" dirty="0"/>
              <a:t>+1 800 555-1234 </a:t>
            </a:r>
          </a:p>
          <a:p>
            <a:r>
              <a:rPr lang="en-US" dirty="0"/>
              <a:t>+86 800 555 1234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AF5D-D385-A84D-0100-E439B55EB0B0}"/>
              </a:ext>
            </a:extLst>
          </p:cNvPr>
          <p:cNvSpPr txBox="1"/>
          <p:nvPr/>
        </p:nvSpPr>
        <p:spPr>
          <a:xfrm>
            <a:off x="905826" y="4880320"/>
            <a:ext cx="4185284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Group1: Country Code (ex: 1 or 86)</a:t>
            </a:r>
          </a:p>
          <a:p>
            <a:pPr algn="l" fontAlgn="base"/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Group2: Area Code (ex: 800)</a:t>
            </a:r>
          </a:p>
          <a:p>
            <a:pPr algn="l" fontAlgn="base"/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Group3: Exchange (ex: 555)</a:t>
            </a:r>
          </a:p>
          <a:p>
            <a:pPr algn="l" fontAlgn="base"/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Group4: Subscriber Number (ex: 1234)</a:t>
            </a:r>
          </a:p>
          <a:p>
            <a:pPr algn="l" fontAlgn="base"/>
            <a:r>
              <a:rPr lang="en-US" b="0" i="0" dirty="0">
                <a:solidFill>
                  <a:srgbClr val="0C0D0E"/>
                </a:solidFill>
                <a:effectLst/>
                <a:latin typeface="inherit"/>
              </a:rPr>
              <a:t>Group5: Extension (ex: 5678)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131CAB-D9CD-963B-4B19-7451E21F9DBD}"/>
              </a:ext>
            </a:extLst>
          </p:cNvPr>
          <p:cNvSpPr txBox="1"/>
          <p:nvPr/>
        </p:nvSpPr>
        <p:spPr>
          <a:xfrm>
            <a:off x="7975283" y="4890588"/>
            <a:ext cx="2140267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1-800-555-1234 1 </a:t>
            </a:r>
          </a:p>
          <a:p>
            <a:r>
              <a:rPr lang="en-US" dirty="0"/>
              <a:t>(800) 555-1234 </a:t>
            </a:r>
          </a:p>
          <a:p>
            <a:r>
              <a:rPr lang="en-US" dirty="0"/>
              <a:t>(800)555-1234 </a:t>
            </a:r>
          </a:p>
          <a:p>
            <a:r>
              <a:rPr lang="en-US" dirty="0"/>
              <a:t>(800) 555-1234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35936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4346-DD70-A154-9EEA-9C74D69D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 Request Body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2D74-BC00-3BAD-128A-CE55D50D7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53060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validate the request body of an incoming HTTP request, we annotate the request body with the @Valid annotation in a REST controller: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validation fails, it will trigger a </a:t>
            </a:r>
            <a:r>
              <a:rPr lang="en-US" dirty="0" err="1"/>
              <a:t>MethodArgumentNotValidException</a:t>
            </a:r>
            <a:r>
              <a:rPr lang="en-US" dirty="0"/>
              <a:t>.</a:t>
            </a:r>
          </a:p>
          <a:p>
            <a:r>
              <a:rPr lang="en-US" dirty="0"/>
              <a:t> By default, Spring will translate this exception to a HTTP status 400 (Bad Request).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1619-2C6F-A1BF-6B49-81138D1AECE4}"/>
              </a:ext>
            </a:extLst>
          </p:cNvPr>
          <p:cNvSpPr txBox="1"/>
          <p:nvPr/>
        </p:nvSpPr>
        <p:spPr>
          <a:xfrm>
            <a:off x="1174432" y="2115533"/>
            <a:ext cx="995838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"/customers"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CustomerControlller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</a:rPr>
              <a:t>    :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: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0000"/>
                </a:solidFill>
                <a:effectLst/>
              </a:rPr>
              <a:t>NewCustomerDto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</a:rPr>
              <a:t>createCustomer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@Valid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NewCustomerDto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</a:rPr>
              <a:t>newCustomer</a:t>
            </a:r>
            <a:r>
              <a:rPr lang="en-US" dirty="0">
                <a:solidFill>
                  <a:srgbClr val="080808"/>
                </a:solidFill>
                <a:effectLst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871094"/>
                </a:solidFill>
                <a:effectLst/>
              </a:rPr>
              <a:t>service</a:t>
            </a:r>
            <a:r>
              <a:rPr lang="en-US" dirty="0" err="1">
                <a:solidFill>
                  <a:srgbClr val="080808"/>
                </a:solidFill>
                <a:effectLst/>
              </a:rPr>
              <a:t>.createCustomer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newCustomer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53D02C-D6A6-AF12-B0D5-8DD455F8D1B8}"/>
              </a:ext>
            </a:extLst>
          </p:cNvPr>
          <p:cNvSpPr/>
          <p:nvPr/>
        </p:nvSpPr>
        <p:spPr>
          <a:xfrm>
            <a:off x="5212080" y="3703320"/>
            <a:ext cx="918210" cy="52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1148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087E-FC1E-7C02-6230-3EE8FFD7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Exercise: Validate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73FA-29F9-4924-BBC3-A0683B10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TH" dirty="0"/>
              <a:t>Add Dependency to project.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</a:rPr>
              <a:t>dependency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&lt;</a:t>
            </a:r>
            <a:r>
              <a:rPr lang="en-US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r>
              <a:rPr lang="en-US" dirty="0" err="1">
                <a:solidFill>
                  <a:srgbClr val="080808"/>
                </a:solidFill>
                <a:effectLst/>
              </a:rPr>
              <a:t>org.springframework.boot</a:t>
            </a:r>
            <a:r>
              <a:rPr lang="en-US" dirty="0">
                <a:solidFill>
                  <a:srgbClr val="080808"/>
                </a:solidFill>
                <a:effectLst/>
              </a:rPr>
              <a:t>&lt;/</a:t>
            </a:r>
            <a:r>
              <a:rPr lang="en-US" dirty="0" err="1">
                <a:solidFill>
                  <a:srgbClr val="0033B3"/>
                </a:solidFill>
                <a:effectLst/>
              </a:rPr>
              <a:t>groupId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&lt;</a:t>
            </a:r>
            <a:r>
              <a:rPr lang="en-US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dirty="0">
                <a:solidFill>
                  <a:srgbClr val="080808"/>
                </a:solidFill>
                <a:effectLst/>
              </a:rPr>
              <a:t>&gt;spring-boot-starter-validation&lt;/</a:t>
            </a:r>
            <a:r>
              <a:rPr lang="en-US" dirty="0" err="1">
                <a:solidFill>
                  <a:srgbClr val="0033B3"/>
                </a:solidFill>
                <a:effectLst/>
              </a:rPr>
              <a:t>artifactId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&lt;/</a:t>
            </a:r>
            <a:r>
              <a:rPr lang="en-US" dirty="0">
                <a:solidFill>
                  <a:srgbClr val="0033B3"/>
                </a:solidFill>
                <a:effectLst/>
              </a:rPr>
              <a:t>dependency</a:t>
            </a:r>
            <a:r>
              <a:rPr lang="en-US" dirty="0">
                <a:solidFill>
                  <a:srgbClr val="080808"/>
                </a:solidFill>
                <a:effectLst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TH" dirty="0"/>
              <a:t>Create Customer Entity (Customer.java), Customer DTO (NewCustomerDto.java &amp; Employee DTO (SimpleEmployeeDto.java)</a:t>
            </a:r>
          </a:p>
          <a:p>
            <a:pPr marL="514350" indent="-514350">
              <a:buFont typeface="+mj-lt"/>
              <a:buAutoNum type="arabicPeriod"/>
            </a:pPr>
            <a:r>
              <a:rPr lang="en-TH" dirty="0"/>
              <a:t>Create Customer service </a:t>
            </a:r>
          </a:p>
          <a:p>
            <a:pPr marL="514350" indent="-514350">
              <a:buFont typeface="+mj-lt"/>
              <a:buAutoNum type="arabicPeriod"/>
            </a:pPr>
            <a:r>
              <a:rPr lang="en-TH" dirty="0"/>
              <a:t>Create Customer controller</a:t>
            </a:r>
          </a:p>
          <a:p>
            <a:pPr marL="0" indent="0">
              <a:buNone/>
            </a:pPr>
            <a:r>
              <a:rPr lang="en-TH" dirty="0"/>
              <a:t> </a:t>
            </a:r>
          </a:p>
          <a:p>
            <a:pPr marL="0" indent="0">
              <a:buNone/>
            </a:pPr>
            <a:r>
              <a:rPr lang="en-TH" dirty="0"/>
              <a:t>** You can gets 2-4 from MS-Teams **</a:t>
            </a:r>
          </a:p>
        </p:txBody>
      </p:sp>
    </p:spTree>
    <p:extLst>
      <p:ext uri="{BB962C8B-B14F-4D97-AF65-F5344CB8AC3E}">
        <p14:creationId xmlns:p14="http://schemas.microsoft.com/office/powerpoint/2010/main" val="376048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DDEC-A2C3-3167-D20F-FF961B9F8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1A15-9B5D-0F4E-95A8-18D604E6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1BF1-C5B4-9FDF-E533-54111365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51454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9E880D"/>
                </a:solidFill>
                <a:effectLst/>
              </a:rPr>
              <a:t>@Service</a:t>
            </a:r>
            <a:br>
              <a:rPr lang="en-US" sz="1800" dirty="0">
                <a:solidFill>
                  <a:srgbClr val="9E880D"/>
                </a:solidFill>
                <a:effectLst/>
              </a:rPr>
            </a:br>
            <a:r>
              <a:rPr lang="en-US" sz="18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CustomerService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 :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 :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NewCustomerDto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627A"/>
                </a:solidFill>
                <a:effectLst/>
              </a:rPr>
              <a:t>createCustomer</a:t>
            </a:r>
            <a:r>
              <a:rPr lang="en-US" sz="1800" dirty="0">
                <a:solidFill>
                  <a:srgbClr val="080808"/>
                </a:solidFill>
                <a:effectLst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NewCustomerDto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newCustomer</a:t>
            </a:r>
            <a:r>
              <a:rPr lang="en-US" sz="1800" dirty="0">
                <a:solidFill>
                  <a:srgbClr val="080808"/>
                </a:solidFill>
                <a:effectLst/>
              </a:rPr>
              <a:t>) {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if</a:t>
            </a:r>
            <a:r>
              <a:rPr lang="en-US" sz="1800" dirty="0">
                <a:solidFill>
                  <a:srgbClr val="080808"/>
                </a:solidFill>
                <a:effectLst/>
              </a:rPr>
              <a:t>(</a:t>
            </a:r>
            <a:r>
              <a:rPr lang="en-US" sz="1800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.existsById</a:t>
            </a:r>
            <a:r>
              <a:rPr lang="en-US" sz="1800" dirty="0">
                <a:solidFill>
                  <a:srgbClr val="080808"/>
                </a:solidFill>
                <a:effectLst/>
              </a:rPr>
              <a:t>(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newCustomer.getId</a:t>
            </a:r>
            <a:r>
              <a:rPr lang="en-US" sz="1800" dirty="0">
                <a:solidFill>
                  <a:srgbClr val="080808"/>
                </a:solidFill>
                <a:effectLst/>
              </a:rPr>
              <a:t>())){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throw new 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ResponseStatusException</a:t>
            </a:r>
            <a:r>
              <a:rPr lang="en-US" sz="1800" dirty="0">
                <a:solidFill>
                  <a:srgbClr val="080808"/>
                </a:solidFill>
                <a:effectLst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</a:rPr>
              <a:t>CONFLICT</a:t>
            </a:r>
            <a:r>
              <a:rPr lang="en-US" sz="1800" dirty="0">
                <a:solidFill>
                  <a:srgbClr val="080808"/>
                </a:solidFill>
                <a:effectLst/>
              </a:rPr>
              <a:t>, </a:t>
            </a:r>
            <a:r>
              <a:rPr lang="en-US" sz="1800" dirty="0">
                <a:solidFill>
                  <a:srgbClr val="067D17"/>
                </a:solidFill>
                <a:effectLst/>
              </a:rPr>
              <a:t>"Duplicate customer for id "</a:t>
            </a:r>
            <a:r>
              <a:rPr lang="en-US" sz="1800" dirty="0">
                <a:solidFill>
                  <a:srgbClr val="080808"/>
                </a:solidFill>
                <a:effectLst/>
              </a:rPr>
              <a:t>+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newCustomer.getId</a:t>
            </a:r>
            <a:r>
              <a:rPr lang="en-US" sz="1800" dirty="0">
                <a:solidFill>
                  <a:srgbClr val="080808"/>
                </a:solidFill>
                <a:effectLst/>
              </a:rPr>
              <a:t>());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    }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</a:rPr>
              <a:t>Customer customer </a:t>
            </a:r>
            <a:r>
              <a:rPr lang="en-US" sz="1800" dirty="0">
                <a:solidFill>
                  <a:srgbClr val="080808"/>
                </a:solidFill>
                <a:effectLst/>
              </a:rPr>
              <a:t>= </a:t>
            </a:r>
            <a:r>
              <a:rPr lang="en-US" sz="1800" dirty="0" err="1">
                <a:solidFill>
                  <a:srgbClr val="871094"/>
                </a:solidFill>
                <a:effectLst/>
              </a:rPr>
              <a:t>mapper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.map</a:t>
            </a:r>
            <a:r>
              <a:rPr lang="en-US" sz="1800" dirty="0">
                <a:solidFill>
                  <a:srgbClr val="080808"/>
                </a:solidFill>
                <a:effectLst/>
              </a:rPr>
              <a:t>(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newCustomer</a:t>
            </a:r>
            <a:r>
              <a:rPr lang="en-US" sz="1800" dirty="0">
                <a:solidFill>
                  <a:srgbClr val="080808"/>
                </a:solidFill>
                <a:effectLst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Customer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sz="1800" dirty="0">
                <a:solidFill>
                  <a:srgbClr val="080808"/>
                </a:solidFill>
                <a:effectLst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800" dirty="0" err="1">
                <a:solidFill>
                  <a:srgbClr val="871094"/>
                </a:solidFill>
                <a:effectLst/>
              </a:rPr>
              <a:t>mapper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.map</a:t>
            </a:r>
            <a:r>
              <a:rPr lang="en-US" sz="1800" dirty="0">
                <a:solidFill>
                  <a:srgbClr val="080808"/>
                </a:solidFill>
                <a:effectLst/>
              </a:rPr>
              <a:t>(</a:t>
            </a:r>
            <a:r>
              <a:rPr lang="en-US" sz="1800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.saveAndFlush</a:t>
            </a:r>
            <a:r>
              <a:rPr lang="en-US" sz="1800" dirty="0">
                <a:solidFill>
                  <a:srgbClr val="080808"/>
                </a:solidFill>
                <a:effectLst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</a:rPr>
              <a:t>customer</a:t>
            </a:r>
            <a:r>
              <a:rPr lang="en-US" sz="1800" dirty="0">
                <a:solidFill>
                  <a:srgbClr val="080808"/>
                </a:solidFill>
                <a:effectLst/>
              </a:rPr>
              <a:t>),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NewCustomerDto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sz="1800" dirty="0">
                <a:solidFill>
                  <a:srgbClr val="080808"/>
                </a:solidFill>
                <a:effectLst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} </a:t>
            </a:r>
            <a:br>
              <a:rPr lang="th-TH" sz="1800" dirty="0">
                <a:solidFill>
                  <a:srgbClr val="080808"/>
                </a:solidFill>
                <a:effectLst/>
              </a:rPr>
            </a:br>
            <a:r>
              <a:rPr lang="th-TH" sz="1800" dirty="0">
                <a:solidFill>
                  <a:srgbClr val="080808"/>
                </a:solidFill>
                <a:effectLst/>
              </a:rPr>
              <a:t> 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</a:rPr>
              <a:t>List</a:t>
            </a:r>
            <a:r>
              <a:rPr lang="en-US" sz="1800" dirty="0">
                <a:solidFill>
                  <a:srgbClr val="080808"/>
                </a:solidFill>
                <a:effectLst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NewCustomerDto</a:t>
            </a:r>
            <a:r>
              <a:rPr lang="en-US" sz="1800" dirty="0">
                <a:solidFill>
                  <a:srgbClr val="080808"/>
                </a:solidFill>
                <a:effectLst/>
              </a:rPr>
              <a:t>&gt; </a:t>
            </a:r>
            <a:r>
              <a:rPr lang="en-US" sz="1800" dirty="0" err="1">
                <a:solidFill>
                  <a:srgbClr val="00627A"/>
                </a:solidFill>
                <a:effectLst/>
              </a:rPr>
              <a:t>getAllCustomers</a:t>
            </a:r>
            <a:r>
              <a:rPr lang="en-US" sz="1800" dirty="0">
                <a:solidFill>
                  <a:srgbClr val="080808"/>
                </a:solidFill>
                <a:effectLst/>
              </a:rPr>
              <a:t>() {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800" dirty="0" err="1">
                <a:solidFill>
                  <a:srgbClr val="871094"/>
                </a:solidFill>
                <a:effectLst/>
              </a:rPr>
              <a:t>listMapper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.mapList</a:t>
            </a:r>
            <a:r>
              <a:rPr lang="en-US" sz="1800" dirty="0">
                <a:solidFill>
                  <a:srgbClr val="080808"/>
                </a:solidFill>
                <a:effectLst/>
              </a:rPr>
              <a:t>(</a:t>
            </a:r>
            <a:r>
              <a:rPr lang="en-US" sz="1800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.findAll</a:t>
            </a:r>
            <a:r>
              <a:rPr lang="en-US" sz="1800" dirty="0">
                <a:solidFill>
                  <a:srgbClr val="080808"/>
                </a:solidFill>
                <a:effectLst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NewCustomerDto</a:t>
            </a:r>
            <a:r>
              <a:rPr lang="en-US" sz="18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1800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sz="1800" dirty="0">
                <a:solidFill>
                  <a:srgbClr val="080808"/>
                </a:solidFill>
                <a:effectLst/>
              </a:rPr>
              <a:t>, </a:t>
            </a:r>
            <a:r>
              <a:rPr lang="en-US" sz="1800" dirty="0">
                <a:solidFill>
                  <a:srgbClr val="871094"/>
                </a:solidFill>
                <a:effectLst/>
              </a:rPr>
              <a:t>mapper</a:t>
            </a:r>
            <a:r>
              <a:rPr lang="en-US" sz="1800" dirty="0">
                <a:solidFill>
                  <a:srgbClr val="080808"/>
                </a:solidFill>
                <a:effectLst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</a:rPr>
            </a:br>
            <a:r>
              <a:rPr lang="en-US" sz="1800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40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7EAD7-8E74-3677-7779-127BD95C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2E47-F244-C42E-1DB5-1FCFB82E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dirty="0"/>
              <a:t>NewCustomer &amp; SimpleEmployee DTO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8A20-33EB-59ED-978E-8E7107CF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3470910" cy="290516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@Data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SimpleEmployeeDto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</a:rPr>
              <a:t>Integer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employeeNumber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JsonIgnore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firstName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JsonIgnore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lastName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getName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firstName</a:t>
            </a:r>
            <a:r>
              <a:rPr lang="en-US" sz="1600" dirty="0">
                <a:solidFill>
                  <a:srgbClr val="871094"/>
                </a:solidFill>
                <a:effectLst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</a:rPr>
              <a:t>+ </a:t>
            </a:r>
            <a:r>
              <a:rPr lang="en-US" sz="1600" dirty="0">
                <a:solidFill>
                  <a:srgbClr val="067D17"/>
                </a:solidFill>
                <a:effectLst/>
              </a:rPr>
              <a:t>' '</a:t>
            </a:r>
            <a:r>
              <a:rPr lang="en-US" sz="1600" dirty="0">
                <a:solidFill>
                  <a:srgbClr val="080808"/>
                </a:solidFill>
                <a:effectLst/>
              </a:rPr>
              <a:t>+ 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lastName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</a:rPr>
            </a:br>
            <a:r>
              <a:rPr lang="en-US" sz="1600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A601D-BD5F-3A84-DDED-1B3A70312107}"/>
              </a:ext>
            </a:extLst>
          </p:cNvPr>
          <p:cNvSpPr txBox="1"/>
          <p:nvPr/>
        </p:nvSpPr>
        <p:spPr>
          <a:xfrm>
            <a:off x="4637723" y="1186774"/>
            <a:ext cx="6289358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@Data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NewCustomerDto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NotNull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@Min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900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Integer </a:t>
            </a:r>
            <a:r>
              <a:rPr lang="en-US" dirty="0">
                <a:solidFill>
                  <a:srgbClr val="871094"/>
                </a:solidFill>
                <a:effectLst/>
              </a:rPr>
              <a:t>id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NotEmpty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@Size</a:t>
            </a:r>
            <a:r>
              <a:rPr lang="en-US" dirty="0">
                <a:solidFill>
                  <a:srgbClr val="080808"/>
                </a:solidFill>
                <a:effectLst/>
              </a:rPr>
              <a:t>(min=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</a:rPr>
              <a:t>, max = </a:t>
            </a:r>
            <a:r>
              <a:rPr lang="en-US" dirty="0">
                <a:solidFill>
                  <a:srgbClr val="1750EB"/>
                </a:solidFill>
                <a:effectLst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871094"/>
                </a:solidFill>
                <a:effectLst/>
              </a:rPr>
              <a:t>customerName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@Size</a:t>
            </a:r>
            <a:r>
              <a:rPr lang="en-US" dirty="0">
                <a:solidFill>
                  <a:srgbClr val="080808"/>
                </a:solidFill>
                <a:effectLst/>
              </a:rPr>
              <a:t>(min=</a:t>
            </a:r>
            <a:r>
              <a:rPr lang="en-US" dirty="0">
                <a:solidFill>
                  <a:srgbClr val="1750EB"/>
                </a:solidFill>
                <a:effectLst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</a:rPr>
              <a:t>, max = </a:t>
            </a:r>
            <a:r>
              <a:rPr lang="en-US" dirty="0">
                <a:solidFill>
                  <a:srgbClr val="1750EB"/>
                </a:solidFill>
                <a:effectLst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871094"/>
                </a:solidFill>
                <a:effectLst/>
              </a:rPr>
              <a:t>contactFirstName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@Size</a:t>
            </a:r>
            <a:r>
              <a:rPr lang="en-US" dirty="0">
                <a:solidFill>
                  <a:srgbClr val="080808"/>
                </a:solidFill>
                <a:effectLst/>
              </a:rPr>
              <a:t>(min=</a:t>
            </a:r>
            <a:r>
              <a:rPr lang="en-US" dirty="0">
                <a:solidFill>
                  <a:srgbClr val="1750EB"/>
                </a:solidFill>
                <a:effectLst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</a:rPr>
              <a:t>, max = </a:t>
            </a:r>
            <a:r>
              <a:rPr lang="en-US" dirty="0">
                <a:solidFill>
                  <a:srgbClr val="1750EB"/>
                </a:solidFill>
                <a:effectLst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: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NotNull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 err="1">
                <a:solidFill>
                  <a:srgbClr val="000000"/>
                </a:solidFill>
                <a:effectLst/>
              </a:rPr>
              <a:t>SimpleEmployeeDto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</a:rPr>
              <a:t>sales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@Min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r>
              <a:rPr lang="en-US" dirty="0">
                <a:solidFill>
                  <a:srgbClr val="080808"/>
                </a:solidFill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10000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NotNull</a:t>
            </a:r>
            <a:r>
              <a:rPr lang="en-US" dirty="0">
                <a:solidFill>
                  <a:srgbClr val="080808"/>
                </a:solidFill>
                <a:effectLst/>
              </a:rPr>
              <a:t>(message = </a:t>
            </a:r>
            <a:r>
              <a:rPr lang="en-US" dirty="0">
                <a:solidFill>
                  <a:srgbClr val="067D17"/>
                </a:solidFill>
                <a:effectLst/>
              </a:rPr>
              <a:t>"Credit Limit Must be &gt;=0 and &lt;=10,000"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 err="1">
                <a:solidFill>
                  <a:srgbClr val="871094"/>
                </a:solidFill>
                <a:effectLst/>
              </a:rPr>
              <a:t>creditLimit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68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ED83-330C-DCDB-50B1-E3B50108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Customer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CFD9-7B8D-AF20-DC43-22F2240E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4990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</a:t>
            </a:r>
            <a:r>
              <a:rPr lang="en-US" sz="18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RestController</a:t>
            </a:r>
            <a:b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</a:t>
            </a:r>
            <a:r>
              <a:rPr lang="en-US" sz="18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RequestMapping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"/customers"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CustomerControlller</a:t>
            </a:r>
            <a:r>
              <a:rPr lang="en-US" sz="18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</a:t>
            </a:r>
            <a:r>
              <a:rPr lang="en-US" sz="18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Autowired</a:t>
            </a:r>
            <a:b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CustomerService</a:t>
            </a:r>
            <a:r>
              <a:rPr lang="en-US" sz="18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service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</a:t>
            </a:r>
            <a:r>
              <a:rPr lang="en-US" sz="18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GetMapping</a:t>
            </a:r>
            <a:b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NewCustomerDto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lang="en-US" sz="1800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getCustomers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lang="en-US" sz="1800" dirty="0" err="1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service</a:t>
            </a:r>
            <a:r>
              <a:rPr lang="en-US" sz="1800" dirty="0" err="1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.getAllCustomers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</a:t>
            </a:r>
            <a:r>
              <a:rPr lang="en-US" sz="18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PostMapping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""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createCustomer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@Valid @</a:t>
            </a:r>
            <a:r>
              <a:rPr lang="en-US" sz="18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RequestBody</a:t>
            </a:r>
            <a:r>
              <a:rPr lang="en-US" sz="18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newCustomer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{</a:t>
            </a:r>
          </a:p>
          <a:p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lang="en-US" sz="1800" dirty="0" err="1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service</a:t>
            </a:r>
            <a:r>
              <a:rPr lang="en-US" sz="1800" dirty="0" err="1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.createCustomer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800" dirty="0" err="1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newCustomer</a:t>
            </a: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endParaRPr lang="en-TH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1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B10C-417C-09DB-0002-38996146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D2D6-43CB-4943-5CB7-2EA108198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2842260" cy="4505366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IBMPlexMono, Monaco,  Courier New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Monaco,  Courier New"/>
              </a:rPr>
              <a:t>customerName</a:t>
            </a: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IBMPlexMono, Monaco,  Courier New"/>
              </a:rPr>
              <a:t>"SI"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Monaco,  Courier New"/>
              </a:rPr>
              <a:t>contactFirstName</a:t>
            </a: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IBMPlexMono, Monaco,  Courier New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IBMPlexMono, Monaco,  Courier New"/>
              </a:rPr>
              <a:t>Khaitong</a:t>
            </a:r>
            <a:r>
              <a:rPr lang="en-US" b="0" dirty="0">
                <a:solidFill>
                  <a:srgbClr val="0451A5"/>
                </a:solidFill>
                <a:effectLst/>
                <a:latin typeface="IBMPlexMono, Monac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Monaco,  Courier New"/>
              </a:rPr>
              <a:t>contactLastName</a:t>
            </a: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IBMPlexMono, Monaco,  Courier New"/>
              </a:rPr>
              <a:t>"Lim"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"phone"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IBMPlexMono, Monaco,  Courier New"/>
              </a:rPr>
              <a:t>"0861681110"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"addressLine1"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IBMPlexMono, Monaco,  Courier New"/>
              </a:rPr>
              <a:t>"54, rue Royale"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"addressLine2"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IBMPlexMono, Monaco,  Courier New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"city"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IBMPlexMono, Monaco,  Courier New"/>
              </a:rPr>
              <a:t>"Nantes"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"state"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IBMPlexMono, Monaco,  Courier New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Monaco,  Courier New"/>
              </a:rPr>
              <a:t>postalCode</a:t>
            </a: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IBMPlexMono, Monaco,  Courier New"/>
              </a:rPr>
              <a:t>"44000"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"country"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IBMPlexMono, Monaco,  Courier New"/>
              </a:rPr>
              <a:t>"France"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"sales"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 :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     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Monaco,  Courier New"/>
              </a:rPr>
              <a:t>employeeNumber</a:t>
            </a: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IBMPlexMono, Monaco,  Courier New"/>
              </a:rPr>
              <a:t>1370</a:t>
            </a:r>
            <a:endParaRPr lang="en-US" b="0" dirty="0">
              <a:solidFill>
                <a:srgbClr val="000000"/>
              </a:solidFill>
              <a:effectLst/>
              <a:latin typeface="IBMPlexMono, Monaco,  Courier New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},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IBMPlexMono, Monaco,  Courier New"/>
              </a:rPr>
              <a:t>creditLimit</a:t>
            </a:r>
            <a:r>
              <a:rPr lang="en-US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IBMPlexMono, Monaco,  Courier New"/>
              </a:rPr>
              <a:t>9000</a:t>
            </a:r>
            <a:endParaRPr lang="en-US" b="0" dirty="0">
              <a:solidFill>
                <a:srgbClr val="000000"/>
              </a:solidFill>
              <a:effectLst/>
              <a:latin typeface="IBMPlexMono, Monaco,  Courier New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IBMPlexMono, Monaco,  Courier New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CD1B8-C21F-1A5F-9943-69BC531E6DF4}"/>
              </a:ext>
            </a:extLst>
          </p:cNvPr>
          <p:cNvSpPr txBox="1">
            <a:spLocks/>
          </p:cNvSpPr>
          <p:nvPr/>
        </p:nvSpPr>
        <p:spPr>
          <a:xfrm>
            <a:off x="4110990" y="1188640"/>
            <a:ext cx="2998470" cy="45053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"id"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98658"/>
                </a:solidFill>
                <a:latin typeface="IBMPlexMono, Monaco,  Courier New"/>
              </a:rPr>
              <a:t>201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customerName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"SI"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contactFirstName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0451A5"/>
                </a:solidFill>
                <a:latin typeface="IBMPlexMono, Monaco,  Courier New"/>
              </a:rPr>
              <a:t>Khaitong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contactLastName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"Lim"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"phone"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"0861681110"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"addressLine1"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"54, rue Royale"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"addressLine2"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b="1" dirty="0">
                <a:solidFill>
                  <a:srgbClr val="0451A5"/>
                </a:solidFill>
                <a:latin typeface="IBMPlexMono, Monaco,  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"Nantes"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"state"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b="1" dirty="0">
                <a:solidFill>
                  <a:srgbClr val="0451A5"/>
                </a:solidFill>
                <a:latin typeface="IBMPlexMono, Monaco,  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postalCode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"44000"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"country"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"France"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"sales"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 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     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employeeNumber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98658"/>
                </a:solidFill>
                <a:latin typeface="IBMPlexMono, Monaco,  Courier New"/>
              </a:rPr>
              <a:t>1370</a:t>
            </a:r>
            <a:endParaRPr lang="en-US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creditLimit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98658"/>
                </a:solidFill>
                <a:latin typeface="IBMPlexMono, Monaco,  Courier New"/>
              </a:rPr>
              <a:t>9000</a:t>
            </a:r>
            <a:endParaRPr lang="en-US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7B44FF-D579-30AC-3262-CA547BC4F7ED}"/>
              </a:ext>
            </a:extLst>
          </p:cNvPr>
          <p:cNvSpPr txBox="1">
            <a:spLocks/>
          </p:cNvSpPr>
          <p:nvPr/>
        </p:nvSpPr>
        <p:spPr>
          <a:xfrm>
            <a:off x="7749540" y="1176317"/>
            <a:ext cx="3604260" cy="45053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"id"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98658"/>
                </a:solidFill>
                <a:latin typeface="IBMPlexMono, Monaco,  Courier New"/>
              </a:rPr>
              <a:t>901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customerName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"SIT Vintage Shop"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contactFirstName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0451A5"/>
                </a:solidFill>
                <a:latin typeface="IBMPlexMono, Monaco,  Courier New"/>
              </a:rPr>
              <a:t>Khaitong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contactLastName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"Lim"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"phone"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"0861681110"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"addressLine1"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"54, rue Royale"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"addressLine2"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b="1" dirty="0">
                <a:solidFill>
                  <a:srgbClr val="0451A5"/>
                </a:solidFill>
                <a:latin typeface="IBMPlexMono, Monaco,  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"Nantes"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"state"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b="1" dirty="0">
                <a:solidFill>
                  <a:srgbClr val="0451A5"/>
                </a:solidFill>
                <a:latin typeface="IBMPlexMono, Monaco,  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postalCode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"44000"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"country"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451A5"/>
                </a:solidFill>
                <a:latin typeface="IBMPlexMono, Monaco,  Courier New"/>
              </a:rPr>
              <a:t>"France"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"sales"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 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     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employeeNumber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98658"/>
                </a:solidFill>
                <a:latin typeface="IBMPlexMono, Monaco,  Courier New"/>
              </a:rPr>
              <a:t>1370</a:t>
            </a:r>
            <a:endParaRPr lang="en-US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IBMPlexMono, Monaco,  Courier New"/>
              </a:rPr>
              <a:t>creditLimit</a:t>
            </a:r>
            <a:r>
              <a:rPr lang="en-US" dirty="0">
                <a:solidFill>
                  <a:srgbClr val="A31515"/>
                </a:solidFill>
                <a:latin typeface="IBMPlexMono, Monaco,  Courier New"/>
              </a:rPr>
              <a:t>"</a:t>
            </a: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: </a:t>
            </a:r>
            <a:r>
              <a:rPr lang="en-US" dirty="0">
                <a:solidFill>
                  <a:srgbClr val="098658"/>
                </a:solidFill>
                <a:latin typeface="IBMPlexMono, Monaco,  Courier New"/>
              </a:rPr>
              <a:t>9000</a:t>
            </a:r>
            <a:endParaRPr lang="en-US" dirty="0">
              <a:solidFill>
                <a:srgbClr val="000000"/>
              </a:solidFill>
              <a:latin typeface="IBMPlexMono, Monaco,  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IBMPlexMono, Monaco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21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479-0DDB-51C5-1780-B7BDA128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Validating Input to a Spring Service Method</a:t>
            </a:r>
            <a:endParaRPr lang="en-T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63A3-81CA-B5FC-9B52-4E81E447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2242226"/>
          </a:xfrm>
        </p:spPr>
        <p:txBody>
          <a:bodyPr/>
          <a:lstStyle/>
          <a:p>
            <a:r>
              <a:rPr lang="en-US" dirty="0"/>
              <a:t>Instead of (or additionally to) validating input on the controller level, we can also validate the input to any Spring components. In order to to this, we use a combination of the @Validated and @Valid annotations: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2748E-33BF-E94E-FBD7-7B6EB3B37089}"/>
              </a:ext>
            </a:extLst>
          </p:cNvPr>
          <p:cNvSpPr txBox="1"/>
          <p:nvPr/>
        </p:nvSpPr>
        <p:spPr>
          <a:xfrm>
            <a:off x="1197292" y="3191451"/>
            <a:ext cx="8758238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@Service</a:t>
            </a:r>
            <a:br>
              <a:rPr lang="en-US" sz="20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0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@Validated</a:t>
            </a:r>
            <a:br>
              <a:rPr lang="en-US" sz="20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0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0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ValidatingService</a:t>
            </a:r>
            <a:r>
              <a:rPr lang="en-US" sz="20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 </a:t>
            </a:r>
            <a:r>
              <a:rPr lang="en-US" sz="2000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validateCustomer</a:t>
            </a:r>
            <a:r>
              <a:rPr lang="en-US" sz="20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0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@Valid </a:t>
            </a:r>
            <a:r>
              <a:rPr lang="en-US" sz="20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 </a:t>
            </a:r>
            <a:r>
              <a:rPr lang="en-US" sz="20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customer){</a:t>
            </a:r>
            <a:br>
              <a:rPr lang="en-US" sz="20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20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do something</a:t>
            </a:r>
            <a:br>
              <a:rPr lang="en-US" sz="20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0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br>
              <a:rPr lang="en-US" sz="20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5419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D1D3-BB51-48C0-969C-4523F5A1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Boot Layer Architectures</a:t>
            </a:r>
          </a:p>
        </p:txBody>
      </p:sp>
      <p:pic>
        <p:nvPicPr>
          <p:cNvPr id="18" name="Picture 2" descr="Spring Boot Architecture">
            <a:extLst>
              <a:ext uri="{FF2B5EF4-FFF2-40B4-BE49-F238E27FC236}">
                <a16:creationId xmlns:a16="http://schemas.microsoft.com/office/drawing/2014/main" id="{BA2A2AE8-7839-47DD-A1A5-94358A84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18" y="2133925"/>
            <a:ext cx="3933741" cy="31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AC1D7CB-A5C1-B770-4759-E27F4DFA44B3}"/>
              </a:ext>
            </a:extLst>
          </p:cNvPr>
          <p:cNvGrpSpPr/>
          <p:nvPr/>
        </p:nvGrpSpPr>
        <p:grpSpPr>
          <a:xfrm>
            <a:off x="1495244" y="1697635"/>
            <a:ext cx="4600755" cy="3244236"/>
            <a:chOff x="7070194" y="2698733"/>
            <a:chExt cx="4240104" cy="253397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F77536-BF16-8778-820D-1D8A46DA0A50}"/>
                </a:ext>
              </a:extLst>
            </p:cNvPr>
            <p:cNvGrpSpPr/>
            <p:nvPr/>
          </p:nvGrpSpPr>
          <p:grpSpPr>
            <a:xfrm>
              <a:off x="7070194" y="2698733"/>
              <a:ext cx="4240104" cy="2533978"/>
              <a:chOff x="5593448" y="1302265"/>
              <a:chExt cx="4240104" cy="25339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71B92C-A8A8-42E8-ACA0-DB9957579376}"/>
                  </a:ext>
                </a:extLst>
              </p:cNvPr>
              <p:cNvSpPr/>
              <p:nvPr/>
            </p:nvSpPr>
            <p:spPr>
              <a:xfrm>
                <a:off x="7188567" y="1562864"/>
                <a:ext cx="2587649" cy="4520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id="{34236E91-739B-C818-7CBC-76F55F139A7A}"/>
                  </a:ext>
                </a:extLst>
              </p:cNvPr>
              <p:cNvSpPr/>
              <p:nvPr/>
            </p:nvSpPr>
            <p:spPr>
              <a:xfrm>
                <a:off x="7501603" y="1640274"/>
                <a:ext cx="964127" cy="240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Controller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1473EC-C418-FD5C-813F-A527876D9EE5}"/>
                  </a:ext>
                </a:extLst>
              </p:cNvPr>
              <p:cNvSpPr/>
              <p:nvPr/>
            </p:nvSpPr>
            <p:spPr>
              <a:xfrm>
                <a:off x="7229750" y="2651357"/>
                <a:ext cx="2375451" cy="387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Business Logic (</a:t>
                </a:r>
                <a:r>
                  <a:rPr lang="en-US" sz="1400" b="1" dirty="0"/>
                  <a:t>Service Class</a:t>
                </a:r>
                <a:r>
                  <a:rPr lang="en-US" sz="1400" dirty="0"/>
                  <a:t>)</a:t>
                </a:r>
              </a:p>
            </p:txBody>
          </p:sp>
          <p:pic>
            <p:nvPicPr>
              <p:cNvPr id="17" name="Graphic 16" descr="Users">
                <a:extLst>
                  <a:ext uri="{FF2B5EF4-FFF2-40B4-BE49-F238E27FC236}">
                    <a16:creationId xmlns:a16="http://schemas.microsoft.com/office/drawing/2014/main" id="{A692F7BA-5A1E-5214-E133-9EDDAC679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93448" y="1314146"/>
                <a:ext cx="635619" cy="635619"/>
              </a:xfrm>
              <a:prstGeom prst="rect">
                <a:avLst/>
              </a:prstGeom>
            </p:spPr>
          </p:pic>
          <p:cxnSp>
            <p:nvCxnSpPr>
              <p:cNvPr id="19" name="Connector: Elbow 24">
                <a:extLst>
                  <a:ext uri="{FF2B5EF4-FFF2-40B4-BE49-F238E27FC236}">
                    <a16:creationId xmlns:a16="http://schemas.microsoft.com/office/drawing/2014/main" id="{4FDCA06D-DD64-E082-FE88-6A15F7B48FF9}"/>
                  </a:ext>
                </a:extLst>
              </p:cNvPr>
              <p:cNvCxnSpPr>
                <a:cxnSpLocks/>
                <a:stCxn id="17" idx="2"/>
                <a:endCxn id="13" idx="1"/>
              </p:cNvCxnSpPr>
              <p:nvPr/>
            </p:nvCxnSpPr>
            <p:spPr>
              <a:xfrm rot="5400000" flipH="1" flipV="1">
                <a:off x="6611734" y="1059897"/>
                <a:ext cx="189391" cy="1590345"/>
              </a:xfrm>
              <a:prstGeom prst="bentConnector4">
                <a:avLst>
                  <a:gd name="adj1" fmla="val -120703"/>
                  <a:gd name="adj2" fmla="val 5999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6">
                <a:extLst>
                  <a:ext uri="{FF2B5EF4-FFF2-40B4-BE49-F238E27FC236}">
                    <a16:creationId xmlns:a16="http://schemas.microsoft.com/office/drawing/2014/main" id="{4AE84A06-09DA-8DF3-BDD8-4086E66BCC95}"/>
                  </a:ext>
                </a:extLst>
              </p:cNvPr>
              <p:cNvCxnSpPr>
                <a:cxnSpLocks/>
                <a:stCxn id="13" idx="0"/>
                <a:endCxn id="17" idx="0"/>
              </p:cNvCxnSpPr>
              <p:nvPr/>
            </p:nvCxnSpPr>
            <p:spPr>
              <a:xfrm rot="16200000" flipV="1">
                <a:off x="6784399" y="441005"/>
                <a:ext cx="326128" cy="2072409"/>
              </a:xfrm>
              <a:prstGeom prst="bentConnector3">
                <a:avLst>
                  <a:gd name="adj1" fmla="val 17009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611AC2C-8EE9-05B6-FD56-82E5954D3DC1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7983667" y="1880474"/>
                <a:ext cx="433809" cy="770883"/>
              </a:xfrm>
              <a:prstGeom prst="straightConnector1">
                <a:avLst/>
              </a:prstGeom>
              <a:ln w="2222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605E91-B6A8-C1D9-B9AB-1E7893435477}"/>
                  </a:ext>
                </a:extLst>
              </p:cNvPr>
              <p:cNvSpPr/>
              <p:nvPr/>
            </p:nvSpPr>
            <p:spPr>
              <a:xfrm>
                <a:off x="7229750" y="3449105"/>
                <a:ext cx="2375451" cy="3871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Persistence (</a:t>
                </a:r>
                <a:r>
                  <a:rPr lang="en-US" sz="1400" b="1" dirty="0"/>
                  <a:t>Repository Class</a:t>
                </a:r>
                <a:r>
                  <a:rPr lang="en-US" sz="1400" dirty="0"/>
                  <a:t>)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1ADA74B-0A5F-9B89-115E-F4C3981694EE}"/>
                  </a:ext>
                </a:extLst>
              </p:cNvPr>
              <p:cNvCxnSpPr>
                <a:cxnSpLocks/>
                <a:stCxn id="15" idx="2"/>
                <a:endCxn id="23" idx="0"/>
              </p:cNvCxnSpPr>
              <p:nvPr/>
            </p:nvCxnSpPr>
            <p:spPr>
              <a:xfrm>
                <a:off x="8417476" y="3038496"/>
                <a:ext cx="0" cy="4106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5A67D9-4152-C5E0-432E-A97AC52A6599}"/>
                  </a:ext>
                </a:extLst>
              </p:cNvPr>
              <p:cNvSpPr/>
              <p:nvPr/>
            </p:nvSpPr>
            <p:spPr>
              <a:xfrm>
                <a:off x="8628212" y="1525017"/>
                <a:ext cx="12053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Presentation</a:t>
                </a:r>
              </a:p>
            </p:txBody>
          </p:sp>
          <p:sp>
            <p:nvSpPr>
              <p:cNvPr id="28" name="Rectangle: Rounded Corners 6">
                <a:extLst>
                  <a:ext uri="{FF2B5EF4-FFF2-40B4-BE49-F238E27FC236}">
                    <a16:creationId xmlns:a16="http://schemas.microsoft.com/office/drawing/2014/main" id="{92D06BD3-6896-E240-302B-6B8D4C0D73AB}"/>
                  </a:ext>
                </a:extLst>
              </p:cNvPr>
              <p:cNvSpPr/>
              <p:nvPr/>
            </p:nvSpPr>
            <p:spPr>
              <a:xfrm>
                <a:off x="8639786" y="3094106"/>
                <a:ext cx="702985" cy="24550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Entity</a:t>
                </a:r>
              </a:p>
            </p:txBody>
          </p:sp>
          <p:sp>
            <p:nvSpPr>
              <p:cNvPr id="29" name="Rectangle: Rounded Corners 6">
                <a:extLst>
                  <a:ext uri="{FF2B5EF4-FFF2-40B4-BE49-F238E27FC236}">
                    <a16:creationId xmlns:a16="http://schemas.microsoft.com/office/drawing/2014/main" id="{8EA20E2D-7703-2DB2-6308-8FBE02BCA574}"/>
                  </a:ext>
                </a:extLst>
              </p:cNvPr>
              <p:cNvSpPr/>
              <p:nvPr/>
            </p:nvSpPr>
            <p:spPr>
              <a:xfrm>
                <a:off x="8639786" y="2262047"/>
                <a:ext cx="651082" cy="2579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Entity</a:t>
                </a:r>
              </a:p>
            </p:txBody>
          </p:sp>
          <p:sp>
            <p:nvSpPr>
              <p:cNvPr id="30" name="Rectangle: Rounded Corners 6">
                <a:extLst>
                  <a:ext uri="{FF2B5EF4-FFF2-40B4-BE49-F238E27FC236}">
                    <a16:creationId xmlns:a16="http://schemas.microsoft.com/office/drawing/2014/main" id="{10B960B8-8BA8-74FC-A0C9-1C9ACB257769}"/>
                  </a:ext>
                </a:extLst>
              </p:cNvPr>
              <p:cNvSpPr/>
              <p:nvPr/>
            </p:nvSpPr>
            <p:spPr>
              <a:xfrm>
                <a:off x="6409720" y="1302265"/>
                <a:ext cx="651082" cy="2579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JSON</a:t>
                </a:r>
              </a:p>
            </p:txBody>
          </p:sp>
        </p:grp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AB926F4F-93B4-2982-8A69-3D53039DEA24}"/>
                </a:ext>
              </a:extLst>
            </p:cNvPr>
            <p:cNvCxnSpPr>
              <a:cxnSpLocks/>
              <a:stCxn id="30" idx="3"/>
              <a:endCxn id="13" idx="0"/>
            </p:cNvCxnSpPr>
            <p:nvPr/>
          </p:nvCxnSpPr>
          <p:spPr>
            <a:xfrm>
              <a:off x="8537548" y="2827692"/>
              <a:ext cx="922865" cy="209050"/>
            </a:xfrm>
            <a:prstGeom prst="curvedConnector2">
              <a:avLst/>
            </a:prstGeom>
            <a:ln w="15875">
              <a:solidFill>
                <a:schemeClr val="accent6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2E9927A8-2C33-5E0C-F2A2-2371C94BD0EC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9962761" y="3179203"/>
              <a:ext cx="459029" cy="499596"/>
            </a:xfrm>
            <a:prstGeom prst="curvedConnector2">
              <a:avLst/>
            </a:prstGeom>
            <a:ln w="15875">
              <a:solidFill>
                <a:schemeClr val="accent6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323E405D-B627-30EF-CC9A-EE9C600CE9F8}"/>
              </a:ext>
            </a:extLst>
          </p:cNvPr>
          <p:cNvSpPr/>
          <p:nvPr/>
        </p:nvSpPr>
        <p:spPr>
          <a:xfrm>
            <a:off x="2387017" y="1173314"/>
            <a:ext cx="706461" cy="3302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JSON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ECD65A7-AE96-BA85-672F-D7F0E61D9F31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093478" y="1338420"/>
            <a:ext cx="995290" cy="791966"/>
          </a:xfrm>
          <a:prstGeom prst="curvedConnector2">
            <a:avLst/>
          </a:prstGeom>
          <a:ln w="15875">
            <a:solidFill>
              <a:schemeClr val="accent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2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890B-794B-9598-17FE-735CFE1E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Validating Path Variables and Request Parameters</a:t>
            </a:r>
            <a:endParaRPr lang="en-T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1C32-0CCA-9359-6D51-BA23734F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925"/>
            <a:ext cx="10515600" cy="13849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Instead of annotating a class field like above, we’re adding a constraint annotation (in this case @Min) directly to the method parameter in the Spring controller</a:t>
            </a:r>
          </a:p>
          <a:p>
            <a:r>
              <a:rPr lang="en-US" dirty="0"/>
              <a:t>In contrast to request body validation a failed validation will trigger a </a:t>
            </a:r>
            <a:r>
              <a:rPr lang="en-US" dirty="0" err="1">
                <a:solidFill>
                  <a:srgbClr val="000000"/>
                </a:solidFill>
                <a:effectLst/>
              </a:rPr>
              <a:t>HandlerMethodValidationException</a:t>
            </a:r>
            <a:r>
              <a:rPr lang="en-US" dirty="0"/>
              <a:t> instead of a </a:t>
            </a:r>
            <a:r>
              <a:rPr lang="en-US" dirty="0" err="1"/>
              <a:t>MethodArgumentNotValidException</a:t>
            </a:r>
            <a:r>
              <a:rPr lang="en-US" dirty="0"/>
              <a:t>.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EC00A-7B71-4DE9-AD72-8ADBBFB597E4}"/>
              </a:ext>
            </a:extLst>
          </p:cNvPr>
          <p:cNvSpPr txBox="1"/>
          <p:nvPr/>
        </p:nvSpPr>
        <p:spPr>
          <a:xfrm>
            <a:off x="1128712" y="3019405"/>
            <a:ext cx="9158288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80808"/>
                </a:solidFill>
                <a:effectLst/>
              </a:rPr>
              <a:t>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Object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getAllProducts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partOfProductName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"0"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lower,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"0"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upper,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"ASC"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sortDirection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"0"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9E880D"/>
                </a:solidFill>
                <a:effectLst/>
              </a:rPr>
              <a:t>@Min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80808"/>
                </a:solidFill>
                <a:effectLst/>
              </a:rPr>
              <a:t>pageNo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"10"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9E880D"/>
                </a:solidFill>
                <a:effectLst/>
              </a:rPr>
              <a:t>@Min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80808"/>
                </a:solidFill>
                <a:effectLst/>
              </a:rPr>
              <a:t>pageSize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) {</a:t>
            </a:r>
          </a:p>
          <a:p>
            <a:r>
              <a:rPr lang="en-US" dirty="0">
                <a:solidFill>
                  <a:srgbClr val="080808"/>
                </a:solidFill>
              </a:rPr>
              <a:t>	// your existing code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7F6777-020F-A459-8848-9ED8F05B2772}"/>
              </a:ext>
            </a:extLst>
          </p:cNvPr>
          <p:cNvSpPr/>
          <p:nvPr/>
        </p:nvSpPr>
        <p:spPr>
          <a:xfrm>
            <a:off x="5120640" y="4823460"/>
            <a:ext cx="1371600" cy="8820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5904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1A70-7FDA-A977-FD10-E352B675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3200" dirty="0"/>
              <a:t>Add </a:t>
            </a:r>
            <a:r>
              <a:rPr lang="en-US" sz="3200" dirty="0">
                <a:solidFill>
                  <a:srgbClr val="00627A"/>
                </a:solidFill>
                <a:effectLst/>
              </a:rPr>
              <a:t>H</a:t>
            </a:r>
            <a:r>
              <a:rPr lang="en-US" sz="3200" dirty="0">
                <a:solidFill>
                  <a:srgbClr val="00627A"/>
                </a:solidFill>
              </a:rPr>
              <a:t>andler method</a:t>
            </a:r>
            <a:r>
              <a:rPr lang="en-TH" sz="3200" dirty="0"/>
              <a:t> to Controller Advice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D4034-0B8D-8D3D-E49B-216A384CD284}"/>
              </a:ext>
            </a:extLst>
          </p:cNvPr>
          <p:cNvSpPr txBox="1"/>
          <p:nvPr/>
        </p:nvSpPr>
        <p:spPr>
          <a:xfrm>
            <a:off x="681990" y="1472149"/>
            <a:ext cx="10828019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80808"/>
                </a:solidFill>
                <a:effectLst/>
              </a:rPr>
              <a:t>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ExceptionHandler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HandlerMethodValidationException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handleHandlerMethodValidationException</a:t>
            </a:r>
            <a:r>
              <a:rPr lang="en-US" dirty="0">
                <a:solidFill>
                  <a:srgbClr val="00627A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HandlerMethodValidationException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exception, </a:t>
            </a:r>
            <a:r>
              <a:rPr lang="en-US" dirty="0" err="1">
                <a:solidFill>
                  <a:srgbClr val="000000"/>
                </a:solidFill>
                <a:effectLst/>
              </a:rPr>
              <a:t>WebRequest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request)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</a:t>
            </a:r>
          </a:p>
          <a:p>
            <a:r>
              <a:rPr lang="en-US" dirty="0">
                <a:solidFill>
                  <a:srgbClr val="080808"/>
                </a:solidFill>
                <a:effectLst/>
              </a:rPr>
              <a:t>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>
                <a:solidFill>
                  <a:srgbClr val="080808"/>
                </a:solidFill>
                <a:effectLst/>
              </a:rPr>
              <a:t>ErrorResponse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"Invalid parameter(s)"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UNPROCESSABLE_ENTITY</a:t>
            </a:r>
            <a:r>
              <a:rPr lang="en-US" dirty="0" err="1">
                <a:solidFill>
                  <a:srgbClr val="080808"/>
                </a:solidFill>
                <a:effectLst/>
              </a:rPr>
              <a:t>.value</a:t>
            </a:r>
            <a:r>
              <a:rPr lang="en-US" dirty="0">
                <a:solidFill>
                  <a:srgbClr val="080808"/>
                </a:solidFill>
                <a:effectLst/>
              </a:rPr>
              <a:t>(),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US" dirty="0">
                <a:solidFill>
                  <a:srgbClr val="067D17"/>
                </a:solidFill>
                <a:effectLst/>
              </a:rPr>
              <a:t>"Validation error. Check 'errors' field for details."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</a:rPr>
              <a:t>request.getDescription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</a:rPr>
              <a:t>));</a:t>
            </a:r>
          </a:p>
          <a:p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</a:rPr>
              <a:t>List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</a:rPr>
              <a:t>ParameterValidationResult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</a:rPr>
              <a:t>paramNames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</a:rPr>
              <a:t>exception.getAllValidationResults</a:t>
            </a:r>
            <a:r>
              <a:rPr lang="en-US" dirty="0">
                <a:solidFill>
                  <a:srgbClr val="080808"/>
                </a:solidFill>
                <a:effectLst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ParameterValidationResult</a:t>
            </a:r>
            <a:r>
              <a:rPr lang="en-US" dirty="0">
                <a:solidFill>
                  <a:srgbClr val="000000"/>
                </a:solidFill>
                <a:effectLst/>
              </a:rPr>
              <a:t> param 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</a:rPr>
              <a:t>paramNames</a:t>
            </a:r>
            <a:r>
              <a:rPr lang="en-US" dirty="0">
                <a:solidFill>
                  <a:srgbClr val="080808"/>
                </a:solidFill>
                <a:effectLst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 err="1">
                <a:solidFill>
                  <a:srgbClr val="080808"/>
                </a:solidFill>
                <a:effectLst/>
              </a:rPr>
              <a:t>.addValidationError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param</a:t>
            </a:r>
            <a:r>
              <a:rPr lang="en-US" dirty="0" err="1">
                <a:solidFill>
                  <a:srgbClr val="080808"/>
                </a:solidFill>
                <a:effectLst/>
              </a:rPr>
              <a:t>.getMethodParameter</a:t>
            </a:r>
            <a:r>
              <a:rPr lang="en-US" dirty="0">
                <a:solidFill>
                  <a:srgbClr val="080808"/>
                </a:solidFill>
                <a:effectLst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</a:rPr>
              <a:t>getParameterName</a:t>
            </a:r>
            <a:r>
              <a:rPr lang="en-US" dirty="0">
                <a:solidFill>
                  <a:srgbClr val="080808"/>
                </a:solidFill>
                <a:effectLst/>
              </a:rPr>
              <a:t>(),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param</a:t>
            </a:r>
            <a:r>
              <a:rPr lang="en-US" dirty="0" err="1">
                <a:solidFill>
                  <a:srgbClr val="080808"/>
                </a:solidFill>
                <a:effectLst/>
              </a:rPr>
              <a:t>.getResolvableErrors</a:t>
            </a:r>
            <a:r>
              <a:rPr lang="en-US" dirty="0">
                <a:solidFill>
                  <a:srgbClr val="080808"/>
                </a:solidFill>
                <a:effectLst/>
              </a:rPr>
              <a:t>().get(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</a:rPr>
              <a:t>getDefaultMessage</a:t>
            </a:r>
            <a:r>
              <a:rPr lang="en-US" dirty="0">
                <a:solidFill>
                  <a:srgbClr val="080808"/>
                </a:solidFill>
                <a:effectLst/>
              </a:rPr>
              <a:t>() + </a:t>
            </a:r>
            <a:r>
              <a:rPr lang="en-US" dirty="0">
                <a:solidFill>
                  <a:srgbClr val="067D17"/>
                </a:solidFill>
                <a:effectLst/>
              </a:rPr>
              <a:t>" ("</a:t>
            </a:r>
            <a:r>
              <a:rPr lang="en-US" dirty="0">
                <a:solidFill>
                  <a:srgbClr val="080808"/>
                </a:solidFill>
                <a:effectLst/>
              </a:rPr>
              <a:t>+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param</a:t>
            </a:r>
            <a:r>
              <a:rPr lang="en-US" dirty="0" err="1">
                <a:solidFill>
                  <a:srgbClr val="080808"/>
                </a:solidFill>
                <a:effectLst/>
              </a:rPr>
              <a:t>.getArgument</a:t>
            </a:r>
            <a:r>
              <a:rPr lang="en-US" dirty="0">
                <a:solidFill>
                  <a:srgbClr val="080808"/>
                </a:solidFill>
                <a:effectLst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</a:rPr>
              <a:t>()+ </a:t>
            </a:r>
            <a:r>
              <a:rPr lang="en-US" dirty="0">
                <a:solidFill>
                  <a:srgbClr val="067D17"/>
                </a:solidFill>
                <a:effectLst/>
              </a:rPr>
              <a:t>")"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unprocessableEntity</a:t>
            </a:r>
            <a:r>
              <a:rPr lang="en-US" dirty="0">
                <a:solidFill>
                  <a:srgbClr val="080808"/>
                </a:solidFill>
                <a:effectLst/>
              </a:rPr>
              <a:t>().body(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400630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6F41-7E04-79A3-981C-AFCBB491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validation errors in the response.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7D04-FDD3-7B8D-1ECA-F1D6C4B4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6774"/>
            <a:ext cx="8248651" cy="5168306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@Data</a:t>
            </a:r>
            <a:b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RequiredArgsConstructor</a:t>
            </a:r>
            <a:b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JsonInclude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JsonInclude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Include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NON_NULL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ErrorResponse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final int </a:t>
            </a:r>
            <a:r>
              <a:rPr lang="en-US" sz="1600" dirty="0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status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final 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lang="en-US" sz="1600" dirty="0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message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1600" dirty="0">
                <a:solidFill>
                  <a:srgbClr val="0033B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final 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lang="en-US" sz="1600" dirty="0">
                <a:solidFill>
                  <a:srgbClr val="87109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instance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lang="en-US" sz="1600" dirty="0" err="1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stackTrace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ValidationError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lang="en-US" sz="1600" dirty="0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errors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3B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public void </a:t>
            </a:r>
            <a:r>
              <a:rPr lang="en-US" sz="1600" dirty="0" err="1">
                <a:solidFill>
                  <a:srgbClr val="00627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addValidationError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field, 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message) {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 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Objects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 i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isNull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 dirty="0">
                <a:solidFill>
                  <a:srgbClr val="87109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errors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{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</a:t>
            </a:r>
            <a:r>
              <a:rPr lang="en-US" sz="1600" dirty="0">
                <a:solidFill>
                  <a:srgbClr val="87109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errors 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lang="en-US" sz="1600" dirty="0">
                <a:solidFill>
                  <a:srgbClr val="0033B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ArrayList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&lt;&gt;();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}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600" dirty="0" err="1">
                <a:solidFill>
                  <a:srgbClr val="87109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errors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.add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 dirty="0">
                <a:solidFill>
                  <a:srgbClr val="0033B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new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ValidationError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(field, message));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}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TH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B4BA1-139E-ABF8-8AF6-EE3A34C60ED1}"/>
              </a:ext>
            </a:extLst>
          </p:cNvPr>
          <p:cNvSpPr txBox="1"/>
          <p:nvPr/>
        </p:nvSpPr>
        <p:spPr>
          <a:xfrm>
            <a:off x="6527800" y="1973079"/>
            <a:ext cx="5003800" cy="18516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@Data</a:t>
            </a:r>
            <a:b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RequiredArgsConstructor</a:t>
            </a:r>
            <a:br>
              <a:rPr lang="en-US" sz="1600" dirty="0">
                <a:solidFill>
                  <a:srgbClr val="9E880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static class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ValidationError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final 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lang="en-US" sz="1600" dirty="0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field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 sz="16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private final </a:t>
            </a:r>
            <a:r>
              <a:rPr lang="en-US" sz="160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 </a:t>
            </a:r>
            <a:r>
              <a:rPr lang="en-US" sz="1600" dirty="0">
                <a:solidFill>
                  <a:srgbClr val="87109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message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b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AB5F3CD-9FB7-E22F-F901-207D077A303E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1714500" y="2898910"/>
            <a:ext cx="4813300" cy="1158738"/>
          </a:xfrm>
          <a:prstGeom prst="bentConnector3">
            <a:avLst>
              <a:gd name="adj1" fmla="val 1332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9E6D-AC8D-9CB1-848F-80D00804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RestControllerAdvice</a:t>
            </a:r>
            <a:r>
              <a:rPr lang="en-US" dirty="0"/>
              <a:t> (1)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A160-263A-0FD6-259D-7693C9DD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410368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9E880D"/>
                </a:solidFill>
                <a:effectLst/>
              </a:rPr>
              <a:t>@</a:t>
            </a:r>
            <a:r>
              <a:rPr lang="en-US" sz="2400" dirty="0" err="1">
                <a:solidFill>
                  <a:srgbClr val="9E880D"/>
                </a:solidFill>
                <a:effectLst/>
              </a:rPr>
              <a:t>RestControllerAdvice</a:t>
            </a:r>
            <a:br>
              <a:rPr lang="en-US" sz="2400" dirty="0">
                <a:solidFill>
                  <a:srgbClr val="9E880D"/>
                </a:solidFill>
                <a:effectLst/>
              </a:rPr>
            </a:br>
            <a:r>
              <a:rPr lang="en-US" sz="24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GlobalExceptionHandler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</a:rPr>
              <a:t>extends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ResponseEntityExceptionHandler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/>
              <a:t>{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9E880D"/>
                </a:solidFill>
                <a:effectLst/>
              </a:rPr>
              <a:t>@</a:t>
            </a:r>
            <a:r>
              <a:rPr lang="en-US" sz="2400" dirty="0" err="1">
                <a:solidFill>
                  <a:srgbClr val="9E880D"/>
                </a:solidFill>
                <a:effectLst/>
              </a:rPr>
              <a:t>ExceptionHandler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ItemNotFoundException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9E880D"/>
                </a:solidFill>
                <a:effectLst/>
              </a:rPr>
              <a:t>@</a:t>
            </a:r>
            <a:r>
              <a:rPr lang="en-US" sz="2400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2400" dirty="0" err="1"/>
              <a:t>.</a:t>
            </a:r>
            <a:r>
              <a:rPr lang="en-US" sz="2400" i="1" dirty="0" err="1">
                <a:solidFill>
                  <a:srgbClr val="871094"/>
                </a:solidFill>
                <a:effectLst/>
              </a:rPr>
              <a:t>NOT_FOUND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sz="2400" dirty="0"/>
              <a:t>&gt; </a:t>
            </a:r>
            <a:r>
              <a:rPr lang="en-US" sz="2400" dirty="0" err="1">
                <a:solidFill>
                  <a:srgbClr val="00627A"/>
                </a:solidFill>
                <a:effectLst/>
              </a:rPr>
              <a:t>handleItemNotFoundException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ItemNotFoundException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/>
              <a:t>exception,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WebRequest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/>
              <a:t>request)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2400" dirty="0" err="1"/>
              <a:t>buildErrorResponse</a:t>
            </a:r>
            <a:r>
              <a:rPr lang="en-US" sz="2400" dirty="0"/>
              <a:t>(exception,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sz="2400" dirty="0" err="1"/>
              <a:t>.</a:t>
            </a:r>
            <a:r>
              <a:rPr lang="en-US" sz="2400" i="1" dirty="0" err="1">
                <a:solidFill>
                  <a:srgbClr val="871094"/>
                </a:solidFill>
                <a:effectLst/>
              </a:rPr>
              <a:t>NOT_FOUND</a:t>
            </a:r>
            <a:r>
              <a:rPr lang="en-US" sz="2400" dirty="0"/>
              <a:t>, request);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br>
              <a:rPr lang="en-US" sz="2400" dirty="0"/>
            </a:br>
            <a:endParaRPr lang="en-TH" sz="2400" dirty="0"/>
          </a:p>
        </p:txBody>
      </p:sp>
    </p:spTree>
    <p:extLst>
      <p:ext uri="{BB962C8B-B14F-4D97-AF65-F5344CB8AC3E}">
        <p14:creationId xmlns:p14="http://schemas.microsoft.com/office/powerpoint/2010/main" val="106726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9E6D-AC8D-9CB1-848F-80D00804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(2)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A160-263A-0FD6-259D-7693C9DD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10515600" cy="480036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ExceptionHandler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MethodArgumentNotValidException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UNPROCESSABLE_ENTITY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/>
              <a:t>&lt;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/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handleMethodArgumentNotValid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MethodArgumentNotValidException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ex,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WebRequest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</a:t>
            </a:r>
            <a:br>
              <a:rPr lang="en-US" dirty="0"/>
            </a:b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/>
              <a:t>ErrorResponse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HttpStatus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UNPROCESSABLE_ENTITY</a:t>
            </a:r>
            <a:r>
              <a:rPr lang="en-US" dirty="0" err="1"/>
              <a:t>.value</a:t>
            </a:r>
            <a:r>
              <a:rPr lang="en-US" dirty="0"/>
              <a:t>(),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067D17"/>
                </a:solidFill>
                <a:effectLst/>
              </a:rPr>
              <a:t>"Validation error. Check 'errors' field for details.“, </a:t>
            </a:r>
            <a:r>
              <a:rPr lang="en-US" altLang="en-US" dirty="0" err="1">
                <a:solidFill>
                  <a:srgbClr val="080808"/>
                </a:solidFill>
                <a:latin typeface="Fira Code Medium"/>
              </a:rPr>
              <a:t>request.getDescription</a:t>
            </a:r>
            <a:r>
              <a:rPr lang="en-US" altLang="en-US" dirty="0">
                <a:solidFill>
                  <a:srgbClr val="080808"/>
                </a:solidFill>
                <a:latin typeface="Fira Code Medium"/>
              </a:rPr>
              <a:t>(</a:t>
            </a:r>
            <a:r>
              <a:rPr lang="en-US" altLang="en-US" dirty="0">
                <a:solidFill>
                  <a:srgbClr val="0033B3"/>
                </a:solidFill>
                <a:latin typeface="Fira Code Medium"/>
              </a:rPr>
              <a:t>false</a:t>
            </a:r>
            <a:r>
              <a:rPr lang="en-US" altLang="en-US" dirty="0">
                <a:solidFill>
                  <a:srgbClr val="080808"/>
                </a:solidFill>
                <a:latin typeface="Fira Code Medium"/>
              </a:rPr>
              <a:t>)</a:t>
            </a:r>
            <a:br>
              <a:rPr lang="en-US" dirty="0">
                <a:solidFill>
                  <a:srgbClr val="067D17"/>
                </a:solidFill>
                <a:effectLst/>
              </a:rPr>
            </a:br>
            <a:r>
              <a:rPr lang="en-US" dirty="0">
                <a:solidFill>
                  <a:srgbClr val="067D17"/>
                </a:solidFill>
                <a:effectLst/>
              </a:rPr>
              <a:t>    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for 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FieldError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fieldError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: </a:t>
            </a:r>
            <a:r>
              <a:rPr lang="en-US" dirty="0" err="1"/>
              <a:t>ex.getBindingResult</a:t>
            </a:r>
            <a:r>
              <a:rPr lang="en-US" dirty="0"/>
              <a:t>().</a:t>
            </a:r>
            <a:r>
              <a:rPr lang="en-US" dirty="0" err="1"/>
              <a:t>getFieldErrors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 err="1"/>
              <a:t>.addValidationError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fieldError</a:t>
            </a:r>
            <a:r>
              <a:rPr lang="en-US" dirty="0" err="1"/>
              <a:t>.getField</a:t>
            </a:r>
            <a:r>
              <a:rPr lang="en-US" dirty="0"/>
              <a:t>(),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fieldError</a:t>
            </a:r>
            <a:r>
              <a:rPr lang="en-US" dirty="0" err="1"/>
              <a:t>.getDefaultMessage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000000"/>
                </a:solidFill>
                <a:effectLst/>
              </a:rPr>
              <a:t>ResponseEntity</a:t>
            </a:r>
            <a:r>
              <a:rPr lang="en-US" dirty="0" err="1"/>
              <a:t>.</a:t>
            </a:r>
            <a:r>
              <a:rPr lang="en-US" i="1" dirty="0" err="1">
                <a:effectLst/>
              </a:rPr>
              <a:t>unprocessableEntity</a:t>
            </a:r>
            <a:r>
              <a:rPr lang="en-US" dirty="0"/>
              <a:t>().body(</a:t>
            </a:r>
            <a:r>
              <a:rPr lang="en-US" dirty="0" err="1">
                <a:solidFill>
                  <a:srgbClr val="000000"/>
                </a:solidFill>
                <a:effectLst/>
              </a:rPr>
              <a:t>errorResponse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19735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7371-0EEB-9448-1648-905C269F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 Validation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2E47-FB4C-628A-9EE9-2446B040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6"/>
            <a:ext cx="10515600" cy="21667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Bean Validation provides a common way of validation through constraint declaration and metadata for Java applications.</a:t>
            </a:r>
          </a:p>
          <a:p>
            <a:r>
              <a:rPr lang="en-US" dirty="0"/>
              <a:t>Using by annotate domain model properties with declarative validation constraints which are then enforced by the runtime.</a:t>
            </a:r>
          </a:p>
          <a:p>
            <a:r>
              <a:rPr lang="en-US" dirty="0"/>
              <a:t>There are built-in constraints, and you can also define your own custom constraints.</a:t>
            </a:r>
          </a:p>
          <a:p>
            <a:r>
              <a:rPr lang="en-US" dirty="0"/>
              <a:t>Example: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21B90-A587-4FE6-4C76-2A37E13B3B6D}"/>
              </a:ext>
            </a:extLst>
          </p:cNvPr>
          <p:cNvSpPr txBox="1"/>
          <p:nvPr/>
        </p:nvSpPr>
        <p:spPr>
          <a:xfrm>
            <a:off x="2565400" y="2909053"/>
            <a:ext cx="74422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@Table</a:t>
            </a:r>
            <a:r>
              <a:rPr lang="en-US" dirty="0">
                <a:solidFill>
                  <a:srgbClr val="080808"/>
                </a:solidFill>
                <a:effectLst/>
              </a:rPr>
              <a:t>(name = </a:t>
            </a:r>
            <a:r>
              <a:rPr lang="en-US" dirty="0">
                <a:solidFill>
                  <a:srgbClr val="067D17"/>
                </a:solidFill>
                <a:effectLst/>
              </a:rPr>
              <a:t>"offices"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Office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@Id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@Column</a:t>
            </a:r>
            <a:r>
              <a:rPr lang="en-US" dirty="0">
                <a:solidFill>
                  <a:srgbClr val="080808"/>
                </a:solidFill>
                <a:effectLst/>
              </a:rPr>
              <a:t>(name = 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officeCode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</a:rPr>
              <a:t>, nullable = </a:t>
            </a:r>
            <a:r>
              <a:rPr lang="en-US" dirty="0">
                <a:solidFill>
                  <a:srgbClr val="0033B3"/>
                </a:solidFill>
                <a:effectLst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</a:rPr>
              <a:t>, length = </a:t>
            </a:r>
            <a:r>
              <a:rPr lang="en-US" dirty="0">
                <a:solidFill>
                  <a:srgbClr val="1750EB"/>
                </a:solidFill>
                <a:effectLst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NotBlank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871094"/>
                </a:solidFill>
                <a:effectLst/>
              </a:rPr>
              <a:t>officeCode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@Column</a:t>
            </a:r>
            <a:r>
              <a:rPr lang="en-US" dirty="0">
                <a:solidFill>
                  <a:srgbClr val="080808"/>
                </a:solidFill>
                <a:effectLst/>
              </a:rPr>
              <a:t>(name = </a:t>
            </a:r>
            <a:r>
              <a:rPr lang="en-US" dirty="0">
                <a:solidFill>
                  <a:srgbClr val="067D17"/>
                </a:solidFill>
                <a:effectLst/>
              </a:rPr>
              <a:t>"city"</a:t>
            </a:r>
            <a:r>
              <a:rPr lang="en-US" dirty="0">
                <a:solidFill>
                  <a:srgbClr val="080808"/>
                </a:solidFill>
                <a:effectLst/>
              </a:rPr>
              <a:t>, nullable = </a:t>
            </a:r>
            <a:r>
              <a:rPr lang="en-US" dirty="0">
                <a:solidFill>
                  <a:srgbClr val="0033B3"/>
                </a:solidFill>
                <a:effectLst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</a:rPr>
              <a:t>, length = </a:t>
            </a:r>
            <a:r>
              <a:rPr lang="en-US" dirty="0">
                <a:solidFill>
                  <a:srgbClr val="1750EB"/>
                </a:solidFill>
                <a:effectLst/>
              </a:rPr>
              <a:t>15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@Size</a:t>
            </a:r>
            <a:r>
              <a:rPr lang="en-US" dirty="0">
                <a:solidFill>
                  <a:srgbClr val="080808"/>
                </a:solidFill>
                <a:effectLst/>
              </a:rPr>
              <a:t>(min=</a:t>
            </a:r>
            <a:r>
              <a:rPr lang="en-US" dirty="0">
                <a:solidFill>
                  <a:srgbClr val="1750EB"/>
                </a:solidFill>
                <a:effectLst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</a:rPr>
              <a:t>,max = </a:t>
            </a:r>
            <a:r>
              <a:rPr lang="en-US" dirty="0">
                <a:solidFill>
                  <a:srgbClr val="1750EB"/>
                </a:solidFill>
                <a:effectLst/>
              </a:rPr>
              <a:t>15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NotBlank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871094"/>
                </a:solidFill>
                <a:effectLst/>
              </a:rPr>
              <a:t>city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07F88389-90FB-0B9D-7E89-EA7EF4A12935}"/>
              </a:ext>
            </a:extLst>
          </p:cNvPr>
          <p:cNvSpPr/>
          <p:nvPr/>
        </p:nvSpPr>
        <p:spPr>
          <a:xfrm>
            <a:off x="2536190" y="5018868"/>
            <a:ext cx="358140" cy="27870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2F271C90-58C5-AB2C-F4E2-652CED0AD9EF}"/>
              </a:ext>
            </a:extLst>
          </p:cNvPr>
          <p:cNvSpPr/>
          <p:nvPr/>
        </p:nvSpPr>
        <p:spPr>
          <a:xfrm>
            <a:off x="2536190" y="3998891"/>
            <a:ext cx="358140" cy="27870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AB8DA3BB-1498-589A-36EC-86E9458C420D}"/>
              </a:ext>
            </a:extLst>
          </p:cNvPr>
          <p:cNvSpPr/>
          <p:nvPr/>
        </p:nvSpPr>
        <p:spPr>
          <a:xfrm>
            <a:off x="2534920" y="5291630"/>
            <a:ext cx="358140" cy="27870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42B9B-659B-CB52-5139-E8862F039A9A}"/>
              </a:ext>
            </a:extLst>
          </p:cNvPr>
          <p:cNvSpPr txBox="1"/>
          <p:nvPr/>
        </p:nvSpPr>
        <p:spPr>
          <a:xfrm>
            <a:off x="5860733" y="5430983"/>
            <a:ext cx="48948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jakarta.validation.constraints.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NotBlank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jakarta.validation.constraints.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NotNull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jakarta.validation.constraints.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Size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464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451F-2B31-1691-7ADE-3DEF3EFF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Validation Annotations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C315-E282-90DE-67FC-06DB46AF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of the most common validation annotations are: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- validates that the annotated field is not null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- validates that the annotated field is not null or empty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@Min </a:t>
            </a:r>
            <a:r>
              <a:rPr lang="en-US" dirty="0"/>
              <a:t>- validates that the annotated field has a value no smaller than the value attribute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@Max </a:t>
            </a:r>
            <a:r>
              <a:rPr lang="en-US" dirty="0"/>
              <a:t>- validates that the annotated field has a value no greater than the value attribute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@Email </a:t>
            </a:r>
            <a:r>
              <a:rPr lang="en-US" dirty="0"/>
              <a:t>- validates that the annotated field is a valid email address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@Past </a:t>
            </a:r>
            <a:r>
              <a:rPr lang="en-US" dirty="0"/>
              <a:t>- validates that the date field is in the past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- validates that the date field is in the past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@Pattern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- validates that the string field is matches a certain regular expression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@Email - </a:t>
            </a:r>
            <a:r>
              <a:rPr lang="en-US" dirty="0"/>
              <a:t>validates that the string field must be a valid email address.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14880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715A-BAA7-CE20-E775-A5A67C87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Validator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326E-788C-A2E2-A6F4-B0B6E1D8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1739306"/>
          </a:xfrm>
        </p:spPr>
        <p:txBody>
          <a:bodyPr/>
          <a:lstStyle/>
          <a:p>
            <a:r>
              <a:rPr lang="en-US" dirty="0"/>
              <a:t>To validate if an object is valid, we pass it into a Validator which checks if the constraints are satisfied:</a:t>
            </a:r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DBDBD-37C0-B153-5895-544B73CD7A2E}"/>
              </a:ext>
            </a:extLst>
          </p:cNvPr>
          <p:cNvSpPr txBox="1"/>
          <p:nvPr/>
        </p:nvSpPr>
        <p:spPr>
          <a:xfrm>
            <a:off x="1711642" y="2347436"/>
            <a:ext cx="7352347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9E880D"/>
                </a:solidFill>
                <a:effectLst/>
              </a:rPr>
              <a:t>@Service</a:t>
            </a:r>
            <a:br>
              <a:rPr lang="en-US" sz="2000" dirty="0">
                <a:solidFill>
                  <a:srgbClr val="9E880D"/>
                </a:solidFill>
                <a:effectLst/>
              </a:rPr>
            </a:br>
            <a:r>
              <a:rPr lang="en-US" sz="2000" dirty="0">
                <a:solidFill>
                  <a:srgbClr val="9E880D"/>
                </a:solidFill>
                <a:effectLst/>
              </a:rPr>
              <a:t> </a:t>
            </a:r>
            <a:r>
              <a:rPr lang="en-US" sz="20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OfficeService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    </a:t>
            </a:r>
            <a:r>
              <a:rPr lang="en-US" sz="2000" dirty="0">
                <a:solidFill>
                  <a:srgbClr val="9E880D"/>
                </a:solidFill>
                <a:effectLst/>
              </a:rPr>
              <a:t>@</a:t>
            </a:r>
            <a:r>
              <a:rPr lang="en-US" sz="2000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-US" sz="2000" dirty="0">
                <a:solidFill>
                  <a:srgbClr val="9E880D"/>
                </a:solidFill>
                <a:effectLst/>
              </a:rPr>
            </a:br>
            <a:r>
              <a:rPr lang="en-US" sz="2000" dirty="0">
                <a:solidFill>
                  <a:srgbClr val="9E880D"/>
                </a:solidFill>
                <a:effectLst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</a:rPr>
              <a:t>private </a:t>
            </a:r>
            <a:r>
              <a:rPr lang="en-US" sz="2000" dirty="0">
                <a:solidFill>
                  <a:srgbClr val="000000"/>
                </a:solidFill>
                <a:effectLst/>
              </a:rPr>
              <a:t>Validator </a:t>
            </a:r>
            <a:r>
              <a:rPr lang="en-US" sz="2000" dirty="0">
                <a:solidFill>
                  <a:srgbClr val="871094"/>
                </a:solidFill>
                <a:effectLst/>
              </a:rPr>
              <a:t>validator</a:t>
            </a:r>
            <a:r>
              <a:rPr lang="en-US" sz="2000" dirty="0">
                <a:solidFill>
                  <a:srgbClr val="080808"/>
                </a:solidFill>
                <a:effectLst/>
              </a:rPr>
              <a:t>;</a:t>
            </a:r>
          </a:p>
          <a:p>
            <a:endParaRPr lang="en-US" sz="2000" dirty="0">
              <a:solidFill>
                <a:srgbClr val="080808"/>
              </a:solidFill>
              <a:effectLst/>
            </a:endParaRPr>
          </a:p>
          <a:p>
            <a:r>
              <a:rPr lang="en-US" sz="2000" dirty="0">
                <a:solidFill>
                  <a:srgbClr val="080808"/>
                </a:solidFill>
                <a:effectLst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2000" dirty="0">
                <a:solidFill>
                  <a:srgbClr val="000000"/>
                </a:solidFill>
                <a:effectLst/>
              </a:rPr>
              <a:t>Office </a:t>
            </a:r>
            <a:r>
              <a:rPr lang="en-US" sz="2000" dirty="0" err="1">
                <a:solidFill>
                  <a:srgbClr val="00627A"/>
                </a:solidFill>
                <a:effectLst/>
              </a:rPr>
              <a:t>createNewOffice</a:t>
            </a:r>
            <a:r>
              <a:rPr lang="en-US" sz="2000" dirty="0">
                <a:solidFill>
                  <a:srgbClr val="080808"/>
                </a:solidFill>
                <a:effectLst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</a:rPr>
              <a:t>Office </a:t>
            </a:r>
            <a:r>
              <a:rPr lang="en-US" sz="2000" dirty="0">
                <a:solidFill>
                  <a:srgbClr val="080808"/>
                </a:solidFill>
                <a:effectLst/>
              </a:rPr>
              <a:t>office) {</a:t>
            </a:r>
            <a:br>
              <a:rPr lang="en-US" sz="2000" i="1" dirty="0">
                <a:solidFill>
                  <a:srgbClr val="8C8C8C"/>
                </a:solidFill>
                <a:effectLst/>
              </a:rPr>
            </a:br>
            <a:r>
              <a:rPr lang="en-US" sz="20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-US" sz="2000" dirty="0">
                <a:solidFill>
                  <a:srgbClr val="000000"/>
                </a:solidFill>
                <a:effectLst/>
              </a:rPr>
              <a:t>Errors errors </a:t>
            </a:r>
            <a:r>
              <a:rPr lang="en-US" sz="2000" dirty="0">
                <a:solidFill>
                  <a:srgbClr val="080808"/>
                </a:solidFill>
                <a:effectLst/>
              </a:rPr>
              <a:t>= </a:t>
            </a:r>
            <a:r>
              <a:rPr lang="en-US" sz="2000" dirty="0" err="1">
                <a:solidFill>
                  <a:srgbClr val="871094"/>
                </a:solidFill>
                <a:effectLst/>
              </a:rPr>
              <a:t>validator</a:t>
            </a:r>
            <a:r>
              <a:rPr lang="en-US" sz="2000" dirty="0" err="1">
                <a:solidFill>
                  <a:srgbClr val="080808"/>
                </a:solidFill>
                <a:effectLst/>
              </a:rPr>
              <a:t>.validateObject</a:t>
            </a:r>
            <a:r>
              <a:rPr lang="en-US" sz="2000" dirty="0">
                <a:solidFill>
                  <a:srgbClr val="080808"/>
                </a:solidFill>
                <a:effectLst/>
              </a:rPr>
              <a:t>(office);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2000" dirty="0">
                <a:solidFill>
                  <a:srgbClr val="0033B3"/>
                </a:solidFill>
                <a:effectLst/>
              </a:rPr>
              <a:t>if </a:t>
            </a:r>
            <a:r>
              <a:rPr lang="en-US" sz="2000" dirty="0">
                <a:solidFill>
                  <a:srgbClr val="080808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errors</a:t>
            </a:r>
            <a:r>
              <a:rPr lang="en-US" sz="2000" dirty="0" err="1">
                <a:solidFill>
                  <a:srgbClr val="080808"/>
                </a:solidFill>
                <a:effectLst/>
              </a:rPr>
              <a:t>.hasErrors</a:t>
            </a:r>
            <a:r>
              <a:rPr lang="en-US" sz="2000" dirty="0">
                <a:solidFill>
                  <a:srgbClr val="080808"/>
                </a:solidFill>
                <a:effectLst/>
              </a:rPr>
              <a:t>()) {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sz="2000" dirty="0">
                <a:solidFill>
                  <a:srgbClr val="0033B3"/>
                </a:solidFill>
                <a:effectLst/>
              </a:rPr>
              <a:t>throw new </a:t>
            </a:r>
            <a:r>
              <a:rPr lang="en-US" sz="2000" dirty="0" err="1">
                <a:solidFill>
                  <a:srgbClr val="080808"/>
                </a:solidFill>
                <a:effectLst/>
              </a:rPr>
              <a:t>RuntimeException</a:t>
            </a:r>
            <a:r>
              <a:rPr lang="en-US" sz="2000" dirty="0">
                <a:solidFill>
                  <a:srgbClr val="080808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errors</a:t>
            </a:r>
            <a:r>
              <a:rPr lang="en-US" sz="2000" dirty="0" err="1">
                <a:solidFill>
                  <a:srgbClr val="080808"/>
                </a:solidFill>
                <a:effectLst/>
              </a:rPr>
              <a:t>.toString</a:t>
            </a:r>
            <a:r>
              <a:rPr lang="en-US" sz="2000" dirty="0">
                <a:solidFill>
                  <a:srgbClr val="080808"/>
                </a:solidFill>
                <a:effectLst/>
              </a:rPr>
              <a:t>());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        }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20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2000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en-US" sz="2000" dirty="0" err="1">
                <a:solidFill>
                  <a:srgbClr val="080808"/>
                </a:solidFill>
                <a:effectLst/>
              </a:rPr>
              <a:t>.save</a:t>
            </a:r>
            <a:r>
              <a:rPr lang="en-US" sz="2000" dirty="0">
                <a:solidFill>
                  <a:srgbClr val="080808"/>
                </a:solidFill>
                <a:effectLst/>
              </a:rPr>
              <a:t>(office);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6627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40CE-5BF4-B304-56E7-EBD8B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@Validation &amp; @Valid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12B4-44ED-35B3-3582-AA5C6D92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TH" dirty="0">
                <a:solidFill>
                  <a:schemeClr val="accent1">
                    <a:lumMod val="75000"/>
                  </a:schemeClr>
                </a:solidFill>
              </a:rPr>
              <a:t>@Validation</a:t>
            </a:r>
            <a:r>
              <a:rPr lang="en-TH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@Valid </a:t>
            </a:r>
            <a:r>
              <a:rPr lang="en-US" dirty="0"/>
              <a:t>annotations to let Spring know that we want to have a certain object validated. </a:t>
            </a:r>
          </a:p>
          <a:p>
            <a:r>
              <a:rPr lang="en-US" dirty="0"/>
              <a:t>The @Validated annotation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class-level</a:t>
            </a:r>
            <a:r>
              <a:rPr lang="en-US" dirty="0"/>
              <a:t> annotation that we can use to tell Spring to validate parameters that are passed into a method of the annotated class.</a:t>
            </a:r>
          </a:p>
          <a:p>
            <a:r>
              <a:rPr lang="en-US" dirty="0"/>
              <a:t>We can put the @Valid annotation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 method parameters and fields</a:t>
            </a:r>
            <a:r>
              <a:rPr lang="en-US" dirty="0"/>
              <a:t> to tell Spring that we want a method parameter or field to be validated.</a:t>
            </a:r>
          </a:p>
        </p:txBody>
      </p:sp>
    </p:spTree>
    <p:extLst>
      <p:ext uri="{BB962C8B-B14F-4D97-AF65-F5344CB8AC3E}">
        <p14:creationId xmlns:p14="http://schemas.microsoft.com/office/powerpoint/2010/main" val="53620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410C17F5A364EA5A8AD1A4B6522EC" ma:contentTypeVersion="4" ma:contentTypeDescription="Create a new document." ma:contentTypeScope="" ma:versionID="0885f6627582344df8744ddfc81deee2">
  <xsd:schema xmlns:xsd="http://www.w3.org/2001/XMLSchema" xmlns:xs="http://www.w3.org/2001/XMLSchema" xmlns:p="http://schemas.microsoft.com/office/2006/metadata/properties" xmlns:ns2="2213a2d8-5d90-4f26-b7c5-2ccc5ea45986" targetNamespace="http://schemas.microsoft.com/office/2006/metadata/properties" ma:root="true" ma:fieldsID="a5ace047f1bd64502eab47abf6bc2eaf" ns2:_="">
    <xsd:import namespace="2213a2d8-5d90-4f26-b7c5-2ccc5ea459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a2d8-5d90-4f26-b7c5-2ccc5ea4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48089A-17A8-40F4-892F-AA947675C56A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0d48a6af-fe47-4f33-8454-db46e101d90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87F59FB-38EB-4638-8AE2-C988C6CC42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CEE973-E7BA-44CB-AC4D-8DBF94AF8D56}"/>
</file>

<file path=docProps/app.xml><?xml version="1.0" encoding="utf-8"?>
<Properties xmlns="http://schemas.openxmlformats.org/officeDocument/2006/extended-properties" xmlns:vt="http://schemas.openxmlformats.org/officeDocument/2006/docPropsVTypes">
  <TotalTime>21227</TotalTime>
  <Words>2632</Words>
  <Application>Microsoft Macintosh PowerPoint</Application>
  <PresentationFormat>Widescreen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Fira Code</vt:lpstr>
      <vt:lpstr>Fira Code Medium</vt:lpstr>
      <vt:lpstr>IBMPlexMono, Monaco,  Courier New</vt:lpstr>
      <vt:lpstr>inherit</vt:lpstr>
      <vt:lpstr>Office Theme</vt:lpstr>
      <vt:lpstr>Spring RESTful API  Bean Validation Basics</vt:lpstr>
      <vt:lpstr>Spring Boot Layer Architectures</vt:lpstr>
      <vt:lpstr>Handling validation errors in the response.</vt:lpstr>
      <vt:lpstr>@RestControllerAdvice (1)</vt:lpstr>
      <vt:lpstr>@ControllerAdvice (2)</vt:lpstr>
      <vt:lpstr>Java Bean Validation</vt:lpstr>
      <vt:lpstr>Common Validation Annotations</vt:lpstr>
      <vt:lpstr>Validator</vt:lpstr>
      <vt:lpstr>@Validation &amp; @Valid</vt:lpstr>
      <vt:lpstr>Validating Input to a Spring REST Controller</vt:lpstr>
      <vt:lpstr>Validating a Request Body</vt:lpstr>
      <vt:lpstr>^\s*(?:\+?(\d{1,3}))?[-. (]*(\d{3})[-. )]*(\d{3})[-. ]*(\d{4})(?: *x(\d+))?\s*$</vt:lpstr>
      <vt:lpstr>Validating a Request Body</vt:lpstr>
      <vt:lpstr>Exercise: Validate Customer</vt:lpstr>
      <vt:lpstr>Customer Service</vt:lpstr>
      <vt:lpstr>NewCustomer &amp; SimpleEmployee DTO</vt:lpstr>
      <vt:lpstr>Customer Controller</vt:lpstr>
      <vt:lpstr>Test Data</vt:lpstr>
      <vt:lpstr>Validating Input to a Spring Service Method</vt:lpstr>
      <vt:lpstr>Validating Path Variables and Request Parameters</vt:lpstr>
      <vt:lpstr>Add Handler method to Controller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creator>pichet limvajiranan</dc:creator>
  <cp:lastModifiedBy>pichet limvajiranan</cp:lastModifiedBy>
  <cp:revision>429</cp:revision>
  <dcterms:created xsi:type="dcterms:W3CDTF">2022-01-23T06:11:28Z</dcterms:created>
  <dcterms:modified xsi:type="dcterms:W3CDTF">2024-03-14T07:00:52Z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0x010100B30410C17F5A364EA5A8AD1A4B6522EC</vt:lpwstr>
  </property>
</Properties>
</file>