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05" r:id="rId4"/>
    <p:sldId id="304" r:id="rId5"/>
    <p:sldId id="306" r:id="rId6"/>
    <p:sldId id="307" r:id="rId7"/>
    <p:sldId id="308" r:id="rId8"/>
    <p:sldId id="309" r:id="rId9"/>
    <p:sldId id="310" r:id="rId10"/>
    <p:sldId id="316" r:id="rId11"/>
    <p:sldId id="317" r:id="rId12"/>
    <p:sldId id="311" r:id="rId13"/>
    <p:sldId id="318" r:id="rId14"/>
    <p:sldId id="312" r:id="rId15"/>
    <p:sldId id="319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het limvajiranan" userId="36ebacc2-b762-4252-9d03-79f70edfd06b" providerId="ADAL" clId="{8AFCB736-489E-5548-9098-BCFA670AD0A0}"/>
    <pc:docChg chg="custSel modSld">
      <pc:chgData name="pichet limvajiranan" userId="36ebacc2-b762-4252-9d03-79f70edfd06b" providerId="ADAL" clId="{8AFCB736-489E-5548-9098-BCFA670AD0A0}" dt="2023-03-12T04:40:58.552" v="78" actId="20577"/>
      <pc:docMkLst>
        <pc:docMk/>
      </pc:docMkLst>
      <pc:sldChg chg="modSp mod">
        <pc:chgData name="pichet limvajiranan" userId="36ebacc2-b762-4252-9d03-79f70edfd06b" providerId="ADAL" clId="{8AFCB736-489E-5548-9098-BCFA670AD0A0}" dt="2023-03-12T04:26:44.854" v="38" actId="20577"/>
        <pc:sldMkLst>
          <pc:docMk/>
          <pc:sldMk cId="3771879708" sldId="308"/>
        </pc:sldMkLst>
        <pc:spChg chg="mod">
          <ac:chgData name="pichet limvajiranan" userId="36ebacc2-b762-4252-9d03-79f70edfd06b" providerId="ADAL" clId="{8AFCB736-489E-5548-9098-BCFA670AD0A0}" dt="2023-03-12T04:26:44.854" v="38" actId="20577"/>
          <ac:spMkLst>
            <pc:docMk/>
            <pc:sldMk cId="3771879708" sldId="308"/>
            <ac:spMk id="4" creationId="{109B1F22-2335-4AAB-9767-74387479D44B}"/>
          </ac:spMkLst>
        </pc:spChg>
      </pc:sldChg>
      <pc:sldChg chg="modSp mod">
        <pc:chgData name="pichet limvajiranan" userId="36ebacc2-b762-4252-9d03-79f70edfd06b" providerId="ADAL" clId="{8AFCB736-489E-5548-9098-BCFA670AD0A0}" dt="2023-03-12T04:28:59.902" v="43" actId="14100"/>
        <pc:sldMkLst>
          <pc:docMk/>
          <pc:sldMk cId="1044573164" sldId="310"/>
        </pc:sldMkLst>
        <pc:spChg chg="mod">
          <ac:chgData name="pichet limvajiranan" userId="36ebacc2-b762-4252-9d03-79f70edfd06b" providerId="ADAL" clId="{8AFCB736-489E-5548-9098-BCFA670AD0A0}" dt="2023-03-12T04:28:59.902" v="43" actId="14100"/>
          <ac:spMkLst>
            <pc:docMk/>
            <pc:sldMk cId="1044573164" sldId="310"/>
            <ac:spMk id="6" creationId="{19578198-AE72-4B67-8FFE-4BE56DA3D58B}"/>
          </ac:spMkLst>
        </pc:spChg>
      </pc:sldChg>
      <pc:sldChg chg="modSp mod">
        <pc:chgData name="pichet limvajiranan" userId="36ebacc2-b762-4252-9d03-79f70edfd06b" providerId="ADAL" clId="{8AFCB736-489E-5548-9098-BCFA670AD0A0}" dt="2023-03-12T04:32:04.935" v="47" actId="2711"/>
        <pc:sldMkLst>
          <pc:docMk/>
          <pc:sldMk cId="1888470208" sldId="311"/>
        </pc:sldMkLst>
        <pc:spChg chg="mod">
          <ac:chgData name="pichet limvajiranan" userId="36ebacc2-b762-4252-9d03-79f70edfd06b" providerId="ADAL" clId="{8AFCB736-489E-5548-9098-BCFA670AD0A0}" dt="2023-03-12T04:31:52.136" v="46" actId="27636"/>
          <ac:spMkLst>
            <pc:docMk/>
            <pc:sldMk cId="1888470208" sldId="311"/>
            <ac:spMk id="3" creationId="{38DCB112-99BB-4FE0-9293-6046013C2034}"/>
          </ac:spMkLst>
        </pc:spChg>
        <pc:spChg chg="mod">
          <ac:chgData name="pichet limvajiranan" userId="36ebacc2-b762-4252-9d03-79f70edfd06b" providerId="ADAL" clId="{8AFCB736-489E-5548-9098-BCFA670AD0A0}" dt="2023-03-12T04:32:04.935" v="47" actId="2711"/>
          <ac:spMkLst>
            <pc:docMk/>
            <pc:sldMk cId="1888470208" sldId="311"/>
            <ac:spMk id="4" creationId="{D6765EBE-6192-4A22-A1FA-D943367C2D84}"/>
          </ac:spMkLst>
        </pc:spChg>
      </pc:sldChg>
      <pc:sldChg chg="modSp mod">
        <pc:chgData name="pichet limvajiranan" userId="36ebacc2-b762-4252-9d03-79f70edfd06b" providerId="ADAL" clId="{8AFCB736-489E-5548-9098-BCFA670AD0A0}" dt="2023-03-12T04:34:27.142" v="48" actId="2711"/>
        <pc:sldMkLst>
          <pc:docMk/>
          <pc:sldMk cId="3763635311" sldId="312"/>
        </pc:sldMkLst>
        <pc:spChg chg="mod">
          <ac:chgData name="pichet limvajiranan" userId="36ebacc2-b762-4252-9d03-79f70edfd06b" providerId="ADAL" clId="{8AFCB736-489E-5548-9098-BCFA670AD0A0}" dt="2023-03-12T04:34:27.142" v="48" actId="2711"/>
          <ac:spMkLst>
            <pc:docMk/>
            <pc:sldMk cId="3763635311" sldId="312"/>
            <ac:spMk id="4" creationId="{CF91EB79-65FB-460D-BE21-459C64AF9055}"/>
          </ac:spMkLst>
        </pc:spChg>
      </pc:sldChg>
      <pc:sldChg chg="modSp mod">
        <pc:chgData name="pichet limvajiranan" userId="36ebacc2-b762-4252-9d03-79f70edfd06b" providerId="ADAL" clId="{8AFCB736-489E-5548-9098-BCFA670AD0A0}" dt="2023-03-12T04:39:16.867" v="67" actId="27636"/>
        <pc:sldMkLst>
          <pc:docMk/>
          <pc:sldMk cId="2056813480" sldId="313"/>
        </pc:sldMkLst>
        <pc:spChg chg="mod">
          <ac:chgData name="pichet limvajiranan" userId="36ebacc2-b762-4252-9d03-79f70edfd06b" providerId="ADAL" clId="{8AFCB736-489E-5548-9098-BCFA670AD0A0}" dt="2023-03-12T04:39:16.867" v="67" actId="27636"/>
          <ac:spMkLst>
            <pc:docMk/>
            <pc:sldMk cId="2056813480" sldId="313"/>
            <ac:spMk id="3" creationId="{EC33850E-F866-4D7F-9726-C32A35D26422}"/>
          </ac:spMkLst>
        </pc:spChg>
      </pc:sldChg>
      <pc:sldChg chg="modSp mod">
        <pc:chgData name="pichet limvajiranan" userId="36ebacc2-b762-4252-9d03-79f70edfd06b" providerId="ADAL" clId="{8AFCB736-489E-5548-9098-BCFA670AD0A0}" dt="2023-03-12T04:40:58.552" v="78" actId="20577"/>
        <pc:sldMkLst>
          <pc:docMk/>
          <pc:sldMk cId="2444731619" sldId="314"/>
        </pc:sldMkLst>
        <pc:spChg chg="mod">
          <ac:chgData name="pichet limvajiranan" userId="36ebacc2-b762-4252-9d03-79f70edfd06b" providerId="ADAL" clId="{8AFCB736-489E-5548-9098-BCFA670AD0A0}" dt="2023-03-12T04:40:22.044" v="73" actId="255"/>
          <ac:spMkLst>
            <pc:docMk/>
            <pc:sldMk cId="2444731619" sldId="314"/>
            <ac:spMk id="2" creationId="{7A1B031B-BE8D-434E-9CE3-F78974582905}"/>
          </ac:spMkLst>
        </pc:spChg>
        <pc:spChg chg="mod">
          <ac:chgData name="pichet limvajiranan" userId="36ebacc2-b762-4252-9d03-79f70edfd06b" providerId="ADAL" clId="{8AFCB736-489E-5548-9098-BCFA670AD0A0}" dt="2023-03-12T04:40:58.552" v="78" actId="20577"/>
          <ac:spMkLst>
            <pc:docMk/>
            <pc:sldMk cId="2444731619" sldId="314"/>
            <ac:spMk id="3" creationId="{7E8A3748-10DB-43E7-9D59-63700156D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839055"/>
            <a:ext cx="9144000" cy="2164534"/>
          </a:xfrm>
        </p:spPr>
        <p:txBody>
          <a:bodyPr>
            <a:normAutofit/>
          </a:bodyPr>
          <a:lstStyle/>
          <a:p>
            <a:r>
              <a:rPr lang="en-US" sz="4800" dirty="0"/>
              <a:t>Spring RESTful API </a:t>
            </a:r>
            <a:br>
              <a:rPr lang="en-US" sz="4800" dirty="0"/>
            </a:br>
            <a:r>
              <a:rPr lang="en-US" sz="4800" dirty="0"/>
              <a:t>File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2050" name="Picture 2" descr="spring-boot-logo -">
            <a:extLst>
              <a:ext uri="{FF2B5EF4-FFF2-40B4-BE49-F238E27FC236}">
                <a16:creationId xmlns:a16="http://schemas.microsoft.com/office/drawing/2014/main" id="{A2B5B761-7D77-45C6-891F-C1C2921B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01" y="88977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3C3-417F-42C0-BCDC-A974CD31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properties to a POJO class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8D9BFA-0E44-4AD4-B4FB-5B08275E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14" y="1862485"/>
            <a:ext cx="6633226" cy="216715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</a:p>
          <a:p>
            <a:pPr marL="1682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FileStorageProperties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uploadDir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578198-AE72-4B67-8FFE-4BE56DA3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93" y="4689476"/>
            <a:ext cx="72065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9E880D"/>
                </a:solidFill>
                <a:latin typeface="Fira Code Medium"/>
              </a:rPr>
              <a:t>@</a:t>
            </a:r>
            <a:r>
              <a:rPr lang="en-US" sz="2400" dirty="0" err="1">
                <a:solidFill>
                  <a:srgbClr val="9E880D"/>
                </a:solidFill>
                <a:latin typeface="Fira Code Medium"/>
              </a:rPr>
              <a:t>EnableConfigurationProperties</a:t>
            </a:r>
            <a:r>
              <a:rPr lang="en-US" sz="2400" dirty="0">
                <a:solidFill>
                  <a:srgbClr val="080808"/>
                </a:solidFill>
                <a:latin typeface="Fira Code Medium"/>
              </a:rPr>
              <a:t>({</a:t>
            </a:r>
            <a:br>
              <a:rPr lang="en-US" sz="2400" dirty="0">
                <a:solidFill>
                  <a:srgbClr val="080808"/>
                </a:solidFill>
                <a:latin typeface="Fira Code Medium"/>
              </a:rPr>
            </a:br>
            <a:r>
              <a:rPr lang="en-US" sz="24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Fira Code Medium"/>
              </a:rPr>
              <a:t>FileStorageProperties</a:t>
            </a:r>
            <a:r>
              <a:rPr lang="en-US" sz="24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sz="2400" dirty="0" err="1">
                <a:solidFill>
                  <a:srgbClr val="0033B3"/>
                </a:solidFill>
                <a:latin typeface="Fira Code Medium"/>
              </a:rPr>
              <a:t>class</a:t>
            </a:r>
            <a:br>
              <a:rPr lang="en-US" sz="2400" dirty="0">
                <a:solidFill>
                  <a:srgbClr val="0033B3"/>
                </a:solidFill>
                <a:latin typeface="Fira Code Medium"/>
              </a:rPr>
            </a:br>
            <a:r>
              <a:rPr lang="en-US" sz="2400" dirty="0">
                <a:solidFill>
                  <a:srgbClr val="080808"/>
                </a:solidFill>
                <a:latin typeface="Fira Code Medium"/>
              </a:rPr>
              <a:t>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3C277-0398-4224-A5F9-C972BB3AF42F}"/>
              </a:ext>
            </a:extLst>
          </p:cNvPr>
          <p:cNvSpPr/>
          <p:nvPr/>
        </p:nvSpPr>
        <p:spPr>
          <a:xfrm>
            <a:off x="964658" y="4194047"/>
            <a:ext cx="98013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Register Configuration Property ( into </a:t>
            </a:r>
            <a:r>
              <a:rPr lang="en-US" b="1" dirty="0" err="1">
                <a:solidFill>
                  <a:srgbClr val="FF0000"/>
                </a:solidFill>
              </a:rPr>
              <a:t>ApplicationConfig.java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ClassicmodelServiceApplication.java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3623A-095E-40F9-A62E-BC9F4EDDB240}"/>
              </a:ext>
            </a:extLst>
          </p:cNvPr>
          <p:cNvSpPr/>
          <p:nvPr/>
        </p:nvSpPr>
        <p:spPr>
          <a:xfrm>
            <a:off x="964658" y="1136709"/>
            <a:ext cx="783887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Create Configuration property class: FileStorageProperties.java (package based-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package.</a:t>
            </a:r>
            <a:r>
              <a:rPr lang="en-US" sz="2000" b="1" dirty="0" err="1">
                <a:solidFill>
                  <a:srgbClr val="FF0000"/>
                </a:solidFill>
              </a:rPr>
              <a:t>properties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C8E4-62F9-7F95-E273-ED2C39DE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Test </a:t>
            </a:r>
            <a:r>
              <a:rPr lang="en-US"/>
              <a:t>properties/POJO binding</a:t>
            </a:r>
            <a:endParaRPr lang="en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5E3BF-ACFF-5E2F-53C0-3754CA5BBD18}"/>
              </a:ext>
            </a:extLst>
          </p:cNvPr>
          <p:cNvSpPr txBox="1"/>
          <p:nvPr/>
        </p:nvSpPr>
        <p:spPr>
          <a:xfrm>
            <a:off x="1088572" y="2503715"/>
            <a:ext cx="6335486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"/files"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FileStorageProperties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fileStorageProperties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"/test"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Object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testPropertiesMapping</a:t>
            </a:r>
            <a:r>
              <a:rPr lang="en-US" dirty="0">
                <a:solidFill>
                  <a:srgbClr val="080808"/>
                </a:solidFill>
                <a:effectLst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"Upload Folder (Directory) is </a:t>
            </a:r>
            <a:r>
              <a:rPr lang="en-US" dirty="0">
                <a:solidFill>
                  <a:srgbClr val="0037A6"/>
                </a:solidFill>
                <a:effectLst/>
              </a:rPr>
              <a:t>\"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            </a:t>
            </a:r>
            <a:r>
              <a:rPr lang="en-US" dirty="0">
                <a:solidFill>
                  <a:srgbClr val="080808"/>
                </a:solidFill>
                <a:effectLst/>
              </a:rPr>
              <a:t>+ 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fileStorageProperties</a:t>
            </a:r>
            <a:r>
              <a:rPr lang="en-US" dirty="0" err="1">
                <a:solidFill>
                  <a:srgbClr val="080808"/>
                </a:solidFill>
                <a:effectLst/>
              </a:rPr>
              <a:t>.getUploadDir</a:t>
            </a:r>
            <a:r>
              <a:rPr lang="en-US" dirty="0">
                <a:solidFill>
                  <a:srgbClr val="080808"/>
                </a:solidFill>
                <a:effectLst/>
              </a:rPr>
              <a:t>()+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</a:rPr>
              <a:t>\"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93D67-1916-44D9-AD2D-8DCCAE325CD2}"/>
              </a:ext>
            </a:extLst>
          </p:cNvPr>
          <p:cNvGrpSpPr/>
          <p:nvPr/>
        </p:nvGrpSpPr>
        <p:grpSpPr>
          <a:xfrm>
            <a:off x="6096000" y="1686593"/>
            <a:ext cx="5339444" cy="2021502"/>
            <a:chOff x="6096000" y="1686593"/>
            <a:chExt cx="5339444" cy="20215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F87778-F951-418C-296C-EFE77AE0B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283" b="8884"/>
            <a:stretch/>
          </p:blipFill>
          <p:spPr>
            <a:xfrm>
              <a:off x="6096000" y="1686593"/>
              <a:ext cx="5339444" cy="202150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B2EDDF-8A5B-8580-F5F4-128C131ABDBA}"/>
                </a:ext>
              </a:extLst>
            </p:cNvPr>
            <p:cNvSpPr txBox="1"/>
            <p:nvPr/>
          </p:nvSpPr>
          <p:spPr>
            <a:xfrm>
              <a:off x="10559142" y="3429000"/>
              <a:ext cx="6966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TH" sz="900" dirty="0"/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7195-B3FF-4C28-9570-7D4C95B9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FileService</a:t>
            </a:r>
            <a:r>
              <a:rPr lang="en-US" dirty="0"/>
              <a:t> :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B112-99BB-4FE0-9293-6046013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3"/>
            <a:ext cx="10515600" cy="53831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9E880D"/>
                </a:solidFill>
              </a:rPr>
              <a:t>@Service</a:t>
            </a:r>
            <a:br>
              <a:rPr lang="th-TH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@Getter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FileService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final </a:t>
            </a:r>
            <a:r>
              <a:rPr lang="en-US" dirty="0">
                <a:solidFill>
                  <a:srgbClr val="000000"/>
                </a:solidFill>
              </a:rPr>
              <a:t>Path </a:t>
            </a:r>
            <a:r>
              <a:rPr lang="en-US" dirty="0" err="1">
                <a:solidFill>
                  <a:srgbClr val="871094"/>
                </a:solidFill>
              </a:rPr>
              <a:t>fileStorageLocation</a:t>
            </a:r>
            <a:r>
              <a:rPr lang="en-US" dirty="0">
                <a:solidFill>
                  <a:srgbClr val="080808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9E880D"/>
                </a:solidFill>
              </a:rPr>
              <a:t>    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>
                <a:solidFill>
                  <a:srgbClr val="00627A"/>
                </a:solidFill>
              </a:rPr>
              <a:t>FileService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FileStorageProperties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fileStorageProperties</a:t>
            </a:r>
            <a:r>
              <a:rPr lang="en-US" dirty="0">
                <a:solidFill>
                  <a:srgbClr val="080808"/>
                </a:solidFill>
              </a:rPr>
              <a:t>) 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>
                <a:solidFill>
                  <a:srgbClr val="080808"/>
                </a:solidFill>
              </a:rPr>
              <a:t>.</a:t>
            </a:r>
            <a:r>
              <a:rPr lang="en-US" dirty="0" err="1">
                <a:solidFill>
                  <a:srgbClr val="871094"/>
                </a:solidFill>
              </a:rPr>
              <a:t>fileStorageLocation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Paths</a:t>
            </a:r>
            <a:r>
              <a:rPr lang="en-US" dirty="0" err="1">
                <a:solidFill>
                  <a:srgbClr val="080808"/>
                </a:solidFill>
              </a:rPr>
              <a:t>.</a:t>
            </a:r>
            <a:r>
              <a:rPr lang="en-US" i="1" dirty="0" err="1">
                <a:solidFill>
                  <a:srgbClr val="080808"/>
                </a:solidFill>
              </a:rPr>
              <a:t>get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 err="1">
                <a:solidFill>
                  <a:srgbClr val="080808"/>
                </a:solidFill>
              </a:rPr>
              <a:t>fileStorageProperties</a:t>
            </a:r>
            <a:endParaRPr lang="en-US" dirty="0">
              <a:solidFill>
                <a:srgbClr val="080808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80808"/>
                </a:solidFill>
              </a:rPr>
              <a:t>	.</a:t>
            </a:r>
            <a:r>
              <a:rPr lang="en-US" dirty="0" err="1">
                <a:solidFill>
                  <a:srgbClr val="080808"/>
                </a:solidFill>
              </a:rPr>
              <a:t>getUploadDir</a:t>
            </a:r>
            <a:r>
              <a:rPr lang="en-US" dirty="0">
                <a:solidFill>
                  <a:srgbClr val="080808"/>
                </a:solidFill>
              </a:rPr>
              <a:t>()).</a:t>
            </a:r>
            <a:r>
              <a:rPr lang="en-US" dirty="0" err="1">
                <a:solidFill>
                  <a:srgbClr val="080808"/>
                </a:solidFill>
              </a:rPr>
              <a:t>toAbsolutePath</a:t>
            </a:r>
            <a:r>
              <a:rPr lang="en-US" dirty="0">
                <a:solidFill>
                  <a:srgbClr val="080808"/>
                </a:solidFill>
              </a:rPr>
              <a:t>().normalize();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</a:t>
            </a:r>
            <a:r>
              <a:rPr lang="en-US" dirty="0">
                <a:solidFill>
                  <a:srgbClr val="0033B3"/>
                </a:solidFill>
              </a:rPr>
              <a:t>try </a:t>
            </a:r>
            <a:r>
              <a:rPr lang="en-US" dirty="0">
                <a:solidFill>
                  <a:srgbClr val="080808"/>
                </a:solidFill>
              </a:rPr>
              <a:t>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 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(!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exists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fileStorageLocation</a:t>
            </a:r>
            <a:r>
              <a:rPr lang="en-US" dirty="0">
                <a:solidFill>
                  <a:srgbClr val="080808"/>
                </a:solidFill>
                <a:effectLst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createDirectories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fileStorageLocation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}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} </a:t>
            </a:r>
            <a:r>
              <a:rPr lang="en-US" dirty="0">
                <a:solidFill>
                  <a:srgbClr val="0033B3"/>
                </a:solidFill>
              </a:rPr>
              <a:t>catch 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 err="1">
                <a:solidFill>
                  <a:srgbClr val="080808"/>
                </a:solidFill>
              </a:rPr>
              <a:t>IO</a:t>
            </a:r>
            <a:r>
              <a:rPr lang="en-US" dirty="0" err="1">
                <a:solidFill>
                  <a:srgbClr val="000000"/>
                </a:solidFill>
              </a:rPr>
              <a:t>Exception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ex) 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    </a:t>
            </a:r>
            <a:r>
              <a:rPr lang="en-US" dirty="0">
                <a:solidFill>
                  <a:srgbClr val="0033B3"/>
                </a:solidFill>
              </a:rPr>
              <a:t>throw new </a:t>
            </a:r>
            <a:r>
              <a:rPr lang="en-US" dirty="0" err="1">
                <a:solidFill>
                  <a:srgbClr val="080808"/>
                </a:solidFill>
              </a:rPr>
              <a:t>RuntimeException</a:t>
            </a:r>
            <a:r>
              <a:rPr lang="en-US" dirty="0">
                <a:solidFill>
                  <a:srgbClr val="080808"/>
                </a:solidFill>
              </a:rPr>
              <a:t>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80808"/>
                </a:solidFill>
              </a:rPr>
              <a:t>              </a:t>
            </a:r>
            <a:r>
              <a:rPr lang="en-US" dirty="0">
                <a:solidFill>
                  <a:srgbClr val="067D17"/>
                </a:solidFill>
              </a:rPr>
              <a:t>"Could not create the directory where the uploaded files will be stored."</a:t>
            </a:r>
            <a:r>
              <a:rPr lang="en-US" dirty="0">
                <a:solidFill>
                  <a:srgbClr val="080808"/>
                </a:solidFill>
              </a:rPr>
              <a:t>, ex);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}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}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765EBE-6192-4A22-A1FA-D943367C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569" y="563921"/>
            <a:ext cx="4073231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java.net.MalformedURLException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java.nio.file.Files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java.nio.file.Path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java.nio.file.Paths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java.nio.file.StandardCopyOption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84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2B9B2-A19F-79EE-7A7B-47E077CB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EE04-424D-9CD5-4F8F-CE43459C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365126"/>
            <a:ext cx="9100457" cy="646552"/>
          </a:xfrm>
        </p:spPr>
        <p:txBody>
          <a:bodyPr>
            <a:normAutofit/>
          </a:bodyPr>
          <a:lstStyle/>
          <a:p>
            <a:r>
              <a:rPr lang="en-TH" sz="3200" dirty="0"/>
              <a:t>Modify FileController to Test </a:t>
            </a:r>
            <a:r>
              <a:rPr lang="en-US" sz="3200" dirty="0" err="1"/>
              <a:t>FileService</a:t>
            </a:r>
            <a:r>
              <a:rPr lang="en-US" sz="3200" dirty="0"/>
              <a:t> - Initialize </a:t>
            </a:r>
            <a:endParaRPr lang="en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DE51-F34D-D7BA-86CF-CB6CB6957CB1}"/>
              </a:ext>
            </a:extLst>
          </p:cNvPr>
          <p:cNvSpPr txBox="1"/>
          <p:nvPr/>
        </p:nvSpPr>
        <p:spPr>
          <a:xfrm>
            <a:off x="979714" y="1114255"/>
            <a:ext cx="9100457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"/files"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FileService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fileService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"/test"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Object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testPropertiesMapping</a:t>
            </a:r>
            <a:r>
              <a:rPr lang="en-US" dirty="0">
                <a:solidFill>
                  <a:srgbClr val="080808"/>
                </a:solidFill>
                <a:effectLst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871094"/>
                </a:solidFill>
                <a:effectLst/>
              </a:rPr>
              <a:t>fileService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.getFileStorageLocation</a:t>
            </a:r>
            <a:r>
              <a:rPr lang="en-US" dirty="0">
                <a:solidFill>
                  <a:srgbClr val="080808"/>
                </a:solidFill>
                <a:effectLst/>
              </a:rPr>
              <a:t>()+ </a:t>
            </a:r>
            <a:r>
              <a:rPr lang="en-US" dirty="0">
                <a:solidFill>
                  <a:srgbClr val="067D17"/>
                </a:solidFill>
                <a:effectLst/>
              </a:rPr>
              <a:t>" has been created !!!"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7C161-DE84-4F05-6C55-FECCEE3A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3957541"/>
            <a:ext cx="7772400" cy="1969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588DA2-F6E4-E0A3-18FF-25538B6347DA}"/>
              </a:ext>
            </a:extLst>
          </p:cNvPr>
          <p:cNvGrpSpPr/>
          <p:nvPr/>
        </p:nvGrpSpPr>
        <p:grpSpPr>
          <a:xfrm>
            <a:off x="7420428" y="1324372"/>
            <a:ext cx="4026885" cy="1563631"/>
            <a:chOff x="7420428" y="1324372"/>
            <a:chExt cx="4026885" cy="15636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DE1A91-AB5F-A95B-6652-A487BD4C3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0428" y="1324372"/>
              <a:ext cx="4026885" cy="15636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4D0209-E939-0577-F7F0-F6801DD04DE0}"/>
                </a:ext>
              </a:extLst>
            </p:cNvPr>
            <p:cNvSpPr txBox="1"/>
            <p:nvPr/>
          </p:nvSpPr>
          <p:spPr>
            <a:xfrm>
              <a:off x="7739746" y="2135646"/>
              <a:ext cx="15240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TH" sz="8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7E894C1-E278-A4E3-8F57-B69AA40A1240}"/>
              </a:ext>
            </a:extLst>
          </p:cNvPr>
          <p:cNvSpPr/>
          <p:nvPr/>
        </p:nvSpPr>
        <p:spPr>
          <a:xfrm>
            <a:off x="7761514" y="1828800"/>
            <a:ext cx="1752600" cy="348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5003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F048-F65E-483E-8D99-A890ECD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FileService</a:t>
            </a:r>
            <a:r>
              <a:rPr lang="en-US" dirty="0"/>
              <a:t>: Storing File (add this method to </a:t>
            </a:r>
            <a:r>
              <a:rPr lang="en-US" dirty="0" err="1"/>
              <a:t>FileService</a:t>
            </a:r>
            <a:r>
              <a:rPr lang="en-US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1EB79-65FB-460D-BE21-459C64AF9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932" y="1154034"/>
            <a:ext cx="10515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MultipartFile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file)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Normalize file name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StringUtils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cleanPath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file.getOriginalFilename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Check if the file's name contains invalid characters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.contains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".."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throw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RuntimeException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"Sorry! Filename contains invalid path sequence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Copy file to the target location (Replacing existing file with the same name)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targetLocation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fileStorageLocation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.resolve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copy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file.getInputStream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targetLocation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StandardCopyOption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REPLACE_EXISTING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catch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IOException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ex)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throw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RuntimeException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"Could not store file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". Please try again!"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ex);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63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19E5-A96E-9B98-D097-2F2A4028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0A4-4C4B-02A8-31E2-F5BEB2E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365126"/>
            <a:ext cx="10221686" cy="473074"/>
          </a:xfrm>
        </p:spPr>
        <p:txBody>
          <a:bodyPr>
            <a:noAutofit/>
          </a:bodyPr>
          <a:lstStyle/>
          <a:p>
            <a:r>
              <a:rPr lang="en-TH" sz="2800" dirty="0"/>
              <a:t>Add this method to FileController - Test </a:t>
            </a:r>
            <a:r>
              <a:rPr lang="en-US" sz="2800" dirty="0" err="1"/>
              <a:t>FileService</a:t>
            </a:r>
            <a:r>
              <a:rPr lang="en-US" sz="2800" dirty="0"/>
              <a:t> – Storing File </a:t>
            </a:r>
            <a:endParaRPr lang="en-TH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FE0C4-D880-C3E8-D4CF-3E1A877B342A}"/>
              </a:ext>
            </a:extLst>
          </p:cNvPr>
          <p:cNvSpPr txBox="1"/>
          <p:nvPr/>
        </p:nvSpPr>
        <p:spPr>
          <a:xfrm>
            <a:off x="1099456" y="1107049"/>
            <a:ext cx="9339944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E880D"/>
                </a:solidFill>
                <a:effectLst/>
              </a:rPr>
              <a:t>@</a:t>
            </a:r>
            <a:r>
              <a:rPr lang="en-US" sz="20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</a:rPr>
              <a:t>""</a:t>
            </a:r>
            <a:r>
              <a:rPr lang="en-US" sz="2000" dirty="0">
                <a:solidFill>
                  <a:srgbClr val="080808"/>
                </a:solidFill>
                <a:effectLst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2000" dirty="0">
                <a:solidFill>
                  <a:srgbClr val="080808"/>
                </a:solidFill>
                <a:effectLst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</a:rPr>
              <a:t>Object</a:t>
            </a:r>
            <a:r>
              <a:rPr lang="en-US" sz="20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2000" dirty="0" err="1">
                <a:solidFill>
                  <a:srgbClr val="00627A"/>
                </a:solidFill>
                <a:effectLst/>
              </a:rPr>
              <a:t>fileUpload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9E880D"/>
                </a:solidFill>
                <a:effectLst/>
              </a:rPr>
              <a:t>@</a:t>
            </a:r>
            <a:r>
              <a:rPr lang="en-US" sz="2000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</a:rPr>
              <a:t>"file"</a:t>
            </a:r>
            <a:r>
              <a:rPr lang="en-US" sz="2000" dirty="0">
                <a:solidFill>
                  <a:srgbClr val="080808"/>
                </a:solidFill>
                <a:effectLst/>
              </a:rPr>
              <a:t>)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MultipartFile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</a:rPr>
              <a:t>file) {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</a:rPr>
              <a:t>fileService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.store</a:t>
            </a:r>
            <a:r>
              <a:rPr lang="en-US" sz="2000" dirty="0">
                <a:solidFill>
                  <a:srgbClr val="080808"/>
                </a:solidFill>
                <a:effectLst/>
              </a:rPr>
              <a:t>(file);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2000" i="1" dirty="0" err="1">
                <a:solidFill>
                  <a:srgbClr val="080808"/>
                </a:solidFill>
                <a:effectLst/>
              </a:rPr>
              <a:t>ok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</a:rPr>
              <a:t>"You successfully uploaded ”</a:t>
            </a:r>
            <a:r>
              <a:rPr lang="en-US" sz="2000" dirty="0">
                <a:solidFill>
                  <a:srgbClr val="067D17"/>
                </a:solidFill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</a:rPr>
              <a:t>+ 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file.getOriginalFilename</a:t>
            </a:r>
            <a:r>
              <a:rPr lang="en-US" sz="20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C40CB7-1969-BA5D-6E7A-8F19A44FA3DE}"/>
              </a:ext>
            </a:extLst>
          </p:cNvPr>
          <p:cNvGrpSpPr/>
          <p:nvPr/>
        </p:nvGrpSpPr>
        <p:grpSpPr>
          <a:xfrm>
            <a:off x="1099456" y="2842729"/>
            <a:ext cx="6912430" cy="2137644"/>
            <a:chOff x="1099456" y="2842729"/>
            <a:chExt cx="6912430" cy="2137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96CC2B-642E-874D-343A-BCE00FFC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6" y="2842729"/>
              <a:ext cx="6912430" cy="206516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35E06C-E573-B521-1969-995FCA58CB6A}"/>
                </a:ext>
              </a:extLst>
            </p:cNvPr>
            <p:cNvSpPr/>
            <p:nvPr/>
          </p:nvSpPr>
          <p:spPr>
            <a:xfrm>
              <a:off x="4120243" y="4403430"/>
              <a:ext cx="1845129" cy="57694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ACE9C6-0194-79F6-3697-20BADB6FA2FE}"/>
                </a:ext>
              </a:extLst>
            </p:cNvPr>
            <p:cNvSpPr/>
            <p:nvPr/>
          </p:nvSpPr>
          <p:spPr>
            <a:xfrm>
              <a:off x="1807031" y="3695700"/>
              <a:ext cx="979710" cy="4138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B57E9-4801-FCEE-F1A2-A8AEF7873E2E}"/>
                </a:ext>
              </a:extLst>
            </p:cNvPr>
            <p:cNvSpPr/>
            <p:nvPr/>
          </p:nvSpPr>
          <p:spPr>
            <a:xfrm>
              <a:off x="3815444" y="3367264"/>
              <a:ext cx="843642" cy="4027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BE32A-BA14-FD11-B4CF-3D696E8A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4119736"/>
            <a:ext cx="4994729" cy="19853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7279F52-90B9-147E-E87D-89059E1B0693}"/>
              </a:ext>
            </a:extLst>
          </p:cNvPr>
          <p:cNvSpPr/>
          <p:nvPr/>
        </p:nvSpPr>
        <p:spPr>
          <a:xfrm>
            <a:off x="10054777" y="4069702"/>
            <a:ext cx="1453241" cy="5769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DA44DD-5ACA-9D29-7061-BACC8B74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91" y="5406134"/>
            <a:ext cx="2692400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748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3585-DB0D-4DFB-9754-5AC11DBC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FileService</a:t>
            </a:r>
            <a:r>
              <a:rPr lang="en-US" dirty="0"/>
              <a:t>: </a:t>
            </a:r>
            <a:r>
              <a:rPr lang="en-US" dirty="0" err="1"/>
              <a:t>LoadFile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850E-F866-4D7F-9726-C32A35D2642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</a:rPr>
              <a:t>public </a:t>
            </a:r>
            <a:r>
              <a:rPr lang="en-US" sz="2400" dirty="0">
                <a:solidFill>
                  <a:srgbClr val="000000"/>
                </a:solidFill>
              </a:rPr>
              <a:t>Resource </a:t>
            </a:r>
            <a:r>
              <a:rPr lang="en-US" sz="2400" dirty="0" err="1">
                <a:solidFill>
                  <a:srgbClr val="00627A"/>
                </a:solidFill>
              </a:rPr>
              <a:t>loadFileAsResource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String </a:t>
            </a:r>
            <a:r>
              <a:rPr lang="en-US" sz="2400" dirty="0" err="1">
                <a:solidFill>
                  <a:srgbClr val="080808"/>
                </a:solidFill>
              </a:rPr>
              <a:t>fileName</a:t>
            </a:r>
            <a:r>
              <a:rPr lang="en-US" sz="2400" dirty="0">
                <a:solidFill>
                  <a:srgbClr val="080808"/>
                </a:solidFill>
              </a:rPr>
              <a:t>) {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</a:t>
            </a:r>
            <a:r>
              <a:rPr lang="en-US" sz="2400" dirty="0">
                <a:solidFill>
                  <a:srgbClr val="0033B3"/>
                </a:solidFill>
              </a:rPr>
              <a:t>try </a:t>
            </a:r>
            <a:r>
              <a:rPr lang="en-US" sz="2400" dirty="0">
                <a:solidFill>
                  <a:srgbClr val="080808"/>
                </a:solidFill>
              </a:rPr>
              <a:t>{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</a:t>
            </a:r>
            <a:r>
              <a:rPr lang="en-US" sz="2400" dirty="0">
                <a:solidFill>
                  <a:srgbClr val="000000"/>
                </a:solidFill>
              </a:rPr>
              <a:t>Path </a:t>
            </a:r>
            <a:r>
              <a:rPr lang="en-US" sz="2400" dirty="0" err="1">
                <a:solidFill>
                  <a:srgbClr val="000000"/>
                </a:solidFill>
              </a:rPr>
              <a:t>filePath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= </a:t>
            </a:r>
            <a:r>
              <a:rPr lang="en-US" sz="2400" dirty="0" err="1">
                <a:solidFill>
                  <a:srgbClr val="0033B3"/>
                </a:solidFill>
              </a:rPr>
              <a:t>this</a:t>
            </a:r>
            <a:r>
              <a:rPr lang="en-US" sz="2400" dirty="0" err="1">
                <a:solidFill>
                  <a:srgbClr val="080808"/>
                </a:solidFill>
              </a:rPr>
              <a:t>.</a:t>
            </a:r>
            <a:r>
              <a:rPr lang="en-US" sz="2400" dirty="0" err="1">
                <a:solidFill>
                  <a:srgbClr val="871094"/>
                </a:solidFill>
              </a:rPr>
              <a:t>fileStorageLocation</a:t>
            </a:r>
            <a:r>
              <a:rPr lang="en-US" sz="2400" dirty="0" err="1">
                <a:solidFill>
                  <a:srgbClr val="080808"/>
                </a:solidFill>
              </a:rPr>
              <a:t>.resolve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 err="1">
                <a:solidFill>
                  <a:srgbClr val="080808"/>
                </a:solidFill>
              </a:rPr>
              <a:t>fileName</a:t>
            </a:r>
            <a:r>
              <a:rPr lang="en-US" sz="2400" dirty="0">
                <a:solidFill>
                  <a:srgbClr val="080808"/>
                </a:solidFill>
              </a:rPr>
              <a:t>).normalize();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</a:t>
            </a:r>
            <a:r>
              <a:rPr lang="en-US" sz="2400" dirty="0">
                <a:solidFill>
                  <a:srgbClr val="000000"/>
                </a:solidFill>
              </a:rPr>
              <a:t>Resource resource </a:t>
            </a:r>
            <a:r>
              <a:rPr lang="en-US" sz="2400" dirty="0">
                <a:solidFill>
                  <a:srgbClr val="080808"/>
                </a:solidFill>
              </a:rPr>
              <a:t>= </a:t>
            </a:r>
            <a:r>
              <a:rPr lang="en-US" sz="2400" dirty="0">
                <a:solidFill>
                  <a:srgbClr val="0033B3"/>
                </a:solidFill>
              </a:rPr>
              <a:t>new </a:t>
            </a:r>
            <a:r>
              <a:rPr lang="en-US" sz="2400" dirty="0" err="1">
                <a:solidFill>
                  <a:srgbClr val="080808"/>
                </a:solidFill>
              </a:rPr>
              <a:t>UrlResource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filePath</a:t>
            </a:r>
            <a:r>
              <a:rPr lang="en-US" sz="2400" dirty="0" err="1">
                <a:solidFill>
                  <a:srgbClr val="080808"/>
                </a:solidFill>
              </a:rPr>
              <a:t>.toUri</a:t>
            </a:r>
            <a:r>
              <a:rPr lang="en-US" sz="2400" dirty="0">
                <a:solidFill>
                  <a:srgbClr val="080808"/>
                </a:solidFill>
              </a:rPr>
              <a:t>());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</a:t>
            </a:r>
            <a:r>
              <a:rPr lang="en-US" sz="2400" dirty="0">
                <a:solidFill>
                  <a:srgbClr val="0033B3"/>
                </a:solidFill>
              </a:rPr>
              <a:t>if 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resource</a:t>
            </a:r>
            <a:r>
              <a:rPr lang="en-US" sz="2400" dirty="0" err="1">
                <a:solidFill>
                  <a:srgbClr val="080808"/>
                </a:solidFill>
              </a:rPr>
              <a:t>.exists</a:t>
            </a:r>
            <a:r>
              <a:rPr lang="en-US" sz="2400" dirty="0">
                <a:solidFill>
                  <a:srgbClr val="080808"/>
                </a:solidFill>
              </a:rPr>
              <a:t>()) {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    </a:t>
            </a:r>
            <a:r>
              <a:rPr lang="en-US" sz="2400" dirty="0">
                <a:solidFill>
                  <a:srgbClr val="0033B3"/>
                </a:solidFill>
              </a:rPr>
              <a:t>return </a:t>
            </a:r>
            <a:r>
              <a:rPr lang="en-US" sz="2400" dirty="0">
                <a:solidFill>
                  <a:srgbClr val="000000"/>
                </a:solidFill>
              </a:rPr>
              <a:t>resource</a:t>
            </a:r>
            <a:r>
              <a:rPr lang="en-US" sz="2400" dirty="0">
                <a:solidFill>
                  <a:srgbClr val="080808"/>
                </a:solidFill>
              </a:rPr>
              <a:t>;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} </a:t>
            </a:r>
            <a:r>
              <a:rPr lang="en-US" sz="2400" dirty="0">
                <a:solidFill>
                  <a:srgbClr val="0033B3"/>
                </a:solidFill>
              </a:rPr>
              <a:t>else </a:t>
            </a:r>
            <a:r>
              <a:rPr lang="en-US" sz="2400" dirty="0">
                <a:solidFill>
                  <a:srgbClr val="080808"/>
                </a:solidFill>
              </a:rPr>
              <a:t>{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    </a:t>
            </a:r>
            <a:r>
              <a:rPr lang="en-US" sz="2400" dirty="0">
                <a:solidFill>
                  <a:srgbClr val="0033B3"/>
                </a:solidFill>
              </a:rPr>
              <a:t>throw new </a:t>
            </a:r>
            <a:r>
              <a:rPr lang="en-US" sz="2400" dirty="0" err="1">
                <a:solidFill>
                  <a:srgbClr val="080808"/>
                </a:solidFill>
              </a:rPr>
              <a:t>RuntimeException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>
                <a:solidFill>
                  <a:srgbClr val="067D17"/>
                </a:solidFill>
              </a:rPr>
              <a:t>"File not found " </a:t>
            </a:r>
            <a:r>
              <a:rPr lang="en-US" sz="2400" dirty="0">
                <a:solidFill>
                  <a:srgbClr val="080808"/>
                </a:solidFill>
              </a:rPr>
              <a:t>+ </a:t>
            </a:r>
            <a:r>
              <a:rPr lang="en-US" sz="2400" dirty="0" err="1">
                <a:solidFill>
                  <a:srgbClr val="080808"/>
                </a:solidFill>
              </a:rPr>
              <a:t>fileName</a:t>
            </a:r>
            <a:r>
              <a:rPr lang="en-US" sz="2400" dirty="0">
                <a:solidFill>
                  <a:srgbClr val="080808"/>
                </a:solidFill>
              </a:rPr>
              <a:t>);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}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} </a:t>
            </a:r>
            <a:r>
              <a:rPr lang="en-US" sz="2400" dirty="0">
                <a:solidFill>
                  <a:srgbClr val="0033B3"/>
                </a:solidFill>
              </a:rPr>
              <a:t>catch 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MalformedURLException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ex) {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    </a:t>
            </a:r>
            <a:r>
              <a:rPr lang="en-US" sz="2400" dirty="0">
                <a:solidFill>
                  <a:srgbClr val="0033B3"/>
                </a:solidFill>
              </a:rPr>
              <a:t>throw new </a:t>
            </a:r>
            <a:r>
              <a:rPr lang="en-US" sz="2400" dirty="0" err="1">
                <a:solidFill>
                  <a:srgbClr val="080808"/>
                </a:solidFill>
              </a:rPr>
              <a:t>RuntimeException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dirty="0">
                <a:solidFill>
                  <a:srgbClr val="067D17"/>
                </a:solidFill>
              </a:rPr>
              <a:t>"File operation error: " </a:t>
            </a:r>
            <a:r>
              <a:rPr lang="en-US" sz="2400" dirty="0">
                <a:solidFill>
                  <a:srgbClr val="080808"/>
                </a:solidFill>
              </a:rPr>
              <a:t>+ </a:t>
            </a:r>
            <a:r>
              <a:rPr lang="en-US" sz="2400" dirty="0" err="1">
                <a:solidFill>
                  <a:srgbClr val="080808"/>
                </a:solidFill>
              </a:rPr>
              <a:t>fileName</a:t>
            </a:r>
            <a:r>
              <a:rPr lang="en-US" sz="2400" dirty="0">
                <a:solidFill>
                  <a:srgbClr val="080808"/>
                </a:solidFill>
              </a:rPr>
              <a:t>, ex);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    }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1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31B-BE8D-434E-9CE3-F7897458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4339"/>
          </a:xfrm>
        </p:spPr>
        <p:txBody>
          <a:bodyPr>
            <a:noAutofit/>
          </a:bodyPr>
          <a:lstStyle/>
          <a:p>
            <a:r>
              <a:rPr lang="en-US" sz="3200" dirty="0"/>
              <a:t>File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48-10DB-43E7-9D59-63700156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42" y="924674"/>
            <a:ext cx="9811820" cy="2504326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>
                <a:solidFill>
                  <a:srgbClr val="080808"/>
                </a:solidFill>
              </a:rPr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GetMapping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>
                <a:solidFill>
                  <a:srgbClr val="067D17"/>
                </a:solidFill>
              </a:rPr>
              <a:t>"/{filename:.+}"</a:t>
            </a:r>
            <a:r>
              <a:rPr lang="en-US" dirty="0">
                <a:solidFill>
                  <a:srgbClr val="080808"/>
                </a:solidFill>
              </a:rPr>
              <a:t>)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ResponseBody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ResponseEntity</a:t>
            </a:r>
            <a:r>
              <a:rPr lang="en-US" dirty="0">
                <a:solidFill>
                  <a:srgbClr val="080808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Resource</a:t>
            </a:r>
            <a:r>
              <a:rPr lang="en-US" dirty="0">
                <a:solidFill>
                  <a:srgbClr val="080808"/>
                </a:solidFill>
              </a:rPr>
              <a:t>&gt; </a:t>
            </a:r>
            <a:r>
              <a:rPr lang="en-US" dirty="0" err="1">
                <a:solidFill>
                  <a:srgbClr val="00627A"/>
                </a:solidFill>
              </a:rPr>
              <a:t>serveFile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PathVariable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80808"/>
                </a:solidFill>
              </a:rPr>
              <a:t>filename) 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</a:rPr>
              <a:t>Resource file </a:t>
            </a:r>
            <a:r>
              <a:rPr lang="en-US" dirty="0">
                <a:solidFill>
                  <a:srgbClr val="080808"/>
                </a:solidFill>
              </a:rPr>
              <a:t>= </a:t>
            </a:r>
            <a:r>
              <a:rPr lang="en-US" dirty="0" err="1">
                <a:solidFill>
                  <a:srgbClr val="871094"/>
                </a:solidFill>
              </a:rPr>
              <a:t>fileService</a:t>
            </a:r>
            <a:r>
              <a:rPr lang="en-US" dirty="0" err="1">
                <a:solidFill>
                  <a:srgbClr val="080808"/>
                </a:solidFill>
              </a:rPr>
              <a:t>.loadFileAsResource</a:t>
            </a:r>
            <a:r>
              <a:rPr lang="en-US" dirty="0">
                <a:solidFill>
                  <a:srgbClr val="080808"/>
                </a:solidFill>
              </a:rPr>
              <a:t>(filename);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</a:t>
            </a:r>
            <a:r>
              <a:rPr lang="en-US" dirty="0">
                <a:solidFill>
                  <a:srgbClr val="0033B3"/>
                </a:solidFill>
              </a:rPr>
              <a:t>return  </a:t>
            </a:r>
            <a:r>
              <a:rPr lang="en-US" dirty="0" err="1">
                <a:solidFill>
                  <a:srgbClr val="000000"/>
                </a:solidFill>
              </a:rPr>
              <a:t>ResponseEntity</a:t>
            </a:r>
            <a:r>
              <a:rPr lang="en-US" dirty="0" err="1">
                <a:solidFill>
                  <a:srgbClr val="080808"/>
                </a:solidFill>
              </a:rPr>
              <a:t>.</a:t>
            </a:r>
            <a:r>
              <a:rPr lang="en-US" i="1" dirty="0" err="1">
                <a:solidFill>
                  <a:srgbClr val="080808"/>
                </a:solidFill>
              </a:rPr>
              <a:t>ok</a:t>
            </a:r>
            <a:r>
              <a:rPr lang="en-US" dirty="0">
                <a:solidFill>
                  <a:srgbClr val="080808"/>
                </a:solidFill>
              </a:rPr>
              <a:t>().</a:t>
            </a:r>
            <a:r>
              <a:rPr lang="en-US" dirty="0" err="1">
                <a:solidFill>
                  <a:srgbClr val="080808"/>
                </a:solidFill>
              </a:rPr>
              <a:t>contentType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MediaType</a:t>
            </a:r>
            <a:r>
              <a:rPr lang="en-US" dirty="0" err="1">
                <a:solidFill>
                  <a:srgbClr val="080808"/>
                </a:solidFill>
              </a:rPr>
              <a:t>.</a:t>
            </a:r>
            <a:r>
              <a:rPr lang="en-US" i="1" dirty="0" err="1">
                <a:solidFill>
                  <a:srgbClr val="871094"/>
                </a:solidFill>
              </a:rPr>
              <a:t>IMAGE_JPEG</a:t>
            </a:r>
            <a:r>
              <a:rPr lang="en-US" dirty="0">
                <a:solidFill>
                  <a:srgbClr val="080808"/>
                </a:solidFill>
              </a:rPr>
              <a:t>).body(</a:t>
            </a:r>
            <a:r>
              <a:rPr lang="en-US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80808"/>
                </a:solidFill>
              </a:rPr>
              <a:t>);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47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7A1408-6CAD-4580-9689-0D47B3DFA0CB}"/>
              </a:ext>
            </a:extLst>
          </p:cNvPr>
          <p:cNvSpPr/>
          <p:nvPr/>
        </p:nvSpPr>
        <p:spPr>
          <a:xfrm>
            <a:off x="3968886" y="2315180"/>
            <a:ext cx="6385987" cy="315176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5F34F5-AE7B-4AE4-AB43-73CF4FE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Running Environment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A1D76-8453-4208-BF88-D44AAD39AE70}"/>
              </a:ext>
            </a:extLst>
          </p:cNvPr>
          <p:cNvSpPr/>
          <p:nvPr/>
        </p:nvSpPr>
        <p:spPr>
          <a:xfrm>
            <a:off x="7161284" y="2606964"/>
            <a:ext cx="1617079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 App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BFB12EF-E406-480E-A345-95464182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3" y="3451532"/>
            <a:ext cx="658238" cy="65823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6F02D0-0660-4312-9D89-EA922AF9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61" y="4249006"/>
            <a:ext cx="1109212" cy="584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A01ED-21DD-4DD2-9153-0F09BEE60F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4309" y="4550797"/>
            <a:ext cx="38754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EF2BD-EF96-419E-872E-924A66F4CA28}"/>
              </a:ext>
            </a:extLst>
          </p:cNvPr>
          <p:cNvSpPr/>
          <p:nvPr/>
        </p:nvSpPr>
        <p:spPr>
          <a:xfrm>
            <a:off x="7161284" y="4129936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 Service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File:Vue.js Logo 2.svg - Wikimedia Commons">
            <a:extLst>
              <a:ext uri="{FF2B5EF4-FFF2-40B4-BE49-F238E27FC236}">
                <a16:creationId xmlns:a16="http://schemas.microsoft.com/office/drawing/2014/main" id="{39DA6712-7DDA-40CD-9119-99A0D51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86" y="2972232"/>
            <a:ext cx="488274" cy="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-boot-logo -">
            <a:extLst>
              <a:ext uri="{FF2B5EF4-FFF2-40B4-BE49-F238E27FC236}">
                <a16:creationId xmlns:a16="http://schemas.microsoft.com/office/drawing/2014/main" id="{5A9936C1-918F-4115-A4E4-D562770C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83" y="4476378"/>
            <a:ext cx="838311" cy="4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0C1F02-0FC8-4C6B-ADC5-560A2F7D2BD9}"/>
              </a:ext>
            </a:extLst>
          </p:cNvPr>
          <p:cNvGrpSpPr/>
          <p:nvPr/>
        </p:nvGrpSpPr>
        <p:grpSpPr>
          <a:xfrm>
            <a:off x="4545026" y="3390319"/>
            <a:ext cx="1617079" cy="841723"/>
            <a:chOff x="4083505" y="2933625"/>
            <a:chExt cx="1617079" cy="841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1F0AACB-9BCC-4EBD-9C93-8B463F9ABF14}"/>
                </a:ext>
              </a:extLst>
            </p:cNvPr>
            <p:cNvSpPr/>
            <p:nvPr/>
          </p:nvSpPr>
          <p:spPr>
            <a:xfrm>
              <a:off x="4083505" y="2933625"/>
              <a:ext cx="1617079" cy="841723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Ins="0" rtlCol="0" anchor="t" anchorCtr="0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Reverse Proxy</a:t>
              </a:r>
            </a:p>
          </p:txBody>
        </p:sp>
        <p:pic>
          <p:nvPicPr>
            <p:cNvPr id="1034" name="Picture 10" descr="Securely Connecting Nginx and Nginx (Reverse Proxy) Using Mutual TLS —  Smallstep">
              <a:extLst>
                <a:ext uri="{FF2B5EF4-FFF2-40B4-BE49-F238E27FC236}">
                  <a16:creationId xmlns:a16="http://schemas.microsoft.com/office/drawing/2014/main" id="{AA39B29E-525B-4224-82FA-B7A8EEB2A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747" y="3236729"/>
              <a:ext cx="433761" cy="43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31539C51-41F9-42D3-843F-3C83680A1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60188" y="3323451"/>
            <a:ext cx="914400" cy="914400"/>
          </a:xfrm>
          <a:prstGeom prst="rect">
            <a:avLst/>
          </a:prstGeom>
        </p:spPr>
      </p:pic>
      <p:pic>
        <p:nvPicPr>
          <p:cNvPr id="25" name="Graphic 24" descr="Transfer">
            <a:extLst>
              <a:ext uri="{FF2B5EF4-FFF2-40B4-BE49-F238E27FC236}">
                <a16:creationId xmlns:a16="http://schemas.microsoft.com/office/drawing/2014/main" id="{33299AEE-55B6-4641-B7CE-5ECCE39F39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 flipV="1">
            <a:off x="2908900" y="3538753"/>
            <a:ext cx="1421975" cy="483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D2607A-9926-4DFA-9317-30943E322A92}"/>
              </a:ext>
            </a:extLst>
          </p:cNvPr>
          <p:cNvSpPr txBox="1"/>
          <p:nvPr/>
        </p:nvSpPr>
        <p:spPr>
          <a:xfrm>
            <a:off x="3204781" y="3942518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318D4-B51D-492E-97A4-B044034E41DD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162105" y="3027826"/>
            <a:ext cx="999179" cy="783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0A2E-AA80-4E2A-A12D-70728C79AFFE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6162105" y="3811181"/>
            <a:ext cx="999179" cy="739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5B17C0-FAEC-41C8-975B-163ABE2C6C80}"/>
              </a:ext>
            </a:extLst>
          </p:cNvPr>
          <p:cNvSpPr txBox="1"/>
          <p:nvPr/>
        </p:nvSpPr>
        <p:spPr>
          <a:xfrm>
            <a:off x="6239796" y="2999286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603E5-E1C4-4E33-94A7-6184D869F6AB}"/>
              </a:ext>
            </a:extLst>
          </p:cNvPr>
          <p:cNvSpPr txBox="1"/>
          <p:nvPr/>
        </p:nvSpPr>
        <p:spPr>
          <a:xfrm>
            <a:off x="6323399" y="4463821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AFCC08-3F7E-4379-9B08-2146F2E027E1}"/>
              </a:ext>
            </a:extLst>
          </p:cNvPr>
          <p:cNvSpPr/>
          <p:nvPr/>
        </p:nvSpPr>
        <p:spPr>
          <a:xfrm>
            <a:off x="1567386" y="2754388"/>
            <a:ext cx="1221960" cy="6582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</a:t>
            </a:r>
          </a:p>
        </p:txBody>
      </p:sp>
      <p:pic>
        <p:nvPicPr>
          <p:cNvPr id="40" name="Graphic 39" descr="Circles with arrows">
            <a:extLst>
              <a:ext uri="{FF2B5EF4-FFF2-40B4-BE49-F238E27FC236}">
                <a16:creationId xmlns:a16="http://schemas.microsoft.com/office/drawing/2014/main" id="{8DE578D6-5891-44F6-94E8-A5CDA40FB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5490" y="2972232"/>
            <a:ext cx="483796" cy="483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77DCBD-552C-4570-8C1D-5B22F54E8FC7}"/>
              </a:ext>
            </a:extLst>
          </p:cNvPr>
          <p:cNvSpPr txBox="1"/>
          <p:nvPr/>
        </p:nvSpPr>
        <p:spPr>
          <a:xfrm>
            <a:off x="7261425" y="344319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A9CBE-E004-47EC-A873-035D1D8C25AB}"/>
              </a:ext>
            </a:extLst>
          </p:cNvPr>
          <p:cNvSpPr txBox="1"/>
          <p:nvPr/>
        </p:nvSpPr>
        <p:spPr>
          <a:xfrm>
            <a:off x="7285375" y="4957178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5AB37-A1A5-41D5-851D-72B254FDB136}"/>
              </a:ext>
            </a:extLst>
          </p:cNvPr>
          <p:cNvSpPr txBox="1"/>
          <p:nvPr/>
        </p:nvSpPr>
        <p:spPr>
          <a:xfrm>
            <a:off x="4612882" y="4257806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FE884F-4618-4FB1-BC2C-B26AB8EB2894}"/>
              </a:ext>
            </a:extLst>
          </p:cNvPr>
          <p:cNvSpPr txBox="1"/>
          <p:nvPr/>
        </p:nvSpPr>
        <p:spPr>
          <a:xfrm>
            <a:off x="9545540" y="4760888"/>
            <a:ext cx="5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A7D379-6A03-47A9-929E-B746EA15E05E}"/>
              </a:ext>
            </a:extLst>
          </p:cNvPr>
          <p:cNvSpPr txBox="1"/>
          <p:nvPr/>
        </p:nvSpPr>
        <p:spPr>
          <a:xfrm>
            <a:off x="5405302" y="1680614"/>
            <a:ext cx="26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https:/host.domain/..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5A2B89-E68A-4833-ADCF-97EC2358ADEE}"/>
              </a:ext>
            </a:extLst>
          </p:cNvPr>
          <p:cNvSpPr txBox="1"/>
          <p:nvPr/>
        </p:nvSpPr>
        <p:spPr>
          <a:xfrm>
            <a:off x="5493983" y="5763299"/>
            <a:ext cx="29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https:/host.domain/api/..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15F1D3-352C-460C-AC43-A2BE0F44D6D9}"/>
              </a:ext>
            </a:extLst>
          </p:cNvPr>
          <p:cNvSpPr/>
          <p:nvPr/>
        </p:nvSpPr>
        <p:spPr>
          <a:xfrm>
            <a:off x="5675393" y="2049946"/>
            <a:ext cx="799674" cy="1478880"/>
          </a:xfrm>
          <a:custGeom>
            <a:avLst/>
            <a:gdLst>
              <a:gd name="connsiteX0" fmla="*/ 437745 w 924128"/>
              <a:gd name="connsiteY0" fmla="*/ 0 h 1498059"/>
              <a:gd name="connsiteX1" fmla="*/ 389107 w 924128"/>
              <a:gd name="connsiteY1" fmla="*/ 29183 h 1498059"/>
              <a:gd name="connsiteX2" fmla="*/ 359924 w 924128"/>
              <a:gd name="connsiteY2" fmla="*/ 38911 h 1498059"/>
              <a:gd name="connsiteX3" fmla="*/ 321013 w 924128"/>
              <a:gd name="connsiteY3" fmla="*/ 68094 h 1498059"/>
              <a:gd name="connsiteX4" fmla="*/ 272375 w 924128"/>
              <a:gd name="connsiteY4" fmla="*/ 77821 h 1498059"/>
              <a:gd name="connsiteX5" fmla="*/ 204281 w 924128"/>
              <a:gd name="connsiteY5" fmla="*/ 107004 h 1498059"/>
              <a:gd name="connsiteX6" fmla="*/ 165370 w 924128"/>
              <a:gd name="connsiteY6" fmla="*/ 116732 h 1498059"/>
              <a:gd name="connsiteX7" fmla="*/ 145915 w 924128"/>
              <a:gd name="connsiteY7" fmla="*/ 145915 h 1498059"/>
              <a:gd name="connsiteX8" fmla="*/ 97277 w 924128"/>
              <a:gd name="connsiteY8" fmla="*/ 175098 h 1498059"/>
              <a:gd name="connsiteX9" fmla="*/ 77822 w 924128"/>
              <a:gd name="connsiteY9" fmla="*/ 214008 h 1498059"/>
              <a:gd name="connsiteX10" fmla="*/ 48639 w 924128"/>
              <a:gd name="connsiteY10" fmla="*/ 252919 h 1498059"/>
              <a:gd name="connsiteX11" fmla="*/ 29183 w 924128"/>
              <a:gd name="connsiteY11" fmla="*/ 301557 h 1498059"/>
              <a:gd name="connsiteX12" fmla="*/ 9728 w 924128"/>
              <a:gd name="connsiteY12" fmla="*/ 369651 h 1498059"/>
              <a:gd name="connsiteX13" fmla="*/ 0 w 924128"/>
              <a:gd name="connsiteY13" fmla="*/ 398834 h 1498059"/>
              <a:gd name="connsiteX14" fmla="*/ 29183 w 924128"/>
              <a:gd name="connsiteY14" fmla="*/ 466928 h 1498059"/>
              <a:gd name="connsiteX15" fmla="*/ 58366 w 924128"/>
              <a:gd name="connsiteY15" fmla="*/ 476655 h 1498059"/>
              <a:gd name="connsiteX16" fmla="*/ 107005 w 924128"/>
              <a:gd name="connsiteY16" fmla="*/ 505838 h 1498059"/>
              <a:gd name="connsiteX17" fmla="*/ 175098 w 924128"/>
              <a:gd name="connsiteY17" fmla="*/ 544749 h 1498059"/>
              <a:gd name="connsiteX18" fmla="*/ 243192 w 924128"/>
              <a:gd name="connsiteY18" fmla="*/ 564204 h 1498059"/>
              <a:gd name="connsiteX19" fmla="*/ 282102 w 924128"/>
              <a:gd name="connsiteY19" fmla="*/ 583659 h 1498059"/>
              <a:gd name="connsiteX20" fmla="*/ 379379 w 924128"/>
              <a:gd name="connsiteY20" fmla="*/ 612842 h 1498059"/>
              <a:gd name="connsiteX21" fmla="*/ 398834 w 924128"/>
              <a:gd name="connsiteY21" fmla="*/ 632298 h 1498059"/>
              <a:gd name="connsiteX22" fmla="*/ 418290 w 924128"/>
              <a:gd name="connsiteY22" fmla="*/ 661481 h 1498059"/>
              <a:gd name="connsiteX23" fmla="*/ 447473 w 924128"/>
              <a:gd name="connsiteY23" fmla="*/ 671208 h 1498059"/>
              <a:gd name="connsiteX24" fmla="*/ 486383 w 924128"/>
              <a:gd name="connsiteY24" fmla="*/ 710119 h 1498059"/>
              <a:gd name="connsiteX25" fmla="*/ 505839 w 924128"/>
              <a:gd name="connsiteY25" fmla="*/ 739302 h 1498059"/>
              <a:gd name="connsiteX26" fmla="*/ 564205 w 924128"/>
              <a:gd name="connsiteY26" fmla="*/ 768485 h 1498059"/>
              <a:gd name="connsiteX27" fmla="*/ 603115 w 924128"/>
              <a:gd name="connsiteY27" fmla="*/ 797668 h 1498059"/>
              <a:gd name="connsiteX28" fmla="*/ 651753 w 924128"/>
              <a:gd name="connsiteY28" fmla="*/ 836579 h 1498059"/>
              <a:gd name="connsiteX29" fmla="*/ 680936 w 924128"/>
              <a:gd name="connsiteY29" fmla="*/ 904672 h 1498059"/>
              <a:gd name="connsiteX30" fmla="*/ 700392 w 924128"/>
              <a:gd name="connsiteY30" fmla="*/ 963038 h 1498059"/>
              <a:gd name="connsiteX31" fmla="*/ 680936 w 924128"/>
              <a:gd name="connsiteY31" fmla="*/ 1031132 h 1498059"/>
              <a:gd name="connsiteX32" fmla="*/ 651753 w 924128"/>
              <a:gd name="connsiteY32" fmla="*/ 1050587 h 1498059"/>
              <a:gd name="connsiteX33" fmla="*/ 642026 w 924128"/>
              <a:gd name="connsiteY33" fmla="*/ 1196502 h 1498059"/>
              <a:gd name="connsiteX34" fmla="*/ 661481 w 924128"/>
              <a:gd name="connsiteY34" fmla="*/ 1254868 h 1498059"/>
              <a:gd name="connsiteX35" fmla="*/ 690664 w 924128"/>
              <a:gd name="connsiteY35" fmla="*/ 1274323 h 1498059"/>
              <a:gd name="connsiteX36" fmla="*/ 758758 w 924128"/>
              <a:gd name="connsiteY36" fmla="*/ 1352145 h 1498059"/>
              <a:gd name="connsiteX37" fmla="*/ 787941 w 924128"/>
              <a:gd name="connsiteY37" fmla="*/ 1361872 h 1498059"/>
              <a:gd name="connsiteX38" fmla="*/ 836579 w 924128"/>
              <a:gd name="connsiteY38" fmla="*/ 1400783 h 1498059"/>
              <a:gd name="connsiteX39" fmla="*/ 865762 w 924128"/>
              <a:gd name="connsiteY39" fmla="*/ 1410511 h 1498059"/>
              <a:gd name="connsiteX40" fmla="*/ 894945 w 924128"/>
              <a:gd name="connsiteY40" fmla="*/ 1449421 h 1498059"/>
              <a:gd name="connsiteX41" fmla="*/ 924128 w 924128"/>
              <a:gd name="connsiteY41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24128" h="1498059">
                <a:moveTo>
                  <a:pt x="437745" y="0"/>
                </a:moveTo>
                <a:cubicBezTo>
                  <a:pt x="421532" y="9728"/>
                  <a:pt x="406018" y="20727"/>
                  <a:pt x="389107" y="29183"/>
                </a:cubicBezTo>
                <a:cubicBezTo>
                  <a:pt x="379936" y="33769"/>
                  <a:pt x="368827" y="33824"/>
                  <a:pt x="359924" y="38911"/>
                </a:cubicBezTo>
                <a:cubicBezTo>
                  <a:pt x="345847" y="46955"/>
                  <a:pt x="335829" y="61509"/>
                  <a:pt x="321013" y="68094"/>
                </a:cubicBezTo>
                <a:cubicBezTo>
                  <a:pt x="305904" y="74809"/>
                  <a:pt x="288415" y="73811"/>
                  <a:pt x="272375" y="77821"/>
                </a:cubicBezTo>
                <a:cubicBezTo>
                  <a:pt x="224070" y="89897"/>
                  <a:pt x="259951" y="86128"/>
                  <a:pt x="204281" y="107004"/>
                </a:cubicBezTo>
                <a:cubicBezTo>
                  <a:pt x="191763" y="111698"/>
                  <a:pt x="178340" y="113489"/>
                  <a:pt x="165370" y="116732"/>
                </a:cubicBezTo>
                <a:cubicBezTo>
                  <a:pt x="158885" y="126460"/>
                  <a:pt x="155044" y="138612"/>
                  <a:pt x="145915" y="145915"/>
                </a:cubicBezTo>
                <a:cubicBezTo>
                  <a:pt x="104100" y="179367"/>
                  <a:pt x="127499" y="129765"/>
                  <a:pt x="97277" y="175098"/>
                </a:cubicBezTo>
                <a:cubicBezTo>
                  <a:pt x="89233" y="187164"/>
                  <a:pt x="85507" y="201711"/>
                  <a:pt x="77822" y="214008"/>
                </a:cubicBezTo>
                <a:cubicBezTo>
                  <a:pt x="69229" y="227756"/>
                  <a:pt x="56513" y="238746"/>
                  <a:pt x="48639" y="252919"/>
                </a:cubicBezTo>
                <a:cubicBezTo>
                  <a:pt x="40159" y="268183"/>
                  <a:pt x="35314" y="285207"/>
                  <a:pt x="29183" y="301557"/>
                </a:cubicBezTo>
                <a:cubicBezTo>
                  <a:pt x="15193" y="338864"/>
                  <a:pt x="21989" y="326738"/>
                  <a:pt x="9728" y="369651"/>
                </a:cubicBezTo>
                <a:cubicBezTo>
                  <a:pt x="6911" y="379510"/>
                  <a:pt x="3243" y="389106"/>
                  <a:pt x="0" y="398834"/>
                </a:cubicBezTo>
                <a:cubicBezTo>
                  <a:pt x="6422" y="430940"/>
                  <a:pt x="869" y="449940"/>
                  <a:pt x="29183" y="466928"/>
                </a:cubicBezTo>
                <a:cubicBezTo>
                  <a:pt x="37976" y="472204"/>
                  <a:pt x="48638" y="473413"/>
                  <a:pt x="58366" y="476655"/>
                </a:cubicBezTo>
                <a:cubicBezTo>
                  <a:pt x="96370" y="514659"/>
                  <a:pt x="56490" y="480580"/>
                  <a:pt x="107005" y="505838"/>
                </a:cubicBezTo>
                <a:cubicBezTo>
                  <a:pt x="163456" y="534064"/>
                  <a:pt x="106872" y="519165"/>
                  <a:pt x="175098" y="544749"/>
                </a:cubicBezTo>
                <a:cubicBezTo>
                  <a:pt x="240921" y="569432"/>
                  <a:pt x="188315" y="540685"/>
                  <a:pt x="243192" y="564204"/>
                </a:cubicBezTo>
                <a:cubicBezTo>
                  <a:pt x="256520" y="569916"/>
                  <a:pt x="268638" y="578273"/>
                  <a:pt x="282102" y="583659"/>
                </a:cubicBezTo>
                <a:cubicBezTo>
                  <a:pt x="321582" y="599451"/>
                  <a:pt x="341153" y="603286"/>
                  <a:pt x="379379" y="612842"/>
                </a:cubicBezTo>
                <a:cubicBezTo>
                  <a:pt x="385864" y="619327"/>
                  <a:pt x="393105" y="625136"/>
                  <a:pt x="398834" y="632298"/>
                </a:cubicBezTo>
                <a:cubicBezTo>
                  <a:pt x="406137" y="641427"/>
                  <a:pt x="409161" y="654178"/>
                  <a:pt x="418290" y="661481"/>
                </a:cubicBezTo>
                <a:cubicBezTo>
                  <a:pt x="426297" y="667886"/>
                  <a:pt x="437745" y="667966"/>
                  <a:pt x="447473" y="671208"/>
                </a:cubicBezTo>
                <a:cubicBezTo>
                  <a:pt x="468695" y="734878"/>
                  <a:pt x="439220" y="672389"/>
                  <a:pt x="486383" y="710119"/>
                </a:cubicBezTo>
                <a:cubicBezTo>
                  <a:pt x="495512" y="717422"/>
                  <a:pt x="497572" y="731035"/>
                  <a:pt x="505839" y="739302"/>
                </a:cubicBezTo>
                <a:cubicBezTo>
                  <a:pt x="524696" y="758159"/>
                  <a:pt x="540470" y="760573"/>
                  <a:pt x="564205" y="768485"/>
                </a:cubicBezTo>
                <a:cubicBezTo>
                  <a:pt x="577175" y="778213"/>
                  <a:pt x="591651" y="786204"/>
                  <a:pt x="603115" y="797668"/>
                </a:cubicBezTo>
                <a:cubicBezTo>
                  <a:pt x="647115" y="841669"/>
                  <a:pt x="594940" y="817641"/>
                  <a:pt x="651753" y="836579"/>
                </a:cubicBezTo>
                <a:cubicBezTo>
                  <a:pt x="682621" y="882880"/>
                  <a:pt x="663804" y="847565"/>
                  <a:pt x="680936" y="904672"/>
                </a:cubicBezTo>
                <a:cubicBezTo>
                  <a:pt x="686829" y="924315"/>
                  <a:pt x="700392" y="963038"/>
                  <a:pt x="700392" y="963038"/>
                </a:cubicBezTo>
                <a:cubicBezTo>
                  <a:pt x="699756" y="965580"/>
                  <a:pt x="686011" y="1024788"/>
                  <a:pt x="680936" y="1031132"/>
                </a:cubicBezTo>
                <a:cubicBezTo>
                  <a:pt x="673633" y="1040261"/>
                  <a:pt x="661481" y="1044102"/>
                  <a:pt x="651753" y="1050587"/>
                </a:cubicBezTo>
                <a:cubicBezTo>
                  <a:pt x="613202" y="1108414"/>
                  <a:pt x="622769" y="1080957"/>
                  <a:pt x="642026" y="1196502"/>
                </a:cubicBezTo>
                <a:cubicBezTo>
                  <a:pt x="645397" y="1216731"/>
                  <a:pt x="644417" y="1243493"/>
                  <a:pt x="661481" y="1254868"/>
                </a:cubicBezTo>
                <a:lnTo>
                  <a:pt x="690664" y="1274323"/>
                </a:lnTo>
                <a:cubicBezTo>
                  <a:pt x="706257" y="1297713"/>
                  <a:pt x="734370" y="1344016"/>
                  <a:pt x="758758" y="1352145"/>
                </a:cubicBezTo>
                <a:lnTo>
                  <a:pt x="787941" y="1361872"/>
                </a:lnTo>
                <a:cubicBezTo>
                  <a:pt x="806038" y="1379970"/>
                  <a:pt x="812034" y="1388511"/>
                  <a:pt x="836579" y="1400783"/>
                </a:cubicBezTo>
                <a:cubicBezTo>
                  <a:pt x="845750" y="1405369"/>
                  <a:pt x="856034" y="1407268"/>
                  <a:pt x="865762" y="1410511"/>
                </a:cubicBezTo>
                <a:cubicBezTo>
                  <a:pt x="875490" y="1423481"/>
                  <a:pt x="886901" y="1435345"/>
                  <a:pt x="894945" y="1449421"/>
                </a:cubicBezTo>
                <a:cubicBezTo>
                  <a:pt x="928620" y="1508351"/>
                  <a:pt x="878598" y="1452529"/>
                  <a:pt x="924128" y="14980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A21F8D4-C122-40A3-8903-F6838A072ED3}"/>
              </a:ext>
            </a:extLst>
          </p:cNvPr>
          <p:cNvSpPr/>
          <p:nvPr/>
        </p:nvSpPr>
        <p:spPr>
          <a:xfrm flipV="1">
            <a:off x="5827793" y="4107537"/>
            <a:ext cx="647273" cy="1655760"/>
          </a:xfrm>
          <a:custGeom>
            <a:avLst/>
            <a:gdLst>
              <a:gd name="connsiteX0" fmla="*/ 437745 w 924128"/>
              <a:gd name="connsiteY0" fmla="*/ 0 h 1498059"/>
              <a:gd name="connsiteX1" fmla="*/ 389107 w 924128"/>
              <a:gd name="connsiteY1" fmla="*/ 29183 h 1498059"/>
              <a:gd name="connsiteX2" fmla="*/ 359924 w 924128"/>
              <a:gd name="connsiteY2" fmla="*/ 38911 h 1498059"/>
              <a:gd name="connsiteX3" fmla="*/ 321013 w 924128"/>
              <a:gd name="connsiteY3" fmla="*/ 68094 h 1498059"/>
              <a:gd name="connsiteX4" fmla="*/ 272375 w 924128"/>
              <a:gd name="connsiteY4" fmla="*/ 77821 h 1498059"/>
              <a:gd name="connsiteX5" fmla="*/ 204281 w 924128"/>
              <a:gd name="connsiteY5" fmla="*/ 107004 h 1498059"/>
              <a:gd name="connsiteX6" fmla="*/ 165370 w 924128"/>
              <a:gd name="connsiteY6" fmla="*/ 116732 h 1498059"/>
              <a:gd name="connsiteX7" fmla="*/ 145915 w 924128"/>
              <a:gd name="connsiteY7" fmla="*/ 145915 h 1498059"/>
              <a:gd name="connsiteX8" fmla="*/ 97277 w 924128"/>
              <a:gd name="connsiteY8" fmla="*/ 175098 h 1498059"/>
              <a:gd name="connsiteX9" fmla="*/ 77822 w 924128"/>
              <a:gd name="connsiteY9" fmla="*/ 214008 h 1498059"/>
              <a:gd name="connsiteX10" fmla="*/ 48639 w 924128"/>
              <a:gd name="connsiteY10" fmla="*/ 252919 h 1498059"/>
              <a:gd name="connsiteX11" fmla="*/ 29183 w 924128"/>
              <a:gd name="connsiteY11" fmla="*/ 301557 h 1498059"/>
              <a:gd name="connsiteX12" fmla="*/ 9728 w 924128"/>
              <a:gd name="connsiteY12" fmla="*/ 369651 h 1498059"/>
              <a:gd name="connsiteX13" fmla="*/ 0 w 924128"/>
              <a:gd name="connsiteY13" fmla="*/ 398834 h 1498059"/>
              <a:gd name="connsiteX14" fmla="*/ 29183 w 924128"/>
              <a:gd name="connsiteY14" fmla="*/ 466928 h 1498059"/>
              <a:gd name="connsiteX15" fmla="*/ 58366 w 924128"/>
              <a:gd name="connsiteY15" fmla="*/ 476655 h 1498059"/>
              <a:gd name="connsiteX16" fmla="*/ 107005 w 924128"/>
              <a:gd name="connsiteY16" fmla="*/ 505838 h 1498059"/>
              <a:gd name="connsiteX17" fmla="*/ 175098 w 924128"/>
              <a:gd name="connsiteY17" fmla="*/ 544749 h 1498059"/>
              <a:gd name="connsiteX18" fmla="*/ 243192 w 924128"/>
              <a:gd name="connsiteY18" fmla="*/ 564204 h 1498059"/>
              <a:gd name="connsiteX19" fmla="*/ 282102 w 924128"/>
              <a:gd name="connsiteY19" fmla="*/ 583659 h 1498059"/>
              <a:gd name="connsiteX20" fmla="*/ 379379 w 924128"/>
              <a:gd name="connsiteY20" fmla="*/ 612842 h 1498059"/>
              <a:gd name="connsiteX21" fmla="*/ 398834 w 924128"/>
              <a:gd name="connsiteY21" fmla="*/ 632298 h 1498059"/>
              <a:gd name="connsiteX22" fmla="*/ 418290 w 924128"/>
              <a:gd name="connsiteY22" fmla="*/ 661481 h 1498059"/>
              <a:gd name="connsiteX23" fmla="*/ 447473 w 924128"/>
              <a:gd name="connsiteY23" fmla="*/ 671208 h 1498059"/>
              <a:gd name="connsiteX24" fmla="*/ 486383 w 924128"/>
              <a:gd name="connsiteY24" fmla="*/ 710119 h 1498059"/>
              <a:gd name="connsiteX25" fmla="*/ 505839 w 924128"/>
              <a:gd name="connsiteY25" fmla="*/ 739302 h 1498059"/>
              <a:gd name="connsiteX26" fmla="*/ 564205 w 924128"/>
              <a:gd name="connsiteY26" fmla="*/ 768485 h 1498059"/>
              <a:gd name="connsiteX27" fmla="*/ 603115 w 924128"/>
              <a:gd name="connsiteY27" fmla="*/ 797668 h 1498059"/>
              <a:gd name="connsiteX28" fmla="*/ 651753 w 924128"/>
              <a:gd name="connsiteY28" fmla="*/ 836579 h 1498059"/>
              <a:gd name="connsiteX29" fmla="*/ 680936 w 924128"/>
              <a:gd name="connsiteY29" fmla="*/ 904672 h 1498059"/>
              <a:gd name="connsiteX30" fmla="*/ 700392 w 924128"/>
              <a:gd name="connsiteY30" fmla="*/ 963038 h 1498059"/>
              <a:gd name="connsiteX31" fmla="*/ 680936 w 924128"/>
              <a:gd name="connsiteY31" fmla="*/ 1031132 h 1498059"/>
              <a:gd name="connsiteX32" fmla="*/ 651753 w 924128"/>
              <a:gd name="connsiteY32" fmla="*/ 1050587 h 1498059"/>
              <a:gd name="connsiteX33" fmla="*/ 642026 w 924128"/>
              <a:gd name="connsiteY33" fmla="*/ 1196502 h 1498059"/>
              <a:gd name="connsiteX34" fmla="*/ 661481 w 924128"/>
              <a:gd name="connsiteY34" fmla="*/ 1254868 h 1498059"/>
              <a:gd name="connsiteX35" fmla="*/ 690664 w 924128"/>
              <a:gd name="connsiteY35" fmla="*/ 1274323 h 1498059"/>
              <a:gd name="connsiteX36" fmla="*/ 758758 w 924128"/>
              <a:gd name="connsiteY36" fmla="*/ 1352145 h 1498059"/>
              <a:gd name="connsiteX37" fmla="*/ 787941 w 924128"/>
              <a:gd name="connsiteY37" fmla="*/ 1361872 h 1498059"/>
              <a:gd name="connsiteX38" fmla="*/ 836579 w 924128"/>
              <a:gd name="connsiteY38" fmla="*/ 1400783 h 1498059"/>
              <a:gd name="connsiteX39" fmla="*/ 865762 w 924128"/>
              <a:gd name="connsiteY39" fmla="*/ 1410511 h 1498059"/>
              <a:gd name="connsiteX40" fmla="*/ 894945 w 924128"/>
              <a:gd name="connsiteY40" fmla="*/ 1449421 h 1498059"/>
              <a:gd name="connsiteX41" fmla="*/ 924128 w 924128"/>
              <a:gd name="connsiteY41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24128" h="1498059">
                <a:moveTo>
                  <a:pt x="437745" y="0"/>
                </a:moveTo>
                <a:cubicBezTo>
                  <a:pt x="421532" y="9728"/>
                  <a:pt x="406018" y="20727"/>
                  <a:pt x="389107" y="29183"/>
                </a:cubicBezTo>
                <a:cubicBezTo>
                  <a:pt x="379936" y="33769"/>
                  <a:pt x="368827" y="33824"/>
                  <a:pt x="359924" y="38911"/>
                </a:cubicBezTo>
                <a:cubicBezTo>
                  <a:pt x="345847" y="46955"/>
                  <a:pt x="335829" y="61509"/>
                  <a:pt x="321013" y="68094"/>
                </a:cubicBezTo>
                <a:cubicBezTo>
                  <a:pt x="305904" y="74809"/>
                  <a:pt x="288415" y="73811"/>
                  <a:pt x="272375" y="77821"/>
                </a:cubicBezTo>
                <a:cubicBezTo>
                  <a:pt x="224070" y="89897"/>
                  <a:pt x="259951" y="86128"/>
                  <a:pt x="204281" y="107004"/>
                </a:cubicBezTo>
                <a:cubicBezTo>
                  <a:pt x="191763" y="111698"/>
                  <a:pt x="178340" y="113489"/>
                  <a:pt x="165370" y="116732"/>
                </a:cubicBezTo>
                <a:cubicBezTo>
                  <a:pt x="158885" y="126460"/>
                  <a:pt x="155044" y="138612"/>
                  <a:pt x="145915" y="145915"/>
                </a:cubicBezTo>
                <a:cubicBezTo>
                  <a:pt x="104100" y="179367"/>
                  <a:pt x="127499" y="129765"/>
                  <a:pt x="97277" y="175098"/>
                </a:cubicBezTo>
                <a:cubicBezTo>
                  <a:pt x="89233" y="187164"/>
                  <a:pt x="85507" y="201711"/>
                  <a:pt x="77822" y="214008"/>
                </a:cubicBezTo>
                <a:cubicBezTo>
                  <a:pt x="69229" y="227756"/>
                  <a:pt x="56513" y="238746"/>
                  <a:pt x="48639" y="252919"/>
                </a:cubicBezTo>
                <a:cubicBezTo>
                  <a:pt x="40159" y="268183"/>
                  <a:pt x="35314" y="285207"/>
                  <a:pt x="29183" y="301557"/>
                </a:cubicBezTo>
                <a:cubicBezTo>
                  <a:pt x="15193" y="338864"/>
                  <a:pt x="21989" y="326738"/>
                  <a:pt x="9728" y="369651"/>
                </a:cubicBezTo>
                <a:cubicBezTo>
                  <a:pt x="6911" y="379510"/>
                  <a:pt x="3243" y="389106"/>
                  <a:pt x="0" y="398834"/>
                </a:cubicBezTo>
                <a:cubicBezTo>
                  <a:pt x="6422" y="430940"/>
                  <a:pt x="869" y="449940"/>
                  <a:pt x="29183" y="466928"/>
                </a:cubicBezTo>
                <a:cubicBezTo>
                  <a:pt x="37976" y="472204"/>
                  <a:pt x="48638" y="473413"/>
                  <a:pt x="58366" y="476655"/>
                </a:cubicBezTo>
                <a:cubicBezTo>
                  <a:pt x="96370" y="514659"/>
                  <a:pt x="56490" y="480580"/>
                  <a:pt x="107005" y="505838"/>
                </a:cubicBezTo>
                <a:cubicBezTo>
                  <a:pt x="163456" y="534064"/>
                  <a:pt x="106872" y="519165"/>
                  <a:pt x="175098" y="544749"/>
                </a:cubicBezTo>
                <a:cubicBezTo>
                  <a:pt x="240921" y="569432"/>
                  <a:pt x="188315" y="540685"/>
                  <a:pt x="243192" y="564204"/>
                </a:cubicBezTo>
                <a:cubicBezTo>
                  <a:pt x="256520" y="569916"/>
                  <a:pt x="268638" y="578273"/>
                  <a:pt x="282102" y="583659"/>
                </a:cubicBezTo>
                <a:cubicBezTo>
                  <a:pt x="321582" y="599451"/>
                  <a:pt x="341153" y="603286"/>
                  <a:pt x="379379" y="612842"/>
                </a:cubicBezTo>
                <a:cubicBezTo>
                  <a:pt x="385864" y="619327"/>
                  <a:pt x="393105" y="625136"/>
                  <a:pt x="398834" y="632298"/>
                </a:cubicBezTo>
                <a:cubicBezTo>
                  <a:pt x="406137" y="641427"/>
                  <a:pt x="409161" y="654178"/>
                  <a:pt x="418290" y="661481"/>
                </a:cubicBezTo>
                <a:cubicBezTo>
                  <a:pt x="426297" y="667886"/>
                  <a:pt x="437745" y="667966"/>
                  <a:pt x="447473" y="671208"/>
                </a:cubicBezTo>
                <a:cubicBezTo>
                  <a:pt x="468695" y="734878"/>
                  <a:pt x="439220" y="672389"/>
                  <a:pt x="486383" y="710119"/>
                </a:cubicBezTo>
                <a:cubicBezTo>
                  <a:pt x="495512" y="717422"/>
                  <a:pt x="497572" y="731035"/>
                  <a:pt x="505839" y="739302"/>
                </a:cubicBezTo>
                <a:cubicBezTo>
                  <a:pt x="524696" y="758159"/>
                  <a:pt x="540470" y="760573"/>
                  <a:pt x="564205" y="768485"/>
                </a:cubicBezTo>
                <a:cubicBezTo>
                  <a:pt x="577175" y="778213"/>
                  <a:pt x="591651" y="786204"/>
                  <a:pt x="603115" y="797668"/>
                </a:cubicBezTo>
                <a:cubicBezTo>
                  <a:pt x="647115" y="841669"/>
                  <a:pt x="594940" y="817641"/>
                  <a:pt x="651753" y="836579"/>
                </a:cubicBezTo>
                <a:cubicBezTo>
                  <a:pt x="682621" y="882880"/>
                  <a:pt x="663804" y="847565"/>
                  <a:pt x="680936" y="904672"/>
                </a:cubicBezTo>
                <a:cubicBezTo>
                  <a:pt x="686829" y="924315"/>
                  <a:pt x="700392" y="963038"/>
                  <a:pt x="700392" y="963038"/>
                </a:cubicBezTo>
                <a:cubicBezTo>
                  <a:pt x="699756" y="965580"/>
                  <a:pt x="686011" y="1024788"/>
                  <a:pt x="680936" y="1031132"/>
                </a:cubicBezTo>
                <a:cubicBezTo>
                  <a:pt x="673633" y="1040261"/>
                  <a:pt x="661481" y="1044102"/>
                  <a:pt x="651753" y="1050587"/>
                </a:cubicBezTo>
                <a:cubicBezTo>
                  <a:pt x="613202" y="1108414"/>
                  <a:pt x="622769" y="1080957"/>
                  <a:pt x="642026" y="1196502"/>
                </a:cubicBezTo>
                <a:cubicBezTo>
                  <a:pt x="645397" y="1216731"/>
                  <a:pt x="644417" y="1243493"/>
                  <a:pt x="661481" y="1254868"/>
                </a:cubicBezTo>
                <a:lnTo>
                  <a:pt x="690664" y="1274323"/>
                </a:lnTo>
                <a:cubicBezTo>
                  <a:pt x="706257" y="1297713"/>
                  <a:pt x="734370" y="1344016"/>
                  <a:pt x="758758" y="1352145"/>
                </a:cubicBezTo>
                <a:lnTo>
                  <a:pt x="787941" y="1361872"/>
                </a:lnTo>
                <a:cubicBezTo>
                  <a:pt x="806038" y="1379970"/>
                  <a:pt x="812034" y="1388511"/>
                  <a:pt x="836579" y="1400783"/>
                </a:cubicBezTo>
                <a:cubicBezTo>
                  <a:pt x="845750" y="1405369"/>
                  <a:pt x="856034" y="1407268"/>
                  <a:pt x="865762" y="1410511"/>
                </a:cubicBezTo>
                <a:cubicBezTo>
                  <a:pt x="875490" y="1423481"/>
                  <a:pt x="886901" y="1435345"/>
                  <a:pt x="894945" y="1449421"/>
                </a:cubicBezTo>
                <a:cubicBezTo>
                  <a:pt x="928620" y="1508351"/>
                  <a:pt x="878598" y="1452529"/>
                  <a:pt x="924128" y="149805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7A1408-6CAD-4580-9689-0D47B3DFA0CB}"/>
              </a:ext>
            </a:extLst>
          </p:cNvPr>
          <p:cNvSpPr/>
          <p:nvPr/>
        </p:nvSpPr>
        <p:spPr>
          <a:xfrm>
            <a:off x="3968886" y="1531490"/>
            <a:ext cx="6385987" cy="365335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5F34F5-AE7B-4AE4-AB43-73CF4FE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 Architectures (1)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A1D76-8453-4208-BF88-D44AAD39AE70}"/>
              </a:ext>
            </a:extLst>
          </p:cNvPr>
          <p:cNvSpPr/>
          <p:nvPr/>
        </p:nvSpPr>
        <p:spPr>
          <a:xfrm>
            <a:off x="7161284" y="2159492"/>
            <a:ext cx="1617079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 App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BFB12EF-E406-480E-A345-95464182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3" y="3004060"/>
            <a:ext cx="658238" cy="65823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6F02D0-0660-4312-9D89-EA922AF9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61" y="3801534"/>
            <a:ext cx="1109212" cy="584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A01ED-21DD-4DD2-9153-0F09BEE60F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4309" y="4103325"/>
            <a:ext cx="38754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EF2BD-EF96-419E-872E-924A66F4CA28}"/>
              </a:ext>
            </a:extLst>
          </p:cNvPr>
          <p:cNvSpPr/>
          <p:nvPr/>
        </p:nvSpPr>
        <p:spPr>
          <a:xfrm>
            <a:off x="7161284" y="3682464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 + File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Service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File:Vue.js Logo 2.svg - Wikimedia Commons">
            <a:extLst>
              <a:ext uri="{FF2B5EF4-FFF2-40B4-BE49-F238E27FC236}">
                <a16:creationId xmlns:a16="http://schemas.microsoft.com/office/drawing/2014/main" id="{39DA6712-7DDA-40CD-9119-99A0D51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86" y="2524760"/>
            <a:ext cx="488274" cy="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0C1F02-0FC8-4C6B-ADC5-560A2F7D2BD9}"/>
              </a:ext>
            </a:extLst>
          </p:cNvPr>
          <p:cNvGrpSpPr/>
          <p:nvPr/>
        </p:nvGrpSpPr>
        <p:grpSpPr>
          <a:xfrm>
            <a:off x="4545026" y="2942847"/>
            <a:ext cx="1617079" cy="841723"/>
            <a:chOff x="4083505" y="2933625"/>
            <a:chExt cx="1617079" cy="841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1F0AACB-9BCC-4EBD-9C93-8B463F9ABF14}"/>
                </a:ext>
              </a:extLst>
            </p:cNvPr>
            <p:cNvSpPr/>
            <p:nvPr/>
          </p:nvSpPr>
          <p:spPr>
            <a:xfrm>
              <a:off x="4083505" y="2933625"/>
              <a:ext cx="1617079" cy="841723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Ins="0" rtlCol="0" anchor="t" anchorCtr="0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Reverse Proxy</a:t>
              </a:r>
            </a:p>
          </p:txBody>
        </p:sp>
        <p:pic>
          <p:nvPicPr>
            <p:cNvPr id="1034" name="Picture 10" descr="Securely Connecting Nginx and Nginx (Reverse Proxy) Using Mutual TLS —  Smallstep">
              <a:extLst>
                <a:ext uri="{FF2B5EF4-FFF2-40B4-BE49-F238E27FC236}">
                  <a16:creationId xmlns:a16="http://schemas.microsoft.com/office/drawing/2014/main" id="{AA39B29E-525B-4224-82FA-B7A8EEB2A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747" y="3236729"/>
              <a:ext cx="433761" cy="43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31539C51-41F9-42D3-843F-3C83680A1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188" y="2875979"/>
            <a:ext cx="914400" cy="914400"/>
          </a:xfrm>
          <a:prstGeom prst="rect">
            <a:avLst/>
          </a:prstGeom>
        </p:spPr>
      </p:pic>
      <p:pic>
        <p:nvPicPr>
          <p:cNvPr id="25" name="Graphic 24" descr="Transfer">
            <a:extLst>
              <a:ext uri="{FF2B5EF4-FFF2-40B4-BE49-F238E27FC236}">
                <a16:creationId xmlns:a16="http://schemas.microsoft.com/office/drawing/2014/main" id="{33299AEE-55B6-4641-B7CE-5ECCE39F3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908900" y="3091281"/>
            <a:ext cx="1421975" cy="483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D2607A-9926-4DFA-9317-30943E322A92}"/>
              </a:ext>
            </a:extLst>
          </p:cNvPr>
          <p:cNvSpPr txBox="1"/>
          <p:nvPr/>
        </p:nvSpPr>
        <p:spPr>
          <a:xfrm>
            <a:off x="3204781" y="3495046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318D4-B51D-492E-97A4-B044034E41DD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162105" y="2580354"/>
            <a:ext cx="999179" cy="783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0A2E-AA80-4E2A-A12D-70728C79AFFE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6162105" y="3363709"/>
            <a:ext cx="999179" cy="739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5B17C0-FAEC-41C8-975B-163ABE2C6C80}"/>
              </a:ext>
            </a:extLst>
          </p:cNvPr>
          <p:cNvSpPr txBox="1"/>
          <p:nvPr/>
        </p:nvSpPr>
        <p:spPr>
          <a:xfrm>
            <a:off x="6239796" y="2551814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603E5-E1C4-4E33-94A7-6184D869F6AB}"/>
              </a:ext>
            </a:extLst>
          </p:cNvPr>
          <p:cNvSpPr txBox="1"/>
          <p:nvPr/>
        </p:nvSpPr>
        <p:spPr>
          <a:xfrm>
            <a:off x="6323399" y="4016349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AFCC08-3F7E-4379-9B08-2146F2E027E1}"/>
              </a:ext>
            </a:extLst>
          </p:cNvPr>
          <p:cNvSpPr/>
          <p:nvPr/>
        </p:nvSpPr>
        <p:spPr>
          <a:xfrm>
            <a:off x="1567386" y="2306916"/>
            <a:ext cx="1221960" cy="6582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</a:t>
            </a:r>
          </a:p>
        </p:txBody>
      </p:sp>
      <p:pic>
        <p:nvPicPr>
          <p:cNvPr id="40" name="Graphic 39" descr="Circles with arrows">
            <a:extLst>
              <a:ext uri="{FF2B5EF4-FFF2-40B4-BE49-F238E27FC236}">
                <a16:creationId xmlns:a16="http://schemas.microsoft.com/office/drawing/2014/main" id="{8DE578D6-5891-44F6-94E8-A5CDA40FB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5490" y="2524760"/>
            <a:ext cx="483796" cy="483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77DCBD-552C-4570-8C1D-5B22F54E8FC7}"/>
              </a:ext>
            </a:extLst>
          </p:cNvPr>
          <p:cNvSpPr txBox="1"/>
          <p:nvPr/>
        </p:nvSpPr>
        <p:spPr>
          <a:xfrm>
            <a:off x="7261425" y="299572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A9CBE-E004-47EC-A873-035D1D8C25AB}"/>
              </a:ext>
            </a:extLst>
          </p:cNvPr>
          <p:cNvSpPr txBox="1"/>
          <p:nvPr/>
        </p:nvSpPr>
        <p:spPr>
          <a:xfrm>
            <a:off x="7633172" y="449808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5AB37-A1A5-41D5-851D-72B254FDB136}"/>
              </a:ext>
            </a:extLst>
          </p:cNvPr>
          <p:cNvSpPr txBox="1"/>
          <p:nvPr/>
        </p:nvSpPr>
        <p:spPr>
          <a:xfrm>
            <a:off x="4612882" y="381033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FE884F-4618-4FB1-BC2C-B26AB8EB2894}"/>
              </a:ext>
            </a:extLst>
          </p:cNvPr>
          <p:cNvSpPr txBox="1"/>
          <p:nvPr/>
        </p:nvSpPr>
        <p:spPr>
          <a:xfrm>
            <a:off x="9545540" y="4313416"/>
            <a:ext cx="5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</a:p>
        </p:txBody>
      </p:sp>
      <p:pic>
        <p:nvPicPr>
          <p:cNvPr id="32" name="Graphic 31" descr="Circles with arrows">
            <a:extLst>
              <a:ext uri="{FF2B5EF4-FFF2-40B4-BE49-F238E27FC236}">
                <a16:creationId xmlns:a16="http://schemas.microsoft.com/office/drawing/2014/main" id="{47682D8C-81DF-4E01-A0C4-5F5C51521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9363" y="4008560"/>
            <a:ext cx="482480" cy="48248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DEE42076-2E82-4F5A-A3E8-4E1CB1BE90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30496" y="3313017"/>
            <a:ext cx="488517" cy="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7A1408-6CAD-4580-9689-0D47B3DFA0CB}"/>
              </a:ext>
            </a:extLst>
          </p:cNvPr>
          <p:cNvSpPr/>
          <p:nvPr/>
        </p:nvSpPr>
        <p:spPr>
          <a:xfrm>
            <a:off x="3968886" y="1531490"/>
            <a:ext cx="6385987" cy="496138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5F34F5-AE7B-4AE4-AB43-73CF4FE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 Architectures (2)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A1D76-8453-4208-BF88-D44AAD39AE70}"/>
              </a:ext>
            </a:extLst>
          </p:cNvPr>
          <p:cNvSpPr/>
          <p:nvPr/>
        </p:nvSpPr>
        <p:spPr>
          <a:xfrm>
            <a:off x="7161284" y="2159492"/>
            <a:ext cx="1617079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 App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BFB12EF-E406-480E-A345-95464182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3" y="3004060"/>
            <a:ext cx="658238" cy="65823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6F02D0-0660-4312-9D89-EA922AF9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61" y="3801534"/>
            <a:ext cx="1109212" cy="584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A01ED-21DD-4DD2-9153-0F09BEE60F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4309" y="4103325"/>
            <a:ext cx="38754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EF2BD-EF96-419E-872E-924A66F4CA28}"/>
              </a:ext>
            </a:extLst>
          </p:cNvPr>
          <p:cNvSpPr/>
          <p:nvPr/>
        </p:nvSpPr>
        <p:spPr>
          <a:xfrm>
            <a:off x="7161284" y="3682464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 + File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Service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File:Vue.js Logo 2.svg - Wikimedia Commons">
            <a:extLst>
              <a:ext uri="{FF2B5EF4-FFF2-40B4-BE49-F238E27FC236}">
                <a16:creationId xmlns:a16="http://schemas.microsoft.com/office/drawing/2014/main" id="{39DA6712-7DDA-40CD-9119-99A0D51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86" y="2524760"/>
            <a:ext cx="488274" cy="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0C1F02-0FC8-4C6B-ADC5-560A2F7D2BD9}"/>
              </a:ext>
            </a:extLst>
          </p:cNvPr>
          <p:cNvGrpSpPr/>
          <p:nvPr/>
        </p:nvGrpSpPr>
        <p:grpSpPr>
          <a:xfrm>
            <a:off x="4545026" y="2942847"/>
            <a:ext cx="1617079" cy="841723"/>
            <a:chOff x="4083505" y="2933625"/>
            <a:chExt cx="1617079" cy="841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1F0AACB-9BCC-4EBD-9C93-8B463F9ABF14}"/>
                </a:ext>
              </a:extLst>
            </p:cNvPr>
            <p:cNvSpPr/>
            <p:nvPr/>
          </p:nvSpPr>
          <p:spPr>
            <a:xfrm>
              <a:off x="4083505" y="2933625"/>
              <a:ext cx="1617079" cy="841723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Ins="0" rtlCol="0" anchor="t" anchorCtr="0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Reverse Proxy</a:t>
              </a:r>
            </a:p>
          </p:txBody>
        </p:sp>
        <p:pic>
          <p:nvPicPr>
            <p:cNvPr id="1034" name="Picture 10" descr="Securely Connecting Nginx and Nginx (Reverse Proxy) Using Mutual TLS —  Smallstep">
              <a:extLst>
                <a:ext uri="{FF2B5EF4-FFF2-40B4-BE49-F238E27FC236}">
                  <a16:creationId xmlns:a16="http://schemas.microsoft.com/office/drawing/2014/main" id="{AA39B29E-525B-4224-82FA-B7A8EEB2A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747" y="3236729"/>
              <a:ext cx="433761" cy="43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31539C51-41F9-42D3-843F-3C83680A1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188" y="2875979"/>
            <a:ext cx="914400" cy="914400"/>
          </a:xfrm>
          <a:prstGeom prst="rect">
            <a:avLst/>
          </a:prstGeom>
        </p:spPr>
      </p:pic>
      <p:pic>
        <p:nvPicPr>
          <p:cNvPr id="25" name="Graphic 24" descr="Transfer">
            <a:extLst>
              <a:ext uri="{FF2B5EF4-FFF2-40B4-BE49-F238E27FC236}">
                <a16:creationId xmlns:a16="http://schemas.microsoft.com/office/drawing/2014/main" id="{33299AEE-55B6-4641-B7CE-5ECCE39F3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908900" y="3091281"/>
            <a:ext cx="1421975" cy="483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D2607A-9926-4DFA-9317-30943E322A92}"/>
              </a:ext>
            </a:extLst>
          </p:cNvPr>
          <p:cNvSpPr txBox="1"/>
          <p:nvPr/>
        </p:nvSpPr>
        <p:spPr>
          <a:xfrm>
            <a:off x="3204781" y="3495046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318D4-B51D-492E-97A4-B044034E41DD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162105" y="2580354"/>
            <a:ext cx="999179" cy="783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0A2E-AA80-4E2A-A12D-70728C79AFFE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6162105" y="3363709"/>
            <a:ext cx="999179" cy="739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5B17C0-FAEC-41C8-975B-163ABE2C6C80}"/>
              </a:ext>
            </a:extLst>
          </p:cNvPr>
          <p:cNvSpPr txBox="1"/>
          <p:nvPr/>
        </p:nvSpPr>
        <p:spPr>
          <a:xfrm>
            <a:off x="6239796" y="2551814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603E5-E1C4-4E33-94A7-6184D869F6AB}"/>
              </a:ext>
            </a:extLst>
          </p:cNvPr>
          <p:cNvSpPr txBox="1"/>
          <p:nvPr/>
        </p:nvSpPr>
        <p:spPr>
          <a:xfrm>
            <a:off x="6323399" y="4016349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AFCC08-3F7E-4379-9B08-2146F2E027E1}"/>
              </a:ext>
            </a:extLst>
          </p:cNvPr>
          <p:cNvSpPr/>
          <p:nvPr/>
        </p:nvSpPr>
        <p:spPr>
          <a:xfrm>
            <a:off x="1567386" y="2306916"/>
            <a:ext cx="1221960" cy="6582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</a:t>
            </a:r>
          </a:p>
        </p:txBody>
      </p:sp>
      <p:pic>
        <p:nvPicPr>
          <p:cNvPr id="40" name="Graphic 39" descr="Circles with arrows">
            <a:extLst>
              <a:ext uri="{FF2B5EF4-FFF2-40B4-BE49-F238E27FC236}">
                <a16:creationId xmlns:a16="http://schemas.microsoft.com/office/drawing/2014/main" id="{8DE578D6-5891-44F6-94E8-A5CDA40FB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5490" y="2524760"/>
            <a:ext cx="483796" cy="483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77DCBD-552C-4570-8C1D-5B22F54E8FC7}"/>
              </a:ext>
            </a:extLst>
          </p:cNvPr>
          <p:cNvSpPr txBox="1"/>
          <p:nvPr/>
        </p:nvSpPr>
        <p:spPr>
          <a:xfrm>
            <a:off x="7261425" y="299572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A9CBE-E004-47EC-A873-035D1D8C25AB}"/>
              </a:ext>
            </a:extLst>
          </p:cNvPr>
          <p:cNvSpPr txBox="1"/>
          <p:nvPr/>
        </p:nvSpPr>
        <p:spPr>
          <a:xfrm>
            <a:off x="7633172" y="449808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5AB37-A1A5-41D5-851D-72B254FDB136}"/>
              </a:ext>
            </a:extLst>
          </p:cNvPr>
          <p:cNvSpPr txBox="1"/>
          <p:nvPr/>
        </p:nvSpPr>
        <p:spPr>
          <a:xfrm>
            <a:off x="4612882" y="381033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FE884F-4618-4FB1-BC2C-B26AB8EB2894}"/>
              </a:ext>
            </a:extLst>
          </p:cNvPr>
          <p:cNvSpPr txBox="1"/>
          <p:nvPr/>
        </p:nvSpPr>
        <p:spPr>
          <a:xfrm>
            <a:off x="9545540" y="4313416"/>
            <a:ext cx="5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</a:p>
        </p:txBody>
      </p:sp>
      <p:pic>
        <p:nvPicPr>
          <p:cNvPr id="32" name="Graphic 31" descr="Circles with arrows">
            <a:extLst>
              <a:ext uri="{FF2B5EF4-FFF2-40B4-BE49-F238E27FC236}">
                <a16:creationId xmlns:a16="http://schemas.microsoft.com/office/drawing/2014/main" id="{47682D8C-81DF-4E01-A0C4-5F5C51521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9363" y="4008560"/>
            <a:ext cx="482480" cy="48248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EF058C-8753-429E-8190-8B3EC0E78839}"/>
              </a:ext>
            </a:extLst>
          </p:cNvPr>
          <p:cNvSpPr/>
          <p:nvPr/>
        </p:nvSpPr>
        <p:spPr>
          <a:xfrm>
            <a:off x="7161284" y="5135397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File/Storage Server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D7B8D-6F84-4A7A-8DE4-D7A797A5CB5D}"/>
              </a:ext>
            </a:extLst>
          </p:cNvPr>
          <p:cNvSpPr txBox="1"/>
          <p:nvPr/>
        </p:nvSpPr>
        <p:spPr>
          <a:xfrm>
            <a:off x="7299363" y="6008415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79CD8166-55E8-487F-8DC3-447C6A1BDE0C}"/>
              </a:ext>
            </a:extLst>
          </p:cNvPr>
          <p:cNvSpPr/>
          <p:nvPr/>
        </p:nvSpPr>
        <p:spPr>
          <a:xfrm>
            <a:off x="7358354" y="4561248"/>
            <a:ext cx="190310" cy="521664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B8AB7B49-C206-4575-9F20-3AB9DE1AD1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1060" y="5449863"/>
            <a:ext cx="488517" cy="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7A1408-6CAD-4580-9689-0D47B3DFA0CB}"/>
              </a:ext>
            </a:extLst>
          </p:cNvPr>
          <p:cNvSpPr/>
          <p:nvPr/>
        </p:nvSpPr>
        <p:spPr>
          <a:xfrm>
            <a:off x="3968886" y="1531490"/>
            <a:ext cx="6385987" cy="496138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5F34F5-AE7B-4AE4-AB43-73CF4FE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 Architectures (3)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A1D76-8453-4208-BF88-D44AAD39AE70}"/>
              </a:ext>
            </a:extLst>
          </p:cNvPr>
          <p:cNvSpPr/>
          <p:nvPr/>
        </p:nvSpPr>
        <p:spPr>
          <a:xfrm>
            <a:off x="7161284" y="2159492"/>
            <a:ext cx="1617079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 App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BFB12EF-E406-480E-A345-95464182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3" y="3004060"/>
            <a:ext cx="658238" cy="65823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6F02D0-0660-4312-9D89-EA922AF9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61" y="3801534"/>
            <a:ext cx="1109212" cy="584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A01ED-21DD-4DD2-9153-0F09BEE60F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4309" y="4103325"/>
            <a:ext cx="38754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EF2BD-EF96-419E-872E-924A66F4CA28}"/>
              </a:ext>
            </a:extLst>
          </p:cNvPr>
          <p:cNvSpPr/>
          <p:nvPr/>
        </p:nvSpPr>
        <p:spPr>
          <a:xfrm>
            <a:off x="7161284" y="3682464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File:Vue.js Logo 2.svg - Wikimedia Commons">
            <a:extLst>
              <a:ext uri="{FF2B5EF4-FFF2-40B4-BE49-F238E27FC236}">
                <a16:creationId xmlns:a16="http://schemas.microsoft.com/office/drawing/2014/main" id="{39DA6712-7DDA-40CD-9119-99A0D51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86" y="2524760"/>
            <a:ext cx="488274" cy="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0C1F02-0FC8-4C6B-ADC5-560A2F7D2BD9}"/>
              </a:ext>
            </a:extLst>
          </p:cNvPr>
          <p:cNvGrpSpPr/>
          <p:nvPr/>
        </p:nvGrpSpPr>
        <p:grpSpPr>
          <a:xfrm>
            <a:off x="4545026" y="2942847"/>
            <a:ext cx="1617079" cy="841723"/>
            <a:chOff x="4083505" y="2933625"/>
            <a:chExt cx="1617079" cy="841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1F0AACB-9BCC-4EBD-9C93-8B463F9ABF14}"/>
                </a:ext>
              </a:extLst>
            </p:cNvPr>
            <p:cNvSpPr/>
            <p:nvPr/>
          </p:nvSpPr>
          <p:spPr>
            <a:xfrm>
              <a:off x="4083505" y="2933625"/>
              <a:ext cx="1617079" cy="841723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Ins="0" rtlCol="0" anchor="t" anchorCtr="0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Reverse Proxy</a:t>
              </a:r>
            </a:p>
          </p:txBody>
        </p:sp>
        <p:pic>
          <p:nvPicPr>
            <p:cNvPr id="1034" name="Picture 10" descr="Securely Connecting Nginx and Nginx (Reverse Proxy) Using Mutual TLS —  Smallstep">
              <a:extLst>
                <a:ext uri="{FF2B5EF4-FFF2-40B4-BE49-F238E27FC236}">
                  <a16:creationId xmlns:a16="http://schemas.microsoft.com/office/drawing/2014/main" id="{AA39B29E-525B-4224-82FA-B7A8EEB2A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747" y="3236729"/>
              <a:ext cx="433761" cy="43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31539C51-41F9-42D3-843F-3C83680A1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188" y="2875979"/>
            <a:ext cx="914400" cy="914400"/>
          </a:xfrm>
          <a:prstGeom prst="rect">
            <a:avLst/>
          </a:prstGeom>
        </p:spPr>
      </p:pic>
      <p:pic>
        <p:nvPicPr>
          <p:cNvPr id="25" name="Graphic 24" descr="Transfer">
            <a:extLst>
              <a:ext uri="{FF2B5EF4-FFF2-40B4-BE49-F238E27FC236}">
                <a16:creationId xmlns:a16="http://schemas.microsoft.com/office/drawing/2014/main" id="{33299AEE-55B6-4641-B7CE-5ECCE39F3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908900" y="3091281"/>
            <a:ext cx="1421975" cy="483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D2607A-9926-4DFA-9317-30943E322A92}"/>
              </a:ext>
            </a:extLst>
          </p:cNvPr>
          <p:cNvSpPr txBox="1"/>
          <p:nvPr/>
        </p:nvSpPr>
        <p:spPr>
          <a:xfrm>
            <a:off x="3204781" y="3495046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318D4-B51D-492E-97A4-B044034E41DD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162105" y="2580354"/>
            <a:ext cx="999179" cy="783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0A2E-AA80-4E2A-A12D-70728C79AFFE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6162105" y="3363709"/>
            <a:ext cx="999179" cy="739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5B17C0-FAEC-41C8-975B-163ABE2C6C80}"/>
              </a:ext>
            </a:extLst>
          </p:cNvPr>
          <p:cNvSpPr txBox="1"/>
          <p:nvPr/>
        </p:nvSpPr>
        <p:spPr>
          <a:xfrm>
            <a:off x="6239796" y="2551814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603E5-E1C4-4E33-94A7-6184D869F6AB}"/>
              </a:ext>
            </a:extLst>
          </p:cNvPr>
          <p:cNvSpPr txBox="1"/>
          <p:nvPr/>
        </p:nvSpPr>
        <p:spPr>
          <a:xfrm>
            <a:off x="6323399" y="4016349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AFCC08-3F7E-4379-9B08-2146F2E027E1}"/>
              </a:ext>
            </a:extLst>
          </p:cNvPr>
          <p:cNvSpPr/>
          <p:nvPr/>
        </p:nvSpPr>
        <p:spPr>
          <a:xfrm>
            <a:off x="1567386" y="2306916"/>
            <a:ext cx="1221960" cy="6582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</a:t>
            </a:r>
          </a:p>
        </p:txBody>
      </p:sp>
      <p:pic>
        <p:nvPicPr>
          <p:cNvPr id="40" name="Graphic 39" descr="Circles with arrows">
            <a:extLst>
              <a:ext uri="{FF2B5EF4-FFF2-40B4-BE49-F238E27FC236}">
                <a16:creationId xmlns:a16="http://schemas.microsoft.com/office/drawing/2014/main" id="{8DE578D6-5891-44F6-94E8-A5CDA40FB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5490" y="2524760"/>
            <a:ext cx="483796" cy="483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77DCBD-552C-4570-8C1D-5B22F54E8FC7}"/>
              </a:ext>
            </a:extLst>
          </p:cNvPr>
          <p:cNvSpPr txBox="1"/>
          <p:nvPr/>
        </p:nvSpPr>
        <p:spPr>
          <a:xfrm>
            <a:off x="7261425" y="299572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A9CBE-E004-47EC-A873-035D1D8C25AB}"/>
              </a:ext>
            </a:extLst>
          </p:cNvPr>
          <p:cNvSpPr txBox="1"/>
          <p:nvPr/>
        </p:nvSpPr>
        <p:spPr>
          <a:xfrm>
            <a:off x="7633172" y="4498082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5AB37-A1A5-41D5-851D-72B254FDB136}"/>
              </a:ext>
            </a:extLst>
          </p:cNvPr>
          <p:cNvSpPr txBox="1"/>
          <p:nvPr/>
        </p:nvSpPr>
        <p:spPr>
          <a:xfrm>
            <a:off x="4612882" y="381033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FE884F-4618-4FB1-BC2C-B26AB8EB2894}"/>
              </a:ext>
            </a:extLst>
          </p:cNvPr>
          <p:cNvSpPr txBox="1"/>
          <p:nvPr/>
        </p:nvSpPr>
        <p:spPr>
          <a:xfrm>
            <a:off x="9545540" y="4313416"/>
            <a:ext cx="5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EF058C-8753-429E-8190-8B3EC0E78839}"/>
              </a:ext>
            </a:extLst>
          </p:cNvPr>
          <p:cNvSpPr/>
          <p:nvPr/>
        </p:nvSpPr>
        <p:spPr>
          <a:xfrm>
            <a:off x="7161284" y="5135397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D7B8D-6F84-4A7A-8DE4-D7A797A5CB5D}"/>
              </a:ext>
            </a:extLst>
          </p:cNvPr>
          <p:cNvSpPr txBox="1"/>
          <p:nvPr/>
        </p:nvSpPr>
        <p:spPr>
          <a:xfrm>
            <a:off x="7299363" y="6008415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79CD8166-55E8-487F-8DC3-447C6A1BDE0C}"/>
              </a:ext>
            </a:extLst>
          </p:cNvPr>
          <p:cNvSpPr/>
          <p:nvPr/>
        </p:nvSpPr>
        <p:spPr>
          <a:xfrm>
            <a:off x="7358354" y="4561248"/>
            <a:ext cx="190310" cy="521664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B8AB7B49-C206-4575-9F20-3AB9DE1AD1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2453" y="5259992"/>
            <a:ext cx="488517" cy="488517"/>
          </a:xfrm>
          <a:prstGeom prst="rect">
            <a:avLst/>
          </a:prstGeom>
        </p:spPr>
      </p:pic>
      <p:pic>
        <p:nvPicPr>
          <p:cNvPr id="31" name="Graphic 30" descr="Circles with arrows">
            <a:extLst>
              <a:ext uri="{FF2B5EF4-FFF2-40B4-BE49-F238E27FC236}">
                <a16:creationId xmlns:a16="http://schemas.microsoft.com/office/drawing/2014/main" id="{38317EB4-A6B5-49FD-8B29-883CC6307D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1829" y="5339805"/>
            <a:ext cx="482480" cy="482480"/>
          </a:xfrm>
          <a:prstGeom prst="rect">
            <a:avLst/>
          </a:prstGeom>
        </p:spPr>
      </p:pic>
      <p:pic>
        <p:nvPicPr>
          <p:cNvPr id="45" name="Picture 8" descr="spring-boot-logo -">
            <a:extLst>
              <a:ext uri="{FF2B5EF4-FFF2-40B4-BE49-F238E27FC236}">
                <a16:creationId xmlns:a16="http://schemas.microsoft.com/office/drawing/2014/main" id="{AEDE75D5-C4AF-4F04-9BD8-576ADF44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46" y="4009704"/>
            <a:ext cx="838311" cy="4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uccess stories">
            <a:extLst>
              <a:ext uri="{FF2B5EF4-FFF2-40B4-BE49-F238E27FC236}">
                <a16:creationId xmlns:a16="http://schemas.microsoft.com/office/drawing/2014/main" id="{705B9767-3A81-40C6-9083-34D287C8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80" y="5339804"/>
            <a:ext cx="1220125" cy="5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7A1408-6CAD-4580-9689-0D47B3DFA0CB}"/>
              </a:ext>
            </a:extLst>
          </p:cNvPr>
          <p:cNvSpPr/>
          <p:nvPr/>
        </p:nvSpPr>
        <p:spPr>
          <a:xfrm>
            <a:off x="3968886" y="1531491"/>
            <a:ext cx="6385987" cy="3166969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5F34F5-AE7B-4AE4-AB43-73CF4FE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 Architectures (4)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A1D76-8453-4208-BF88-D44AAD39AE70}"/>
              </a:ext>
            </a:extLst>
          </p:cNvPr>
          <p:cNvSpPr/>
          <p:nvPr/>
        </p:nvSpPr>
        <p:spPr>
          <a:xfrm>
            <a:off x="7161284" y="1838474"/>
            <a:ext cx="1617079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 App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BFB12EF-E406-480E-A345-95464182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3" y="2683042"/>
            <a:ext cx="658238" cy="658238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6F02D0-0660-4312-9D89-EA922AF9F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61" y="3480516"/>
            <a:ext cx="1109212" cy="584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A01ED-21DD-4DD2-9153-0F09BEE60F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4309" y="3782307"/>
            <a:ext cx="38754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EF2BD-EF96-419E-872E-924A66F4CA28}"/>
              </a:ext>
            </a:extLst>
          </p:cNvPr>
          <p:cNvSpPr/>
          <p:nvPr/>
        </p:nvSpPr>
        <p:spPr>
          <a:xfrm>
            <a:off x="7161284" y="3361446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 API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File:Vue.js Logo 2.svg - Wikimedia Commons">
            <a:extLst>
              <a:ext uri="{FF2B5EF4-FFF2-40B4-BE49-F238E27FC236}">
                <a16:creationId xmlns:a16="http://schemas.microsoft.com/office/drawing/2014/main" id="{39DA6712-7DDA-40CD-9119-99A0D51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86" y="2203742"/>
            <a:ext cx="488274" cy="4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0C1F02-0FC8-4C6B-ADC5-560A2F7D2BD9}"/>
              </a:ext>
            </a:extLst>
          </p:cNvPr>
          <p:cNvGrpSpPr/>
          <p:nvPr/>
        </p:nvGrpSpPr>
        <p:grpSpPr>
          <a:xfrm>
            <a:off x="4545026" y="2621829"/>
            <a:ext cx="1617079" cy="841723"/>
            <a:chOff x="4083505" y="2933625"/>
            <a:chExt cx="1617079" cy="841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1F0AACB-9BCC-4EBD-9C93-8B463F9ABF14}"/>
                </a:ext>
              </a:extLst>
            </p:cNvPr>
            <p:cNvSpPr/>
            <p:nvPr/>
          </p:nvSpPr>
          <p:spPr>
            <a:xfrm>
              <a:off x="4083505" y="2933625"/>
              <a:ext cx="1617079" cy="841723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Ins="0" rtlCol="0" anchor="t" anchorCtr="0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Reverse Proxy</a:t>
              </a:r>
            </a:p>
          </p:txBody>
        </p:sp>
        <p:pic>
          <p:nvPicPr>
            <p:cNvPr id="1034" name="Picture 10" descr="Securely Connecting Nginx and Nginx (Reverse Proxy) Using Mutual TLS —  Smallstep">
              <a:extLst>
                <a:ext uri="{FF2B5EF4-FFF2-40B4-BE49-F238E27FC236}">
                  <a16:creationId xmlns:a16="http://schemas.microsoft.com/office/drawing/2014/main" id="{AA39B29E-525B-4224-82FA-B7A8EEB2A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747" y="3236729"/>
              <a:ext cx="433761" cy="43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31539C51-41F9-42D3-843F-3C83680A1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188" y="2554961"/>
            <a:ext cx="914400" cy="914400"/>
          </a:xfrm>
          <a:prstGeom prst="rect">
            <a:avLst/>
          </a:prstGeom>
        </p:spPr>
      </p:pic>
      <p:pic>
        <p:nvPicPr>
          <p:cNvPr id="25" name="Graphic 24" descr="Transfer">
            <a:extLst>
              <a:ext uri="{FF2B5EF4-FFF2-40B4-BE49-F238E27FC236}">
                <a16:creationId xmlns:a16="http://schemas.microsoft.com/office/drawing/2014/main" id="{33299AEE-55B6-4641-B7CE-5ECCE39F3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908900" y="2770263"/>
            <a:ext cx="1421975" cy="483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D2607A-9926-4DFA-9317-30943E322A92}"/>
              </a:ext>
            </a:extLst>
          </p:cNvPr>
          <p:cNvSpPr txBox="1"/>
          <p:nvPr/>
        </p:nvSpPr>
        <p:spPr>
          <a:xfrm>
            <a:off x="3204781" y="3174028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318D4-B51D-492E-97A4-B044034E41DD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6162105" y="2259336"/>
            <a:ext cx="999179" cy="783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0A2E-AA80-4E2A-A12D-70728C79AFFE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6162105" y="3042691"/>
            <a:ext cx="999179" cy="739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5B17C0-FAEC-41C8-975B-163ABE2C6C80}"/>
              </a:ext>
            </a:extLst>
          </p:cNvPr>
          <p:cNvSpPr txBox="1"/>
          <p:nvPr/>
        </p:nvSpPr>
        <p:spPr>
          <a:xfrm>
            <a:off x="6239796" y="2230796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603E5-E1C4-4E33-94A7-6184D869F6AB}"/>
              </a:ext>
            </a:extLst>
          </p:cNvPr>
          <p:cNvSpPr txBox="1"/>
          <p:nvPr/>
        </p:nvSpPr>
        <p:spPr>
          <a:xfrm>
            <a:off x="6323399" y="3695331"/>
            <a:ext cx="7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AFCC08-3F7E-4379-9B08-2146F2E027E1}"/>
              </a:ext>
            </a:extLst>
          </p:cNvPr>
          <p:cNvSpPr/>
          <p:nvPr/>
        </p:nvSpPr>
        <p:spPr>
          <a:xfrm>
            <a:off x="1567386" y="1985898"/>
            <a:ext cx="1221960" cy="6582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Ins="0" rtlCol="0" anchor="t" anchorCtr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Front-End</a:t>
            </a:r>
          </a:p>
        </p:txBody>
      </p:sp>
      <p:pic>
        <p:nvPicPr>
          <p:cNvPr id="40" name="Graphic 39" descr="Circles with arrows">
            <a:extLst>
              <a:ext uri="{FF2B5EF4-FFF2-40B4-BE49-F238E27FC236}">
                <a16:creationId xmlns:a16="http://schemas.microsoft.com/office/drawing/2014/main" id="{8DE578D6-5891-44F6-94E8-A5CDA40FB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5490" y="2203742"/>
            <a:ext cx="483796" cy="483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77DCBD-552C-4570-8C1D-5B22F54E8FC7}"/>
              </a:ext>
            </a:extLst>
          </p:cNvPr>
          <p:cNvSpPr txBox="1"/>
          <p:nvPr/>
        </p:nvSpPr>
        <p:spPr>
          <a:xfrm>
            <a:off x="7261425" y="267470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A9CBE-E004-47EC-A873-035D1D8C25AB}"/>
              </a:ext>
            </a:extLst>
          </p:cNvPr>
          <p:cNvSpPr txBox="1"/>
          <p:nvPr/>
        </p:nvSpPr>
        <p:spPr>
          <a:xfrm>
            <a:off x="7633172" y="4177064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5AB37-A1A5-41D5-851D-72B254FDB136}"/>
              </a:ext>
            </a:extLst>
          </p:cNvPr>
          <p:cNvSpPr txBox="1"/>
          <p:nvPr/>
        </p:nvSpPr>
        <p:spPr>
          <a:xfrm>
            <a:off x="4612882" y="3489316"/>
            <a:ext cx="15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VM/Container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FE884F-4618-4FB1-BC2C-B26AB8EB2894}"/>
              </a:ext>
            </a:extLst>
          </p:cNvPr>
          <p:cNvSpPr txBox="1"/>
          <p:nvPr/>
        </p:nvSpPr>
        <p:spPr>
          <a:xfrm>
            <a:off x="9545540" y="3992398"/>
            <a:ext cx="5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</a:p>
        </p:txBody>
      </p:sp>
      <p:pic>
        <p:nvPicPr>
          <p:cNvPr id="45" name="Picture 8" descr="spring-boot-logo -">
            <a:extLst>
              <a:ext uri="{FF2B5EF4-FFF2-40B4-BE49-F238E27FC236}">
                <a16:creationId xmlns:a16="http://schemas.microsoft.com/office/drawing/2014/main" id="{AEDE75D5-C4AF-4F04-9BD8-576ADF44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46" y="3688686"/>
            <a:ext cx="838311" cy="4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6FE5734-D7D2-4228-BB25-19442A0F31FC}"/>
              </a:ext>
            </a:extLst>
          </p:cNvPr>
          <p:cNvSpPr/>
          <p:nvPr/>
        </p:nvSpPr>
        <p:spPr>
          <a:xfrm>
            <a:off x="7013241" y="4999950"/>
            <a:ext cx="1833025" cy="84172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Cloud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AE999117-8540-48A9-A933-DC9EDB5EE8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5847" y="4466517"/>
            <a:ext cx="488517" cy="488517"/>
          </a:xfrm>
          <a:prstGeom prst="rect">
            <a:avLst/>
          </a:prstGeom>
        </p:spPr>
      </p:pic>
      <p:pic>
        <p:nvPicPr>
          <p:cNvPr id="3" name="Graphic 2" descr="Cloud Computing">
            <a:extLst>
              <a:ext uri="{FF2B5EF4-FFF2-40B4-BE49-F238E27FC236}">
                <a16:creationId xmlns:a16="http://schemas.microsoft.com/office/drawing/2014/main" id="{0EB09712-033E-4E64-A225-869B643DF4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9125" y="5058332"/>
            <a:ext cx="726950" cy="726950"/>
          </a:xfrm>
          <a:prstGeom prst="rect">
            <a:avLst/>
          </a:prstGeom>
        </p:spPr>
      </p:pic>
      <p:pic>
        <p:nvPicPr>
          <p:cNvPr id="49" name="Graphic 48" descr="Transfer">
            <a:extLst>
              <a:ext uri="{FF2B5EF4-FFF2-40B4-BE49-F238E27FC236}">
                <a16:creationId xmlns:a16="http://schemas.microsoft.com/office/drawing/2014/main" id="{139B02CF-7CBA-4415-84D2-EA654C34E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 flipV="1">
            <a:off x="7155264" y="4425855"/>
            <a:ext cx="518173" cy="483795"/>
          </a:xfrm>
          <a:prstGeom prst="rect">
            <a:avLst/>
          </a:prstGeom>
        </p:spPr>
      </p:pic>
      <p:pic>
        <p:nvPicPr>
          <p:cNvPr id="6150" name="Picture 6" descr="All-in-One WP Migration Amazon S3 Extension">
            <a:extLst>
              <a:ext uri="{FF2B5EF4-FFF2-40B4-BE49-F238E27FC236}">
                <a16:creationId xmlns:a16="http://schemas.microsoft.com/office/drawing/2014/main" id="{6BA29AAB-9A02-4655-939D-B78CA706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56" y="4981120"/>
            <a:ext cx="906294" cy="90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loudflare competitors Comparision and details. -">
            <a:extLst>
              <a:ext uri="{FF2B5EF4-FFF2-40B4-BE49-F238E27FC236}">
                <a16:creationId xmlns:a16="http://schemas.microsoft.com/office/drawing/2014/main" id="{D1D449A8-5389-4C01-BC2B-DD2BDB43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66" y="4963460"/>
            <a:ext cx="18287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loud database, cloud server, cloud storage, online server, online storage  icon - Download on Iconfinder">
            <a:extLst>
              <a:ext uri="{FF2B5EF4-FFF2-40B4-BE49-F238E27FC236}">
                <a16:creationId xmlns:a16="http://schemas.microsoft.com/office/drawing/2014/main" id="{FCB565BA-380D-4883-AC26-2A731C5A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40" y="5014582"/>
            <a:ext cx="1070043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Digital Ocean Space">
            <a:extLst>
              <a:ext uri="{FF2B5EF4-FFF2-40B4-BE49-F238E27FC236}">
                <a16:creationId xmlns:a16="http://schemas.microsoft.com/office/drawing/2014/main" id="{0685B50A-B5CE-4FB1-826B-A22FCB68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10" y="5103494"/>
            <a:ext cx="892217" cy="8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4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D49A2D-8875-45C7-9C10-4F6D735F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1F22-2335-4AAB-9767-74387479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</a:t>
            </a:r>
          </a:p>
          <a:p>
            <a:pPr lvl="1"/>
            <a:r>
              <a:rPr lang="en-US" dirty="0"/>
              <a:t>Send file – Form Data (Multipart) / File Only (FE)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Read file data from Http Request (BE)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Write file to storage (BE)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Return file URL / File content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Read file name from Http Request</a:t>
            </a:r>
          </a:p>
          <a:p>
            <a:pPr lvl="1"/>
            <a:r>
              <a:rPr lang="en-US" dirty="0"/>
              <a:t>Remove file from storage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F74-10CF-41E0-9A57-76F28B57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/>
          <a:lstStyle/>
          <a:p>
            <a:r>
              <a:rPr lang="en-US" dirty="0"/>
              <a:t>Configuring Server and File Storage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2D09-B577-4F22-8591-DF9960A2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19225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MULTIPART (</a:t>
            </a:r>
            <a:r>
              <a:rPr lang="en-US" altLang="en-US" b="1" dirty="0" err="1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MultipartProperties</a:t>
            </a: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multipart uploads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spring.servlet.multipart.enabled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file size.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spring.servlet.multipart.max</a:t>
            </a:r>
            <a:r>
              <a:rPr lang="en-US" alt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-file-size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Request 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spring.servlet.multipart.max</a:t>
            </a:r>
            <a:r>
              <a:rPr lang="en-US" alt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-request-size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File Storage Properties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files uploaded through the REST API will be stored in this directory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file.upload-dir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/public/</a:t>
            </a:r>
            <a:r>
              <a:rPr lang="en-US" altLang="en-US" b="1" dirty="0" err="1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classicmodels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/uploads</a:t>
            </a:r>
          </a:p>
          <a:p>
            <a:pPr marL="0" indent="0">
              <a:buNone/>
            </a:pPr>
            <a:endParaRPr lang="en-US" b="1" dirty="0">
              <a:solidFill>
                <a:srgbClr val="0077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Threshold after which files are written to disk.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spring.servlet.multipart.file</a:t>
            </a:r>
            <a:r>
              <a:rPr lang="en-US" alt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-size-threshold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</a:p>
          <a:p>
            <a:pPr marL="0" indent="0">
              <a:buNone/>
            </a:pP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File Storage Properties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files uploaded through the REST API will be stored in this directory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file.upload-dir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./product-images</a:t>
            </a: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71BF52-8A0D-4605-B810-7D85E04FE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646"/>
            <a:ext cx="65" cy="33588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1E31B2-FC67-7CA1-B8F4-0614F3EC8AC0}"/>
              </a:ext>
            </a:extLst>
          </p:cNvPr>
          <p:cNvSpPr/>
          <p:nvPr/>
        </p:nvSpPr>
        <p:spPr>
          <a:xfrm>
            <a:off x="740229" y="5780314"/>
            <a:ext cx="2177142" cy="52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9083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3C3-417F-42C0-BCDC-A974CD31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binding properties to a POJO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445A-B79B-4D68-8353-F5B62E6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18645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Boot has an awesome feature called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ConfigurationProperties</a:t>
            </a:r>
            <a:r>
              <a:rPr lang="en-US" dirty="0"/>
              <a:t> using which you can automatically bind the properties defined in the </a:t>
            </a:r>
            <a:r>
              <a:rPr lang="en-US" dirty="0" err="1"/>
              <a:t>application.properties</a:t>
            </a:r>
            <a:r>
              <a:rPr lang="en-US" dirty="0"/>
              <a:t> file to a POJO class.</a:t>
            </a:r>
          </a:p>
          <a:p>
            <a:r>
              <a:rPr lang="en-US" dirty="0"/>
              <a:t>Let’s define a POJO class called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FileStorageProperties</a:t>
            </a:r>
            <a:r>
              <a:rPr lang="en-US" dirty="0"/>
              <a:t> inside based-</a:t>
            </a:r>
            <a:r>
              <a:rPr lang="en-US" dirty="0" err="1"/>
              <a:t>package.properties</a:t>
            </a:r>
            <a:r>
              <a:rPr lang="en-US" dirty="0"/>
              <a:t> package to bind all the file storage properties.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8D9BFA-0E44-4AD4-B4FB-5B08275E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21069"/>
            <a:ext cx="6633226" cy="2167159"/>
          </a:xfrm>
          <a:prstGeom prst="rect">
            <a:avLst/>
          </a:prstGeom>
          <a:solidFill>
            <a:srgbClr val="F6F8FA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</a:p>
          <a:p>
            <a:pPr marL="1682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FileStorageProperties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uploadDir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578198-AE72-4B67-8FFE-4BE56DA3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85" y="4024726"/>
            <a:ext cx="401508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SpringBootApplication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EnableConfigurationProperties</a:t>
            </a:r>
            <a:r>
              <a:rPr lang="en-US" dirty="0">
                <a:solidFill>
                  <a:srgbClr val="080808"/>
                </a:solidFill>
              </a:rPr>
              <a:t>({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FileStorageProperties</a:t>
            </a:r>
            <a:r>
              <a:rPr lang="en-US" dirty="0" err="1">
                <a:solidFill>
                  <a:srgbClr val="080808"/>
                </a:solidFill>
              </a:rPr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br>
              <a:rPr lang="en-US" dirty="0">
                <a:solidFill>
                  <a:srgbClr val="0033B3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})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DemoApplication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{</a:t>
            </a:r>
            <a:br>
              <a:rPr lang="en-US" dirty="0">
                <a:solidFill>
                  <a:srgbClr val="080808"/>
                </a:solidFill>
              </a:rPr>
            </a:br>
            <a:r>
              <a:rPr lang="en-US" dirty="0">
                <a:solidFill>
                  <a:srgbClr val="080808"/>
                </a:solidFill>
              </a:rPr>
              <a:t>    public static void main(String[] </a:t>
            </a:r>
            <a:r>
              <a:rPr lang="en-US" dirty="0" err="1">
                <a:solidFill>
                  <a:srgbClr val="080808"/>
                </a:solidFill>
              </a:rPr>
              <a:t>args</a:t>
            </a:r>
            <a:r>
              <a:rPr lang="en-US" dirty="0">
                <a:solidFill>
                  <a:srgbClr val="080808"/>
                </a:solidFill>
              </a:rPr>
              <a:t>) 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344D7-A1BC-684D-4251-0827860E693F}"/>
              </a:ext>
            </a:extLst>
          </p:cNvPr>
          <p:cNvSpPr txBox="1"/>
          <p:nvPr/>
        </p:nvSpPr>
        <p:spPr>
          <a:xfrm>
            <a:off x="2819400" y="3133223"/>
            <a:ext cx="609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file.upload-dir</a:t>
            </a:r>
            <a:r>
              <a:rPr lang="en-US" altLang="en-US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./product-images</a:t>
            </a:r>
            <a:endParaRPr lang="en-US" altLang="en-US" b="1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40810D-0BF6-7523-8F67-0ACE613660C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096986" y="3569827"/>
            <a:ext cx="3314700" cy="588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68B7437-41A0-9A00-23AE-F096819969F8}"/>
              </a:ext>
            </a:extLst>
          </p:cNvPr>
          <p:cNvSpPr/>
          <p:nvPr/>
        </p:nvSpPr>
        <p:spPr>
          <a:xfrm>
            <a:off x="2699657" y="3051313"/>
            <a:ext cx="794657" cy="51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D65F9-3E2E-8D10-7968-5900973A33BD}"/>
              </a:ext>
            </a:extLst>
          </p:cNvPr>
          <p:cNvSpPr/>
          <p:nvPr/>
        </p:nvSpPr>
        <p:spPr>
          <a:xfrm>
            <a:off x="3545114" y="3037453"/>
            <a:ext cx="1496786" cy="51851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23D279-A557-4632-D1BC-318893BA123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293507" y="3555967"/>
            <a:ext cx="0" cy="193043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7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B26C8-34EC-4457-99DB-FC78AF1E7D1E}"/>
</file>

<file path=customXml/itemProps2.xml><?xml version="1.0" encoding="utf-8"?>
<ds:datastoreItem xmlns:ds="http://schemas.openxmlformats.org/officeDocument/2006/customXml" ds:itemID="{66A6CAD1-61C9-405E-8739-AAE68E0C7D7D}"/>
</file>

<file path=customXml/itemProps3.xml><?xml version="1.0" encoding="utf-8"?>
<ds:datastoreItem xmlns:ds="http://schemas.openxmlformats.org/officeDocument/2006/customXml" ds:itemID="{F2D3B839-503E-4B29-89AD-E60B402B2D95}"/>
</file>

<file path=docProps/app.xml><?xml version="1.0" encoding="utf-8"?>
<Properties xmlns="http://schemas.openxmlformats.org/officeDocument/2006/extended-properties" xmlns:vt="http://schemas.openxmlformats.org/officeDocument/2006/docPropsVTypes">
  <TotalTime>12353</TotalTime>
  <Words>1240</Words>
  <Application>Microsoft Macintosh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Fira Code Medium</vt:lpstr>
      <vt:lpstr>Office Theme</vt:lpstr>
      <vt:lpstr>Spring RESTful API  File Services</vt:lpstr>
      <vt:lpstr>SPA Running Environment</vt:lpstr>
      <vt:lpstr>File Storage Architectures (1)</vt:lpstr>
      <vt:lpstr>File Storage Architectures (2)</vt:lpstr>
      <vt:lpstr>File Storage Architectures (3)</vt:lpstr>
      <vt:lpstr>File Storage Architectures (4)</vt:lpstr>
      <vt:lpstr>File Operation</vt:lpstr>
      <vt:lpstr>Configuring Server and File Storage Properties</vt:lpstr>
      <vt:lpstr>Automatically binding properties to a POJO class</vt:lpstr>
      <vt:lpstr>Binding properties to a POJO class</vt:lpstr>
      <vt:lpstr>Test properties/POJO binding</vt:lpstr>
      <vt:lpstr>FileService : Initialize</vt:lpstr>
      <vt:lpstr>Modify FileController to Test FileService - Initialize </vt:lpstr>
      <vt:lpstr>FileService: Storing File (add this method to FileService)</vt:lpstr>
      <vt:lpstr>Add this method to FileController - Test FileService – Storing File </vt:lpstr>
      <vt:lpstr>FileService: LoadFile</vt:lpstr>
      <vt:lpstr>File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443</cp:revision>
  <dcterms:created xsi:type="dcterms:W3CDTF">2022-01-23T06:11:28Z</dcterms:created>
  <dcterms:modified xsi:type="dcterms:W3CDTF">2024-03-19T06:30:24Z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