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7" r:id="rId6"/>
    <p:sldId id="278" r:id="rId7"/>
    <p:sldId id="304" r:id="rId8"/>
    <p:sldId id="301" r:id="rId9"/>
    <p:sldId id="258" r:id="rId10"/>
    <p:sldId id="259" r:id="rId11"/>
    <p:sldId id="261" r:id="rId12"/>
    <p:sldId id="260" r:id="rId13"/>
    <p:sldId id="279" r:id="rId14"/>
    <p:sldId id="302" r:id="rId15"/>
    <p:sldId id="262" r:id="rId16"/>
    <p:sldId id="264" r:id="rId17"/>
    <p:sldId id="303" r:id="rId18"/>
    <p:sldId id="305" r:id="rId19"/>
    <p:sldId id="276" r:id="rId20"/>
    <p:sldId id="306" r:id="rId21"/>
    <p:sldId id="275" r:id="rId22"/>
    <p:sldId id="307" r:id="rId23"/>
    <p:sldId id="308" r:id="rId24"/>
    <p:sldId id="30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1E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EF620-8922-4C32-A55D-A0F45541F96E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F148-090B-46E4-95C5-905F691A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0460-4EC4-471D-BE71-688734F3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6720-0B7D-4D00-8D9B-102495D3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ACAB-0FDB-4FB1-A42C-3B0A06BD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0578-C255-4A16-A7D2-16948788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5D64-BFDF-4C15-822B-F78D4612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AE97-0D12-45A9-B306-12DAE305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8D654-C0C2-41E7-BC23-CDD86D41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0D9A-A160-4FD7-9CF1-489E8731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96E3-984F-4D16-9E65-5A24A081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98FE-E823-4C4C-8793-42117C3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EF01C-B58D-4070-9E62-92E3C043A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CF53-BC85-41ED-81EA-E984CE74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1786-2998-4673-8430-BD64E289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DE64-6240-4D95-8742-C800D72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C2AF-BE8C-43DE-B328-0BCEE0AE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9ABF-5C4B-48F8-AAE7-DCA6E04A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CF75-7CC0-4EFC-BDCF-D3E10894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CA0B-3421-410C-8ABB-94400C6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425-E33F-4C2F-A53E-FCA1A85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B359-8B01-4994-98DD-37544617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9AE6-60CB-47CE-AE3F-9D857628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7E42-46EB-470D-8813-864EFF79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36BE-C54C-4252-A626-72F7CF1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0014-2B28-4AEB-9F26-0AC769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E87A-95F0-44DB-8660-E48E158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A201-CD84-4327-B2AA-1EC8B71B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6F00-F9C1-4FB5-8EC4-28BCC5DE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A818-FE1F-4E4D-9443-B61D43BB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213B-1379-4E2A-9AD7-4A9F065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BA01-43D3-4C92-A6E3-567EC6E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C98E-27D2-4EE9-88DE-A13EAC6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1B2F-CCCE-4F08-B6F7-A9CA809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EA33-1641-4445-AF8F-418418FB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A4AF-A3D0-40DA-9DE6-C454B38C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74683-14F2-4BE0-B2FA-8CF12C25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B0D9E-29FB-4A7C-A054-ED2CCB5E0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67CB4-E325-4233-9093-62EF5C47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54984-A416-4382-A423-9E1A147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DB634-8646-4494-8D33-6399D354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D984-CC33-4490-9656-076D9D5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3096-E28B-48B2-B879-B7C3780B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37385-DD4D-4EE3-A1AA-43E8E050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08FF5-CEFF-4A3F-9811-B082375C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F3AAF-C819-4198-A953-0E10FFD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F5C87-E69B-4ADD-B7BA-95564C8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4778-5EA7-481F-9660-F2158B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A69-8D64-4ACB-9AC2-E2053292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8B77-A97C-40F3-AFBE-7E95FBEA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057E-7EFB-42BD-8575-9D12DFFF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D5A5-1478-465B-B5DC-43F90A9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65FD-FDDF-4067-91E2-CA2BAC40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24E0-15B4-424A-A0A6-AFFED28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ED15-FA2A-4F4B-BBB4-2A4508BB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478C-9684-4FAA-A419-5FF91FCE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1CDC-ABF9-4CE2-BFD7-C1BFFA07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1A3B-AE46-4A50-8986-157593B1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EC2A-968C-45FC-B01B-C1974C4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CAF8-E588-4F3E-AC16-37ED0C1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E964A-0839-4B3F-BD96-4A199D9C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3E04-0A1C-4D03-A388-A22D4957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6774"/>
            <a:ext cx="10515600" cy="499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FE97-6E29-4540-AC40-B0B844B0C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881-F612-4398-96DF-95888C1B525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FD52-7D84-4A3B-8800-53F57D1C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62BE-503B-40EA-9ECD-86AE1C1D8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ED3-FCB8-487E-B94F-805ACEE5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384" y="1971813"/>
            <a:ext cx="9144000" cy="2049362"/>
          </a:xfrm>
        </p:spPr>
        <p:txBody>
          <a:bodyPr>
            <a:normAutofit/>
          </a:bodyPr>
          <a:lstStyle/>
          <a:p>
            <a:r>
              <a:rPr lang="en-US" sz="3600" dirty="0"/>
              <a:t>Spring Data JPA</a:t>
            </a:r>
            <a:br>
              <a:rPr lang="en-US" sz="3600" dirty="0"/>
            </a:br>
            <a:r>
              <a:rPr lang="en-US" sz="3600" dirty="0"/>
              <a:t>Query Creation</a:t>
            </a:r>
          </a:p>
        </p:txBody>
      </p:sp>
      <p:pic>
        <p:nvPicPr>
          <p:cNvPr id="1028" name="Picture 4" descr="What is Spring Boot?">
            <a:extLst>
              <a:ext uri="{FF2B5EF4-FFF2-40B4-BE49-F238E27FC236}">
                <a16:creationId xmlns:a16="http://schemas.microsoft.com/office/drawing/2014/main" id="{9E0C217F-C505-4912-AE95-A3D99898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39" y="1023106"/>
            <a:ext cx="2198451" cy="11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3D86746-317C-E5E0-ECCE-856E880B9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066"/>
            <a:ext cx="9144000" cy="641733"/>
          </a:xfrm>
        </p:spPr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269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1C19-2539-4D3B-BCC2-1D1769FA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46764F-D03C-4015-8DE9-5F9ABD908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5204" y="1361901"/>
            <a:ext cx="9438353" cy="221599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82880" rIns="9144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interface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CustomerRepository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extends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JpaRepository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findAllByCustomerNameContaining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name);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findAllByCityContainsOrderByCountry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name);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findAllByCreditLimitBetween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Double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lower,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Double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upper);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findAllByCustomerNameBetween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lower,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upper);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043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82A6-ED9E-BF08-1A14-22E2DEE9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A625-2FE8-FBE4-BDB0-42F08CB0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564907"/>
          </a:xfrm>
        </p:spPr>
        <p:txBody>
          <a:bodyPr/>
          <a:lstStyle/>
          <a:p>
            <a:r>
              <a:rPr lang="en-TH" dirty="0"/>
              <a:t>Create REST API service for Products as end-points below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704F22-E981-002C-4E29-905C9B11F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181430"/>
              </p:ext>
            </p:extLst>
          </p:nvPr>
        </p:nvGraphicFramePr>
        <p:xfrm>
          <a:off x="1057847" y="2014151"/>
          <a:ext cx="10050036" cy="3413760"/>
        </p:xfrm>
        <a:graphic>
          <a:graphicData uri="http://schemas.openxmlformats.org/drawingml/2006/table">
            <a:tbl>
              <a:tblPr/>
              <a:tblGrid>
                <a:gridCol w="3350012">
                  <a:extLst>
                    <a:ext uri="{9D8B030D-6E8A-4147-A177-3AD203B41FA5}">
                      <a16:colId xmlns:a16="http://schemas.microsoft.com/office/drawing/2014/main" val="1409732731"/>
                    </a:ext>
                  </a:extLst>
                </a:gridCol>
                <a:gridCol w="2181159">
                  <a:extLst>
                    <a:ext uri="{9D8B030D-6E8A-4147-A177-3AD203B41FA5}">
                      <a16:colId xmlns:a16="http://schemas.microsoft.com/office/drawing/2014/main" val="565148698"/>
                    </a:ext>
                  </a:extLst>
                </a:gridCol>
                <a:gridCol w="4518865">
                  <a:extLst>
                    <a:ext uri="{9D8B030D-6E8A-4147-A177-3AD203B41FA5}">
                      <a16:colId xmlns:a16="http://schemas.microsoft.com/office/drawing/2014/main" val="356454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HTTP verb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020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all products filter by price between and product name contains 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76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/products/product-line/{id}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products by product line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628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/products/{id}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product by product id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3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POST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Add new product 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60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/products/{id}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PUT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Update product 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83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6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1A89-DE3D-4A36-A6AA-AD941F9A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JPA Named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BA2B-B431-485C-915F-C94411B0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3236139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named queries to declare queries for entities is a valid approach and works fine for a small number of queries. </a:t>
            </a:r>
          </a:p>
          <a:p>
            <a:r>
              <a:rPr lang="en-US" dirty="0"/>
              <a:t>As the queries themselves are tied to the Java method that runs them, you can actually bind them directly by using the Spring Data JPA @Query annotation rather than annotating them to the domain class. </a:t>
            </a:r>
          </a:p>
          <a:p>
            <a:r>
              <a:rPr lang="en-US" dirty="0"/>
              <a:t>This frees the domain class from persistence specific information and co-locates the query to the repository interface.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2A1E5-275D-4D5F-926D-84619E298267}"/>
              </a:ext>
            </a:extLst>
          </p:cNvPr>
          <p:cNvSpPr/>
          <p:nvPr/>
        </p:nvSpPr>
        <p:spPr>
          <a:xfrm>
            <a:off x="1079157" y="4614902"/>
            <a:ext cx="9993034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</a:rPr>
              <a:t>public</a:t>
            </a:r>
            <a:r>
              <a:rPr lang="en-US" sz="2400" dirty="0">
                <a:solidFill>
                  <a:srgbClr val="222222"/>
                </a:solidFill>
              </a:rPr>
              <a:t> </a:t>
            </a:r>
            <a:r>
              <a:rPr lang="en-US" sz="2400" b="1" dirty="0">
                <a:solidFill>
                  <a:srgbClr val="333333"/>
                </a:solidFill>
              </a:rPr>
              <a:t>interface</a:t>
            </a:r>
            <a:r>
              <a:rPr lang="en-US" sz="2400" dirty="0">
                <a:solidFill>
                  <a:srgbClr val="222222"/>
                </a:solidFill>
              </a:rPr>
              <a:t> </a:t>
            </a:r>
            <a:r>
              <a:rPr lang="en-US" sz="2400" b="1" dirty="0" err="1">
                <a:solidFill>
                  <a:srgbClr val="445588"/>
                </a:solidFill>
              </a:rPr>
              <a:t>UserRepository</a:t>
            </a:r>
            <a:r>
              <a:rPr lang="en-US" sz="2400" dirty="0">
                <a:solidFill>
                  <a:srgbClr val="222222"/>
                </a:solidFill>
              </a:rPr>
              <a:t> </a:t>
            </a:r>
            <a:r>
              <a:rPr lang="en-US" sz="2400" b="1" dirty="0">
                <a:solidFill>
                  <a:srgbClr val="333333"/>
                </a:solidFill>
              </a:rPr>
              <a:t>extends</a:t>
            </a:r>
            <a:r>
              <a:rPr lang="en-US" sz="2400" dirty="0">
                <a:solidFill>
                  <a:srgbClr val="222222"/>
                </a:solidFill>
              </a:rPr>
              <a:t> </a:t>
            </a:r>
            <a:r>
              <a:rPr lang="en-US" sz="2400" b="1" dirty="0" err="1">
                <a:solidFill>
                  <a:srgbClr val="445588"/>
                </a:solidFill>
              </a:rPr>
              <a:t>JpaRepository</a:t>
            </a:r>
            <a:r>
              <a:rPr lang="en-US" sz="2400" dirty="0">
                <a:solidFill>
                  <a:srgbClr val="222222"/>
                </a:solidFill>
              </a:rPr>
              <a:t>&lt;</a:t>
            </a:r>
            <a:r>
              <a:rPr lang="en-US" sz="2400" b="1" dirty="0">
                <a:solidFill>
                  <a:srgbClr val="445588"/>
                </a:solidFill>
              </a:rPr>
              <a:t>User</a:t>
            </a:r>
            <a:r>
              <a:rPr lang="en-US" sz="2400" dirty="0">
                <a:solidFill>
                  <a:srgbClr val="222222"/>
                </a:solidFill>
              </a:rPr>
              <a:t>, </a:t>
            </a:r>
            <a:r>
              <a:rPr lang="en-US" sz="2400" b="1" dirty="0">
                <a:solidFill>
                  <a:srgbClr val="445588"/>
                </a:solidFill>
              </a:rPr>
              <a:t>Long</a:t>
            </a:r>
            <a:r>
              <a:rPr lang="en-US" sz="2400" dirty="0">
                <a:solidFill>
                  <a:srgbClr val="222222"/>
                </a:solidFill>
              </a:rPr>
              <a:t>&gt; { </a:t>
            </a:r>
          </a:p>
          <a:p>
            <a:r>
              <a:rPr lang="en-US" sz="2400" b="1" dirty="0">
                <a:solidFill>
                  <a:srgbClr val="222222"/>
                </a:solidFill>
              </a:rPr>
              <a:t>    </a:t>
            </a:r>
            <a:r>
              <a:rPr lang="en-US" sz="2400" b="1" dirty="0">
                <a:solidFill>
                  <a:srgbClr val="999999"/>
                </a:solidFill>
              </a:rPr>
              <a:t>@Query("select u from User u where </a:t>
            </a:r>
            <a:r>
              <a:rPr lang="en-US" sz="2400" b="1" dirty="0" err="1">
                <a:solidFill>
                  <a:srgbClr val="999999"/>
                </a:solidFill>
              </a:rPr>
              <a:t>u.emailAddress</a:t>
            </a:r>
            <a:r>
              <a:rPr lang="en-US" sz="2400" b="1" dirty="0">
                <a:solidFill>
                  <a:srgbClr val="999999"/>
                </a:solidFill>
              </a:rPr>
              <a:t> = ?1")</a:t>
            </a:r>
            <a:r>
              <a:rPr lang="en-US" sz="2400" dirty="0">
                <a:solidFill>
                  <a:srgbClr val="222222"/>
                </a:solidFill>
              </a:rPr>
              <a:t> </a:t>
            </a:r>
          </a:p>
          <a:p>
            <a:r>
              <a:rPr lang="en-US" sz="2400" dirty="0">
                <a:solidFill>
                  <a:srgbClr val="222222"/>
                </a:solidFill>
              </a:rPr>
              <a:t>    User </a:t>
            </a:r>
            <a:r>
              <a:rPr lang="en-US" sz="2400" b="1" dirty="0" err="1">
                <a:solidFill>
                  <a:srgbClr val="990000"/>
                </a:solidFill>
              </a:rPr>
              <a:t>findByEmailAddress</a:t>
            </a:r>
            <a:r>
              <a:rPr lang="en-US" sz="2400" dirty="0">
                <a:solidFill>
                  <a:srgbClr val="222222"/>
                </a:solidFill>
              </a:rPr>
              <a:t>(String </a:t>
            </a:r>
            <a:r>
              <a:rPr lang="en-US" sz="2400" dirty="0" err="1">
                <a:solidFill>
                  <a:srgbClr val="222222"/>
                </a:solidFill>
              </a:rPr>
              <a:t>emailAddress</a:t>
            </a:r>
            <a:r>
              <a:rPr lang="en-US" sz="2400" dirty="0">
                <a:solidFill>
                  <a:srgbClr val="222222"/>
                </a:solidFill>
              </a:rPr>
              <a:t>); </a:t>
            </a:r>
          </a:p>
          <a:p>
            <a:r>
              <a:rPr lang="en-US" sz="2400" dirty="0">
                <a:solidFill>
                  <a:srgbClr val="222222"/>
                </a:solidFill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62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7879-B7E2-443B-8290-2D4DEDB6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4E26-16C2-488E-91E0-36E54ABB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2242226"/>
          </a:xfrm>
        </p:spPr>
        <p:txBody>
          <a:bodyPr>
            <a:normAutofit/>
          </a:bodyPr>
          <a:lstStyle/>
          <a:p>
            <a:r>
              <a:rPr lang="en-US" dirty="0"/>
              <a:t>The @Query annotation allows for running native queries by setting the </a:t>
            </a:r>
            <a:r>
              <a:rPr lang="en-US" dirty="0" err="1"/>
              <a:t>nativeQuery</a:t>
            </a:r>
            <a:r>
              <a:rPr lang="en-US" dirty="0"/>
              <a:t> flag to true, as shown in the following example:</a:t>
            </a:r>
          </a:p>
          <a:p>
            <a:endParaRPr lang="en-US" dirty="0"/>
          </a:p>
          <a:p>
            <a:r>
              <a:rPr lang="en-US" dirty="0"/>
              <a:t>Declare a native query at the query method using @Query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41467-059F-48DF-BC11-15897180567E}"/>
              </a:ext>
            </a:extLst>
          </p:cNvPr>
          <p:cNvSpPr/>
          <p:nvPr/>
        </p:nvSpPr>
        <p:spPr>
          <a:xfrm>
            <a:off x="1008418" y="3653794"/>
            <a:ext cx="10689939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</a:rPr>
              <a:t>public</a:t>
            </a:r>
            <a:r>
              <a:rPr lang="en-US" sz="2000" dirty="0">
                <a:solidFill>
                  <a:srgbClr val="222222"/>
                </a:solidFill>
              </a:rPr>
              <a:t> </a:t>
            </a:r>
            <a:r>
              <a:rPr lang="en-US" sz="2000" b="1" dirty="0">
                <a:solidFill>
                  <a:srgbClr val="333333"/>
                </a:solidFill>
              </a:rPr>
              <a:t>interface</a:t>
            </a:r>
            <a:r>
              <a:rPr lang="en-US" sz="2000" dirty="0">
                <a:solidFill>
                  <a:srgbClr val="222222"/>
                </a:solidFill>
              </a:rPr>
              <a:t> </a:t>
            </a:r>
            <a:r>
              <a:rPr lang="en-US" sz="2000" b="1" dirty="0" err="1">
                <a:solidFill>
                  <a:srgbClr val="445588"/>
                </a:solidFill>
              </a:rPr>
              <a:t>UserRepository</a:t>
            </a:r>
            <a:r>
              <a:rPr lang="en-US" sz="2000" dirty="0">
                <a:solidFill>
                  <a:srgbClr val="222222"/>
                </a:solidFill>
              </a:rPr>
              <a:t> </a:t>
            </a:r>
            <a:r>
              <a:rPr lang="en-US" sz="2000" b="1" dirty="0">
                <a:solidFill>
                  <a:srgbClr val="333333"/>
                </a:solidFill>
              </a:rPr>
              <a:t>extends</a:t>
            </a:r>
            <a:r>
              <a:rPr lang="en-US" sz="2000" dirty="0">
                <a:solidFill>
                  <a:srgbClr val="222222"/>
                </a:solidFill>
              </a:rPr>
              <a:t> </a:t>
            </a:r>
            <a:r>
              <a:rPr lang="en-US" sz="2000" b="1" dirty="0" err="1">
                <a:solidFill>
                  <a:srgbClr val="445588"/>
                </a:solidFill>
              </a:rPr>
              <a:t>JpaRepository</a:t>
            </a:r>
            <a:r>
              <a:rPr lang="en-US" sz="2000" dirty="0">
                <a:solidFill>
                  <a:srgbClr val="222222"/>
                </a:solidFill>
              </a:rPr>
              <a:t>&lt;</a:t>
            </a:r>
            <a:r>
              <a:rPr lang="en-US" sz="2000" b="1" dirty="0">
                <a:solidFill>
                  <a:srgbClr val="445588"/>
                </a:solidFill>
              </a:rPr>
              <a:t>User</a:t>
            </a:r>
            <a:r>
              <a:rPr lang="en-US" sz="2000" dirty="0">
                <a:solidFill>
                  <a:srgbClr val="222222"/>
                </a:solidFill>
              </a:rPr>
              <a:t>, </a:t>
            </a:r>
            <a:r>
              <a:rPr lang="en-US" sz="2000" b="1" dirty="0">
                <a:solidFill>
                  <a:srgbClr val="445588"/>
                </a:solidFill>
              </a:rPr>
              <a:t>Long</a:t>
            </a:r>
            <a:r>
              <a:rPr lang="en-US" sz="2000" dirty="0">
                <a:solidFill>
                  <a:srgbClr val="222222"/>
                </a:solidFill>
              </a:rPr>
              <a:t>&gt; { </a:t>
            </a:r>
          </a:p>
          <a:p>
            <a:r>
              <a:rPr lang="en-US" sz="2000" b="1" dirty="0">
                <a:solidFill>
                  <a:srgbClr val="222222"/>
                </a:solidFill>
              </a:rPr>
              <a:t>        </a:t>
            </a:r>
            <a:r>
              <a:rPr lang="en-US" sz="2000" b="1" dirty="0">
                <a:solidFill>
                  <a:srgbClr val="999999"/>
                </a:solidFill>
              </a:rPr>
              <a:t>@Query(value = "SELECT * FROM USERS WHERE EMAIL_ADDRESS = ?1",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nativeQuery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true</a:t>
            </a:r>
            <a:r>
              <a:rPr lang="en-US" sz="2000" b="1" dirty="0">
                <a:solidFill>
                  <a:srgbClr val="999999"/>
                </a:solidFill>
              </a:rPr>
              <a:t>)</a:t>
            </a:r>
            <a:r>
              <a:rPr lang="en-US" sz="2000" dirty="0">
                <a:solidFill>
                  <a:srgbClr val="222222"/>
                </a:solidFill>
              </a:rPr>
              <a:t> </a:t>
            </a:r>
          </a:p>
          <a:p>
            <a:r>
              <a:rPr lang="en-US" sz="2000" dirty="0">
                <a:solidFill>
                  <a:srgbClr val="222222"/>
                </a:solidFill>
              </a:rPr>
              <a:t>        User </a:t>
            </a:r>
            <a:r>
              <a:rPr lang="en-US" sz="2000" b="1" dirty="0" err="1">
                <a:solidFill>
                  <a:srgbClr val="990000"/>
                </a:solidFill>
              </a:rPr>
              <a:t>findByEmailAddress</a:t>
            </a:r>
            <a:r>
              <a:rPr lang="en-US" sz="2000" dirty="0">
                <a:solidFill>
                  <a:srgbClr val="222222"/>
                </a:solidFill>
              </a:rPr>
              <a:t>(String </a:t>
            </a:r>
            <a:r>
              <a:rPr lang="en-US" sz="2000" dirty="0" err="1">
                <a:solidFill>
                  <a:srgbClr val="222222"/>
                </a:solidFill>
              </a:rPr>
              <a:t>emailAddress</a:t>
            </a:r>
            <a:r>
              <a:rPr lang="en-US" sz="2000" dirty="0">
                <a:solidFill>
                  <a:srgbClr val="222222"/>
                </a:solidFill>
              </a:rPr>
              <a:t>); </a:t>
            </a:r>
          </a:p>
          <a:p>
            <a:r>
              <a:rPr lang="en-US" sz="2000" dirty="0">
                <a:solidFill>
                  <a:srgbClr val="222222"/>
                </a:solidFill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931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1D304-1779-F6A0-B97A-67F4D9F6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5584-90D1-72E6-CB90-B7A42075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390E-1E27-9AE6-DEBD-524E30A0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564907"/>
          </a:xfrm>
        </p:spPr>
        <p:txBody>
          <a:bodyPr>
            <a:normAutofit fontScale="92500"/>
          </a:bodyPr>
          <a:lstStyle/>
          <a:p>
            <a:r>
              <a:rPr lang="en-TH" dirty="0"/>
              <a:t>Using Name Query instead Query Method for REST service in exercise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40A1AC-770F-A276-86E3-9E1DC23FE519}"/>
              </a:ext>
            </a:extLst>
          </p:cNvPr>
          <p:cNvGraphicFramePr>
            <a:graphicFrameLocks/>
          </p:cNvGraphicFramePr>
          <p:nvPr/>
        </p:nvGraphicFramePr>
        <p:xfrm>
          <a:off x="1057847" y="2014151"/>
          <a:ext cx="10050036" cy="3413760"/>
        </p:xfrm>
        <a:graphic>
          <a:graphicData uri="http://schemas.openxmlformats.org/drawingml/2006/table">
            <a:tbl>
              <a:tblPr/>
              <a:tblGrid>
                <a:gridCol w="3350012">
                  <a:extLst>
                    <a:ext uri="{9D8B030D-6E8A-4147-A177-3AD203B41FA5}">
                      <a16:colId xmlns:a16="http://schemas.microsoft.com/office/drawing/2014/main" val="1409732731"/>
                    </a:ext>
                  </a:extLst>
                </a:gridCol>
                <a:gridCol w="2181159">
                  <a:extLst>
                    <a:ext uri="{9D8B030D-6E8A-4147-A177-3AD203B41FA5}">
                      <a16:colId xmlns:a16="http://schemas.microsoft.com/office/drawing/2014/main" val="565148698"/>
                    </a:ext>
                  </a:extLst>
                </a:gridCol>
                <a:gridCol w="4518865">
                  <a:extLst>
                    <a:ext uri="{9D8B030D-6E8A-4147-A177-3AD203B41FA5}">
                      <a16:colId xmlns:a16="http://schemas.microsoft.com/office/drawing/2014/main" val="356454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HTTP verb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020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all products filter by price between and product name contains 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76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/products/line/{product-line}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products by product line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628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/products/{id}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product by product id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3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POST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Add new product 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60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/products/{id}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PUT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Update product 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83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7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95B7-FBCF-8CF2-196A-B4B384AB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Spring Data REST: Pagination and Sorting</a:t>
            </a:r>
            <a:endParaRPr lang="en-T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F8A9-8B7D-6AB1-AB05-136F537D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 err="1"/>
              <a:t>PagingAndSortingRepository</a:t>
            </a:r>
            <a:r>
              <a:rPr lang="en-US" dirty="0"/>
              <a:t> is an extension of </a:t>
            </a:r>
            <a:r>
              <a:rPr lang="en-US" dirty="0" err="1"/>
              <a:t>CrudRepository</a:t>
            </a:r>
            <a:r>
              <a:rPr lang="en-US" dirty="0"/>
              <a:t> to provide additional methods to retrieve entities using the pagination and sorting abstraction. It implicitly provides two methods: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Page&lt;T&gt;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findAll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(Pageable pageable)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returns a Page of entities meeting the paging restriction provided in the Pageable object.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Pageable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firstPageTwoElements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PageRequest.of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Pageable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secondPageFiveElements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PageRequest.of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&lt;T&gt;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findAll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(Sort sort)</a:t>
            </a:r>
            <a:br>
              <a:rPr lang="en-US" dirty="0"/>
            </a:br>
            <a:r>
              <a:rPr lang="en-US" dirty="0"/>
              <a:t>returns all entities sorted by the given options. No paging is applied here.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Sort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sortedByName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Sort.by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Pagination &amp; Sorting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Pageable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sortedByPriceDescNameAsc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PageRequest.of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Sort.by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).descending().and(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Sort.by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2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C611-5A8D-479F-82BD-9CE657D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Spring Data Sort and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46D5-C566-4FB6-8F22-7E21E41A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27" y="1261579"/>
            <a:ext cx="10515600" cy="27324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Sort class provides sorting options for database queries with more flexibility in choosing single/multiple sort columns and directions (ascending/descending).</a:t>
            </a:r>
          </a:p>
          <a:p>
            <a:pPr lvl="1"/>
            <a:r>
              <a:rPr lang="en-US" dirty="0"/>
              <a:t>we use by(), descending(), and() methods to create Sort object and pass it to </a:t>
            </a:r>
            <a:r>
              <a:rPr lang="en-US" dirty="0" err="1"/>
              <a:t>Repository.findAll</a:t>
            </a:r>
            <a:r>
              <a:rPr lang="en-US" dirty="0"/>
              <a:t>()</a:t>
            </a:r>
          </a:p>
          <a:p>
            <a:r>
              <a:rPr lang="en-US" dirty="0"/>
              <a:t>You can sort results by Sort and Order object with one or more specified variables. </a:t>
            </a:r>
          </a:p>
          <a:p>
            <a:r>
              <a:rPr lang="en-US" dirty="0"/>
              <a:t>Sorting can be done in ascending or descending order.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EBE2C5-B67B-4434-A8FC-DB582CBB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DD3830E-2BA4-491D-B9BE-21A8BE66C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99" y="3994031"/>
            <a:ext cx="690205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@Service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</a:rPr>
              <a:t>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getAllCustomers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lang="en-US" altLang="en-US" dirty="0" err="1">
                <a:solidFill>
                  <a:srgbClr val="000000"/>
                </a:solidFill>
              </a:rPr>
              <a:t>Sort</a:t>
            </a:r>
            <a:r>
              <a:rPr lang="en-US" altLang="en-US" dirty="0" err="1">
                <a:solidFill>
                  <a:srgbClr val="080808"/>
                </a:solidFill>
              </a:rPr>
              <a:t>.</a:t>
            </a:r>
            <a:r>
              <a:rPr lang="en-US" altLang="en-US" dirty="0" err="1">
                <a:solidFill>
                  <a:srgbClr val="000000"/>
                </a:solidFill>
              </a:rPr>
              <a:t>Direction</a:t>
            </a:r>
            <a:r>
              <a:rPr lang="en-US" altLang="en-US" dirty="0" err="1">
                <a:solidFill>
                  <a:srgbClr val="080808"/>
                </a:solidFill>
              </a:rPr>
              <a:t>.</a:t>
            </a:r>
            <a:r>
              <a:rPr lang="en-US" altLang="en-US" i="1" dirty="0" err="1">
                <a:solidFill>
                  <a:srgbClr val="871094"/>
                </a:solidFill>
              </a:rPr>
              <a:t>DESC</a:t>
            </a:r>
            <a:r>
              <a:rPr lang="en-US" altLang="en-US" dirty="0">
                <a:solidFill>
                  <a:srgbClr val="080808"/>
                </a:solidFill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80808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8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37A1-0F2C-4C32-8303-14FB180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Order object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273E9E-4823-4D01-8983-7023E19AA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597B2C-52D6-4483-99EA-3C7C1F904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81738B0-4E65-4E8D-9E9A-125915439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4530"/>
            <a:ext cx="9650399" cy="2130020"/>
          </a:xfrm>
          <a:prstGeom prst="rect">
            <a:avLst/>
          </a:prstGeom>
          <a:solidFill>
            <a:srgbClr val="FAFA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order by 'published' column - ascending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tutorials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"published"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order by 'published' column, descending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"published"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descending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order by 'published' column - descending, then order by 'title' - ascending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"published"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descending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E84E030-1E12-4839-A9ED-671F58F1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910009"/>
            <a:ext cx="9650399" cy="2099242"/>
          </a:xfrm>
          <a:prstGeom prst="rect">
            <a:avLst/>
          </a:prstGeom>
          <a:solidFill>
            <a:srgbClr val="FAFA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Sort.Order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orders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Sort.Order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order1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Sort.Order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"published"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Sort.Order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order2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Sort.Order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tutorials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1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0871-0142-4AB3-BB98-4FFCBA37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JpaRepository</a:t>
            </a:r>
            <a:r>
              <a:rPr lang="en-US" dirty="0"/>
              <a:t> with 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7016-4CB5-4769-B585-5AC5A2E8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3017478"/>
          </a:xfrm>
        </p:spPr>
        <p:txBody>
          <a:bodyPr/>
          <a:lstStyle/>
          <a:p>
            <a:r>
              <a:rPr lang="en-US" dirty="0" err="1"/>
              <a:t>findAll</a:t>
            </a:r>
            <a:r>
              <a:rPr lang="en-US" dirty="0"/>
              <a:t>(Pageable pageable): returns a Page of entities meeting the paging condition provided by Pageable object.</a:t>
            </a:r>
          </a:p>
          <a:p>
            <a:r>
              <a:rPr lang="en-US" dirty="0"/>
              <a:t>Pagination can be added by creation of </a:t>
            </a:r>
            <a:r>
              <a:rPr lang="en-US" dirty="0" err="1"/>
              <a:t>PageRequest</a:t>
            </a:r>
            <a:r>
              <a:rPr lang="en-US" dirty="0"/>
              <a:t> object which is implementation of Pageable interface. </a:t>
            </a:r>
          </a:p>
          <a:p>
            <a:r>
              <a:rPr lang="en-US" dirty="0"/>
              <a:t>Similar to sorting adding pagination depends from type of Repository extended by our interface.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ED3D6-7620-4B1E-A9A9-497C314D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44" y="4209199"/>
            <a:ext cx="9583573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9E880D"/>
                </a:solidFill>
              </a:rPr>
              <a:t>    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Page&lt;Customer&gt;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getAllCustomers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page,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80808"/>
                </a:solidFill>
              </a:rPr>
              <a:t>            Pageable </a:t>
            </a:r>
            <a:r>
              <a:rPr lang="en-US" altLang="en-US" sz="2000" dirty="0" err="1">
                <a:solidFill>
                  <a:srgbClr val="080808"/>
                </a:solidFill>
              </a:rPr>
              <a:t>pageable</a:t>
            </a:r>
            <a:r>
              <a:rPr lang="en-US" altLang="en-US" sz="2000" dirty="0">
                <a:solidFill>
                  <a:srgbClr val="080808"/>
                </a:solidFill>
              </a:rPr>
              <a:t> =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b="1" dirty="0" err="1">
                <a:solidFill>
                  <a:srgbClr val="002060"/>
                </a:solidFill>
              </a:rPr>
              <a:t>PageRequest</a:t>
            </a:r>
            <a:r>
              <a:rPr lang="en-US" altLang="en-US" sz="2000" b="1" dirty="0" err="1">
                <a:solidFill>
                  <a:srgbClr val="0070C0"/>
                </a:solidFill>
              </a:rPr>
              <a:t>.</a:t>
            </a:r>
            <a:r>
              <a:rPr lang="en-US" altLang="en-US" sz="2000" b="1" i="1" dirty="0" err="1">
                <a:solidFill>
                  <a:srgbClr val="0070C0"/>
                </a:solidFill>
              </a:rPr>
              <a:t>of</a:t>
            </a:r>
            <a:r>
              <a:rPr lang="en-US" altLang="en-US" sz="2000" dirty="0">
                <a:solidFill>
                  <a:srgbClr val="080808"/>
                </a:solidFill>
              </a:rPr>
              <a:t>(page, </a:t>
            </a:r>
            <a:r>
              <a:rPr lang="en-US" altLang="en-US" sz="2000" dirty="0" err="1">
                <a:solidFill>
                  <a:srgbClr val="080808"/>
                </a:solidFill>
              </a:rPr>
              <a:t>pageSize</a:t>
            </a:r>
            <a:r>
              <a:rPr lang="en-US" altLang="en-US" sz="2000" dirty="0">
                <a:solidFill>
                  <a:srgbClr val="080808"/>
                </a:solidFill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(pageable);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525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95B7-FBCF-8CF2-196A-B4B384AB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Accepting Page and Sort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F8A9-8B7D-6AB1-AB05-136F537D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9718964" cy="51620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Generally, paging and sorting parameters are optional and thus part of the request URL as query parameters. If any API supports paging and sorting, ALWAYS provide default values to these parameters – to be used when the client does not choose to specify any paging or sorting preferences.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GetMapping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getAllCustomers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"id"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"0"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page,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"10"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sz="2100" dirty="0">
                <a:solidFill>
                  <a:srgbClr val="080808"/>
                </a:solidFill>
              </a:rPr>
              <a:t>	     Page&lt;Customer&gt; customers =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service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page,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lang="en-US" altLang="en-US" sz="2100" dirty="0">
                <a:solidFill>
                  <a:srgbClr val="080808"/>
                </a:solidFill>
              </a:rPr>
              <a:t>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effectLst/>
              </a:rPr>
              <a:t>customer</a:t>
            </a:r>
            <a:r>
              <a:rPr lang="en-US" altLang="en-US" sz="2100" dirty="0" err="1"/>
              <a:t>s</a:t>
            </a:r>
            <a:r>
              <a:rPr lang="en-US" altLang="en-US" sz="2100" dirty="0" err="1">
                <a:solidFill>
                  <a:srgbClr val="0033B3"/>
                </a:solidFill>
              </a:rPr>
              <a:t>.</a:t>
            </a:r>
            <a:r>
              <a:rPr lang="en-US" altLang="en-US" sz="2100" dirty="0" err="1">
                <a:solidFill>
                  <a:schemeClr val="accent6">
                    <a:lumMod val="75000"/>
                  </a:schemeClr>
                </a:solidFill>
              </a:rPr>
              <a:t>getConte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</a:rPr>
              <a:t>nt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2CD7E-438A-9553-A478-56CB39BF3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4152" b="18207"/>
          <a:stretch/>
        </p:blipFill>
        <p:spPr>
          <a:xfrm>
            <a:off x="7529946" y="2919747"/>
            <a:ext cx="3962400" cy="194550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155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B6C5-1AB5-4969-A56E-FE0A9CC8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79732" cy="325538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Basic Spring Data JPA Flow</a:t>
            </a:r>
          </a:p>
        </p:txBody>
      </p:sp>
      <p:pic>
        <p:nvPicPr>
          <p:cNvPr id="12290" name="Picture 2" descr="https://2.bp.blogspot.com/-EebmrWpAqO4/W9vzgI61vtI/AAAAAAAAEkw/Kb5YL-e8Ja8ENTWx445hvovrwTlpo3iGACLcBGAs/s1600/dataaccess_jpa_basic_flow.png">
            <a:extLst>
              <a:ext uri="{FF2B5EF4-FFF2-40B4-BE49-F238E27FC236}">
                <a16:creationId xmlns:a16="http://schemas.microsoft.com/office/drawing/2014/main" id="{2F7A93D1-4E31-4BF4-8E37-37A7D5D1D4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93" y="924128"/>
            <a:ext cx="6144764" cy="564761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</p:pic>
    </p:spTree>
    <p:extLst>
      <p:ext uri="{BB962C8B-B14F-4D97-AF65-F5344CB8AC3E}">
        <p14:creationId xmlns:p14="http://schemas.microsoft.com/office/powerpoint/2010/main" val="129694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854C-E8B3-41EB-87EC-621B5832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Page&lt;T&gt;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827F-52A6-4700-A43C-85DC97EF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7" y="1099226"/>
            <a:ext cx="4866861" cy="5306100"/>
          </a:xfrm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    "content": [</a:t>
            </a:r>
          </a:p>
          <a:p>
            <a:pPr marL="0" indent="0">
              <a:buNone/>
            </a:pPr>
            <a:r>
              <a:rPr lang="en-US" sz="1600" dirty="0"/>
              <a:t>        {</a:t>
            </a:r>
          </a:p>
          <a:p>
            <a:pPr marL="0" indent="0">
              <a:buNone/>
            </a:pPr>
            <a:r>
              <a:rPr lang="en-US" sz="1600" dirty="0"/>
              <a:t>            "id": 323,</a:t>
            </a:r>
          </a:p>
          <a:p>
            <a:pPr marL="0" indent="0">
              <a:buNone/>
            </a:pPr>
            <a:r>
              <a:rPr lang="en-US" sz="1600" dirty="0"/>
              <a:t>            "</a:t>
            </a:r>
            <a:r>
              <a:rPr lang="en-US" sz="1600" dirty="0" err="1"/>
              <a:t>customerName</a:t>
            </a:r>
            <a:r>
              <a:rPr lang="en-US" sz="1600" dirty="0"/>
              <a:t>": "Down Under </a:t>
            </a:r>
            <a:r>
              <a:rPr lang="en-US" sz="1600" dirty="0" err="1"/>
              <a:t>Souveniers</a:t>
            </a:r>
            <a:r>
              <a:rPr lang="en-US" sz="1600" dirty="0"/>
              <a:t>, Inc",</a:t>
            </a:r>
          </a:p>
          <a:p>
            <a:pPr marL="0" indent="0">
              <a:buNone/>
            </a:pPr>
            <a:r>
              <a:rPr lang="en-US" sz="1600" dirty="0"/>
              <a:t>            "</a:t>
            </a:r>
            <a:r>
              <a:rPr lang="en-US" sz="1600" dirty="0" err="1"/>
              <a:t>contactLastName</a:t>
            </a:r>
            <a:r>
              <a:rPr lang="en-US" sz="1600" dirty="0"/>
              <a:t>": "Graham",</a:t>
            </a:r>
          </a:p>
          <a:p>
            <a:pPr marL="0" indent="0">
              <a:buNone/>
            </a:pPr>
            <a:r>
              <a:rPr lang="en-US" sz="1600" dirty="0"/>
              <a:t>            "</a:t>
            </a:r>
            <a:r>
              <a:rPr lang="en-US" sz="1600" dirty="0" err="1"/>
              <a:t>contactFirstName</a:t>
            </a:r>
            <a:r>
              <a:rPr lang="en-US" sz="1600" dirty="0"/>
              <a:t>": "Mike",</a:t>
            </a:r>
          </a:p>
          <a:p>
            <a:pPr marL="0" indent="0">
              <a:buNone/>
            </a:pPr>
            <a:r>
              <a:rPr lang="en-US" sz="1600" dirty="0"/>
              <a:t>            "phone": "+64 9 312 5555",</a:t>
            </a:r>
          </a:p>
          <a:p>
            <a:pPr marL="0" indent="0">
              <a:buNone/>
            </a:pPr>
            <a:r>
              <a:rPr lang="en-US" sz="1600" dirty="0"/>
              <a:t>            "addressLine1": "162-164 Grafton Road",</a:t>
            </a:r>
          </a:p>
          <a:p>
            <a:pPr marL="0" indent="0">
              <a:buNone/>
            </a:pPr>
            <a:r>
              <a:rPr lang="en-US" sz="1600" dirty="0"/>
              <a:t>            "addressLine2": "Level 2",</a:t>
            </a:r>
          </a:p>
          <a:p>
            <a:pPr marL="0" indent="0">
              <a:buNone/>
            </a:pPr>
            <a:r>
              <a:rPr lang="en-US" sz="1600" dirty="0"/>
              <a:t>            :</a:t>
            </a:r>
          </a:p>
          <a:p>
            <a:pPr marL="0" indent="0">
              <a:buNone/>
            </a:pPr>
            <a:r>
              <a:rPr lang="en-US" sz="1600" dirty="0"/>
              <a:t>     ]</a:t>
            </a:r>
          </a:p>
          <a:p>
            <a:pPr marL="0" indent="0">
              <a:buNone/>
            </a:pPr>
            <a:r>
              <a:rPr lang="en-US" sz="1600" dirty="0"/>
              <a:t>    "pageable": {</a:t>
            </a:r>
          </a:p>
          <a:p>
            <a:pPr marL="0" indent="0">
              <a:buNone/>
            </a:pPr>
            <a:r>
              <a:rPr lang="en-US" sz="1600" dirty="0"/>
              <a:t>        "sort": {</a:t>
            </a:r>
          </a:p>
          <a:p>
            <a:pPr marL="0" indent="0">
              <a:buNone/>
            </a:pPr>
            <a:r>
              <a:rPr lang="en-US" sz="1600" dirty="0"/>
              <a:t>            "empty": </a:t>
            </a:r>
            <a:r>
              <a:rPr lang="en-US" sz="1600" b="1" dirty="0"/>
              <a:t>false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            "sorted": </a:t>
            </a:r>
            <a:r>
              <a:rPr lang="en-US" sz="1600" b="1" dirty="0"/>
              <a:t>true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            "unsorted": </a:t>
            </a:r>
            <a:r>
              <a:rPr lang="en-US" sz="1600" b="1" dirty="0"/>
              <a:t>false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        },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A3728D-07DE-4035-9101-8FA164B34D63}"/>
              </a:ext>
            </a:extLst>
          </p:cNvPr>
          <p:cNvSpPr txBox="1">
            <a:spLocks/>
          </p:cNvSpPr>
          <p:nvPr/>
        </p:nvSpPr>
        <p:spPr>
          <a:xfrm>
            <a:off x="6761921" y="769799"/>
            <a:ext cx="3664226" cy="57230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"offset": 5,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</a:t>
            </a:r>
            <a:r>
              <a:rPr lang="en-US" sz="1400" dirty="0" err="1"/>
              <a:t>pageSize</a:t>
            </a:r>
            <a:r>
              <a:rPr lang="en-US" sz="1400" dirty="0"/>
              <a:t>": 5,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</a:t>
            </a:r>
            <a:r>
              <a:rPr lang="en-US" sz="1400" dirty="0" err="1"/>
              <a:t>pageNumber</a:t>
            </a:r>
            <a:r>
              <a:rPr lang="en-US" sz="1400" dirty="0"/>
              <a:t>": 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"unpaged": </a:t>
            </a:r>
            <a:r>
              <a:rPr lang="en-US" sz="1400" b="1" dirty="0"/>
              <a:t>false</a:t>
            </a:r>
            <a:r>
              <a:rPr lang="en-US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"paged": </a:t>
            </a:r>
            <a:r>
              <a:rPr lang="en-US" sz="1400" b="1" dirty="0"/>
              <a:t>true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"last": </a:t>
            </a:r>
            <a:r>
              <a:rPr lang="en-US" sz="1400" b="1" dirty="0"/>
              <a:t>false</a:t>
            </a:r>
            <a:r>
              <a:rPr lang="en-US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</a:t>
            </a:r>
            <a:r>
              <a:rPr lang="en-US" sz="1400" dirty="0" err="1"/>
              <a:t>totalPages</a:t>
            </a:r>
            <a:r>
              <a:rPr lang="en-US" sz="1400" dirty="0"/>
              <a:t>": 25,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</a:t>
            </a:r>
            <a:r>
              <a:rPr lang="en-US" sz="1400" dirty="0" err="1"/>
              <a:t>totalElements</a:t>
            </a:r>
            <a:r>
              <a:rPr lang="en-US" sz="1400" dirty="0"/>
              <a:t>": 122,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"size": 5,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"number": 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"sort":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"empty": </a:t>
            </a:r>
            <a:r>
              <a:rPr lang="en-US" sz="1400" b="1" dirty="0"/>
              <a:t>false</a:t>
            </a:r>
            <a:r>
              <a:rPr lang="en-US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"sorted": </a:t>
            </a:r>
            <a:r>
              <a:rPr lang="en-US" sz="1400" b="1" dirty="0"/>
              <a:t>true</a:t>
            </a:r>
            <a:r>
              <a:rPr lang="en-US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"unsorted": </a:t>
            </a:r>
            <a:r>
              <a:rPr lang="en-US" sz="1400" b="1" dirty="0"/>
              <a:t>false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</a:t>
            </a:r>
            <a:r>
              <a:rPr lang="en-US" sz="1400" dirty="0" err="1"/>
              <a:t>numberOfElements</a:t>
            </a:r>
            <a:r>
              <a:rPr lang="en-US" sz="1400" dirty="0"/>
              <a:t>": 5,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"first": </a:t>
            </a:r>
            <a:r>
              <a:rPr lang="en-US" sz="1400" b="1" dirty="0"/>
              <a:t>false</a:t>
            </a:r>
            <a:r>
              <a:rPr lang="en-US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"empty": </a:t>
            </a:r>
            <a:r>
              <a:rPr lang="en-US" sz="1400" b="1" dirty="0"/>
              <a:t>false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318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2FAA59-814B-4D0B-B9A3-6864DCF0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35A9EF-0CD2-4E96-9105-2FA73BA2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- Paging &amp; Sorting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C34C71-8BB0-4AE7-B872-5326BB6C3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6481" y="1739617"/>
            <a:ext cx="6837677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@Service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Autowired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CustomerRepository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getAllCustomers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en-US" sz="2000" dirty="0">
                <a:solidFill>
                  <a:srgbClr val="080808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</a:t>
            </a:r>
            <a:r>
              <a:rPr lang="en-US" altLang="en-US" sz="2000" dirty="0">
                <a:solidFill>
                  <a:srgbClr val="080808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page,</a:t>
            </a:r>
            <a:r>
              <a:rPr lang="en-US" altLang="en-US" sz="2000" dirty="0">
                <a:solidFill>
                  <a:srgbClr val="080808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Pageable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PageRequest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(page,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</a:rPr>
              <a:t>        Page&lt;Customer&gt; customers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</a:t>
            </a:r>
            <a:r>
              <a:rPr lang="en-US" altLang="en-US" sz="2000" dirty="0">
                <a:solidFill>
                  <a:srgbClr val="080808"/>
                </a:solidFill>
              </a:rPr>
              <a:t> customers;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D0CD-DE7C-B972-9F3E-D60238A0F09E}"/>
              </a:ext>
            </a:extLst>
          </p:cNvPr>
          <p:cNvSpPr txBox="1"/>
          <p:nvPr/>
        </p:nvSpPr>
        <p:spPr>
          <a:xfrm>
            <a:off x="8079323" y="2632169"/>
            <a:ext cx="2363932" cy="2893100"/>
          </a:xfrm>
          <a:prstGeom prst="rect">
            <a:avLst/>
          </a:prstGeom>
          <a:solidFill>
            <a:srgbClr val="E1E7C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IBMPlexMono, Monaco,  Courier New"/>
              </a:rPr>
              <a:t>{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  "content " : </a:t>
            </a:r>
            <a:r>
              <a:rPr lang="en-US" sz="1400" b="0" dirty="0">
                <a:effectLst/>
                <a:latin typeface="IBMPlexMono, Monaco,  Courier New"/>
              </a:rPr>
              <a:t>{</a:t>
            </a:r>
          </a:p>
          <a:p>
            <a:r>
              <a:rPr lang="en-US" sz="1400" dirty="0">
                <a:latin typeface="IBMPlexMono, Monaco,  Courier New"/>
              </a:rPr>
              <a:t>         { },</a:t>
            </a:r>
          </a:p>
          <a:p>
            <a:r>
              <a:rPr lang="en-US" sz="1400" b="0" dirty="0">
                <a:effectLst/>
                <a:latin typeface="IBMPlexMono, Monaco,  Courier New"/>
              </a:rPr>
              <a:t>         { },</a:t>
            </a:r>
          </a:p>
          <a:p>
            <a:r>
              <a:rPr lang="en-US" sz="1400" dirty="0">
                <a:latin typeface="IBMPlexMono, Monaco,  Courier New"/>
              </a:rPr>
              <a:t>         { }</a:t>
            </a:r>
            <a:endParaRPr lang="en-US" sz="1400" b="0" dirty="0">
              <a:effectLst/>
              <a:latin typeface="IBMPlexMono, Monaco,  Courier New"/>
            </a:endParaRPr>
          </a:p>
          <a:p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   </a:t>
            </a:r>
            <a:r>
              <a:rPr lang="en-US" sz="1400" dirty="0">
                <a:latin typeface="IBMPlexMono, Monaco,  Courier New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,</a:t>
            </a:r>
            <a:endParaRPr lang="en-US" sz="1400" b="0" dirty="0">
              <a:solidFill>
                <a:srgbClr val="A31515"/>
              </a:solidFill>
              <a:effectLst/>
              <a:latin typeface="IBMPlexMono, Monaco,  Courier New"/>
            </a:endParaRPr>
          </a:p>
          <a:p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   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"page"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: {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       "size"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Monaco,  Courier New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       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Monaco,  Courier New"/>
              </a:rPr>
              <a:t>totalElements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Monaco,  Courier New"/>
              </a:rPr>
              <a:t>11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       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Monaco,  Courier New"/>
              </a:rPr>
              <a:t>totalPages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Monaco,  Courier New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       "number"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Monaco,  Courier New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IBMPlexMono, Monaco,  Courier New"/>
            </a:endParaRPr>
          </a:p>
          <a:p>
            <a:r>
              <a:rPr lang="th-TH" sz="1400" b="0" dirty="0">
                <a:solidFill>
                  <a:srgbClr val="000000"/>
                </a:solidFill>
                <a:effectLst/>
                <a:latin typeface="IBMPlexMono, Monaco,  Courier New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}</a:t>
            </a:r>
            <a:endParaRPr lang="th-TH" sz="1400" b="0" dirty="0">
              <a:solidFill>
                <a:srgbClr val="000000"/>
              </a:solidFill>
              <a:effectLst/>
              <a:latin typeface="IBMPlexMono, Monaco,  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IBMPlexMon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9295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2FAA59-814B-4D0B-B9A3-6864DCF0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35A9EF-0CD2-4E96-9105-2FA73BA2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- Paging &amp; Sorting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C34C71-8BB0-4AE7-B872-5326BB6C3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6480" y="1431841"/>
            <a:ext cx="9616449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RestController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/customers"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CustomerController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Autowired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GetMapping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getAllCustomers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page,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"10"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service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page,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getContent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0A60A-3874-BA20-F00B-672878A2BFC4}"/>
              </a:ext>
            </a:extLst>
          </p:cNvPr>
          <p:cNvSpPr txBox="1"/>
          <p:nvPr/>
        </p:nvSpPr>
        <p:spPr>
          <a:xfrm>
            <a:off x="4531428" y="1458346"/>
            <a:ext cx="6102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TH" dirty="0"/>
              <a:t>ocalhost:port/api/customers?sortBy=id&amp;page=0&amp;pageSize=10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535730-7C16-8641-2508-EF7F32A0A3E3}"/>
              </a:ext>
            </a:extLst>
          </p:cNvPr>
          <p:cNvGrpSpPr/>
          <p:nvPr/>
        </p:nvGrpSpPr>
        <p:grpSpPr>
          <a:xfrm>
            <a:off x="6580953" y="2365454"/>
            <a:ext cx="4240104" cy="2533978"/>
            <a:chOff x="7070194" y="2698733"/>
            <a:chExt cx="4240104" cy="25339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76F2D5-AEC7-71C6-B1A1-8E2B1F283CB1}"/>
                </a:ext>
              </a:extLst>
            </p:cNvPr>
            <p:cNvGrpSpPr/>
            <p:nvPr/>
          </p:nvGrpSpPr>
          <p:grpSpPr>
            <a:xfrm>
              <a:off x="7070194" y="2698733"/>
              <a:ext cx="4240104" cy="2533978"/>
              <a:chOff x="5593448" y="1302265"/>
              <a:chExt cx="4240104" cy="25339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B3EB22-5405-8933-B656-1CBD38CF77A5}"/>
                  </a:ext>
                </a:extLst>
              </p:cNvPr>
              <p:cNvSpPr/>
              <p:nvPr/>
            </p:nvSpPr>
            <p:spPr>
              <a:xfrm>
                <a:off x="7188567" y="1562864"/>
                <a:ext cx="2587649" cy="4520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Rectangle: Rounded Corners 4">
                <a:extLst>
                  <a:ext uri="{FF2B5EF4-FFF2-40B4-BE49-F238E27FC236}">
                    <a16:creationId xmlns:a16="http://schemas.microsoft.com/office/drawing/2014/main" id="{A19C7F0B-201C-DD29-C1E6-10469350F160}"/>
                  </a:ext>
                </a:extLst>
              </p:cNvPr>
              <p:cNvSpPr/>
              <p:nvPr/>
            </p:nvSpPr>
            <p:spPr>
              <a:xfrm>
                <a:off x="7501603" y="1640274"/>
                <a:ext cx="964127" cy="240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Controller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CEB1AE-BD53-924A-82D5-4F0B9D6C84D2}"/>
                  </a:ext>
                </a:extLst>
              </p:cNvPr>
              <p:cNvSpPr/>
              <p:nvPr/>
            </p:nvSpPr>
            <p:spPr>
              <a:xfrm>
                <a:off x="7229750" y="2651357"/>
                <a:ext cx="2375451" cy="387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Business Logic (</a:t>
                </a:r>
                <a:r>
                  <a:rPr lang="en-US" sz="1400" b="1" dirty="0"/>
                  <a:t>Service Class</a:t>
                </a:r>
                <a:r>
                  <a:rPr lang="en-US" sz="1400" dirty="0"/>
                  <a:t>)</a:t>
                </a:r>
              </a:p>
            </p:txBody>
          </p:sp>
          <p:pic>
            <p:nvPicPr>
              <p:cNvPr id="14" name="Graphic 13" descr="Users">
                <a:extLst>
                  <a:ext uri="{FF2B5EF4-FFF2-40B4-BE49-F238E27FC236}">
                    <a16:creationId xmlns:a16="http://schemas.microsoft.com/office/drawing/2014/main" id="{702F67A9-E7BA-E41E-DC3A-4FCC43E9D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93448" y="1314146"/>
                <a:ext cx="635619" cy="635619"/>
              </a:xfrm>
              <a:prstGeom prst="rect">
                <a:avLst/>
              </a:prstGeom>
            </p:spPr>
          </p:pic>
          <p:cxnSp>
            <p:nvCxnSpPr>
              <p:cNvPr id="15" name="Connector: Elbow 24">
                <a:extLst>
                  <a:ext uri="{FF2B5EF4-FFF2-40B4-BE49-F238E27FC236}">
                    <a16:creationId xmlns:a16="http://schemas.microsoft.com/office/drawing/2014/main" id="{FD197036-3553-0A54-595B-0C40DAAD5665}"/>
                  </a:ext>
                </a:extLst>
              </p:cNvPr>
              <p:cNvCxnSpPr>
                <a:cxnSpLocks/>
                <a:stCxn id="14" idx="2"/>
                <a:endCxn id="12" idx="1"/>
              </p:cNvCxnSpPr>
              <p:nvPr/>
            </p:nvCxnSpPr>
            <p:spPr>
              <a:xfrm rot="5400000" flipH="1" flipV="1">
                <a:off x="6611734" y="1059897"/>
                <a:ext cx="189391" cy="1590345"/>
              </a:xfrm>
              <a:prstGeom prst="bentConnector4">
                <a:avLst>
                  <a:gd name="adj1" fmla="val -120703"/>
                  <a:gd name="adj2" fmla="val 5999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26">
                <a:extLst>
                  <a:ext uri="{FF2B5EF4-FFF2-40B4-BE49-F238E27FC236}">
                    <a16:creationId xmlns:a16="http://schemas.microsoft.com/office/drawing/2014/main" id="{BEDB7B0D-00AF-6143-E6A0-B17E07F112C0}"/>
                  </a:ext>
                </a:extLst>
              </p:cNvPr>
              <p:cNvCxnSpPr>
                <a:cxnSpLocks/>
                <a:stCxn id="12" idx="0"/>
                <a:endCxn id="14" idx="0"/>
              </p:cNvCxnSpPr>
              <p:nvPr/>
            </p:nvCxnSpPr>
            <p:spPr>
              <a:xfrm rot="16200000" flipV="1">
                <a:off x="6784399" y="441005"/>
                <a:ext cx="326128" cy="2072409"/>
              </a:xfrm>
              <a:prstGeom prst="bentConnector3">
                <a:avLst>
                  <a:gd name="adj1" fmla="val 17009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B5D4243-6E03-7CF9-DD1F-945A0A46126A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7983667" y="1880474"/>
                <a:ext cx="433809" cy="77088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C58D16-80AA-DD70-A595-215A95D140FE}"/>
                  </a:ext>
                </a:extLst>
              </p:cNvPr>
              <p:cNvSpPr/>
              <p:nvPr/>
            </p:nvSpPr>
            <p:spPr>
              <a:xfrm>
                <a:off x="7229750" y="3449105"/>
                <a:ext cx="2375451" cy="3871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Persistence (</a:t>
                </a:r>
                <a:r>
                  <a:rPr lang="en-US" sz="1400" b="1" dirty="0"/>
                  <a:t>Repository Class</a:t>
                </a:r>
                <a:r>
                  <a:rPr lang="en-US" sz="1400" dirty="0"/>
                  <a:t>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E7632F-DF83-C71C-8E6E-B54DA2F8BB95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8417476" y="3038496"/>
                <a:ext cx="0" cy="410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7476DE-4A74-0F62-28F4-D31BD8EFE1F7}"/>
                  </a:ext>
                </a:extLst>
              </p:cNvPr>
              <p:cNvSpPr/>
              <p:nvPr/>
            </p:nvSpPr>
            <p:spPr>
              <a:xfrm>
                <a:off x="8628212" y="1525017"/>
                <a:ext cx="12053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Presentation</a:t>
                </a:r>
              </a:p>
            </p:txBody>
          </p:sp>
          <p:sp>
            <p:nvSpPr>
              <p:cNvPr id="21" name="Rectangle: Rounded Corners 6">
                <a:extLst>
                  <a:ext uri="{FF2B5EF4-FFF2-40B4-BE49-F238E27FC236}">
                    <a16:creationId xmlns:a16="http://schemas.microsoft.com/office/drawing/2014/main" id="{E8516E3D-388E-7C13-1ADD-38A68EA3A391}"/>
                  </a:ext>
                </a:extLst>
              </p:cNvPr>
              <p:cNvSpPr/>
              <p:nvPr/>
            </p:nvSpPr>
            <p:spPr>
              <a:xfrm>
                <a:off x="8639786" y="3094106"/>
                <a:ext cx="702985" cy="24550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Entity</a:t>
                </a:r>
              </a:p>
            </p:txBody>
          </p:sp>
          <p:sp>
            <p:nvSpPr>
              <p:cNvPr id="22" name="Rectangle: Rounded Corners 6">
                <a:extLst>
                  <a:ext uri="{FF2B5EF4-FFF2-40B4-BE49-F238E27FC236}">
                    <a16:creationId xmlns:a16="http://schemas.microsoft.com/office/drawing/2014/main" id="{696981E9-E478-478D-A3A0-EFF4274B8C3F}"/>
                  </a:ext>
                </a:extLst>
              </p:cNvPr>
              <p:cNvSpPr/>
              <p:nvPr/>
            </p:nvSpPr>
            <p:spPr>
              <a:xfrm>
                <a:off x="8639786" y="2262047"/>
                <a:ext cx="651082" cy="2579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Entity</a:t>
                </a:r>
              </a:p>
            </p:txBody>
          </p:sp>
          <p:sp>
            <p:nvSpPr>
              <p:cNvPr id="23" name="Rectangle: Rounded Corners 6">
                <a:extLst>
                  <a:ext uri="{FF2B5EF4-FFF2-40B4-BE49-F238E27FC236}">
                    <a16:creationId xmlns:a16="http://schemas.microsoft.com/office/drawing/2014/main" id="{CA13EB38-06A1-EE98-01D0-DF038D244A00}"/>
                  </a:ext>
                </a:extLst>
              </p:cNvPr>
              <p:cNvSpPr/>
              <p:nvPr/>
            </p:nvSpPr>
            <p:spPr>
              <a:xfrm>
                <a:off x="6409720" y="1302265"/>
                <a:ext cx="651082" cy="2579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JSON</a:t>
                </a:r>
              </a:p>
            </p:txBody>
          </p:sp>
        </p:grp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CFD8B027-0893-E8B4-9485-F5F4F0D79688}"/>
                </a:ext>
              </a:extLst>
            </p:cNvPr>
            <p:cNvCxnSpPr>
              <a:cxnSpLocks/>
              <a:stCxn id="23" idx="3"/>
              <a:endCxn id="12" idx="0"/>
            </p:cNvCxnSpPr>
            <p:nvPr/>
          </p:nvCxnSpPr>
          <p:spPr>
            <a:xfrm>
              <a:off x="8537548" y="2827692"/>
              <a:ext cx="922865" cy="209050"/>
            </a:xfrm>
            <a:prstGeom prst="curvedConnector2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3120CE32-3E77-6E1C-FA5F-1057B684E2C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16200000" flipV="1">
              <a:off x="9962761" y="3179203"/>
              <a:ext cx="459029" cy="499596"/>
            </a:xfrm>
            <a:prstGeom prst="curvedConnector2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11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2058-F815-4EF2-9364-6AD8FA60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6"/>
          </a:xfrm>
        </p:spPr>
        <p:txBody>
          <a:bodyPr>
            <a:normAutofit fontScale="90000"/>
          </a:bodyPr>
          <a:lstStyle/>
          <a:p>
            <a:r>
              <a:rPr lang="en-US" dirty="0"/>
              <a:t>JPA Repository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F2C4A1-1846-42F2-99F4-1D5D86FA6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4658" y="1162714"/>
            <a:ext cx="780969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@Getter @Setter @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NoArgsConstructor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AllArgsConstructor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 @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ToString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@Entity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Student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@Id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Integer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gpax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BF09CD-E6CA-4E9E-B75B-8B677FDB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58" y="4252587"/>
            <a:ext cx="9565439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org.springframework.data.jpa.repository.JpaRepository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sit.int204.demo.entities.Student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public interface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StudentRepository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extends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JpaRepository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&lt;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Student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Integer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 {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List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&lt;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Student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 </a:t>
            </a:r>
            <a:r>
              <a:rPr lang="en-US" altLang="en-US" sz="1600" dirty="0" err="1">
                <a:solidFill>
                  <a:srgbClr val="00627A"/>
                </a:solidFill>
                <a:latin typeface="Fira Code Medium"/>
              </a:rPr>
              <a:t>findByNameContainsOrGpaxBetweenOrderByGpaxDesc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(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    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name, 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double 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low, 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double 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high);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1F2893-70BC-459F-880D-9AF834246933}"/>
              </a:ext>
            </a:extLst>
          </p:cNvPr>
          <p:cNvSpPr/>
          <p:nvPr/>
        </p:nvSpPr>
        <p:spPr>
          <a:xfrm>
            <a:off x="9003898" y="4960374"/>
            <a:ext cx="1061884" cy="4621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497DA52-C868-4C7E-9987-41B4A485EDE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690257" y="2671850"/>
            <a:ext cx="5844583" cy="2288524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74F9F97-1501-48F2-9495-091B50ED2F41}"/>
              </a:ext>
            </a:extLst>
          </p:cNvPr>
          <p:cNvSpPr/>
          <p:nvPr/>
        </p:nvSpPr>
        <p:spPr>
          <a:xfrm>
            <a:off x="7942014" y="4960374"/>
            <a:ext cx="1061884" cy="4621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3C1F13F-C9DD-45D4-913D-8B59A1F0562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147457" y="2209800"/>
            <a:ext cx="4325499" cy="27505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>
            <a:extLst>
              <a:ext uri="{FF2B5EF4-FFF2-40B4-BE49-F238E27FC236}">
                <a16:creationId xmlns:a16="http://schemas.microsoft.com/office/drawing/2014/main" id="{B705AC63-FC68-49F2-930A-29AD105E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C2CEC00-FC1C-4A81-B846-893C8E9A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6A2B8F-E9DF-41F0-8D70-995D77E38DE8}"/>
              </a:ext>
            </a:extLst>
          </p:cNvPr>
          <p:cNvSpPr/>
          <p:nvPr/>
        </p:nvSpPr>
        <p:spPr>
          <a:xfrm>
            <a:off x="7272883" y="5625712"/>
            <a:ext cx="18774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Query methods</a:t>
            </a:r>
            <a:endParaRPr lang="en-US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4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0AA2-1A80-4A88-B242-08B53FE3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US" sz="3600" dirty="0" err="1"/>
              <a:t>Jpa</a:t>
            </a:r>
            <a:r>
              <a:rPr lang="en-US" sz="3600" dirty="0"/>
              <a:t> Repository default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FB34D5-4B11-4179-8F49-0D750D215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940" b="35215"/>
          <a:stretch/>
        </p:blipFill>
        <p:spPr>
          <a:xfrm>
            <a:off x="6469626" y="3669564"/>
            <a:ext cx="4884174" cy="2208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11BA27-9EBC-4913-AE04-E8BFAD9EEC73}"/>
              </a:ext>
            </a:extLst>
          </p:cNvPr>
          <p:cNvSpPr/>
          <p:nvPr/>
        </p:nvSpPr>
        <p:spPr>
          <a:xfrm>
            <a:off x="887360" y="1195996"/>
            <a:ext cx="52848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33B3"/>
                </a:solidFill>
                <a:latin typeface="Fira Code Medium"/>
              </a:rPr>
              <a:t>public class </a:t>
            </a:r>
            <a:r>
              <a:rPr lang="en-US" altLang="en-US" dirty="0" err="1">
                <a:solidFill>
                  <a:srgbClr val="000000"/>
                </a:solidFill>
                <a:latin typeface="Fira Code Medium"/>
              </a:rPr>
              <a:t>AppController</a:t>
            </a:r>
            <a:r>
              <a:rPr lang="en-US" altLang="en-US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Fira Code Medium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dirty="0">
                <a:solidFill>
                  <a:srgbClr val="9E880D"/>
                </a:solidFill>
                <a:latin typeface="Fira Code Medium"/>
              </a:rPr>
              <a:t>@</a:t>
            </a:r>
            <a:r>
              <a:rPr lang="en-US" altLang="en-US" dirty="0" err="1">
                <a:solidFill>
                  <a:srgbClr val="9E880D"/>
                </a:solidFill>
                <a:latin typeface="Fira Code Medium"/>
              </a:rPr>
              <a:t>Autowired</a:t>
            </a:r>
            <a:br>
              <a:rPr lang="en-US" altLang="en-US" dirty="0">
                <a:solidFill>
                  <a:srgbClr val="9E880D"/>
                </a:solidFill>
                <a:latin typeface="Fira Code Medium"/>
              </a:rPr>
            </a:br>
            <a:r>
              <a:rPr lang="en-US" altLang="en-US" dirty="0">
                <a:solidFill>
                  <a:srgbClr val="080808"/>
                </a:solidFill>
                <a:latin typeface="Fira Code Medium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Fira Code Medium"/>
              </a:rPr>
              <a:t>private final </a:t>
            </a:r>
            <a:r>
              <a:rPr lang="en-US" altLang="en-US" dirty="0" err="1">
                <a:solidFill>
                  <a:srgbClr val="000000"/>
                </a:solidFill>
                <a:latin typeface="Fira Code Medium"/>
              </a:rPr>
              <a:t>StudentRepository</a:t>
            </a:r>
            <a:r>
              <a:rPr lang="en-US" altLang="en-US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dirty="0" err="1">
                <a:solidFill>
                  <a:srgbClr val="871094"/>
                </a:solidFill>
                <a:latin typeface="Fira Code Medium"/>
              </a:rPr>
              <a:t>studentRepository</a:t>
            </a:r>
            <a:r>
              <a:rPr lang="en-US" altLang="en-US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Fira Code Medium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5052D-A8C4-46BD-BF55-8D370F18D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41" b="23913"/>
          <a:stretch/>
        </p:blipFill>
        <p:spPr>
          <a:xfrm>
            <a:off x="838200" y="2807181"/>
            <a:ext cx="4565909" cy="2552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63506-ED6C-46C9-BEAC-2782DD8164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693" b="11795"/>
          <a:stretch/>
        </p:blipFill>
        <p:spPr>
          <a:xfrm>
            <a:off x="6509384" y="1032388"/>
            <a:ext cx="4565909" cy="25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0AEB-623A-2336-7575-5AFA00CB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3600" dirty="0"/>
              <a:t>Examples &amp; Exercises: </a:t>
            </a:r>
            <a:r>
              <a:rPr lang="en-TH" sz="3600" dirty="0">
                <a:solidFill>
                  <a:schemeClr val="accent5">
                    <a:lumMod val="75000"/>
                  </a:schemeClr>
                </a:solidFill>
              </a:rPr>
              <a:t>saveAll(Iterable&lt;S&gt; entities)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5CE69-4808-216C-4D39-F249E65A8298}"/>
              </a:ext>
            </a:extLst>
          </p:cNvPr>
          <p:cNvSpPr txBox="1"/>
          <p:nvPr/>
        </p:nvSpPr>
        <p:spPr>
          <a:xfrm>
            <a:off x="1107749" y="3948033"/>
            <a:ext cx="854302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interface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CustomerRepository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extends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JpaRepository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&lt;Customer, Long&gt; { }</a:t>
            </a:r>
            <a:endParaRPr lang="en-TH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18341-C296-71CD-7B99-A331AA3F72D7}"/>
              </a:ext>
            </a:extLst>
          </p:cNvPr>
          <p:cNvSpPr txBox="1"/>
          <p:nvPr/>
        </p:nvSpPr>
        <p:spPr>
          <a:xfrm>
            <a:off x="1107753" y="1231878"/>
            <a:ext cx="5753560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49250" algn="l"/>
              </a:tabLst>
            </a:pPr>
            <a:r>
              <a:rPr lang="en-US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@Entity </a:t>
            </a:r>
          </a:p>
          <a:p>
            <a:pPr>
              <a:tabLst>
                <a:tab pos="349250" algn="l"/>
              </a:tabLst>
            </a:pPr>
            <a:r>
              <a:rPr lang="en-US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@Data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>
              <a:tabLst>
                <a:tab pos="349250" algn="l"/>
              </a:tabLst>
            </a:pPr>
            <a:r>
              <a:rPr lang="en-US" sz="1400" dirty="0">
                <a:solidFill>
                  <a:srgbClr val="1F7199"/>
                </a:solidFill>
                <a:latin typeface="Source Code Pro" panose="020B0509030403020204" pitchFamily="49" charset="0"/>
              </a:rPr>
              <a:t>@</a:t>
            </a:r>
            <a:r>
              <a:rPr lang="en-US" sz="1400" dirty="0" err="1">
                <a:solidFill>
                  <a:srgbClr val="1F7199"/>
                </a:solidFill>
                <a:latin typeface="Source Code Pro" panose="020B0509030403020204" pitchFamily="49" charset="0"/>
              </a:rPr>
              <a:t>AllArgsConstructor</a:t>
            </a:r>
            <a:r>
              <a:rPr lang="en-US" sz="1400" dirty="0">
                <a:solidFill>
                  <a:srgbClr val="1F7199"/>
                </a:solidFill>
                <a:latin typeface="Source Code Pro" panose="020B0509030403020204" pitchFamily="49" charset="0"/>
              </a:rPr>
              <a:t>  </a:t>
            </a:r>
          </a:p>
          <a:p>
            <a:pPr>
              <a:tabLst>
                <a:tab pos="349250" algn="l"/>
              </a:tabLst>
            </a:pPr>
            <a:r>
              <a:rPr lang="en-US" sz="1400" dirty="0">
                <a:solidFill>
                  <a:srgbClr val="1F7199"/>
                </a:solidFill>
                <a:latin typeface="Source Code Pro" panose="020B0509030403020204" pitchFamily="49" charset="0"/>
              </a:rPr>
              <a:t>@</a:t>
            </a:r>
            <a:r>
              <a:rPr lang="en-US" sz="1400" dirty="0" err="1">
                <a:solidFill>
                  <a:srgbClr val="1F7199"/>
                </a:solidFill>
                <a:latin typeface="Source Code Pro" panose="020B0509030403020204" pitchFamily="49" charset="0"/>
              </a:rPr>
              <a:t>NoArgsConstructor</a:t>
            </a:r>
            <a:endParaRPr lang="en-US" sz="1400" dirty="0">
              <a:solidFill>
                <a:srgbClr val="1F7199"/>
              </a:solidFill>
              <a:latin typeface="Source Code Pro" panose="020B0509030403020204" pitchFamily="49" charset="0"/>
            </a:endParaRPr>
          </a:p>
          <a:p>
            <a:pPr>
              <a:tabLst>
                <a:tab pos="349250" algn="l"/>
              </a:tabLst>
            </a:pPr>
            <a:r>
              <a:rPr lang="en-US" sz="1400" dirty="0">
                <a:solidFill>
                  <a:srgbClr val="1F7199"/>
                </a:solidFill>
                <a:latin typeface="Source Code Pro" panose="020B0509030403020204" pitchFamily="49" charset="0"/>
              </a:rPr>
              <a:t>public class Customer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</a:p>
          <a:p>
            <a:pPr>
              <a:tabLst>
                <a:tab pos="349250" algn="l"/>
              </a:tabLst>
            </a:pPr>
            <a:r>
              <a:rPr lang="en-US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	@Id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>
              <a:tabLst>
                <a:tab pos="349250" algn="l"/>
              </a:tabLst>
            </a:pP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</a:t>
            </a:r>
            <a:r>
              <a:rPr lang="en-US" sz="1400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GeneratedValue</a:t>
            </a:r>
            <a:r>
              <a:rPr lang="en-US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(strategy = </a:t>
            </a:r>
            <a:r>
              <a:rPr lang="en-US" sz="1400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GenerationType.AUTO</a:t>
            </a:r>
            <a:r>
              <a:rPr lang="en-US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>
              <a:tabLst>
                <a:tab pos="349250" algn="l"/>
              </a:tabLst>
            </a:pP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private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Long id; </a:t>
            </a:r>
          </a:p>
          <a:p>
            <a:pPr>
              <a:tabLst>
                <a:tab pos="349250" algn="l"/>
              </a:tabLst>
            </a:pP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private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String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firstName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pPr>
              <a:tabLst>
                <a:tab pos="349250" algn="l"/>
              </a:tabLst>
            </a:pP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private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String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lastName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tabLst>
                <a:tab pos="349250" algn="l"/>
              </a:tabLs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TH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C19A1-D1EF-3868-FB35-031299D07BDD}"/>
              </a:ext>
            </a:extLst>
          </p:cNvPr>
          <p:cNvSpPr txBox="1"/>
          <p:nvPr/>
        </p:nvSpPr>
        <p:spPr>
          <a:xfrm>
            <a:off x="1107750" y="4415162"/>
            <a:ext cx="8543025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49250" algn="l"/>
                <a:tab pos="655638" algn="l"/>
              </a:tabLst>
            </a:pPr>
            <a:r>
              <a:rPr lang="en-US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@Service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>
              <a:tabLst>
                <a:tab pos="349250" algn="l"/>
                <a:tab pos="655638" algn="l"/>
              </a:tabLst>
            </a:pPr>
            <a:r>
              <a:rPr lang="en-US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CustomerService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</a:p>
          <a:p>
            <a:pPr lvl="1">
              <a:tabLst>
                <a:tab pos="349250" algn="l"/>
                <a:tab pos="655638" algn="l"/>
              </a:tabLst>
            </a:pPr>
            <a:r>
              <a:rPr lang="en-US" sz="14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</a:t>
            </a:r>
            <a:r>
              <a:rPr lang="en-US" sz="1400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Autowired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CustomerRepository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customerRepository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pPr lvl="1">
              <a:tabLst>
                <a:tab pos="349250" algn="l"/>
                <a:tab pos="655638" algn="l"/>
              </a:tabLst>
            </a:pPr>
            <a:r>
              <a:rPr lang="en-US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List&lt;Customer&gt; </a:t>
            </a:r>
            <a:r>
              <a:rPr lang="en-US" sz="14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insertCustomers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(List&lt;Customer&gt; customers) {</a:t>
            </a:r>
          </a:p>
          <a:p>
            <a:pPr lvl="1">
              <a:tabLst>
                <a:tab pos="349250" algn="l"/>
                <a:tab pos="655638" algn="l"/>
              </a:tabLs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	</a:t>
            </a:r>
            <a:r>
              <a:rPr lang="en-US" sz="14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 return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customerRepository.saveAll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(customers); </a:t>
            </a:r>
          </a:p>
          <a:p>
            <a:pPr lvl="1">
              <a:tabLst>
                <a:tab pos="349250" algn="l"/>
                <a:tab pos="655638" algn="l"/>
              </a:tabLst>
            </a:pP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tabLst>
                <a:tab pos="349250" algn="l"/>
                <a:tab pos="655638" algn="l"/>
              </a:tabLs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TH" sz="1400" dirty="0"/>
          </a:p>
        </p:txBody>
      </p:sp>
    </p:spTree>
    <p:extLst>
      <p:ext uri="{BB962C8B-B14F-4D97-AF65-F5344CB8AC3E}">
        <p14:creationId xmlns:p14="http://schemas.microsoft.com/office/powerpoint/2010/main" val="94162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FC5-1D3E-4348-97B5-8A91FF26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89E5-F5E6-4B4E-9950-E41C47160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52040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Generally, the query creation mechanism for JPA works as described in “Query Methods”. The following example shows what a JPA query method translates into: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Query creation from method names</a:t>
            </a:r>
            <a:br>
              <a:rPr lang="en-US" dirty="0"/>
            </a:br>
            <a:endParaRPr lang="en-US" sz="4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public interface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</a:rPr>
              <a:t>UserRepository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 extends Repository&lt;User, Long&gt;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  List&lt;User&gt;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</a:rPr>
              <a:t>findBy</a:t>
            </a:r>
            <a:r>
              <a:rPr lang="en-US" sz="2900" b="1" dirty="0" err="1">
                <a:solidFill>
                  <a:schemeClr val="accent6">
                    <a:lumMod val="75000"/>
                  </a:schemeClr>
                </a:solidFill>
              </a:rPr>
              <a:t>EmailAddress</a:t>
            </a:r>
            <a:r>
              <a:rPr lang="en-US" sz="2900" b="1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2900" b="1" dirty="0" err="1">
                <a:solidFill>
                  <a:schemeClr val="accent6">
                    <a:lumMod val="75000"/>
                  </a:schemeClr>
                </a:solidFill>
              </a:rPr>
              <a:t>Lastname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(String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</a:rPr>
              <a:t>emailAddress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, String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</a:rPr>
              <a:t>lastname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We create a query using the JPA criteria API from this, but, essentially, this translates into the following query: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6"/>
                </a:solidFill>
              </a:rPr>
              <a:t>select u from User u where </a:t>
            </a:r>
            <a:r>
              <a:rPr lang="en-US" b="1" dirty="0" err="1">
                <a:solidFill>
                  <a:schemeClr val="accent6"/>
                </a:solidFill>
              </a:rPr>
              <a:t>u.emailAddress</a:t>
            </a:r>
            <a:r>
              <a:rPr lang="en-US" b="1" dirty="0">
                <a:solidFill>
                  <a:schemeClr val="accent6"/>
                </a:solidFill>
              </a:rPr>
              <a:t> = ?1 and </a:t>
            </a:r>
            <a:r>
              <a:rPr lang="en-US" b="1" dirty="0" err="1">
                <a:solidFill>
                  <a:schemeClr val="accent6"/>
                </a:solidFill>
              </a:rPr>
              <a:t>u.lastname</a:t>
            </a:r>
            <a:r>
              <a:rPr lang="en-US" b="1" dirty="0">
                <a:solidFill>
                  <a:schemeClr val="accent6"/>
                </a:solidFill>
              </a:rPr>
              <a:t> = ?2. </a:t>
            </a:r>
          </a:p>
          <a:p>
            <a:pPr>
              <a:lnSpc>
                <a:spcPct val="120000"/>
              </a:lnSpc>
            </a:pPr>
            <a:r>
              <a:rPr lang="en-US" dirty="0"/>
              <a:t>Spring Data JPA does a property check and traverses nested properties, as described in “Property Expressions”.</a:t>
            </a:r>
          </a:p>
        </p:txBody>
      </p:sp>
    </p:spTree>
    <p:extLst>
      <p:ext uri="{BB962C8B-B14F-4D97-AF65-F5344CB8AC3E}">
        <p14:creationId xmlns:p14="http://schemas.microsoft.com/office/powerpoint/2010/main" val="194552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4210-0D75-49CA-9891-A6FEB0F6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Supported keywords inside method names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CA64DA-9F33-4E13-91CE-7FF58B96E9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0306" y="1187693"/>
          <a:ext cx="10383493" cy="4964627"/>
        </p:xfrm>
        <a:graphic>
          <a:graphicData uri="http://schemas.openxmlformats.org/drawingml/2006/table">
            <a:tbl>
              <a:tblPr/>
              <a:tblGrid>
                <a:gridCol w="2190895">
                  <a:extLst>
                    <a:ext uri="{9D8B030D-6E8A-4147-A177-3AD203B41FA5}">
                      <a16:colId xmlns:a16="http://schemas.microsoft.com/office/drawing/2014/main" val="2496620489"/>
                    </a:ext>
                  </a:extLst>
                </a:gridCol>
                <a:gridCol w="3796159">
                  <a:extLst>
                    <a:ext uri="{9D8B030D-6E8A-4147-A177-3AD203B41FA5}">
                      <a16:colId xmlns:a16="http://schemas.microsoft.com/office/drawing/2014/main" val="2542385461"/>
                    </a:ext>
                  </a:extLst>
                </a:gridCol>
                <a:gridCol w="4396439">
                  <a:extLst>
                    <a:ext uri="{9D8B030D-6E8A-4147-A177-3AD203B41FA5}">
                      <a16:colId xmlns:a16="http://schemas.microsoft.com/office/drawing/2014/main" val="658329146"/>
                    </a:ext>
                  </a:extLst>
                </a:gridCol>
              </a:tblGrid>
              <a:tr h="4247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JPQL snippet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33223"/>
                  </a:ext>
                </a:extLst>
              </a:tr>
              <a:tr h="7520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Distinct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findDistinctByLastnameAndFirstname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select distinct …​ where x.lastname = ?1 and x.firstname = ?2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216723"/>
                  </a:ext>
                </a:extLst>
              </a:tr>
              <a:tr h="7520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And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findByLastnameAndFirstname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x.lastname = ?1 and x.firstname = ?2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39407"/>
                  </a:ext>
                </a:extLst>
              </a:tr>
              <a:tr h="7520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Or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findByLastnameOrFirstname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x.lastname = ?1 or x.firstname = ?2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467647"/>
                  </a:ext>
                </a:extLst>
              </a:tr>
              <a:tr h="7520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Is, Equals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findByFirstname,findByFirstnameIs,findByFirstnameEquals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x.firstname = ?1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57216"/>
                  </a:ext>
                </a:extLst>
              </a:tr>
              <a:tr h="68197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Between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findByStartDateBetween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x.startDate between ?1 and ?2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29313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LessThan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findByAgeLessThan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&lt; ?1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31090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LessThanEqual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findByAgeLessThanEqual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&lt;= ?1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6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99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EFD0-FC85-4329-9B52-314A2F7D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keywords inside method names (2)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E4ABF0-C821-4826-99EC-800F229C89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9384" y="1192287"/>
          <a:ext cx="10686863" cy="4691678"/>
        </p:xfrm>
        <a:graphic>
          <a:graphicData uri="http://schemas.openxmlformats.org/drawingml/2006/table">
            <a:tbl>
              <a:tblPr/>
              <a:tblGrid>
                <a:gridCol w="2387688">
                  <a:extLst>
                    <a:ext uri="{9D8B030D-6E8A-4147-A177-3AD203B41FA5}">
                      <a16:colId xmlns:a16="http://schemas.microsoft.com/office/drawing/2014/main" val="2999985117"/>
                    </a:ext>
                  </a:extLst>
                </a:gridCol>
                <a:gridCol w="3826566">
                  <a:extLst>
                    <a:ext uri="{9D8B030D-6E8A-4147-A177-3AD203B41FA5}">
                      <a16:colId xmlns:a16="http://schemas.microsoft.com/office/drawing/2014/main" val="1099494541"/>
                    </a:ext>
                  </a:extLst>
                </a:gridCol>
                <a:gridCol w="4472609">
                  <a:extLst>
                    <a:ext uri="{9D8B030D-6E8A-4147-A177-3AD203B41FA5}">
                      <a16:colId xmlns:a16="http://schemas.microsoft.com/office/drawing/2014/main" val="3018508730"/>
                    </a:ext>
                  </a:extLst>
                </a:gridCol>
              </a:tblGrid>
              <a:tr h="5307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JPQL snippet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1211"/>
                  </a:ext>
                </a:extLst>
              </a:tr>
              <a:tr h="4882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GreaterThan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findByAgeGreaterThan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&gt; ?1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9404"/>
                  </a:ext>
                </a:extLst>
              </a:tr>
              <a:tr h="4882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GreaterThanEqual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findByAgeGreaterThanEqual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&gt;= ?1</a:t>
                      </a:r>
                    </a:p>
                  </a:txBody>
                  <a:tcPr marL="90718" marR="90718" marT="45359" marB="45359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75410"/>
                  </a:ext>
                </a:extLst>
              </a:tr>
              <a:tr h="5307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After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findByStartDateAfter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x.startDate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&gt; ?1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166238"/>
                  </a:ext>
                </a:extLst>
              </a:tr>
              <a:tr h="5307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Before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findByStartDateBefore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x.startDate &lt; ?1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92036"/>
                  </a:ext>
                </a:extLst>
              </a:tr>
              <a:tr h="5307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IsNull, Null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findByAge(Is)Null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is null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851227"/>
                  </a:ext>
                </a:extLst>
              </a:tr>
              <a:tr h="5307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IsNotNull, NotNull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findByAge(Is)NotNull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not null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4368"/>
                  </a:ext>
                </a:extLst>
              </a:tr>
              <a:tr h="5307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Like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findByFirstnameLike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x.firstname like ?1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9304"/>
                  </a:ext>
                </a:extLst>
              </a:tr>
              <a:tr h="5307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NotLike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findByFirstnameNotLike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not like ?1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2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22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EFD0-FC85-4329-9B52-314A2F7D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keywords inside method names (3)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E4ABF0-C821-4826-99EC-800F229C89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9656" y="1192286"/>
          <a:ext cx="10003689" cy="4792203"/>
        </p:xfrm>
        <a:graphic>
          <a:graphicData uri="http://schemas.openxmlformats.org/drawingml/2006/table">
            <a:tbl>
              <a:tblPr/>
              <a:tblGrid>
                <a:gridCol w="1555005">
                  <a:extLst>
                    <a:ext uri="{9D8B030D-6E8A-4147-A177-3AD203B41FA5}">
                      <a16:colId xmlns:a16="http://schemas.microsoft.com/office/drawing/2014/main" val="2999985117"/>
                    </a:ext>
                  </a:extLst>
                </a:gridCol>
                <a:gridCol w="3941889">
                  <a:extLst>
                    <a:ext uri="{9D8B030D-6E8A-4147-A177-3AD203B41FA5}">
                      <a16:colId xmlns:a16="http://schemas.microsoft.com/office/drawing/2014/main" val="1099494541"/>
                    </a:ext>
                  </a:extLst>
                </a:gridCol>
                <a:gridCol w="4506795">
                  <a:extLst>
                    <a:ext uri="{9D8B030D-6E8A-4147-A177-3AD203B41FA5}">
                      <a16:colId xmlns:a16="http://schemas.microsoft.com/office/drawing/2014/main" val="3018508730"/>
                    </a:ext>
                  </a:extLst>
                </a:gridCol>
              </a:tblGrid>
              <a:tr h="39054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JPQL snippet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1211"/>
                  </a:ext>
                </a:extLst>
              </a:tr>
              <a:tr h="7449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StartingWith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findByFirstnameStartingWith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like ?1 (parameter bound with appended %)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04350"/>
                  </a:ext>
                </a:extLst>
              </a:tr>
              <a:tr h="7449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EndingWith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findByFirstnameEndingWith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like ?1 (parameter bound with prepended %)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64228"/>
                  </a:ext>
                </a:extLst>
              </a:tr>
              <a:tr h="7449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Containing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findByFirstnameContaining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like ?1 (parameter bound wrapped in %)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58746"/>
                  </a:ext>
                </a:extLst>
              </a:tr>
              <a:tr h="7449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OrderBy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findByAgeOrderByLastnameDesc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?1 order by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x.lastname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desc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26031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NotIn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findByAgeNotIn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(Collection&lt;Age&gt; ages)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not in ?1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6138"/>
                  </a:ext>
                </a:extLst>
              </a:tr>
              <a:tr h="39054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True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findByActiveTrue()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x.active = true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20415"/>
                  </a:ext>
                </a:extLst>
              </a:tr>
              <a:tr h="39054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findByActiveFalse()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x.active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false</a:t>
                      </a:r>
                    </a:p>
                  </a:txBody>
                  <a:tcPr marL="34175" marR="34175" marT="15534" marB="15534">
                    <a:lnL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8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6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410C17F5A364EA5A8AD1A4B6522EC" ma:contentTypeVersion="4" ma:contentTypeDescription="Create a new document." ma:contentTypeScope="" ma:versionID="0885f6627582344df8744ddfc81deee2">
  <xsd:schema xmlns:xsd="http://www.w3.org/2001/XMLSchema" xmlns:xs="http://www.w3.org/2001/XMLSchema" xmlns:p="http://schemas.microsoft.com/office/2006/metadata/properties" xmlns:ns2="2213a2d8-5d90-4f26-b7c5-2ccc5ea45986" targetNamespace="http://schemas.microsoft.com/office/2006/metadata/properties" ma:root="true" ma:fieldsID="a5ace047f1bd64502eab47abf6bc2eaf" ns2:_="">
    <xsd:import namespace="2213a2d8-5d90-4f26-b7c5-2ccc5ea459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a2d8-5d90-4f26-b7c5-2ccc5ea4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4AD2FE-A756-40EC-9EE0-66A3C294AC46}"/>
</file>

<file path=customXml/itemProps2.xml><?xml version="1.0" encoding="utf-8"?>
<ds:datastoreItem xmlns:ds="http://schemas.openxmlformats.org/officeDocument/2006/customXml" ds:itemID="{629E1FB5-DB8A-43CA-8150-EADDCA27E220}">
  <ds:schemaRefs>
    <ds:schemaRef ds:uri="http://purl.org/dc/terms/"/>
    <ds:schemaRef ds:uri="http://purl.org/dc/elements/1.1/"/>
    <ds:schemaRef ds:uri="http://schemas.microsoft.com/office/infopath/2007/PartnerControls"/>
    <ds:schemaRef ds:uri="2a483ac7-d6ec-4c2e-b4ea-508eba7d4c2d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3DCF9E6-5D22-41A6-8558-180F567D92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13175</TotalTime>
  <Words>2233</Words>
  <Application>Microsoft Macintosh PowerPoint</Application>
  <PresentationFormat>Widescreen</PresentationFormat>
  <Paragraphs>287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Fira Code Medium</vt:lpstr>
      <vt:lpstr>Helvetica</vt:lpstr>
      <vt:lpstr>IBMPlexMono, Monaco,  Courier New</vt:lpstr>
      <vt:lpstr>inherit</vt:lpstr>
      <vt:lpstr>Source Code Pro</vt:lpstr>
      <vt:lpstr>Office Theme</vt:lpstr>
      <vt:lpstr>Spring Data JPA Query Creation</vt:lpstr>
      <vt:lpstr>Basic Spring Data JPA Flow</vt:lpstr>
      <vt:lpstr>JPA Repository Example</vt:lpstr>
      <vt:lpstr>Jpa Repository default methods</vt:lpstr>
      <vt:lpstr>Examples &amp; Exercises: saveAll(Iterable&lt;S&gt; entities)</vt:lpstr>
      <vt:lpstr>Query Creation</vt:lpstr>
      <vt:lpstr>Supported keywords inside method names</vt:lpstr>
      <vt:lpstr>Supported keywords inside method names (2)</vt:lpstr>
      <vt:lpstr>Supported keywords inside method names (3)</vt:lpstr>
      <vt:lpstr>Query Method Example</vt:lpstr>
      <vt:lpstr>Exercise 1:</vt:lpstr>
      <vt:lpstr>JPA Named Queries</vt:lpstr>
      <vt:lpstr>Native Queries</vt:lpstr>
      <vt:lpstr>Exercise 2:</vt:lpstr>
      <vt:lpstr>Spring Data REST: Pagination and Sorting</vt:lpstr>
      <vt:lpstr>Spring Data Sort and Order</vt:lpstr>
      <vt:lpstr>Sort &amp; Order object example</vt:lpstr>
      <vt:lpstr>JpaRepository with Pagination</vt:lpstr>
      <vt:lpstr>Accepting Page and Sort Parameters</vt:lpstr>
      <vt:lpstr>Page&lt;T&gt; Object</vt:lpstr>
      <vt:lpstr>Service - Paging &amp; Sorting</vt:lpstr>
      <vt:lpstr>Controller - Paging &amp;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pichet limvajiranan</dc:creator>
  <cp:lastModifiedBy>pichet limvajiranan</cp:lastModifiedBy>
  <cp:revision>357</cp:revision>
  <dcterms:created xsi:type="dcterms:W3CDTF">2022-01-23T06:11:28Z</dcterms:created>
  <dcterms:modified xsi:type="dcterms:W3CDTF">2024-02-06T05:57:07Z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0x010100B30410C17F5A364EA5A8AD1A4B6522EC</vt:lpwstr>
  </property>
</Properties>
</file>