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02" r:id="rId6"/>
    <p:sldId id="276" r:id="rId7"/>
    <p:sldId id="277" r:id="rId8"/>
    <p:sldId id="304" r:id="rId9"/>
    <p:sldId id="305" r:id="rId10"/>
    <p:sldId id="306" r:id="rId11"/>
    <p:sldId id="275" r:id="rId12"/>
    <p:sldId id="303" r:id="rId13"/>
    <p:sldId id="278" r:id="rId14"/>
    <p:sldId id="301" r:id="rId15"/>
    <p:sldId id="288" r:id="rId16"/>
    <p:sldId id="307" r:id="rId17"/>
    <p:sldId id="308" r:id="rId18"/>
    <p:sldId id="309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1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7FB39-11A7-6745-8C2B-09863CB99B91}" v="38" dt="2023-02-26T06:25:26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EF620-8922-4C32-A55D-A0F45541F96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F148-090B-46E4-95C5-905F691A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460-4EC4-471D-BE71-688734F3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6720-0B7D-4D00-8D9B-102495D3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ACAB-0FDB-4FB1-A42C-3B0A06B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0578-C255-4A16-A7D2-1694878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5D64-BFDF-4C15-822B-F78D461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AE97-0D12-45A9-B306-12DAE30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8D654-C0C2-41E7-BC23-CDD86D41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0D9A-A160-4FD7-9CF1-489E8731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96E3-984F-4D16-9E65-5A24A08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8FE-E823-4C4C-8793-42117C3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EF01C-B58D-4070-9E62-92E3C043A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CF53-BC85-41ED-81EA-E984CE74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1786-2998-4673-8430-BD64E289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E64-6240-4D95-8742-C800D72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C2AF-BE8C-43DE-B328-0BCEE0A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9ABF-5C4B-48F8-AAE7-DCA6E04A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CF75-7CC0-4EFC-BDCF-D3E1089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CA0B-3421-410C-8ABB-94400C6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425-E33F-4C2F-A53E-FCA1A85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359-8B01-4994-98DD-3754461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9AE6-60CB-47CE-AE3F-9D857628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E42-46EB-470D-8813-864EFF79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36BE-C54C-4252-A626-72F7CF1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014-2B28-4AEB-9F26-0AC7692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E87A-95F0-44DB-8660-E48E158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A201-CD84-4327-B2AA-1EC8B71B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6F00-F9C1-4FB5-8EC4-28BCC5D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818-FE1F-4E4D-9443-B61D43BB2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213B-1379-4E2A-9AD7-4A9F065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A01-43D3-4C92-A6E3-567EC6E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C98E-27D2-4EE9-88DE-A13EAC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1B2F-CCCE-4F08-B6F7-A9CA8094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EA33-1641-4445-AF8F-418418FB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EA4AF-A3D0-40DA-9DE6-C454B38C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74683-14F2-4BE0-B2FA-8CF12C25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0D9E-29FB-4A7C-A054-ED2CCB5E0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7CB4-E325-4233-9093-62EF5C47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4984-A416-4382-A423-9E1A147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B634-8646-4494-8D33-6399D354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D984-CC33-4490-9656-076D9D5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3096-E28B-48B2-B879-B7C3780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37385-DD4D-4EE3-A1AA-43E8E050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08FF5-CEFF-4A3F-9811-B082375C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3AAF-C819-4198-A953-0E10FFD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5C87-E69B-4ADD-B7BA-95564C8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778-5EA7-481F-9660-F2158B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A69-8D64-4ACB-9AC2-E2053292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8B77-A97C-40F3-AFBE-7E95FBEA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057E-7EFB-42BD-8575-9D12DFFF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D5A5-1478-465B-B5DC-43F90A9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65FD-FDDF-4067-91E2-CA2BAC40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4E0-15B4-424A-A0A6-AFFED2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ED15-FA2A-4F4B-BBB4-2A4508BB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7478C-9684-4FAA-A419-5FF91FCE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1CDC-ABF9-4CE2-BFD7-C1BFFA07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1A3B-AE46-4A50-8986-157593B1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EC2A-968C-45FC-B01B-C1974C4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CAF8-E588-4F3E-AC16-37ED0C1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964A-0839-4B3F-BD96-4A199D9C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3E04-0A1C-4D03-A388-A22D4957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6774"/>
            <a:ext cx="10515600" cy="49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FE97-6E29-4540-AC40-B0B844B0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1881-F612-4398-96DF-95888C1B5250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D52-7D84-4A3B-8800-53F57D1C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62BE-503B-40EA-9ECD-86AE1C1D8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D6F8-C0A3-4CAC-A843-F7E63D6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ED3-FCB8-487E-B94F-805ACEE5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384" y="1971813"/>
            <a:ext cx="9144000" cy="2049362"/>
          </a:xfrm>
        </p:spPr>
        <p:txBody>
          <a:bodyPr>
            <a:normAutofit/>
          </a:bodyPr>
          <a:lstStyle/>
          <a:p>
            <a:r>
              <a:rPr lang="en-US" sz="3600" dirty="0"/>
              <a:t>Spring RESTful API </a:t>
            </a:r>
            <a:br>
              <a:rPr lang="en-US" sz="3600" dirty="0"/>
            </a:br>
            <a:r>
              <a:rPr lang="en-US" sz="3600" dirty="0"/>
              <a:t>Pagination &amp;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3185F-40F8-424E-B721-C9567091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578"/>
            <a:ext cx="9144000" cy="90822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Pichet Limvajiranan</a:t>
            </a:r>
          </a:p>
        </p:txBody>
      </p:sp>
      <p:pic>
        <p:nvPicPr>
          <p:cNvPr id="1028" name="Picture 4" descr="What is Spring Boot?">
            <a:extLst>
              <a:ext uri="{FF2B5EF4-FFF2-40B4-BE49-F238E27FC236}">
                <a16:creationId xmlns:a16="http://schemas.microsoft.com/office/drawing/2014/main" id="{9E0C217F-C505-4912-AE95-A3D9989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39" y="1023106"/>
            <a:ext cx="2198451" cy="11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54C-E8B3-41EB-87EC-621B583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Page&lt;T&gt;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827F-52A6-4700-A43C-85DC97EF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7" y="1099226"/>
            <a:ext cx="4866861" cy="5306100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    "content": [</a:t>
            </a:r>
          </a:p>
          <a:p>
            <a:pPr marL="0" indent="0">
              <a:buNone/>
            </a:pPr>
            <a:r>
              <a:rPr lang="en-US" sz="1600" dirty="0"/>
              <a:t>        {</a:t>
            </a:r>
          </a:p>
          <a:p>
            <a:pPr marL="0" indent="0">
              <a:buNone/>
            </a:pPr>
            <a:r>
              <a:rPr lang="en-US" sz="1600" dirty="0"/>
              <a:t>            "id": 323,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customerName</a:t>
            </a:r>
            <a:r>
              <a:rPr lang="en-US" sz="1600" dirty="0"/>
              <a:t>": "Down Under </a:t>
            </a:r>
            <a:r>
              <a:rPr lang="en-US" sz="1600" dirty="0" err="1"/>
              <a:t>Souveniers</a:t>
            </a:r>
            <a:r>
              <a:rPr lang="en-US" sz="1600" dirty="0"/>
              <a:t>, Inc",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contactLastName</a:t>
            </a:r>
            <a:r>
              <a:rPr lang="en-US" sz="1600" dirty="0"/>
              <a:t>": "Graham",</a:t>
            </a:r>
          </a:p>
          <a:p>
            <a:pPr marL="0" indent="0">
              <a:buNone/>
            </a:pPr>
            <a:r>
              <a:rPr lang="en-US" sz="1600" dirty="0"/>
              <a:t>            "</a:t>
            </a:r>
            <a:r>
              <a:rPr lang="en-US" sz="1600" dirty="0" err="1"/>
              <a:t>contactFirstName</a:t>
            </a:r>
            <a:r>
              <a:rPr lang="en-US" sz="1600" dirty="0"/>
              <a:t>": "Mike",</a:t>
            </a:r>
          </a:p>
          <a:p>
            <a:pPr marL="0" indent="0">
              <a:buNone/>
            </a:pPr>
            <a:r>
              <a:rPr lang="en-US" sz="1600" dirty="0"/>
              <a:t>            "phone": "+64 9 312 5555",</a:t>
            </a:r>
          </a:p>
          <a:p>
            <a:pPr marL="0" indent="0">
              <a:buNone/>
            </a:pPr>
            <a:r>
              <a:rPr lang="en-US" sz="1600" dirty="0"/>
              <a:t>            "addressLine1": "162-164 Grafton Road",</a:t>
            </a:r>
          </a:p>
          <a:p>
            <a:pPr marL="0" indent="0">
              <a:buNone/>
            </a:pPr>
            <a:r>
              <a:rPr lang="en-US" sz="1600" dirty="0"/>
              <a:t>            "addressLine2": "Level 2",</a:t>
            </a:r>
          </a:p>
          <a:p>
            <a:pPr marL="0" indent="0">
              <a:buNone/>
            </a:pPr>
            <a:r>
              <a:rPr lang="en-US" sz="1600" dirty="0"/>
              <a:t>            :</a:t>
            </a:r>
          </a:p>
          <a:p>
            <a:pPr marL="0" indent="0">
              <a:buNone/>
            </a:pPr>
            <a:r>
              <a:rPr lang="en-US" sz="1600" dirty="0"/>
              <a:t>     ]</a:t>
            </a:r>
          </a:p>
          <a:p>
            <a:pPr marL="0" indent="0">
              <a:buNone/>
            </a:pPr>
            <a:r>
              <a:rPr lang="en-US" sz="1600" dirty="0"/>
              <a:t>    "pageable": {</a:t>
            </a:r>
          </a:p>
          <a:p>
            <a:pPr marL="0" indent="0">
              <a:buNone/>
            </a:pPr>
            <a:r>
              <a:rPr lang="en-US" sz="1600" dirty="0"/>
              <a:t>        "sort": {</a:t>
            </a:r>
          </a:p>
          <a:p>
            <a:pPr marL="0" indent="0">
              <a:buNone/>
            </a:pPr>
            <a:r>
              <a:rPr lang="en-US" sz="1600" dirty="0"/>
              <a:t>            "empty": </a:t>
            </a:r>
            <a:r>
              <a:rPr lang="en-US" sz="1600" b="1" dirty="0"/>
              <a:t>false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            "sorted": </a:t>
            </a:r>
            <a:r>
              <a:rPr lang="en-US" sz="1600" b="1" dirty="0"/>
              <a:t>true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            "unsorted": </a:t>
            </a:r>
            <a:r>
              <a:rPr lang="en-US" sz="1600" b="1" dirty="0"/>
              <a:t>false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       },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A3728D-07DE-4035-9101-8FA164B34D63}"/>
              </a:ext>
            </a:extLst>
          </p:cNvPr>
          <p:cNvSpPr txBox="1">
            <a:spLocks/>
          </p:cNvSpPr>
          <p:nvPr/>
        </p:nvSpPr>
        <p:spPr>
          <a:xfrm>
            <a:off x="6761921" y="769799"/>
            <a:ext cx="3664226" cy="57230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"offset":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</a:t>
            </a:r>
            <a:r>
              <a:rPr lang="en-US" sz="1400" dirty="0" err="1"/>
              <a:t>pageSize</a:t>
            </a:r>
            <a:r>
              <a:rPr lang="en-US" sz="1400" dirty="0"/>
              <a:t>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</a:t>
            </a:r>
            <a:r>
              <a:rPr lang="en-US" sz="1400" dirty="0" err="1"/>
              <a:t>pageNumber</a:t>
            </a:r>
            <a:r>
              <a:rPr lang="en-US" sz="1400" dirty="0"/>
              <a:t>": 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"unpaged":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"paged": </a:t>
            </a:r>
            <a:r>
              <a:rPr lang="en-US" sz="1400" b="1" dirty="0"/>
              <a:t>true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"last":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totalPages</a:t>
            </a:r>
            <a:r>
              <a:rPr lang="en-US" sz="1400" dirty="0"/>
              <a:t>": 25,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totalElements</a:t>
            </a:r>
            <a:r>
              <a:rPr lang="en-US" sz="1400" dirty="0"/>
              <a:t>": 122,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"size":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"number": 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"sort":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"empty":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"sorted": </a:t>
            </a:r>
            <a:r>
              <a:rPr lang="en-US" sz="1400" b="1" dirty="0"/>
              <a:t>true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    "unsorted": </a:t>
            </a:r>
            <a:r>
              <a:rPr lang="en-US" sz="1400" b="1" dirty="0"/>
              <a:t>false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</a:t>
            </a:r>
            <a:r>
              <a:rPr lang="en-US" sz="1400" dirty="0" err="1"/>
              <a:t>numberOfElements</a:t>
            </a:r>
            <a:r>
              <a:rPr lang="en-US" sz="1400" dirty="0"/>
              <a:t>": 5,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"first": </a:t>
            </a:r>
            <a:r>
              <a:rPr lang="en-US" sz="1400" b="1" dirty="0"/>
              <a:t>false</a:t>
            </a:r>
            <a:r>
              <a:rPr lang="en-US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    "empty": </a:t>
            </a:r>
            <a:r>
              <a:rPr lang="en-US" sz="1400" b="1" dirty="0"/>
              <a:t>false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1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FAA59-814B-4D0B-B9A3-6864DCF0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35A9EF-0CD2-4E96-9105-2FA73BA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- Paging &amp; 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C34C71-8BB0-4AE7-B872-5326BB6C3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481" y="1739617"/>
            <a:ext cx="683767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@Service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000" dirty="0">
                <a:solidFill>
                  <a:srgbClr val="080808"/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r>
              <a:rPr lang="en-US" altLang="en-US" sz="2000" dirty="0">
                <a:solidFill>
                  <a:srgbClr val="080808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r>
              <a:rPr lang="en-US" altLang="en-US" sz="2000" dirty="0">
                <a:solidFill>
                  <a:srgbClr val="080808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Pageable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PageRequest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(page,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        Page&lt;Customer&gt; customers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</a:t>
            </a:r>
            <a:r>
              <a:rPr lang="en-US" altLang="en-US" sz="2000" dirty="0">
                <a:solidFill>
                  <a:srgbClr val="080808"/>
                </a:solidFill>
              </a:rPr>
              <a:t> customers;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D0CD-DE7C-B972-9F3E-D60238A0F09E}"/>
              </a:ext>
            </a:extLst>
          </p:cNvPr>
          <p:cNvSpPr txBox="1"/>
          <p:nvPr/>
        </p:nvSpPr>
        <p:spPr>
          <a:xfrm>
            <a:off x="8079323" y="2632169"/>
            <a:ext cx="2363932" cy="2893100"/>
          </a:xfrm>
          <a:prstGeom prst="rect">
            <a:avLst/>
          </a:prstGeom>
          <a:solidFill>
            <a:srgbClr val="E1E7C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IBMPlexMono, Monaco,  Courier New"/>
              </a:rPr>
              <a:t>{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"content " : </a:t>
            </a:r>
            <a:r>
              <a:rPr lang="en-US" sz="1400" b="0" dirty="0">
                <a:effectLst/>
                <a:latin typeface="IBMPlexMono, Monaco,  Courier New"/>
              </a:rPr>
              <a:t>{</a:t>
            </a:r>
          </a:p>
          <a:p>
            <a:r>
              <a:rPr lang="en-US" sz="1400" dirty="0">
                <a:latin typeface="IBMPlexMono, Monaco,  Courier New"/>
              </a:rPr>
              <a:t>         { },</a:t>
            </a:r>
          </a:p>
          <a:p>
            <a:r>
              <a:rPr lang="en-US" sz="1400" b="0" dirty="0">
                <a:effectLst/>
                <a:latin typeface="IBMPlexMono, Monaco,  Courier New"/>
              </a:rPr>
              <a:t>         { },</a:t>
            </a:r>
          </a:p>
          <a:p>
            <a:r>
              <a:rPr lang="en-US" sz="1400" dirty="0">
                <a:latin typeface="IBMPlexMono, Monaco,  Courier New"/>
              </a:rPr>
              <a:t>         { }</a:t>
            </a:r>
            <a:endParaRPr lang="en-US" sz="1400" b="0" dirty="0"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   </a:t>
            </a:r>
            <a:r>
              <a:rPr lang="en-US" sz="1400" dirty="0">
                <a:latin typeface="IBMPlexMono, Monaco,  Courier New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,</a:t>
            </a:r>
            <a:endParaRPr lang="en-US" sz="1400" b="0" dirty="0">
              <a:solidFill>
                <a:srgbClr val="A31515"/>
              </a:solidFill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   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"page"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{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"size"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totalElements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11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totalPages</a:t>
            </a:r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IBMPlexMono, Monaco,  Courier New"/>
              </a:rPr>
              <a:t>       "number"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: </a:t>
            </a:r>
            <a:r>
              <a:rPr lang="en-US" sz="1400" b="0" dirty="0">
                <a:solidFill>
                  <a:srgbClr val="098658"/>
                </a:solidFill>
                <a:effectLst/>
                <a:latin typeface="IBMPlexMono, Monaco,  Courier New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th-TH" sz="1400" b="0" dirty="0">
                <a:solidFill>
                  <a:srgbClr val="000000"/>
                </a:solidFill>
                <a:effectLst/>
                <a:latin typeface="IBMPlexMono, Monaco,  Courier New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IBMPlexMono, Monaco,  Courier New"/>
              </a:rPr>
              <a:t>}</a:t>
            </a:r>
            <a:endParaRPr lang="th-TH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2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FAA59-814B-4D0B-B9A3-6864DCF0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35A9EF-0CD2-4E96-9105-2FA73BA2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- Paging &amp; Sorting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C34C71-8BB0-4AE7-B872-5326BB6C3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480" y="1431841"/>
            <a:ext cx="9616449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RestController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/customers"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Autowired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CustomerService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"id"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"10"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lang="en-US" altLang="en-US" sz="2000" dirty="0">
                <a:solidFill>
                  <a:srgbClr val="080808"/>
                </a:solidFill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page,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getContent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0A60A-3874-BA20-F00B-672878A2BFC4}"/>
              </a:ext>
            </a:extLst>
          </p:cNvPr>
          <p:cNvSpPr txBox="1"/>
          <p:nvPr/>
        </p:nvSpPr>
        <p:spPr>
          <a:xfrm>
            <a:off x="4531428" y="1458346"/>
            <a:ext cx="6102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TH" dirty="0"/>
              <a:t>ocalhost:port/api/customers?sortBy=id&amp;page=0&amp;pageSize=10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35730-7C16-8641-2508-EF7F32A0A3E3}"/>
              </a:ext>
            </a:extLst>
          </p:cNvPr>
          <p:cNvGrpSpPr/>
          <p:nvPr/>
        </p:nvGrpSpPr>
        <p:grpSpPr>
          <a:xfrm>
            <a:off x="6580953" y="2365454"/>
            <a:ext cx="4240104" cy="2533978"/>
            <a:chOff x="7070194" y="2698733"/>
            <a:chExt cx="4240104" cy="2533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76F2D5-AEC7-71C6-B1A1-8E2B1F283CB1}"/>
                </a:ext>
              </a:extLst>
            </p:cNvPr>
            <p:cNvGrpSpPr/>
            <p:nvPr/>
          </p:nvGrpSpPr>
          <p:grpSpPr>
            <a:xfrm>
              <a:off x="7070194" y="2698733"/>
              <a:ext cx="4240104" cy="2533978"/>
              <a:chOff x="5593448" y="1302265"/>
              <a:chExt cx="4240104" cy="25339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B3EB22-5405-8933-B656-1CBD38CF77A5}"/>
                  </a:ext>
                </a:extLst>
              </p:cNvPr>
              <p:cNvSpPr/>
              <p:nvPr/>
            </p:nvSpPr>
            <p:spPr>
              <a:xfrm>
                <a:off x="7188567" y="1562864"/>
                <a:ext cx="2587649" cy="4520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A19C7F0B-201C-DD29-C1E6-10469350F160}"/>
                  </a:ext>
                </a:extLst>
              </p:cNvPr>
              <p:cNvSpPr/>
              <p:nvPr/>
            </p:nvSpPr>
            <p:spPr>
              <a:xfrm>
                <a:off x="7501603" y="1640274"/>
                <a:ext cx="964127" cy="240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Controller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CEB1AE-BD53-924A-82D5-4F0B9D6C84D2}"/>
                  </a:ext>
                </a:extLst>
              </p:cNvPr>
              <p:cNvSpPr/>
              <p:nvPr/>
            </p:nvSpPr>
            <p:spPr>
              <a:xfrm>
                <a:off x="7229750" y="2651357"/>
                <a:ext cx="2375451" cy="3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Business Logic (</a:t>
                </a:r>
                <a:r>
                  <a:rPr lang="en-US" sz="1400" b="1" dirty="0"/>
                  <a:t>Service Class</a:t>
                </a:r>
                <a:r>
                  <a:rPr lang="en-US" sz="1400" dirty="0"/>
                  <a:t>)</a:t>
                </a:r>
              </a:p>
            </p:txBody>
          </p:sp>
          <p:pic>
            <p:nvPicPr>
              <p:cNvPr id="14" name="Graphic 13" descr="Users">
                <a:extLst>
                  <a:ext uri="{FF2B5EF4-FFF2-40B4-BE49-F238E27FC236}">
                    <a16:creationId xmlns:a16="http://schemas.microsoft.com/office/drawing/2014/main" id="{702F67A9-E7BA-E41E-DC3A-4FCC43E9D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93448" y="1314146"/>
                <a:ext cx="635619" cy="635619"/>
              </a:xfrm>
              <a:prstGeom prst="rect">
                <a:avLst/>
              </a:prstGeom>
            </p:spPr>
          </p:pic>
          <p:cxnSp>
            <p:nvCxnSpPr>
              <p:cNvPr id="15" name="Connector: Elbow 24">
                <a:extLst>
                  <a:ext uri="{FF2B5EF4-FFF2-40B4-BE49-F238E27FC236}">
                    <a16:creationId xmlns:a16="http://schemas.microsoft.com/office/drawing/2014/main" id="{FD197036-3553-0A54-595B-0C40DAAD5665}"/>
                  </a:ext>
                </a:extLst>
              </p:cNvPr>
              <p:cNvCxnSpPr>
                <a:cxnSpLocks/>
                <a:stCxn id="14" idx="2"/>
                <a:endCxn id="12" idx="1"/>
              </p:cNvCxnSpPr>
              <p:nvPr/>
            </p:nvCxnSpPr>
            <p:spPr>
              <a:xfrm rot="5400000" flipH="1" flipV="1">
                <a:off x="6611734" y="1059897"/>
                <a:ext cx="189391" cy="1590345"/>
              </a:xfrm>
              <a:prstGeom prst="bentConnector4">
                <a:avLst>
                  <a:gd name="adj1" fmla="val -120703"/>
                  <a:gd name="adj2" fmla="val 599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26">
                <a:extLst>
                  <a:ext uri="{FF2B5EF4-FFF2-40B4-BE49-F238E27FC236}">
                    <a16:creationId xmlns:a16="http://schemas.microsoft.com/office/drawing/2014/main" id="{BEDB7B0D-00AF-6143-E6A0-B17E07F112C0}"/>
                  </a:ext>
                </a:extLst>
              </p:cNvPr>
              <p:cNvCxnSpPr>
                <a:cxnSpLocks/>
                <a:stCxn id="12" idx="0"/>
                <a:endCxn id="14" idx="0"/>
              </p:cNvCxnSpPr>
              <p:nvPr/>
            </p:nvCxnSpPr>
            <p:spPr>
              <a:xfrm rot="16200000" flipV="1">
                <a:off x="6784399" y="441005"/>
                <a:ext cx="326128" cy="2072409"/>
              </a:xfrm>
              <a:prstGeom prst="bentConnector3">
                <a:avLst>
                  <a:gd name="adj1" fmla="val 1700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B5D4243-6E03-7CF9-DD1F-945A0A46126A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7983667" y="1880474"/>
                <a:ext cx="433809" cy="77088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C58D16-80AA-DD70-A595-215A95D140FE}"/>
                  </a:ext>
                </a:extLst>
              </p:cNvPr>
              <p:cNvSpPr/>
              <p:nvPr/>
            </p:nvSpPr>
            <p:spPr>
              <a:xfrm>
                <a:off x="7229750" y="3449105"/>
                <a:ext cx="2375451" cy="387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Persistence (</a:t>
                </a:r>
                <a:r>
                  <a:rPr lang="en-US" sz="1400" b="1" dirty="0"/>
                  <a:t>Repository Class</a:t>
                </a:r>
                <a:r>
                  <a:rPr lang="en-US" sz="1400" dirty="0"/>
                  <a:t>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E7632F-DF83-C71C-8E6E-B54DA2F8BB95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8417476" y="3038496"/>
                <a:ext cx="0" cy="410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7476DE-4A74-0F62-28F4-D31BD8EFE1F7}"/>
                  </a:ext>
                </a:extLst>
              </p:cNvPr>
              <p:cNvSpPr/>
              <p:nvPr/>
            </p:nvSpPr>
            <p:spPr>
              <a:xfrm>
                <a:off x="8628212" y="1525017"/>
                <a:ext cx="12053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Presentation</a:t>
                </a:r>
              </a:p>
            </p:txBody>
          </p:sp>
          <p:sp>
            <p:nvSpPr>
              <p:cNvPr id="21" name="Rectangle: Rounded Corners 6">
                <a:extLst>
                  <a:ext uri="{FF2B5EF4-FFF2-40B4-BE49-F238E27FC236}">
                    <a16:creationId xmlns:a16="http://schemas.microsoft.com/office/drawing/2014/main" id="{E8516E3D-388E-7C13-1ADD-38A68EA3A391}"/>
                  </a:ext>
                </a:extLst>
              </p:cNvPr>
              <p:cNvSpPr/>
              <p:nvPr/>
            </p:nvSpPr>
            <p:spPr>
              <a:xfrm>
                <a:off x="8639786" y="3094106"/>
                <a:ext cx="702985" cy="2455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2" name="Rectangle: Rounded Corners 6">
                <a:extLst>
                  <a:ext uri="{FF2B5EF4-FFF2-40B4-BE49-F238E27FC236}">
                    <a16:creationId xmlns:a16="http://schemas.microsoft.com/office/drawing/2014/main" id="{696981E9-E478-478D-A3A0-EFF4274B8C3F}"/>
                  </a:ext>
                </a:extLst>
              </p:cNvPr>
              <p:cNvSpPr/>
              <p:nvPr/>
            </p:nvSpPr>
            <p:spPr>
              <a:xfrm>
                <a:off x="8639786" y="2262047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Entity</a:t>
                </a:r>
              </a:p>
            </p:txBody>
          </p:sp>
          <p:sp>
            <p:nvSpPr>
              <p:cNvPr id="23" name="Rectangle: Rounded Corners 6">
                <a:extLst>
                  <a:ext uri="{FF2B5EF4-FFF2-40B4-BE49-F238E27FC236}">
                    <a16:creationId xmlns:a16="http://schemas.microsoft.com/office/drawing/2014/main" id="{CA13EB38-06A1-EE98-01D0-DF038D244A00}"/>
                  </a:ext>
                </a:extLst>
              </p:cNvPr>
              <p:cNvSpPr/>
              <p:nvPr/>
            </p:nvSpPr>
            <p:spPr>
              <a:xfrm>
                <a:off x="6409720" y="1302265"/>
                <a:ext cx="651082" cy="25791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JSON</a:t>
                </a:r>
              </a:p>
            </p:txBody>
          </p:sp>
        </p:grp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CFD8B027-0893-E8B4-9485-F5F4F0D79688}"/>
                </a:ext>
              </a:extLst>
            </p:cNvPr>
            <p:cNvCxnSpPr>
              <a:cxnSpLocks/>
              <a:stCxn id="23" idx="3"/>
              <a:endCxn id="12" idx="0"/>
            </p:cNvCxnSpPr>
            <p:nvPr/>
          </p:nvCxnSpPr>
          <p:spPr>
            <a:xfrm>
              <a:off x="8537548" y="2827692"/>
              <a:ext cx="922865" cy="209050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120CE32-3E77-6E1C-FA5F-1057B684E2C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9962761" y="3179203"/>
              <a:ext cx="459029" cy="499596"/>
            </a:xfrm>
            <a:prstGeom prst="curved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11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89E7-0CE1-D60E-A3D9-9B3D15254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830-E9A5-357C-6D1D-382DCA9C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3CBE-0F4D-E297-392C-031420D8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64907"/>
          </a:xfrm>
        </p:spPr>
        <p:txBody>
          <a:bodyPr/>
          <a:lstStyle/>
          <a:p>
            <a:r>
              <a:rPr lang="en-TH" dirty="0"/>
              <a:t>Create REST API service for Products as end-points below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679D8-AFD4-973E-05AB-3788183BF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31888"/>
              </p:ext>
            </p:extLst>
          </p:nvPr>
        </p:nvGraphicFramePr>
        <p:xfrm>
          <a:off x="1057847" y="2014151"/>
          <a:ext cx="10050036" cy="1645920"/>
        </p:xfrm>
        <a:graphic>
          <a:graphicData uri="http://schemas.openxmlformats.org/drawingml/2006/table">
            <a:tbl>
              <a:tblPr/>
              <a:tblGrid>
                <a:gridCol w="3350012">
                  <a:extLst>
                    <a:ext uri="{9D8B030D-6E8A-4147-A177-3AD203B41FA5}">
                      <a16:colId xmlns:a16="http://schemas.microsoft.com/office/drawing/2014/main" val="1409732731"/>
                    </a:ext>
                  </a:extLst>
                </a:gridCol>
                <a:gridCol w="2181159">
                  <a:extLst>
                    <a:ext uri="{9D8B030D-6E8A-4147-A177-3AD203B41FA5}">
                      <a16:colId xmlns:a16="http://schemas.microsoft.com/office/drawing/2014/main" val="565148698"/>
                    </a:ext>
                  </a:extLst>
                </a:gridCol>
                <a:gridCol w="4518865">
                  <a:extLst>
                    <a:ext uri="{9D8B030D-6E8A-4147-A177-3AD203B41FA5}">
                      <a16:colId xmlns:a16="http://schemas.microsoft.com/office/drawing/2014/main" val="35645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products filter by price between and product name contains sorting as request specify with pagination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6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7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6858FD-91E8-0931-03B7-A43E45B98531}"/>
              </a:ext>
            </a:extLst>
          </p:cNvPr>
          <p:cNvSpPr txBox="1"/>
          <p:nvPr/>
        </p:nvSpPr>
        <p:spPr>
          <a:xfrm>
            <a:off x="838200" y="1096191"/>
            <a:ext cx="96728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interface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ProductRepository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JpaRepository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getProductsByPriceBetweenAndProductNameContains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Sort </a:t>
            </a:r>
            <a:r>
              <a:rPr lang="en-US" dirty="0">
                <a:solidFill>
                  <a:srgbClr val="080808"/>
                </a:solidFill>
                <a:effectLst/>
              </a:rPr>
              <a:t>sort);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Product </a:t>
            </a:r>
            <a:r>
              <a:rPr lang="en-US" dirty="0" err="1">
                <a:solidFill>
                  <a:srgbClr val="00627A"/>
                </a:solidFill>
                <a:effectLst/>
              </a:rPr>
              <a:t>findFirstByOrderByPriceDesc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</a:p>
          <a:p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b="1" dirty="0">
                <a:solidFill>
                  <a:srgbClr val="080808"/>
                </a:solidFill>
                <a:effectLst/>
              </a:rPr>
              <a:t>    </a:t>
            </a:r>
            <a:r>
              <a:rPr lang="en-US" b="1" dirty="0">
                <a:solidFill>
                  <a:srgbClr val="000000"/>
                </a:solidFill>
                <a:effectLst/>
              </a:rPr>
              <a:t>Page</a:t>
            </a:r>
            <a:r>
              <a:rPr lang="en-US" b="1" dirty="0">
                <a:solidFill>
                  <a:srgbClr val="080808"/>
                </a:solidFill>
                <a:effectLst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</a:rPr>
              <a:t>Product</a:t>
            </a:r>
            <a:r>
              <a:rPr lang="en-US" b="1" dirty="0">
                <a:solidFill>
                  <a:srgbClr val="080808"/>
                </a:solidFill>
                <a:effectLst/>
              </a:rPr>
              <a:t>&gt; </a:t>
            </a:r>
            <a:r>
              <a:rPr lang="en-US" b="1" dirty="0" err="1">
                <a:solidFill>
                  <a:srgbClr val="00627A"/>
                </a:solidFill>
                <a:effectLst/>
              </a:rPr>
              <a:t>getProductsByPriceBetweenAndProductNameContains</a:t>
            </a:r>
            <a:r>
              <a:rPr lang="en-US" b="1" dirty="0">
                <a:solidFill>
                  <a:srgbClr val="080808"/>
                </a:solidFill>
                <a:effectLst/>
              </a:rPr>
              <a:t>(</a:t>
            </a:r>
            <a:br>
              <a:rPr lang="en-US" b="1" dirty="0">
                <a:solidFill>
                  <a:srgbClr val="080808"/>
                </a:solidFill>
                <a:effectLst/>
              </a:rPr>
            </a:br>
            <a:r>
              <a:rPr lang="en-US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b="1" dirty="0">
                <a:solidFill>
                  <a:srgbClr val="000000"/>
                </a:solidFill>
                <a:effectLst/>
              </a:rPr>
              <a:t>Double </a:t>
            </a:r>
            <a:r>
              <a:rPr lang="en-US" b="1" dirty="0">
                <a:solidFill>
                  <a:srgbClr val="080808"/>
                </a:solidFill>
                <a:effectLst/>
              </a:rPr>
              <a:t>lower, </a:t>
            </a:r>
            <a:r>
              <a:rPr lang="en-US" b="1" dirty="0">
                <a:solidFill>
                  <a:srgbClr val="000000"/>
                </a:solidFill>
                <a:effectLst/>
              </a:rPr>
              <a:t>Double </a:t>
            </a:r>
            <a:r>
              <a:rPr lang="en-US" b="1" dirty="0">
                <a:solidFill>
                  <a:srgbClr val="080808"/>
                </a:solidFill>
                <a:effectLst/>
              </a:rPr>
              <a:t>upper, </a:t>
            </a:r>
            <a:r>
              <a:rPr lang="en-US" b="1" dirty="0">
                <a:solidFill>
                  <a:srgbClr val="000000"/>
                </a:solidFill>
                <a:effectLst/>
              </a:rPr>
              <a:t>String </a:t>
            </a:r>
            <a:r>
              <a:rPr lang="en-US" b="1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b="1" dirty="0">
                <a:solidFill>
                  <a:srgbClr val="080808"/>
                </a:solidFill>
                <a:effectLst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</a:rPr>
              <a:t>Pageable </a:t>
            </a:r>
            <a:r>
              <a:rPr lang="en-US" b="1" dirty="0">
                <a:solidFill>
                  <a:srgbClr val="080808"/>
                </a:solidFill>
                <a:effectLst/>
              </a:rPr>
              <a:t>pageable);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CC893-5A39-F786-9D2A-871343C45155}"/>
              </a:ext>
            </a:extLst>
          </p:cNvPr>
          <p:cNvSpPr txBox="1"/>
          <p:nvPr/>
        </p:nvSpPr>
        <p:spPr>
          <a:xfrm>
            <a:off x="839356" y="726859"/>
            <a:ext cx="50987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Add New Query Method to support pagination</a:t>
            </a:r>
          </a:p>
        </p:txBody>
      </p:sp>
    </p:spTree>
    <p:extLst>
      <p:ext uri="{BB962C8B-B14F-4D97-AF65-F5344CB8AC3E}">
        <p14:creationId xmlns:p14="http://schemas.microsoft.com/office/powerpoint/2010/main" val="2662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46DCB-6781-C410-1C2B-D69B2CDE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8D0350-A2BA-A0BE-AE88-90189E2D73C0}"/>
              </a:ext>
            </a:extLst>
          </p:cNvPr>
          <p:cNvSpPr txBox="1"/>
          <p:nvPr/>
        </p:nvSpPr>
        <p:spPr>
          <a:xfrm>
            <a:off x="839356" y="726859"/>
            <a:ext cx="509873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H" dirty="0"/>
              <a:t>Overload service method to support pagination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F3BE1-7049-B29A-B49E-491F535E54CC}"/>
              </a:ext>
            </a:extLst>
          </p:cNvPr>
          <p:cNvSpPr txBox="1"/>
          <p:nvPr/>
        </p:nvSpPr>
        <p:spPr>
          <a:xfrm>
            <a:off x="839356" y="1096191"/>
            <a:ext cx="10759807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Page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    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</a:rPr>
              <a:t>direction,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        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pageNo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pageSize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(upper == </a:t>
            </a:r>
            <a:r>
              <a:rPr lang="en-US" dirty="0">
                <a:solidFill>
                  <a:srgbClr val="1750EB"/>
                </a:solidFill>
                <a:effectLst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</a:rPr>
              <a:t>&amp;&amp; lower == 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upper = </a:t>
            </a:r>
            <a:r>
              <a:rPr lang="en-US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dirty="0" err="1">
                <a:solidFill>
                  <a:srgbClr val="080808"/>
                </a:solidFill>
                <a:effectLst/>
              </a:rPr>
              <a:t>.findFirstByOrderByPriceDesc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getPrice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sortBy.isEmpty</a:t>
            </a:r>
            <a:r>
              <a:rPr lang="en-US" dirty="0">
                <a:solidFill>
                  <a:srgbClr val="080808"/>
                </a:solidFill>
                <a:effectLst/>
              </a:rPr>
              <a:t>())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productCode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Order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sortOrder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.Order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(</a:t>
            </a:r>
            <a:r>
              <a:rPr lang="en-US" dirty="0" err="1">
                <a:solidFill>
                  <a:srgbClr val="080808"/>
                </a:solidFill>
                <a:effectLst/>
              </a:rPr>
              <a:t>direction.equalsIgnoreCase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asc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) ?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Direction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ASC</a:t>
            </a:r>
            <a:r>
              <a:rPr lang="en-US" i="1" dirty="0">
                <a:solidFill>
                  <a:srgbClr val="871094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Direction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DESC</a:t>
            </a:r>
            <a:r>
              <a:rPr lang="en-US" dirty="0">
                <a:solidFill>
                  <a:srgbClr val="080808"/>
                </a:solidFill>
                <a:effectLst/>
              </a:rPr>
              <a:t>),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Pageable pageable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</a:rPr>
              <a:t>PageRequest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of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pageNo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pageSize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by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sortOrder</a:t>
            </a:r>
            <a:r>
              <a:rPr lang="en-US" dirty="0">
                <a:solidFill>
                  <a:srgbClr val="080808"/>
                </a:solidFill>
                <a:effectLst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dirty="0" err="1">
                <a:solidFill>
                  <a:srgbClr val="080808"/>
                </a:solidFill>
                <a:effectLst/>
              </a:rPr>
              <a:t>.getProductsByPriceBetweenAndProductNameContains</a:t>
            </a:r>
            <a:r>
              <a:rPr lang="en-US" dirty="0">
                <a:solidFill>
                  <a:srgbClr val="080808"/>
                </a:solidFill>
                <a:effectLst/>
              </a:rPr>
              <a:t>(lower, upper,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pageable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5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E6749-CCED-3855-3834-58502180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A944E9-4B65-E5D1-AB12-F6A75D8D3125}"/>
              </a:ext>
            </a:extLst>
          </p:cNvPr>
          <p:cNvSpPr txBox="1"/>
          <p:nvPr/>
        </p:nvSpPr>
        <p:spPr>
          <a:xfrm>
            <a:off x="839355" y="826012"/>
            <a:ext cx="700465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TH" dirty="0"/>
              <a:t>ontroller: Create new end-point/Modify method to support pagination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BAB40-2A0C-E0C3-CB12-5CD4A23230A6}"/>
              </a:ext>
            </a:extLst>
          </p:cNvPr>
          <p:cNvSpPr txBox="1"/>
          <p:nvPr/>
        </p:nvSpPr>
        <p:spPr>
          <a:xfrm>
            <a:off x="839356" y="1233890"/>
            <a:ext cx="10505248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"/products"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service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Page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partOfProductName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"ASC"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sortDirection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”0"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pageNo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"10"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pageSize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(lower, upper,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partOfProductName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sortDirection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pageNo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pageSize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5B7-FBCF-8CF2-196A-B4B384AB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Spring Data REST: Pagination and Sorting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F8A9-8B7D-6AB1-AB05-136F537D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PagingAndSortingRepository</a:t>
            </a:r>
            <a:r>
              <a:rPr lang="en-US" dirty="0"/>
              <a:t> is an extension of </a:t>
            </a:r>
            <a:r>
              <a:rPr lang="en-US" dirty="0" err="1"/>
              <a:t>CrudRepository</a:t>
            </a:r>
            <a:r>
              <a:rPr lang="en-US" dirty="0"/>
              <a:t> to provide additional methods to retrieve entities using the pagination and sorting abstraction. It implicitly provides two methods: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Page&lt;T&gt;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findAll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(Pageable pageable)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returns a Page of entities meeting the paging restriction provided in the Pageable object.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firstPageTwoElements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secondPageFiveElements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&lt;T&gt;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findAll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(Sort sort)</a:t>
            </a:r>
            <a:br>
              <a:rPr lang="en-US" dirty="0"/>
            </a:br>
            <a:r>
              <a:rPr lang="en-US" dirty="0"/>
              <a:t>returns all entities sorted by the given options. No paging is applied here.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Sort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sortedByName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Pagination &amp; Sorting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b="1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Pageable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BC6060"/>
                </a:solidFill>
                <a:effectLst/>
                <a:latin typeface="Source Code Pro" panose="020B0509030403020204" pitchFamily="49" charset="0"/>
              </a:rPr>
              <a:t>sortedByPriceDescNameAsc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PageRequest.of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).descending().and(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Sort.by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611-5A8D-479F-82BD-9CE657D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Spring Data Sort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6D5-C566-4FB6-8F22-7E21E41A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7" y="1261579"/>
            <a:ext cx="10515600" cy="27324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Sort class provides sorting options for database queries with more flexibility in choosing single/multiple sort columns and directions (ascending/descending).</a:t>
            </a:r>
          </a:p>
          <a:p>
            <a:pPr lvl="1"/>
            <a:r>
              <a:rPr lang="en-US" dirty="0"/>
              <a:t>we use by(), descending(), and() methods to create Sort object and pass it to </a:t>
            </a:r>
            <a:r>
              <a:rPr lang="en-US" dirty="0" err="1"/>
              <a:t>Repository.findAll</a:t>
            </a:r>
            <a:r>
              <a:rPr lang="en-US" dirty="0"/>
              <a:t>()</a:t>
            </a:r>
          </a:p>
          <a:p>
            <a:r>
              <a:rPr lang="en-US" dirty="0"/>
              <a:t>You can sort results by Sort and Order object with one or more specified variables. </a:t>
            </a:r>
          </a:p>
          <a:p>
            <a:r>
              <a:rPr lang="en-US" dirty="0"/>
              <a:t>Sorting can be done in ascending or descending order.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EBE2C5-B67B-4434-A8FC-DB582CBB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D3830E-2BA4-491D-B9BE-21A8BE66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99" y="3994031"/>
            <a:ext cx="690205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@Service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</a:rPr>
              <a:t>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lang="en-US" altLang="en-US" dirty="0" err="1">
                <a:solidFill>
                  <a:srgbClr val="000000"/>
                </a:solidFill>
              </a:rPr>
              <a:t>Sort</a:t>
            </a:r>
            <a:r>
              <a:rPr lang="en-US" altLang="en-US" dirty="0" err="1">
                <a:solidFill>
                  <a:srgbClr val="080808"/>
                </a:solidFill>
              </a:rPr>
              <a:t>.</a:t>
            </a:r>
            <a:r>
              <a:rPr lang="en-US" altLang="en-US" dirty="0" err="1">
                <a:solidFill>
                  <a:srgbClr val="000000"/>
                </a:solidFill>
              </a:rPr>
              <a:t>Direction</a:t>
            </a:r>
            <a:r>
              <a:rPr lang="en-US" altLang="en-US" dirty="0" err="1">
                <a:solidFill>
                  <a:srgbClr val="080808"/>
                </a:solidFill>
              </a:rPr>
              <a:t>.</a:t>
            </a:r>
            <a:r>
              <a:rPr lang="en-US" altLang="en-US" i="1" dirty="0" err="1">
                <a:solidFill>
                  <a:srgbClr val="871094"/>
                </a:solidFill>
              </a:rPr>
              <a:t>DESC</a:t>
            </a:r>
            <a:r>
              <a:rPr lang="en-US" altLang="en-US" dirty="0">
                <a:solidFill>
                  <a:srgbClr val="080808"/>
                </a:solidFill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8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37A1-0F2C-4C32-8303-14FB180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Order object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273E9E-4823-4D01-8983-7023E19AA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597B2C-52D6-4483-99EA-3C7C1F90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81738B0-4E65-4E8D-9E9A-125915439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4530"/>
            <a:ext cx="9650399" cy="2130020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 - ascending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column, 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order by 'published' column - descending, then order by 'title' - ascending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E84E030-1E12-4839-A9ED-671F58F1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910009"/>
            <a:ext cx="9650399" cy="2099242"/>
          </a:xfrm>
          <a:prstGeom prst="rect">
            <a:avLst/>
          </a:prstGeom>
          <a:solidFill>
            <a:srgbClr val="FA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"published"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order2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Sort.Order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tutorials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tutorialRepository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1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2A6-ED9E-BF08-1A14-22E2DEE9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A625-2FE8-FBE4-BDB0-42F08CB0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564907"/>
          </a:xfrm>
        </p:spPr>
        <p:txBody>
          <a:bodyPr/>
          <a:lstStyle/>
          <a:p>
            <a:r>
              <a:rPr lang="en-TH" dirty="0"/>
              <a:t>Create REST API service for Products as end-points below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704F22-E981-002C-4E29-905C9B11F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547929"/>
              </p:ext>
            </p:extLst>
          </p:nvPr>
        </p:nvGraphicFramePr>
        <p:xfrm>
          <a:off x="1057847" y="2014151"/>
          <a:ext cx="10050036" cy="1645920"/>
        </p:xfrm>
        <a:graphic>
          <a:graphicData uri="http://schemas.openxmlformats.org/drawingml/2006/table">
            <a:tbl>
              <a:tblPr/>
              <a:tblGrid>
                <a:gridCol w="3350012">
                  <a:extLst>
                    <a:ext uri="{9D8B030D-6E8A-4147-A177-3AD203B41FA5}">
                      <a16:colId xmlns:a16="http://schemas.microsoft.com/office/drawing/2014/main" val="1409732731"/>
                    </a:ext>
                  </a:extLst>
                </a:gridCol>
                <a:gridCol w="2181159">
                  <a:extLst>
                    <a:ext uri="{9D8B030D-6E8A-4147-A177-3AD203B41FA5}">
                      <a16:colId xmlns:a16="http://schemas.microsoft.com/office/drawing/2014/main" val="565148698"/>
                    </a:ext>
                  </a:extLst>
                </a:gridCol>
                <a:gridCol w="4518865">
                  <a:extLst>
                    <a:ext uri="{9D8B030D-6E8A-4147-A177-3AD203B41FA5}">
                      <a16:colId xmlns:a16="http://schemas.microsoft.com/office/drawing/2014/main" val="35645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URI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HTTP verb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2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/products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Get all products filter by price between and product name contains sorting as request specify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76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30C0-A151-A16D-8EA9-416E056B6E5F}"/>
              </a:ext>
            </a:extLst>
          </p:cNvPr>
          <p:cNvSpPr txBox="1"/>
          <p:nvPr/>
        </p:nvSpPr>
        <p:spPr>
          <a:xfrm>
            <a:off x="816166" y="636638"/>
            <a:ext cx="830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public interface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ProductRepository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extends </a:t>
            </a:r>
            <a:r>
              <a:rPr lang="en-US" dirty="0" err="1">
                <a:solidFill>
                  <a:srgbClr val="000000"/>
                </a:solidFill>
                <a:effectLst/>
              </a:rPr>
              <a:t>JpaRepository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getProductsByPriceBetweenAndProductNameContains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Sort </a:t>
            </a:r>
            <a:r>
              <a:rPr lang="en-US" dirty="0">
                <a:solidFill>
                  <a:srgbClr val="080808"/>
                </a:solidFill>
                <a:effectLst/>
              </a:rPr>
              <a:t>sort);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Product </a:t>
            </a:r>
            <a:r>
              <a:rPr lang="en-US" dirty="0" err="1">
                <a:solidFill>
                  <a:srgbClr val="00627A"/>
                </a:solidFill>
                <a:effectLst/>
              </a:rPr>
              <a:t>findFirstByOrderByPriceDesc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12A0A-4739-9853-30D2-C2C604D39021}"/>
              </a:ext>
            </a:extLst>
          </p:cNvPr>
          <p:cNvSpPr txBox="1"/>
          <p:nvPr/>
        </p:nvSpPr>
        <p:spPr>
          <a:xfrm>
            <a:off x="816166" y="2284095"/>
            <a:ext cx="942952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@Service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ProductRepository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repository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                    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</a:rPr>
              <a:t>direction)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</a:rPr>
              <a:t>(upper==</a:t>
            </a:r>
            <a:r>
              <a:rPr lang="en-US" dirty="0">
                <a:solidFill>
                  <a:srgbClr val="1750EB"/>
                </a:solidFill>
                <a:effectLst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</a:rPr>
              <a:t>&amp;&amp; lower==</a:t>
            </a:r>
            <a:r>
              <a:rPr lang="en-US" dirty="0">
                <a:solidFill>
                  <a:srgbClr val="1750EB"/>
                </a:solidFill>
                <a:effectLst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</a:rPr>
              <a:t>) {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upper = </a:t>
            </a:r>
            <a:r>
              <a:rPr lang="en-US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dirty="0" err="1">
                <a:solidFill>
                  <a:srgbClr val="080808"/>
                </a:solidFill>
                <a:effectLst/>
              </a:rPr>
              <a:t>.findFirstByOrderByPriceDesc</a:t>
            </a:r>
            <a:r>
              <a:rPr lang="en-US" dirty="0">
                <a:solidFill>
                  <a:srgbClr val="080808"/>
                </a:solidFill>
                <a:effectLst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</a:rPr>
              <a:t>getPrice</a:t>
            </a:r>
            <a:r>
              <a:rPr lang="en-US" dirty="0">
                <a:solidFill>
                  <a:srgbClr val="080808"/>
                </a:solidFill>
                <a:effectLst/>
              </a:rPr>
              <a:t>();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if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sortBy.isEmpty</a:t>
            </a:r>
            <a:r>
              <a:rPr lang="en-US" dirty="0">
                <a:solidFill>
                  <a:srgbClr val="080808"/>
                </a:solidFill>
                <a:effectLst/>
              </a:rPr>
              <a:t>()) {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productCode</a:t>
            </a:r>
            <a:r>
              <a:rPr lang="en-US" dirty="0">
                <a:solidFill>
                  <a:srgbClr val="067D17"/>
                </a:solidFill>
                <a:effectLst/>
              </a:rPr>
              <a:t>" 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Order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sortOrder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</a:rPr>
              <a:t>new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.Order</a:t>
            </a:r>
            <a:r>
              <a:rPr lang="en-US" dirty="0">
                <a:solidFill>
                  <a:srgbClr val="080808"/>
                </a:solidFill>
                <a:effectLst/>
              </a:rPr>
              <a:t>((</a:t>
            </a:r>
            <a:r>
              <a:rPr lang="en-US" dirty="0" err="1">
                <a:solidFill>
                  <a:srgbClr val="080808"/>
                </a:solidFill>
                <a:effectLst/>
              </a:rPr>
              <a:t>direction.equalsIgnoreCase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asc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</a:rPr>
              <a:t>)? 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Direction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ASC</a:t>
            </a:r>
            <a:r>
              <a:rPr lang="en-US" i="1" dirty="0">
                <a:solidFill>
                  <a:srgbClr val="871094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Direction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DESC</a:t>
            </a:r>
            <a:r>
              <a:rPr lang="en-US" dirty="0">
                <a:solidFill>
                  <a:srgbClr val="080808"/>
                </a:solidFill>
                <a:effectLst/>
              </a:rPr>
              <a:t>),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repository</a:t>
            </a:r>
            <a:r>
              <a:rPr lang="en-US" dirty="0" err="1">
                <a:solidFill>
                  <a:srgbClr val="080808"/>
                </a:solidFill>
                <a:effectLst/>
              </a:rPr>
              <a:t>.getProductsByPriceBetweenAndProductNameContains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rgbClr val="080808"/>
                </a:solidFill>
              </a:rPr>
              <a:t>	</a:t>
            </a:r>
            <a:r>
              <a:rPr lang="en-US" dirty="0">
                <a:solidFill>
                  <a:srgbClr val="080808"/>
                </a:solidFill>
                <a:effectLst/>
              </a:rPr>
              <a:t>lower, upper,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Sort</a:t>
            </a:r>
            <a:r>
              <a:rPr lang="en-US" dirty="0" err="1">
                <a:solidFill>
                  <a:srgbClr val="080808"/>
                </a:solidFill>
                <a:effectLst/>
              </a:rPr>
              <a:t>.</a:t>
            </a:r>
            <a:r>
              <a:rPr lang="en-US" i="1" dirty="0" err="1">
                <a:solidFill>
                  <a:srgbClr val="080808"/>
                </a:solidFill>
                <a:effectLst/>
              </a:rPr>
              <a:t>by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sortOrder</a:t>
            </a:r>
            <a:r>
              <a:rPr lang="en-US" dirty="0">
                <a:solidFill>
                  <a:srgbClr val="080808"/>
                </a:solidFill>
                <a:effectLst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4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9E8A-6A51-F7F4-AD80-21E93D90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E237D-F8FA-7C7D-A99E-24569974AEC1}"/>
              </a:ext>
            </a:extLst>
          </p:cNvPr>
          <p:cNvSpPr txBox="1"/>
          <p:nvPr/>
        </p:nvSpPr>
        <p:spPr>
          <a:xfrm>
            <a:off x="1487276" y="1166842"/>
            <a:ext cx="9628743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"/products"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</a:rPr>
              <a:t>ProductService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</a:rPr>
              <a:t>service</a:t>
            </a:r>
            <a:r>
              <a:rPr lang="en-US" dirty="0">
                <a:solidFill>
                  <a:srgbClr val="080808"/>
                </a:solidFill>
                <a:effectLst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GetMapping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List</a:t>
            </a:r>
            <a:r>
              <a:rPr lang="en-US" dirty="0">
                <a:solidFill>
                  <a:srgbClr val="080808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Product</a:t>
            </a:r>
            <a:r>
              <a:rPr lang="en-US" dirty="0">
                <a:solidFill>
                  <a:srgbClr val="080808"/>
                </a:solidFill>
                <a:effectLst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</a:rPr>
              <a:t>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partOfProductName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lower,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"0"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Double </a:t>
            </a:r>
            <a:r>
              <a:rPr lang="en-US" dirty="0">
                <a:solidFill>
                  <a:srgbClr val="080808"/>
                </a:solidFill>
                <a:effectLst/>
              </a:rPr>
              <a:t>upper,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RequestParam</a:t>
            </a:r>
            <a:r>
              <a:rPr lang="en-US" dirty="0">
                <a:solidFill>
                  <a:srgbClr val="080808"/>
                </a:solidFill>
                <a:effectLst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</a:rPr>
              <a:t>defaultValue</a:t>
            </a:r>
            <a:r>
              <a:rPr lang="en-US" dirty="0">
                <a:solidFill>
                  <a:srgbClr val="080808"/>
                </a:solidFill>
                <a:effectLst/>
              </a:rPr>
              <a:t> = </a:t>
            </a:r>
            <a:r>
              <a:rPr lang="en-US" dirty="0">
                <a:solidFill>
                  <a:srgbClr val="067D17"/>
                </a:solidFill>
                <a:effectLst/>
              </a:rPr>
              <a:t>"ASC"</a:t>
            </a:r>
            <a:r>
              <a:rPr lang="en-US" dirty="0">
                <a:solidFill>
                  <a:srgbClr val="080808"/>
                </a:solidFill>
                <a:effectLst/>
              </a:rPr>
              <a:t>)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sortDirection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) {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 err="1">
                <a:solidFill>
                  <a:srgbClr val="871094"/>
                </a:solidFill>
                <a:effectLst/>
              </a:rPr>
              <a:t>service</a:t>
            </a:r>
            <a:r>
              <a:rPr lang="en-US" dirty="0" err="1">
                <a:solidFill>
                  <a:srgbClr val="080808"/>
                </a:solidFill>
                <a:effectLst/>
              </a:rPr>
              <a:t>.getAllProducts</a:t>
            </a:r>
            <a:r>
              <a:rPr lang="en-US" dirty="0">
                <a:solidFill>
                  <a:srgbClr val="080808"/>
                </a:solidFill>
                <a:effectLst/>
              </a:rPr>
              <a:t>(lower, upper, </a:t>
            </a:r>
            <a:r>
              <a:rPr lang="en-US" dirty="0" err="1">
                <a:solidFill>
                  <a:srgbClr val="080808"/>
                </a:solidFill>
                <a:effectLst/>
              </a:rPr>
              <a:t>partOfProductName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sortBy</a:t>
            </a:r>
            <a:r>
              <a:rPr lang="en-US" dirty="0">
                <a:solidFill>
                  <a:srgbClr val="080808"/>
                </a:solidFill>
                <a:effectLst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</a:rPr>
              <a:t>sortDirection</a:t>
            </a:r>
            <a:r>
              <a:rPr lang="en-US" dirty="0">
                <a:solidFill>
                  <a:srgbClr val="080808"/>
                </a:solidFill>
                <a:effectLst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</a:rPr>
            </a:br>
            <a:r>
              <a:rPr lang="en-US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5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0871-0142-4AB3-BB98-4FFCBA37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JpaRepository</a:t>
            </a:r>
            <a:r>
              <a:rPr lang="en-US" dirty="0"/>
              <a:t> with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7016-4CB5-4769-B585-5AC5A2E8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5"/>
            <a:ext cx="10515600" cy="3017478"/>
          </a:xfrm>
        </p:spPr>
        <p:txBody>
          <a:bodyPr/>
          <a:lstStyle/>
          <a:p>
            <a:r>
              <a:rPr lang="en-US" dirty="0" err="1"/>
              <a:t>findAll</a:t>
            </a:r>
            <a:r>
              <a:rPr lang="en-US" dirty="0"/>
              <a:t>(Pageable pageable): returns a Page of entities meeting the paging condition provided by Pageable object.</a:t>
            </a:r>
          </a:p>
          <a:p>
            <a:r>
              <a:rPr lang="en-US" dirty="0"/>
              <a:t>Pagination can be added by creation of </a:t>
            </a:r>
            <a:r>
              <a:rPr lang="en-US" dirty="0" err="1"/>
              <a:t>PageRequest</a:t>
            </a:r>
            <a:r>
              <a:rPr lang="en-US" dirty="0"/>
              <a:t> object which is implementation of Pageable interface. </a:t>
            </a:r>
          </a:p>
          <a:p>
            <a:r>
              <a:rPr lang="en-US" dirty="0"/>
              <a:t>Similar to sorting adding pagination depends from type of Repository extended by our interface.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DED3D6-7620-4B1E-A9A9-497C314D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444" y="4209199"/>
            <a:ext cx="9583573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9E880D"/>
                </a:solidFill>
              </a:rPr>
              <a:t>    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Page&lt;Customer&gt;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80808"/>
                </a:solidFill>
              </a:rPr>
              <a:t>            Pageable </a:t>
            </a:r>
            <a:r>
              <a:rPr lang="en-US" altLang="en-US" sz="2000" dirty="0" err="1">
                <a:solidFill>
                  <a:srgbClr val="080808"/>
                </a:solidFill>
              </a:rPr>
              <a:t>pageable</a:t>
            </a:r>
            <a:r>
              <a:rPr lang="en-US" altLang="en-US" sz="2000" dirty="0">
                <a:solidFill>
                  <a:srgbClr val="080808"/>
                </a:solidFill>
              </a:rPr>
              <a:t> =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</a:rPr>
              <a:t>PageRequest</a:t>
            </a:r>
            <a:r>
              <a:rPr lang="en-US" altLang="en-US" sz="2000" b="1" dirty="0" err="1">
                <a:solidFill>
                  <a:srgbClr val="0070C0"/>
                </a:solidFill>
              </a:rPr>
              <a:t>.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of</a:t>
            </a:r>
            <a:r>
              <a:rPr lang="en-US" altLang="en-US" sz="2000" dirty="0">
                <a:solidFill>
                  <a:srgbClr val="080808"/>
                </a:solidFill>
              </a:rPr>
              <a:t>(page, </a:t>
            </a:r>
            <a:r>
              <a:rPr lang="en-US" altLang="en-US" sz="2000" dirty="0" err="1">
                <a:solidFill>
                  <a:srgbClr val="080808"/>
                </a:solidFill>
              </a:rPr>
              <a:t>pageSize</a:t>
            </a:r>
            <a:r>
              <a:rPr lang="en-US" altLang="en-US" sz="2000" dirty="0">
                <a:solidFill>
                  <a:srgbClr val="080808"/>
                </a:solidFill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repository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</a:rPr>
              <a:t>(pageable);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25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95B7-FBCF-8CF2-196A-B4B384AB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Accepting Page and Sort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F8A9-8B7D-6AB1-AB05-136F537D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4"/>
            <a:ext cx="9718964" cy="51620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Generally, paging and sorting parameters are optional and thus part of the request URL as query parameters. If any API supports paging and sorting, ALWAYS provide default values to these parameters – to be used when the client does not choose to specify any paging or sorting preferences.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GetMapping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List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</a:rPr>
              <a:t>getAllCustomers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"id"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"0"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page,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</a:rPr>
              <a:t>RequestParam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defaultValue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"10"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Integer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100" dirty="0">
                <a:solidFill>
                  <a:srgbClr val="080808"/>
                </a:solidFill>
              </a:rPr>
              <a:t>	     Page&lt;Customer&gt; customers =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</a:rPr>
              <a:t>service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.findAll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sortBy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page,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</a:rPr>
              <a:t>pageSize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lang="en-US" altLang="en-US" sz="2100" dirty="0">
                <a:solidFill>
                  <a:srgbClr val="080808"/>
                </a:solidFill>
              </a:rPr>
              <a:t>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</a:rPr>
              <a:t>customer</a:t>
            </a:r>
            <a:r>
              <a:rPr lang="en-US" altLang="en-US" sz="2100" dirty="0" err="1"/>
              <a:t>s</a:t>
            </a:r>
            <a:r>
              <a:rPr lang="en-US" altLang="en-US" sz="2100" dirty="0" err="1">
                <a:solidFill>
                  <a:srgbClr val="0033B3"/>
                </a:solidFill>
              </a:rPr>
              <a:t>.</a:t>
            </a:r>
            <a:r>
              <a:rPr lang="en-US" altLang="en-US" sz="2100" dirty="0" err="1">
                <a:solidFill>
                  <a:schemeClr val="accent6">
                    <a:lumMod val="75000"/>
                  </a:schemeClr>
                </a:solidFill>
              </a:rPr>
              <a:t>getConte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nt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2CD7E-438A-9553-A478-56CB39BF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4152" b="18207"/>
          <a:stretch/>
        </p:blipFill>
        <p:spPr>
          <a:xfrm>
            <a:off x="7529946" y="2919747"/>
            <a:ext cx="3962400" cy="19455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155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410C17F5A364EA5A8AD1A4B6522EC" ma:contentTypeVersion="4" ma:contentTypeDescription="Create a new document." ma:contentTypeScope="" ma:versionID="0885f6627582344df8744ddfc81deee2">
  <xsd:schema xmlns:xsd="http://www.w3.org/2001/XMLSchema" xmlns:xs="http://www.w3.org/2001/XMLSchema" xmlns:p="http://schemas.microsoft.com/office/2006/metadata/properties" xmlns:ns2="2213a2d8-5d90-4f26-b7c5-2ccc5ea45986" targetNamespace="http://schemas.microsoft.com/office/2006/metadata/properties" ma:root="true" ma:fieldsID="a5ace047f1bd64502eab47abf6bc2eaf" ns2:_="">
    <xsd:import namespace="2213a2d8-5d90-4f26-b7c5-2ccc5ea45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a2d8-5d90-4f26-b7c5-2ccc5ea4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9E1FB5-DB8A-43CA-8150-EADDCA27E220}">
  <ds:schemaRefs>
    <ds:schemaRef ds:uri="http://purl.org/dc/terms/"/>
    <ds:schemaRef ds:uri="http://purl.org/dc/elements/1.1/"/>
    <ds:schemaRef ds:uri="http://schemas.microsoft.com/office/infopath/2007/PartnerControls"/>
    <ds:schemaRef ds:uri="2a483ac7-d6ec-4c2e-b4ea-508eba7d4c2d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3DCF9E6-5D22-41A6-8558-180F567D92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2029F-2665-4FDC-9C41-1180C31F8CCD}"/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1903</Words>
  <Application>Microsoft Macintosh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IBMPlexMono, Monaco,  Courier New</vt:lpstr>
      <vt:lpstr>Source Code Pro</vt:lpstr>
      <vt:lpstr>Office Theme</vt:lpstr>
      <vt:lpstr>Spring RESTful API  Pagination &amp; Sorting</vt:lpstr>
      <vt:lpstr>Spring Data REST: Pagination and Sorting</vt:lpstr>
      <vt:lpstr>Spring Data Sort and Order</vt:lpstr>
      <vt:lpstr>Sort &amp; Order object example</vt:lpstr>
      <vt:lpstr>Exercise 1:</vt:lpstr>
      <vt:lpstr>PowerPoint Presentation</vt:lpstr>
      <vt:lpstr>PowerPoint Presentation</vt:lpstr>
      <vt:lpstr>JpaRepository with Pagination</vt:lpstr>
      <vt:lpstr>Accepting Page and Sort Parameters</vt:lpstr>
      <vt:lpstr>Page&lt;T&gt; Object</vt:lpstr>
      <vt:lpstr>Service - Paging &amp; Sorting</vt:lpstr>
      <vt:lpstr>Controller - Paging &amp; Sorting</vt:lpstr>
      <vt:lpstr>Exercise 2: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pichet limvajiranan</dc:creator>
  <cp:lastModifiedBy>pichet limvajiranan</cp:lastModifiedBy>
  <cp:revision>355</cp:revision>
  <dcterms:created xsi:type="dcterms:W3CDTF">2022-01-23T06:11:28Z</dcterms:created>
  <dcterms:modified xsi:type="dcterms:W3CDTF">2024-02-13T05:32:07Z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0x010100B30410C17F5A364EA5A8AD1A4B6522EC</vt:lpwstr>
  </property>
</Properties>
</file>