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72" r:id="rId6"/>
    <p:sldId id="293" r:id="rId7"/>
    <p:sldId id="294" r:id="rId8"/>
    <p:sldId id="295" r:id="rId9"/>
    <p:sldId id="296" r:id="rId10"/>
    <p:sldId id="303" r:id="rId11"/>
    <p:sldId id="290" r:id="rId12"/>
    <p:sldId id="304" r:id="rId13"/>
    <p:sldId id="291" r:id="rId14"/>
    <p:sldId id="297" r:id="rId15"/>
    <p:sldId id="292" r:id="rId16"/>
    <p:sldId id="298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01" r:id="rId25"/>
    <p:sldId id="302" r:id="rId26"/>
    <p:sldId id="299" r:id="rId27"/>
    <p:sldId id="300" r:id="rId28"/>
    <p:sldId id="318" r:id="rId29"/>
    <p:sldId id="312" r:id="rId30"/>
    <p:sldId id="313" r:id="rId31"/>
    <p:sldId id="314" r:id="rId32"/>
    <p:sldId id="315" r:id="rId33"/>
    <p:sldId id="316" r:id="rId34"/>
    <p:sldId id="3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3" autoAdjust="0"/>
    <p:restoredTop sz="96159"/>
  </p:normalViewPr>
  <p:slideViewPr>
    <p:cSldViewPr snapToGrid="0">
      <p:cViewPr varScale="1">
        <p:scale>
          <a:sx n="113" d="100"/>
          <a:sy n="113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F620-8922-4C32-A55D-A0F45541F96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F148-090B-46E4-95C5-905F691A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460-4EC4-471D-BE71-688734F3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6720-0B7D-4D00-8D9B-102495D3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ACAB-0FDB-4FB1-A42C-3B0A06B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0578-C255-4A16-A7D2-1694878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5D64-BFDF-4C15-822B-F78D461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AE97-0D12-45A9-B306-12DAE30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D654-C0C2-41E7-BC23-CDD86D41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D9A-A160-4FD7-9CF1-489E873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96E3-984F-4D16-9E65-5A24A08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8FE-E823-4C4C-8793-42117C3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F01C-B58D-4070-9E62-92E3C043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F53-BC85-41ED-81EA-E984CE74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1786-2998-4673-8430-BD64E28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E64-6240-4D95-8742-C800D72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C2AF-BE8C-43DE-B328-0BCEE0A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ABF-5C4B-48F8-AAE7-DCA6E0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CF75-7CC0-4EFC-BDCF-D3E1089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A0B-3421-410C-8ABB-94400C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425-E33F-4C2F-A53E-FCA1A85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359-8B01-4994-98DD-3754461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E6-60CB-47CE-AE3F-9D857628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E42-46EB-470D-8813-864EFF7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36BE-C54C-4252-A626-72F7CF1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014-2B28-4AEB-9F26-0AC769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87A-95F0-44DB-8660-E48E158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201-CD84-4327-B2AA-1EC8B71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6F00-F9C1-4FB5-8EC4-28BCC5D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818-FE1F-4E4D-9443-B61D43BB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213B-1379-4E2A-9AD7-4A9F065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A01-43D3-4C92-A6E3-567EC6E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C98E-27D2-4EE9-88DE-A13EAC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B2F-CCCE-4F08-B6F7-A9CA8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EA33-1641-4445-AF8F-418418FB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4AF-A3D0-40DA-9DE6-C454B38C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74683-14F2-4BE0-B2FA-8CF12C25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0D9E-29FB-4A7C-A054-ED2CCB5E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7CB4-E325-4233-9093-62EF5C4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4984-A416-4382-A423-9E1A147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634-8646-4494-8D33-6399D35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984-CC33-4490-9656-076D9D5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3096-E28B-48B2-B879-B7C3780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37385-DD4D-4EE3-A1AA-43E8E0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8FF5-CEFF-4A3F-9811-B082375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3AAF-C819-4198-A953-0E10FFD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5C87-E69B-4ADD-B7BA-95564C8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778-5EA7-481F-9660-F2158B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A69-8D64-4ACB-9AC2-E2053292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B77-A97C-40F3-AFBE-7E95FBE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057E-7EFB-42BD-8575-9D12DFFF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D5A5-1478-465B-B5DC-43F90A9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65FD-FDDF-4067-91E2-CA2BAC40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4E0-15B4-424A-A0A6-AFFED2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ED15-FA2A-4F4B-BBB4-2A4508BB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8C-9684-4FAA-A419-5FF91FCE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1CDC-ABF9-4CE2-BFD7-C1BFFA07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A3B-AE46-4A50-8986-157593B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C2A-968C-45FC-B01B-C1974C4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CAF8-E588-4F3E-AC16-37ED0C1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964A-0839-4B3F-BD96-4A199D9C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E04-0A1C-4D03-A388-A22D4957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774"/>
            <a:ext cx="10515600" cy="49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FE97-6E29-4540-AC40-B0B844B0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881-F612-4398-96DF-95888C1B5250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D52-7D84-4A3B-8800-53F57D1C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62BE-503B-40EA-9ECD-86AE1C1D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tinfowler.com/eaaCatalog/domainModel.html" TargetMode="Externa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ED3-FCB8-487E-B94F-805ACEE5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4" y="1839055"/>
            <a:ext cx="9144000" cy="2164534"/>
          </a:xfrm>
        </p:spPr>
        <p:txBody>
          <a:bodyPr>
            <a:normAutofit/>
          </a:bodyPr>
          <a:lstStyle/>
          <a:p>
            <a:r>
              <a:rPr lang="en-US" sz="4800" dirty="0"/>
              <a:t>Spring RESTful API </a:t>
            </a:r>
            <a:br>
              <a:rPr lang="en-US" sz="4800" dirty="0"/>
            </a:br>
            <a:r>
              <a:rPr lang="en-US" sz="4800" dirty="0"/>
              <a:t>DTO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3185F-40F8-424E-B721-C9567091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578"/>
            <a:ext cx="9144000" cy="90822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Pichet Limvajiranan</a:t>
            </a:r>
          </a:p>
        </p:txBody>
      </p:sp>
      <p:pic>
        <p:nvPicPr>
          <p:cNvPr id="1028" name="Picture 4" descr="What is Spring Boot?">
            <a:extLst>
              <a:ext uri="{FF2B5EF4-FFF2-40B4-BE49-F238E27FC236}">
                <a16:creationId xmlns:a16="http://schemas.microsoft.com/office/drawing/2014/main" id="{9E0C217F-C505-4912-AE95-A3D9989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023106"/>
            <a:ext cx="2198451" cy="11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2168-C0BA-4AA7-8FA0-1DEA618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240"/>
            <a:ext cx="3836542" cy="646552"/>
          </a:xfrm>
        </p:spPr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dirty="0" err="1"/>
              <a:t>ModelMapper</a:t>
            </a:r>
            <a:endParaRPr 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7F8944-725D-4217-8969-C8CC0C499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659" y="1320096"/>
            <a:ext cx="914374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Autowired</a:t>
            </a:r>
            <a:endParaRPr lang="en-US" altLang="en-US" sz="1800" dirty="0">
              <a:solidFill>
                <a:srgbClr val="9E880D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CustomerService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871094"/>
                </a:solidFill>
              </a:rPr>
              <a:t>service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GetMapping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>
                <a:solidFill>
                  <a:srgbClr val="067D17"/>
                </a:solidFill>
              </a:rPr>
              <a:t>"/{id}"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033B3"/>
                </a:solidFill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</a:rPr>
              <a:t>SimpleCustomerDTO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627A"/>
                </a:solidFill>
              </a:rPr>
              <a:t>getCustomerById</a:t>
            </a:r>
            <a:r>
              <a:rPr lang="en-US" altLang="en-US" sz="1800" dirty="0">
                <a:solidFill>
                  <a:srgbClr val="00627A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PathVariable</a:t>
            </a:r>
            <a:r>
              <a:rPr lang="en-US" altLang="en-US" sz="1800" dirty="0">
                <a:solidFill>
                  <a:srgbClr val="9E880D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Integer </a:t>
            </a:r>
            <a:r>
              <a:rPr lang="en-US" altLang="en-US" sz="1800" dirty="0">
                <a:solidFill>
                  <a:srgbClr val="080808"/>
                </a:solidFill>
              </a:rPr>
              <a:t>id) 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return </a:t>
            </a:r>
            <a:r>
              <a:rPr lang="en-US" altLang="en-US" sz="1800" dirty="0" err="1">
                <a:solidFill>
                  <a:srgbClr val="871094"/>
                </a:solidFill>
              </a:rPr>
              <a:t>service</a:t>
            </a:r>
            <a:r>
              <a:rPr lang="en-US" altLang="en-US" sz="1800" dirty="0" err="1">
                <a:solidFill>
                  <a:srgbClr val="080808"/>
                </a:solidFill>
              </a:rPr>
              <a:t>.getSimpleCustomerById</a:t>
            </a:r>
            <a:r>
              <a:rPr lang="en-US" altLang="en-US" sz="1800" dirty="0">
                <a:solidFill>
                  <a:srgbClr val="080808"/>
                </a:solidFill>
              </a:rPr>
              <a:t>(id);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}</a:t>
            </a:r>
            <a:endParaRPr lang="en-US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03960E-B8EF-4B0E-A7BE-7D6749959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901" y="3305423"/>
            <a:ext cx="800219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9E880D"/>
                </a:solidFill>
              </a:rPr>
              <a:t>@Service</a:t>
            </a:r>
            <a:br>
              <a:rPr lang="en-US" altLang="en-US" sz="1800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0033B3"/>
                </a:solidFill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</a:rPr>
              <a:t>CustomerService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Autowired</a:t>
            </a:r>
            <a:r>
              <a:rPr lang="en-US" altLang="en-US" sz="1800" dirty="0">
                <a:solidFill>
                  <a:srgbClr val="9E880D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CustomerRepository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871094"/>
                </a:solidFill>
              </a:rPr>
              <a:t>repository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Autowired</a:t>
            </a:r>
            <a:r>
              <a:rPr lang="en-US" altLang="en-US" sz="1800" dirty="0">
                <a:solidFill>
                  <a:srgbClr val="9E880D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ModelMapper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871094"/>
                </a:solidFill>
              </a:rPr>
              <a:t>modelMapper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033B3"/>
                </a:solidFill>
              </a:rPr>
              <a:t>    public </a:t>
            </a:r>
            <a:r>
              <a:rPr lang="en-US" altLang="en-US" sz="1800" b="1" dirty="0" err="1">
                <a:solidFill>
                  <a:srgbClr val="C00000"/>
                </a:solidFill>
              </a:rPr>
              <a:t>SimpleCustomerDTO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627A"/>
                </a:solidFill>
              </a:rPr>
              <a:t>getCustomer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>
                <a:solidFill>
                  <a:srgbClr val="000000"/>
                </a:solidFill>
              </a:rPr>
              <a:t>int </a:t>
            </a:r>
            <a:r>
              <a:rPr lang="en-US" altLang="en-US" sz="1800" dirty="0" err="1">
                <a:solidFill>
                  <a:srgbClr val="080808"/>
                </a:solidFill>
              </a:rPr>
              <a:t>customerId</a:t>
            </a:r>
            <a:r>
              <a:rPr lang="en-US" altLang="en-US" sz="1800" dirty="0">
                <a:solidFill>
                  <a:srgbClr val="080808"/>
                </a:solidFill>
              </a:rPr>
              <a:t>) 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</a:t>
            </a:r>
            <a:r>
              <a:rPr lang="en-US" altLang="en-US" sz="1800" dirty="0">
                <a:solidFill>
                  <a:srgbClr val="000000"/>
                </a:solidFill>
              </a:rPr>
              <a:t>Customer </a:t>
            </a:r>
            <a:r>
              <a:rPr lang="en-US" altLang="en-US" sz="1800" dirty="0" err="1">
                <a:solidFill>
                  <a:srgbClr val="000000"/>
                </a:solidFill>
              </a:rPr>
              <a:t>customer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= </a:t>
            </a:r>
            <a:r>
              <a:rPr lang="en-US" altLang="en-US" sz="1800" dirty="0" err="1">
                <a:solidFill>
                  <a:srgbClr val="871094"/>
                </a:solidFill>
              </a:rPr>
              <a:t>repository</a:t>
            </a:r>
            <a:r>
              <a:rPr lang="en-US" altLang="en-US" sz="1800" dirty="0" err="1">
                <a:solidFill>
                  <a:srgbClr val="080808"/>
                </a:solidFill>
              </a:rPr>
              <a:t>.findById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customerId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   .</a:t>
            </a:r>
            <a:r>
              <a:rPr lang="en-US" altLang="en-US" sz="1800" dirty="0" err="1">
                <a:solidFill>
                  <a:srgbClr val="080808"/>
                </a:solidFill>
              </a:rPr>
              <a:t>orElseThrow</a:t>
            </a:r>
            <a:r>
              <a:rPr lang="en-US" altLang="en-US" sz="1800" dirty="0">
                <a:solidFill>
                  <a:srgbClr val="080808"/>
                </a:solidFill>
              </a:rPr>
              <a:t>(()-&gt;</a:t>
            </a:r>
            <a:r>
              <a:rPr lang="en-US" altLang="en-US" sz="1800" dirty="0">
                <a:solidFill>
                  <a:srgbClr val="0033B3"/>
                </a:solidFill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</a:rPr>
              <a:t>ResponseStatusException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           </a:t>
            </a:r>
            <a:r>
              <a:rPr lang="en-US" altLang="en-US" sz="1800" dirty="0" err="1">
                <a:solidFill>
                  <a:srgbClr val="000000"/>
                </a:solidFill>
              </a:rPr>
              <a:t>HttpStatus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</a:rPr>
              <a:t>NOT_FOUND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 err="1">
                <a:solidFill>
                  <a:srgbClr val="851691"/>
                </a:solidFill>
              </a:rPr>
              <a:t>customerId</a:t>
            </a:r>
            <a:r>
              <a:rPr lang="en-US" altLang="en-US" sz="1800" dirty="0">
                <a:solidFill>
                  <a:srgbClr val="080808"/>
                </a:solidFill>
              </a:rPr>
              <a:t>+ </a:t>
            </a:r>
            <a:r>
              <a:rPr lang="en-US" altLang="en-US" sz="1800" dirty="0">
                <a:solidFill>
                  <a:srgbClr val="067D17"/>
                </a:solidFill>
              </a:rPr>
              <a:t>" does not exist !!!"</a:t>
            </a:r>
            <a:r>
              <a:rPr lang="en-US" altLang="en-US" sz="1800" dirty="0">
                <a:solidFill>
                  <a:srgbClr val="080808"/>
                </a:solidFill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</a:t>
            </a:r>
            <a:r>
              <a:rPr lang="en-US" altLang="en-US" sz="1800" dirty="0">
                <a:solidFill>
                  <a:srgbClr val="0033B3"/>
                </a:solidFill>
              </a:rPr>
              <a:t>return </a:t>
            </a:r>
            <a:r>
              <a:rPr lang="en-US" altLang="en-US" sz="1800" dirty="0" err="1">
                <a:solidFill>
                  <a:srgbClr val="871094"/>
                </a:solidFill>
              </a:rPr>
              <a:t>modelMapper</a:t>
            </a:r>
            <a:r>
              <a:rPr lang="en-US" altLang="en-US" sz="1800" dirty="0" err="1">
                <a:solidFill>
                  <a:srgbClr val="080808"/>
                </a:solidFill>
              </a:rPr>
              <a:t>.map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b="1" dirty="0">
                <a:solidFill>
                  <a:srgbClr val="00B0F0"/>
                </a:solidFill>
              </a:rPr>
              <a:t>customer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</a:rPr>
              <a:t>SimpleCustomerDTO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dirty="0" err="1">
                <a:solidFill>
                  <a:srgbClr val="0033B3"/>
                </a:solidFill>
              </a:rPr>
              <a:t>class</a:t>
            </a:r>
            <a:r>
              <a:rPr lang="en-US" altLang="en-US" sz="1800" dirty="0">
                <a:solidFill>
                  <a:srgbClr val="080808"/>
                </a:solidFill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}</a:t>
            </a:r>
            <a:endParaRPr lang="en-US" altLang="en-US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9622297-BFB3-467F-B142-60FDD38A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9A16F-0DEA-99F4-F87A-3E727F8D1609}"/>
              </a:ext>
            </a:extLst>
          </p:cNvPr>
          <p:cNvSpPr txBox="1"/>
          <p:nvPr/>
        </p:nvSpPr>
        <p:spPr>
          <a:xfrm>
            <a:off x="4898376" y="690300"/>
            <a:ext cx="519872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 err="1">
                <a:solidFill>
                  <a:srgbClr val="871094"/>
                </a:solidFill>
              </a:rPr>
              <a:t>modelMapper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b="1" dirty="0" err="1">
                <a:solidFill>
                  <a:srgbClr val="00B0F0"/>
                </a:solidFill>
              </a:rPr>
              <a:t>entityObject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</a:rPr>
              <a:t>DTOClass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dirty="0" err="1">
                <a:solidFill>
                  <a:srgbClr val="0033B3"/>
                </a:solidFill>
              </a:rPr>
              <a:t>class</a:t>
            </a:r>
            <a:r>
              <a:rPr lang="en-US" altLang="en-US" sz="1800" dirty="0">
                <a:solidFill>
                  <a:srgbClr val="080808"/>
                </a:solidFill>
              </a:rPr>
              <a:t>);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4720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D9AA-63C1-448B-A606-A8A80AA4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Deep/Nested Mappings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89F9F-E59F-4EB8-9AAE-11740260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51" y="1155930"/>
            <a:ext cx="618192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@Setter @Getter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SimpleEmployeeDTO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D814A3-D856-4326-91DA-CC51A74F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51" y="3161557"/>
            <a:ext cx="543886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customerName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phone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 err="1">
                <a:solidFill>
                  <a:srgbClr val="000000"/>
                </a:solidFill>
              </a:rPr>
              <a:t>SimpleEmployeeDTO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871094"/>
                </a:solidFill>
              </a:rPr>
              <a:t>salesRepEmployee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6C49EB-D2A5-4DEF-9594-36F0E61F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24CD79-820C-416F-9324-0B456EB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1E863-87E3-4D78-AF58-85F7EAD53CC5}"/>
              </a:ext>
            </a:extLst>
          </p:cNvPr>
          <p:cNvSpPr/>
          <p:nvPr/>
        </p:nvSpPr>
        <p:spPr>
          <a:xfrm>
            <a:off x="5284342" y="1500237"/>
            <a:ext cx="538263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"Atelier 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graphique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"phone"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"40.32.2555"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"Nantes"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"country"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"France"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salesRepEmployee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"Hernandez"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"Gerard"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D9AA-63C1-448B-A606-A8A80AA4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Mappings (2)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89F9F-E59F-4EB8-9AAE-11740260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2" y="1279220"/>
            <a:ext cx="4915315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@Setter @Getter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SimpleEmployeeDTO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D814A3-D856-4326-91DA-CC51A74F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52" y="3490556"/>
            <a:ext cx="4944495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customerName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phone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>
                <a:solidFill>
                  <a:srgbClr val="FF0000"/>
                </a:solidFill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salesRepEmployee</a:t>
            </a:r>
            <a:r>
              <a:rPr lang="en-US" altLang="en-US" sz="2000" dirty="0" err="1">
                <a:solidFill>
                  <a:srgbClr val="871094"/>
                </a:solidFill>
              </a:rPr>
              <a:t>FirstName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>
                <a:solidFill>
                  <a:srgbClr val="FF0000"/>
                </a:solidFill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salesRepEmployee</a:t>
            </a:r>
            <a:r>
              <a:rPr lang="en-US" altLang="en-US" sz="2000" dirty="0" err="1">
                <a:solidFill>
                  <a:srgbClr val="871094"/>
                </a:solidFill>
              </a:rPr>
              <a:t>LastName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endParaRPr lang="en-US" alt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6C49EB-D2A5-4DEF-9594-36F0E61F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24CD79-820C-416F-9324-0B456EB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1E863-87E3-4D78-AF58-85F7EAD53CC5}"/>
              </a:ext>
            </a:extLst>
          </p:cNvPr>
          <p:cNvSpPr/>
          <p:nvPr/>
        </p:nvSpPr>
        <p:spPr>
          <a:xfrm>
            <a:off x="4643320" y="2397948"/>
            <a:ext cx="408971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    "</a:t>
            </a:r>
            <a:r>
              <a:rPr lang="en-US" sz="1600" dirty="0" err="1"/>
              <a:t>customerName</a:t>
            </a:r>
            <a:r>
              <a:rPr lang="en-US" sz="1600" dirty="0"/>
              <a:t>": "Atelier </a:t>
            </a:r>
            <a:r>
              <a:rPr lang="en-US" sz="1600" dirty="0" err="1"/>
              <a:t>graphique</a:t>
            </a:r>
            <a:r>
              <a:rPr lang="en-US" sz="1600" dirty="0"/>
              <a:t>",</a:t>
            </a:r>
          </a:p>
          <a:p>
            <a:r>
              <a:rPr lang="en-US" sz="1600" dirty="0"/>
              <a:t>    "phone": "40.32.2555",</a:t>
            </a:r>
          </a:p>
          <a:p>
            <a:r>
              <a:rPr lang="en-US" sz="1600" dirty="0"/>
              <a:t>    "city": "Nantes",</a:t>
            </a:r>
          </a:p>
          <a:p>
            <a:r>
              <a:rPr lang="en-US" sz="1600" dirty="0"/>
              <a:t>    "country": "France",</a:t>
            </a:r>
          </a:p>
          <a:p>
            <a:r>
              <a:rPr lang="en-US" sz="1600" dirty="0"/>
              <a:t>    "</a:t>
            </a:r>
            <a:r>
              <a:rPr lang="en-US" sz="1600" dirty="0" err="1"/>
              <a:t>salesRepEmployeeFirstName</a:t>
            </a:r>
            <a:r>
              <a:rPr lang="en-US" sz="1600" dirty="0"/>
              <a:t>": "Gerard",</a:t>
            </a:r>
          </a:p>
          <a:p>
            <a:r>
              <a:rPr lang="en-US" sz="1600" dirty="0"/>
              <a:t>    "</a:t>
            </a:r>
            <a:r>
              <a:rPr lang="en-US" sz="1600" dirty="0" err="1"/>
              <a:t>salesRepEmployeeLastName</a:t>
            </a:r>
            <a:r>
              <a:rPr lang="en-US" sz="1600" dirty="0"/>
              <a:t>": "Hernandez"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D0AE8EE-E114-4A8E-97A8-098260E9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87476-0622-E78D-FD45-C8B08FADD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53"/>
          <a:stretch/>
        </p:blipFill>
        <p:spPr>
          <a:xfrm>
            <a:off x="8733034" y="493194"/>
            <a:ext cx="2700081" cy="53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D9AA-63C1-448B-A606-A8A80AA4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532658"/>
            <a:ext cx="4541196" cy="646552"/>
          </a:xfrm>
        </p:spPr>
        <p:txBody>
          <a:bodyPr>
            <a:normAutofit/>
          </a:bodyPr>
          <a:lstStyle/>
          <a:p>
            <a:r>
              <a:rPr lang="en-US" sz="3600" dirty="0"/>
              <a:t>Deep Mappings (3)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89F9F-E59F-4EB8-9AAE-11740260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153" y="517858"/>
            <a:ext cx="618192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@Setter @Getter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lang="en-US" altLang="en-US" dirty="0">
                <a:solidFill>
                  <a:srgbClr val="0033B3"/>
                </a:solidFill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</a:rPr>
              <a:t>SimpleEmployeeDTO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80808"/>
                </a:solidFill>
              </a:rPr>
              <a:t>{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private </a:t>
            </a:r>
            <a:r>
              <a:rPr lang="en-US" altLang="en-US" dirty="0">
                <a:solidFill>
                  <a:srgbClr val="000000"/>
                </a:solidFill>
              </a:rPr>
              <a:t>String </a:t>
            </a:r>
            <a:r>
              <a:rPr lang="en-US" altLang="en-US" dirty="0" err="1">
                <a:solidFill>
                  <a:srgbClr val="871094"/>
                </a:solidFill>
              </a:rPr>
              <a:t>lastName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private </a:t>
            </a:r>
            <a:r>
              <a:rPr lang="en-US" altLang="en-US" dirty="0">
                <a:solidFill>
                  <a:srgbClr val="000000"/>
                </a:solidFill>
              </a:rPr>
              <a:t>String </a:t>
            </a:r>
            <a:r>
              <a:rPr lang="en-US" altLang="en-US" dirty="0" err="1">
                <a:solidFill>
                  <a:srgbClr val="871094"/>
                </a:solidFill>
              </a:rPr>
              <a:t>firstName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public </a:t>
            </a:r>
            <a:r>
              <a:rPr lang="en-US" altLang="en-US" dirty="0">
                <a:solidFill>
                  <a:srgbClr val="000000"/>
                </a:solidFill>
              </a:rPr>
              <a:t>String </a:t>
            </a:r>
            <a:r>
              <a:rPr lang="en-US" altLang="en-US" dirty="0" err="1">
                <a:solidFill>
                  <a:srgbClr val="00627A"/>
                </a:solidFill>
              </a:rPr>
              <a:t>getName</a:t>
            </a:r>
            <a:r>
              <a:rPr lang="en-US" altLang="en-US" dirty="0">
                <a:solidFill>
                  <a:srgbClr val="080808"/>
                </a:solidFill>
              </a:rPr>
              <a:t>() {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    </a:t>
            </a:r>
            <a:r>
              <a:rPr lang="en-US" altLang="en-US" dirty="0">
                <a:solidFill>
                  <a:srgbClr val="0033B3"/>
                </a:solidFill>
              </a:rPr>
              <a:t>return </a:t>
            </a:r>
            <a:r>
              <a:rPr lang="en-US" altLang="en-US" dirty="0" err="1">
                <a:solidFill>
                  <a:srgbClr val="871094"/>
                </a:solidFill>
              </a:rPr>
              <a:t>firstName</a:t>
            </a:r>
            <a:r>
              <a:rPr lang="en-US" altLang="en-US" dirty="0">
                <a:solidFill>
                  <a:srgbClr val="871094"/>
                </a:solidFill>
              </a:rPr>
              <a:t> </a:t>
            </a:r>
            <a:r>
              <a:rPr lang="en-US" altLang="en-US" dirty="0">
                <a:solidFill>
                  <a:srgbClr val="080808"/>
                </a:solidFill>
              </a:rPr>
              <a:t>+ </a:t>
            </a:r>
            <a:r>
              <a:rPr lang="en-US" altLang="en-US" dirty="0">
                <a:solidFill>
                  <a:srgbClr val="067D17"/>
                </a:solidFill>
              </a:rPr>
              <a:t>" "</a:t>
            </a:r>
            <a:r>
              <a:rPr lang="en-US" altLang="en-US" dirty="0">
                <a:solidFill>
                  <a:srgbClr val="080808"/>
                </a:solidFill>
              </a:rPr>
              <a:t>+ </a:t>
            </a:r>
            <a:r>
              <a:rPr lang="en-US" altLang="en-US" dirty="0" err="1">
                <a:solidFill>
                  <a:srgbClr val="871094"/>
                </a:solidFill>
              </a:rPr>
              <a:t>lastName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}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}</a:t>
            </a:r>
            <a:endParaRPr lang="en-US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D814A3-D856-4326-91DA-CC51A74F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7" y="2863393"/>
            <a:ext cx="8386124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customerName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phone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80808"/>
                </a:solidFill>
              </a:rPr>
              <a:t>   </a:t>
            </a:r>
            <a:r>
              <a:rPr lang="en-US" altLang="en-US" sz="2000" dirty="0">
                <a:solidFill>
                  <a:srgbClr val="9E880D"/>
                </a:solidFill>
              </a:rPr>
              <a:t>@</a:t>
            </a:r>
            <a:r>
              <a:rPr lang="en-US" altLang="en-US" sz="2000" dirty="0" err="1">
                <a:solidFill>
                  <a:srgbClr val="9E880D"/>
                </a:solidFill>
              </a:rPr>
              <a:t>JsonIgnore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 err="1">
                <a:solidFill>
                  <a:srgbClr val="000000"/>
                </a:solidFill>
              </a:rPr>
              <a:t>SimpleCustomerDTO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871094"/>
                </a:solidFill>
              </a:rPr>
              <a:t>salesRepEmployee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public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00627A"/>
                </a:solidFill>
              </a:rPr>
              <a:t>getSalesPerson</a:t>
            </a:r>
            <a:r>
              <a:rPr lang="en-US" altLang="en-US" sz="2000" dirty="0">
                <a:solidFill>
                  <a:srgbClr val="080808"/>
                </a:solidFill>
              </a:rPr>
              <a:t>()  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    </a:t>
            </a:r>
            <a:r>
              <a:rPr lang="en-US" altLang="en-US" sz="2000" dirty="0">
                <a:solidFill>
                  <a:srgbClr val="0033B3"/>
                </a:solidFill>
              </a:rPr>
              <a:t>return </a:t>
            </a:r>
            <a:r>
              <a:rPr lang="en-US" altLang="en-US" sz="2000" dirty="0" err="1">
                <a:solidFill>
                  <a:srgbClr val="871094"/>
                </a:solidFill>
              </a:rPr>
              <a:t>salesRepEmployee</a:t>
            </a:r>
            <a:r>
              <a:rPr lang="en-US" altLang="en-US" sz="2000" dirty="0">
                <a:solidFill>
                  <a:srgbClr val="080808"/>
                </a:solidFill>
              </a:rPr>
              <a:t>==</a:t>
            </a:r>
            <a:r>
              <a:rPr lang="en-US" altLang="en-US" sz="2000" dirty="0">
                <a:solidFill>
                  <a:srgbClr val="0033B3"/>
                </a:solidFill>
              </a:rPr>
              <a:t>null </a:t>
            </a:r>
            <a:r>
              <a:rPr lang="en-US" altLang="en-US" sz="2000" dirty="0">
                <a:solidFill>
                  <a:srgbClr val="080808"/>
                </a:solidFill>
              </a:rPr>
              <a:t>? </a:t>
            </a:r>
            <a:r>
              <a:rPr lang="en-US" altLang="en-US" sz="2000" dirty="0">
                <a:solidFill>
                  <a:srgbClr val="067D17"/>
                </a:solidFill>
              </a:rPr>
              <a:t>"-"</a:t>
            </a:r>
            <a:r>
              <a:rPr lang="en-US" altLang="en-US" sz="2000" dirty="0">
                <a:solidFill>
                  <a:srgbClr val="080808"/>
                </a:solidFill>
              </a:rPr>
              <a:t>: </a:t>
            </a:r>
            <a:r>
              <a:rPr lang="en-US" altLang="en-US" sz="2000" dirty="0" err="1">
                <a:solidFill>
                  <a:srgbClr val="871094"/>
                </a:solidFill>
              </a:rPr>
              <a:t>salesRepEmployee</a:t>
            </a:r>
            <a:r>
              <a:rPr lang="en-US" altLang="en-US" sz="2000" dirty="0" err="1">
                <a:solidFill>
                  <a:srgbClr val="080808"/>
                </a:solidFill>
              </a:rPr>
              <a:t>.getName</a:t>
            </a:r>
            <a:r>
              <a:rPr lang="en-US" altLang="en-US" sz="2000" dirty="0">
                <a:solidFill>
                  <a:srgbClr val="080808"/>
                </a:solidFill>
              </a:rPr>
              <a:t>();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}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6C49EB-D2A5-4DEF-9594-36F0E61F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24CD79-820C-416F-9324-0B456EB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1E863-87E3-4D78-AF58-85F7EAD53CC5}"/>
              </a:ext>
            </a:extLst>
          </p:cNvPr>
          <p:cNvSpPr/>
          <p:nvPr/>
        </p:nvSpPr>
        <p:spPr>
          <a:xfrm>
            <a:off x="5938463" y="2615051"/>
            <a:ext cx="53627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 "Atelier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"phone": "40.32.2555",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"city": "Nantes",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"country": "France",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 "Gerard Hernandez"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D0AE8EE-E114-4A8E-97A8-098260E9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77AEF1-8096-43BD-A79C-81CE68C4F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CA8C59-956D-4962-9AC6-AED8E19F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6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9E366-303B-F78D-5755-28B279BF2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4" b="1368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5FE1D8-60F4-69F5-1AA7-AE345130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TH" sz="520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8E0520-14C5-EB8A-BE22-131856866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T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8EDC-59CF-42A8-8413-A4C589ED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646552"/>
          </a:xfrm>
        </p:spPr>
        <p:txBody>
          <a:bodyPr>
            <a:normAutofit/>
          </a:bodyPr>
          <a:lstStyle/>
          <a:p>
            <a:r>
              <a:rPr lang="en-US" sz="3200" dirty="0"/>
              <a:t>(1) Create Customer DTO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A23EEA-5169-4969-A54C-7F4A7CA3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6" y="1215958"/>
            <a:ext cx="10303213" cy="4620638"/>
          </a:xfr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33363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33B3"/>
              </a:solidFill>
            </a:endParaRPr>
          </a:p>
          <a:p>
            <a:pPr marL="233363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33B3"/>
                </a:solidFill>
                <a:highlight>
                  <a:srgbClr val="FFFF00"/>
                </a:highlight>
              </a:rPr>
              <a:t>package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sit.int204.classicmodelsservice.dtos</a:t>
            </a:r>
            <a:endParaRPr lang="en-US" altLang="en-US" sz="3600" dirty="0">
              <a:highlight>
                <a:srgbClr val="FFFF00"/>
              </a:highlight>
            </a:endParaRPr>
          </a:p>
          <a:p>
            <a:pPr marL="233363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9E880D"/>
              </a:solidFill>
            </a:endParaRPr>
          </a:p>
          <a:p>
            <a:pPr marL="233363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9E880D"/>
                </a:solidFill>
              </a:rPr>
              <a:t>@Getter @Setter</a:t>
            </a:r>
            <a:br>
              <a:rPr lang="en-US" altLang="en-US" sz="2400" dirty="0">
                <a:solidFill>
                  <a:srgbClr val="9E880D"/>
                </a:solidFill>
              </a:rPr>
            </a:br>
            <a:r>
              <a:rPr lang="en-US" altLang="en-US" sz="2400" dirty="0">
                <a:solidFill>
                  <a:srgbClr val="0033B3"/>
                </a:solidFill>
              </a:rPr>
              <a:t>public class </a:t>
            </a:r>
            <a:r>
              <a:rPr lang="en-US" altLang="en-US" sz="2400" dirty="0" err="1">
                <a:solidFill>
                  <a:srgbClr val="000000"/>
                </a:solidFill>
              </a:rPr>
              <a:t>SimpleCustomerDTO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80808"/>
                </a:solidFill>
              </a:rPr>
              <a:t>{</a:t>
            </a:r>
            <a:br>
              <a:rPr lang="en-US" altLang="en-US" sz="2400" dirty="0">
                <a:solidFill>
                  <a:srgbClr val="080808"/>
                </a:solidFill>
              </a:rPr>
            </a:br>
            <a:r>
              <a:rPr lang="en-US" altLang="en-US" sz="2400" dirty="0">
                <a:solidFill>
                  <a:srgbClr val="080808"/>
                </a:solidFill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</a:rPr>
              <a:t>String </a:t>
            </a:r>
            <a:r>
              <a:rPr lang="en-US" altLang="en-US" sz="2400" dirty="0" err="1">
                <a:solidFill>
                  <a:srgbClr val="871094"/>
                </a:solidFill>
              </a:rPr>
              <a:t>customerName</a:t>
            </a:r>
            <a:r>
              <a:rPr lang="en-US" altLang="en-US" sz="2400" dirty="0">
                <a:solidFill>
                  <a:srgbClr val="080808"/>
                </a:solidFill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</a:rPr>
            </a:br>
            <a:r>
              <a:rPr lang="en-US" altLang="en-US" sz="2400" dirty="0">
                <a:solidFill>
                  <a:srgbClr val="080808"/>
                </a:solidFill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</a:rPr>
              <a:t>String </a:t>
            </a:r>
            <a:r>
              <a:rPr lang="en-US" altLang="en-US" sz="2400" dirty="0">
                <a:solidFill>
                  <a:srgbClr val="871094"/>
                </a:solidFill>
              </a:rPr>
              <a:t>phone</a:t>
            </a:r>
            <a:r>
              <a:rPr lang="en-US" altLang="en-US" sz="2400" dirty="0">
                <a:solidFill>
                  <a:srgbClr val="080808"/>
                </a:solidFill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</a:rPr>
            </a:br>
            <a:r>
              <a:rPr lang="en-US" altLang="en-US" sz="2400" dirty="0">
                <a:solidFill>
                  <a:srgbClr val="080808"/>
                </a:solidFill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</a:rPr>
              <a:t>String </a:t>
            </a:r>
            <a:r>
              <a:rPr lang="en-US" altLang="en-US" sz="2400" dirty="0">
                <a:solidFill>
                  <a:srgbClr val="871094"/>
                </a:solidFill>
              </a:rPr>
              <a:t>city</a:t>
            </a:r>
            <a:r>
              <a:rPr lang="en-US" altLang="en-US" sz="2400" dirty="0">
                <a:solidFill>
                  <a:srgbClr val="080808"/>
                </a:solidFill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</a:rPr>
            </a:br>
            <a:r>
              <a:rPr lang="en-US" altLang="en-US" sz="2400" dirty="0">
                <a:solidFill>
                  <a:srgbClr val="080808"/>
                </a:solidFill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</a:rPr>
              <a:t>String </a:t>
            </a:r>
            <a:r>
              <a:rPr lang="en-US" altLang="en-US" sz="2400" dirty="0">
                <a:solidFill>
                  <a:srgbClr val="871094"/>
                </a:solidFill>
              </a:rPr>
              <a:t>country</a:t>
            </a:r>
            <a:r>
              <a:rPr lang="en-US" altLang="en-US" sz="2400" dirty="0">
                <a:solidFill>
                  <a:srgbClr val="080808"/>
                </a:solidFill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</a:rPr>
            </a:br>
            <a:r>
              <a:rPr lang="en-US" altLang="en-US" sz="2400" dirty="0">
                <a:solidFill>
                  <a:srgbClr val="080808"/>
                </a:solidFill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</a:rPr>
              <a:t>String </a:t>
            </a:r>
            <a:r>
              <a:rPr lang="en-US" altLang="en-US" sz="2400" dirty="0" err="1">
                <a:solidFill>
                  <a:srgbClr val="871094"/>
                </a:solidFill>
              </a:rPr>
              <a:t>salesPerson</a:t>
            </a:r>
            <a:r>
              <a:rPr lang="en-US" altLang="en-US" sz="2400" dirty="0">
                <a:solidFill>
                  <a:srgbClr val="080808"/>
                </a:solidFill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</a:rPr>
            </a:br>
            <a:r>
              <a:rPr lang="en-US" altLang="en-US" sz="2400" dirty="0">
                <a:solidFill>
                  <a:srgbClr val="080808"/>
                </a:solidFill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6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F86B-1166-4ED8-8129-96DC083C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3122579"/>
          </a:xfrm>
        </p:spPr>
        <p:txBody>
          <a:bodyPr/>
          <a:lstStyle/>
          <a:p>
            <a:r>
              <a:rPr lang="en-US" dirty="0"/>
              <a:t>Add Dependency to Maven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Defined Bean for </a:t>
            </a:r>
            <a:r>
              <a:rPr lang="en-US" dirty="0" err="1"/>
              <a:t>ModelMapper</a:t>
            </a:r>
            <a:r>
              <a:rPr lang="en-US" dirty="0"/>
              <a:t> (in base package)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406A6E-4994-43A1-8F87-EDC0E3AB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Model Mapper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271971-89DD-4A79-BC78-58CB18BB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0" y="1856152"/>
            <a:ext cx="486383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org.modelmapper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modelmapper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&gt;3.1.1&lt;/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C6776A-E35D-4904-B183-54594B89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139" y="4358151"/>
            <a:ext cx="6838544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@Configuration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ApplicationConfig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@Bean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ModelMapper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modelMapper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ModelMapper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31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0AC-1978-4C70-A706-B0CDECD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ModelMapper</a:t>
            </a:r>
            <a:r>
              <a:rPr lang="en-US" dirty="0"/>
              <a:t> instead custom mapper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9E3F28-7ADB-44F8-BDA6-338A1784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17D387-2F3B-4B3A-BA51-6EDB0B36C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074" y="1011678"/>
            <a:ext cx="947083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9E880D"/>
                </a:solidFill>
              </a:rPr>
              <a:t>@Service</a:t>
            </a:r>
            <a:br>
              <a:rPr lang="en-US" altLang="en-US" sz="1800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0033B3"/>
                </a:solidFill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</a:rPr>
              <a:t>CustomerService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Autowired</a:t>
            </a:r>
            <a:br>
              <a:rPr lang="en-US" altLang="en-US" sz="1800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CustomerRepository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871094"/>
                </a:solidFill>
              </a:rPr>
              <a:t>repository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</a:rPr>
              <a:t>Customer </a:t>
            </a:r>
            <a:r>
              <a:rPr lang="en-US" altLang="en-US" sz="1800" dirty="0" err="1">
                <a:solidFill>
                  <a:srgbClr val="00627A"/>
                </a:solidFill>
              </a:rPr>
              <a:t>getCustomerById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>
                <a:solidFill>
                  <a:srgbClr val="000000"/>
                </a:solidFill>
              </a:rPr>
              <a:t>Integer </a:t>
            </a:r>
            <a:r>
              <a:rPr lang="en-US" altLang="en-US" sz="1800" dirty="0" err="1">
                <a:solidFill>
                  <a:srgbClr val="080808"/>
                </a:solidFill>
              </a:rPr>
              <a:t>customerId</a:t>
            </a:r>
            <a:r>
              <a:rPr lang="en-US" altLang="en-US" sz="1800" dirty="0">
                <a:solidFill>
                  <a:srgbClr val="080808"/>
                </a:solidFill>
              </a:rPr>
              <a:t>) 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</a:rPr>
              <a:t>return </a:t>
            </a:r>
            <a:r>
              <a:rPr lang="en-US" altLang="en-US" sz="1800" dirty="0" err="1">
                <a:solidFill>
                  <a:srgbClr val="871094"/>
                </a:solidFill>
              </a:rPr>
              <a:t>repository</a:t>
            </a:r>
            <a:r>
              <a:rPr lang="en-US" altLang="en-US" sz="1800" dirty="0" err="1">
                <a:solidFill>
                  <a:srgbClr val="080808"/>
                </a:solidFill>
              </a:rPr>
              <a:t>.findById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customerId</a:t>
            </a:r>
            <a:r>
              <a:rPr lang="en-US" altLang="en-US" sz="1800" dirty="0">
                <a:solidFill>
                  <a:srgbClr val="080808"/>
                </a:solidFill>
              </a:rPr>
              <a:t>).</a:t>
            </a:r>
            <a:r>
              <a:rPr lang="en-US" altLang="en-US" sz="1800" dirty="0" err="1">
                <a:solidFill>
                  <a:srgbClr val="080808"/>
                </a:solidFill>
              </a:rPr>
              <a:t>orElseThrow</a:t>
            </a:r>
            <a:r>
              <a:rPr lang="en-US" altLang="en-US" sz="1800" dirty="0">
                <a:solidFill>
                  <a:srgbClr val="080808"/>
                </a:solidFill>
              </a:rPr>
              <a:t>(()-&gt;</a:t>
            </a:r>
            <a:r>
              <a:rPr lang="en-US" altLang="en-US" sz="1800" dirty="0">
                <a:solidFill>
                  <a:srgbClr val="0033B3"/>
                </a:solidFill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</a:rPr>
              <a:t>ResponseStatusException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      </a:t>
            </a:r>
            <a:r>
              <a:rPr lang="en-US" altLang="en-US" sz="1800" dirty="0" err="1">
                <a:solidFill>
                  <a:srgbClr val="000000"/>
                </a:solidFill>
              </a:rPr>
              <a:t>HttpStatus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</a:rPr>
              <a:t>NOT_FOUND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>
                <a:solidFill>
                  <a:srgbClr val="067D17"/>
                </a:solidFill>
              </a:rPr>
              <a:t>"Customer id "</a:t>
            </a:r>
            <a:r>
              <a:rPr lang="en-US" altLang="en-US" sz="1800" dirty="0">
                <a:solidFill>
                  <a:srgbClr val="080808"/>
                </a:solidFill>
              </a:rPr>
              <a:t>+ </a:t>
            </a:r>
            <a:r>
              <a:rPr lang="en-US" altLang="en-US" sz="1800" dirty="0" err="1">
                <a:solidFill>
                  <a:srgbClr val="851691"/>
                </a:solidFill>
              </a:rPr>
              <a:t>customerId</a:t>
            </a:r>
            <a:r>
              <a:rPr lang="en-US" altLang="en-US" sz="1800" dirty="0">
                <a:solidFill>
                  <a:srgbClr val="080808"/>
                </a:solidFill>
              </a:rPr>
              <a:t>+ </a:t>
            </a:r>
            <a:r>
              <a:rPr lang="en-US" altLang="en-US" sz="1800" dirty="0">
                <a:solidFill>
                  <a:srgbClr val="067D17"/>
                </a:solidFill>
              </a:rPr>
              <a:t>"Does Not Exist !!!"</a:t>
            </a:r>
            <a:r>
              <a:rPr lang="en-US" altLang="en-US" sz="1800" dirty="0">
                <a:solidFill>
                  <a:srgbClr val="080808"/>
                </a:solidFill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C95275-C04C-4FCE-BCBD-DE05E315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5CA0282-0EAF-0150-9359-CBD196FF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74" y="3765962"/>
            <a:ext cx="947083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RestController</a:t>
            </a:r>
            <a:br>
              <a:rPr lang="en-US" altLang="en-US" sz="1800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0033B3"/>
                </a:solidFill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</a:rPr>
              <a:t>CustomerController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Autowired</a:t>
            </a:r>
            <a:r>
              <a:rPr lang="en-US" altLang="en-US" sz="1800" dirty="0">
                <a:solidFill>
                  <a:srgbClr val="9E880D"/>
                </a:solidFill>
              </a:rPr>
              <a:t>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CustomerService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871094"/>
                </a:solidFill>
              </a:rPr>
              <a:t>service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Autowired</a:t>
            </a:r>
            <a:r>
              <a:rPr lang="en-US" altLang="en-US" sz="1800" dirty="0">
                <a:solidFill>
                  <a:srgbClr val="9E880D"/>
                </a:solidFill>
              </a:rPr>
              <a:t>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ModelMapper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871094"/>
                </a:solidFill>
              </a:rPr>
              <a:t>modelMapper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GetMapping</a:t>
            </a:r>
            <a:r>
              <a:rPr lang="en-US" altLang="en-US" sz="1800" dirty="0">
                <a:solidFill>
                  <a:srgbClr val="9E880D"/>
                </a:solidFill>
              </a:rPr>
              <a:t>(“/{</a:t>
            </a:r>
            <a:r>
              <a:rPr lang="en-US" altLang="en-US" sz="1800" dirty="0" err="1">
                <a:solidFill>
                  <a:srgbClr val="9E880D"/>
                </a:solidFill>
              </a:rPr>
              <a:t>customerId</a:t>
            </a:r>
            <a:r>
              <a:rPr lang="en-US" altLang="en-US" sz="1800" dirty="0">
                <a:solidFill>
                  <a:srgbClr val="9E880D"/>
                </a:solidFill>
              </a:rPr>
              <a:t>}”)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</a:rPr>
              <a:t>SimpleCustomerDTO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627A"/>
                </a:solidFill>
              </a:rPr>
              <a:t>getSimpleCustomerById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>
                <a:solidFill>
                  <a:srgbClr val="7030A0"/>
                </a:solidFill>
              </a:rPr>
              <a:t>@</a:t>
            </a:r>
            <a:r>
              <a:rPr lang="en-US" altLang="en-US" sz="1800" dirty="0" err="1">
                <a:solidFill>
                  <a:srgbClr val="7030A0"/>
                </a:solidFill>
              </a:rPr>
              <a:t>PathVariable</a:t>
            </a:r>
            <a:r>
              <a:rPr lang="en-US" altLang="en-US" sz="1800" dirty="0">
                <a:solidFill>
                  <a:srgbClr val="080808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Integer </a:t>
            </a:r>
            <a:r>
              <a:rPr lang="en-US" altLang="en-US" sz="1800" dirty="0" err="1">
                <a:solidFill>
                  <a:srgbClr val="080808"/>
                </a:solidFill>
              </a:rPr>
              <a:t>customerId</a:t>
            </a:r>
            <a:r>
              <a:rPr lang="en-US" altLang="en-US" sz="1800" dirty="0">
                <a:solidFill>
                  <a:srgbClr val="080808"/>
                </a:solidFill>
              </a:rPr>
              <a:t>) 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</a:t>
            </a:r>
            <a:r>
              <a:rPr lang="en-US" altLang="en-US" sz="1800" dirty="0">
                <a:solidFill>
                  <a:srgbClr val="0033B3"/>
                </a:solidFill>
              </a:rPr>
              <a:t>return </a:t>
            </a:r>
            <a:r>
              <a:rPr lang="en-US" altLang="en-US" sz="1800" dirty="0" err="1">
                <a:solidFill>
                  <a:srgbClr val="0033B3"/>
                </a:solidFill>
              </a:rPr>
              <a:t>modelMapper</a:t>
            </a:r>
            <a:r>
              <a:rPr lang="en-US" altLang="en-US" sz="1800" b="1" dirty="0" err="1">
                <a:solidFill>
                  <a:srgbClr val="7030A0"/>
                </a:solidFill>
              </a:rPr>
              <a:t>.map</a:t>
            </a:r>
            <a:r>
              <a:rPr lang="en-US" altLang="en-US" sz="1800" dirty="0">
                <a:solidFill>
                  <a:srgbClr val="0033B3"/>
                </a:solidFill>
              </a:rPr>
              <a:t>(</a:t>
            </a:r>
            <a:r>
              <a:rPr lang="en-US" altLang="en-US" sz="1800" dirty="0" err="1">
                <a:solidFill>
                  <a:srgbClr val="0033B3"/>
                </a:solidFill>
              </a:rPr>
              <a:t>service.getCustomerById</a:t>
            </a:r>
            <a:r>
              <a:rPr lang="en-US" altLang="en-US" sz="1800" dirty="0">
                <a:solidFill>
                  <a:srgbClr val="0033B3"/>
                </a:solidFill>
              </a:rPr>
              <a:t>(</a:t>
            </a:r>
            <a:r>
              <a:rPr lang="en-US" altLang="en-US" sz="1800" dirty="0" err="1">
                <a:solidFill>
                  <a:srgbClr val="0033B3"/>
                </a:solidFill>
              </a:rPr>
              <a:t>customerId</a:t>
            </a:r>
            <a:r>
              <a:rPr lang="en-US" altLang="en-US" sz="1800" dirty="0">
                <a:solidFill>
                  <a:srgbClr val="0033B3"/>
                </a:solidFill>
              </a:rPr>
              <a:t>), </a:t>
            </a:r>
            <a:r>
              <a:rPr lang="en-US" altLang="en-US" sz="1800" dirty="0" err="1">
                <a:solidFill>
                  <a:srgbClr val="0033B3"/>
                </a:solidFill>
              </a:rPr>
              <a:t>SimpleCustomer.class</a:t>
            </a:r>
            <a:r>
              <a:rPr lang="en-US" altLang="en-US" sz="1800" dirty="0">
                <a:solidFill>
                  <a:srgbClr val="0033B3"/>
                </a:solidFill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}</a:t>
            </a:r>
            <a:endParaRPr lang="en-US" alt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B69D4-E548-44F2-B141-2BB96180FB03}"/>
              </a:ext>
            </a:extLst>
          </p:cNvPr>
          <p:cNvSpPr/>
          <p:nvPr/>
        </p:nvSpPr>
        <p:spPr>
          <a:xfrm>
            <a:off x="6550106" y="3245729"/>
            <a:ext cx="443308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Blauer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 See Auto, Co."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"phone"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"+49 69 66 90 2555"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"city"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"Frankfurt"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"country"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"Germany"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salesPerson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6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20B2-8530-4D2F-BF9A-2ABAB5B7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Deep Mapping (Testing for each DTO)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5D01D6-FEE1-402B-ACC7-61FE1217D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026" y="1340769"/>
            <a:ext cx="3736729" cy="193899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@Getter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SimpleEmployeeDTO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1EE969-B092-4324-B72B-C9B654A2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171" y="1362248"/>
            <a:ext cx="4143635" cy="286232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9E880D"/>
                </a:solidFill>
              </a:rPr>
              <a:t>@Setter</a:t>
            </a:r>
            <a:br>
              <a:rPr lang="en-US" altLang="en-US" sz="2000" dirty="0">
                <a:solidFill>
                  <a:srgbClr val="9E880D"/>
                </a:solidFill>
              </a:rPr>
            </a:br>
            <a:r>
              <a:rPr lang="en-US" altLang="en-US" sz="2000" dirty="0">
                <a:solidFill>
                  <a:srgbClr val="9E880D"/>
                </a:solidFill>
              </a:rPr>
              <a:t>@Getter</a:t>
            </a:r>
            <a:br>
              <a:rPr lang="en-US" altLang="en-US" sz="2000" dirty="0">
                <a:solidFill>
                  <a:srgbClr val="9E880D"/>
                </a:solidFill>
              </a:rPr>
            </a:br>
            <a:r>
              <a:rPr lang="en-US" altLang="en-US" sz="2000" dirty="0">
                <a:solidFill>
                  <a:srgbClr val="0033B3"/>
                </a:solidFill>
              </a:rPr>
              <a:t>public class </a:t>
            </a:r>
            <a:r>
              <a:rPr lang="en-US" altLang="en-US" sz="2000" dirty="0" err="1">
                <a:solidFill>
                  <a:srgbClr val="0070C0"/>
                </a:solidFill>
              </a:rPr>
              <a:t>SimpleEmployeeDTO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80808"/>
                </a:solidFill>
              </a:rPr>
              <a:t>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871094"/>
                </a:solidFill>
              </a:rPr>
              <a:t>lastName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871094"/>
                </a:solidFill>
              </a:rPr>
              <a:t>firstName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public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00627A"/>
                </a:solidFill>
              </a:rPr>
              <a:t>getName</a:t>
            </a:r>
            <a:r>
              <a:rPr lang="en-US" altLang="en-US" sz="2000" dirty="0">
                <a:solidFill>
                  <a:srgbClr val="080808"/>
                </a:solidFill>
              </a:rPr>
              <a:t>() 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    </a:t>
            </a:r>
            <a:r>
              <a:rPr lang="en-US" altLang="en-US" sz="2000" dirty="0">
                <a:solidFill>
                  <a:srgbClr val="0033B3"/>
                </a:solidFill>
              </a:rPr>
              <a:t>return </a:t>
            </a:r>
            <a:r>
              <a:rPr lang="en-US" altLang="en-US" sz="2000" dirty="0" err="1">
                <a:solidFill>
                  <a:srgbClr val="871094"/>
                </a:solidFill>
              </a:rPr>
              <a:t>firstName</a:t>
            </a:r>
            <a:r>
              <a:rPr lang="en-US" altLang="en-US" sz="2000" dirty="0">
                <a:solidFill>
                  <a:srgbClr val="871094"/>
                </a:solidFill>
              </a:rPr>
              <a:t> </a:t>
            </a:r>
            <a:r>
              <a:rPr lang="en-US" altLang="en-US" sz="2000" dirty="0">
                <a:solidFill>
                  <a:srgbClr val="080808"/>
                </a:solidFill>
              </a:rPr>
              <a:t>+ </a:t>
            </a:r>
            <a:r>
              <a:rPr lang="en-US" altLang="en-US" sz="2000" dirty="0">
                <a:solidFill>
                  <a:srgbClr val="067D17"/>
                </a:solidFill>
              </a:rPr>
              <a:t>" "</a:t>
            </a:r>
            <a:r>
              <a:rPr lang="en-US" altLang="en-US" sz="2000" dirty="0">
                <a:solidFill>
                  <a:srgbClr val="080808"/>
                </a:solidFill>
              </a:rPr>
              <a:t>+ </a:t>
            </a:r>
            <a:r>
              <a:rPr lang="en-US" altLang="en-US" sz="2000" dirty="0" err="1">
                <a:solidFill>
                  <a:srgbClr val="871094"/>
                </a:solidFill>
              </a:rPr>
              <a:t>lastName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}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lang="en-US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813FB4-9613-4BA2-8998-AD3299BF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26" y="3578240"/>
            <a:ext cx="4143635" cy="255454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9E880D"/>
                </a:solidFill>
              </a:rPr>
              <a:t>@Setter</a:t>
            </a:r>
            <a:br>
              <a:rPr lang="en-US" altLang="en-US" sz="2000" dirty="0">
                <a:solidFill>
                  <a:srgbClr val="9E880D"/>
                </a:solidFill>
              </a:rPr>
            </a:br>
            <a:r>
              <a:rPr lang="en-US" altLang="en-US" sz="2000" dirty="0">
                <a:solidFill>
                  <a:srgbClr val="0033B3"/>
                </a:solidFill>
              </a:rPr>
              <a:t>public class </a:t>
            </a:r>
            <a:r>
              <a:rPr lang="en-US" altLang="en-US" sz="2000" dirty="0" err="1">
                <a:solidFill>
                  <a:srgbClr val="FF0000"/>
                </a:solidFill>
              </a:rPr>
              <a:t>SimpleEmployeeDTO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80808"/>
                </a:solidFill>
              </a:rPr>
              <a:t>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871094"/>
                </a:solidFill>
              </a:rPr>
              <a:t>lastName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871094"/>
                </a:solidFill>
              </a:rPr>
              <a:t>firstName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public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00627A"/>
                </a:solidFill>
              </a:rPr>
              <a:t>getName</a:t>
            </a:r>
            <a:r>
              <a:rPr lang="en-US" altLang="en-US" sz="2000" dirty="0">
                <a:solidFill>
                  <a:srgbClr val="080808"/>
                </a:solidFill>
              </a:rPr>
              <a:t>() 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    </a:t>
            </a:r>
            <a:r>
              <a:rPr lang="en-US" altLang="en-US" sz="2000" dirty="0">
                <a:solidFill>
                  <a:srgbClr val="0033B3"/>
                </a:solidFill>
              </a:rPr>
              <a:t>return </a:t>
            </a:r>
            <a:r>
              <a:rPr lang="en-US" altLang="en-US" sz="2000" dirty="0" err="1">
                <a:solidFill>
                  <a:srgbClr val="871094"/>
                </a:solidFill>
              </a:rPr>
              <a:t>firstName</a:t>
            </a:r>
            <a:r>
              <a:rPr lang="en-US" altLang="en-US" sz="2000" dirty="0">
                <a:solidFill>
                  <a:srgbClr val="871094"/>
                </a:solidFill>
              </a:rPr>
              <a:t> </a:t>
            </a:r>
            <a:r>
              <a:rPr lang="en-US" altLang="en-US" sz="2000" dirty="0">
                <a:solidFill>
                  <a:srgbClr val="080808"/>
                </a:solidFill>
              </a:rPr>
              <a:t>+ </a:t>
            </a:r>
            <a:r>
              <a:rPr lang="en-US" altLang="en-US" sz="2000" dirty="0">
                <a:solidFill>
                  <a:srgbClr val="067D17"/>
                </a:solidFill>
              </a:rPr>
              <a:t>" "</a:t>
            </a:r>
            <a:r>
              <a:rPr lang="en-US" altLang="en-US" sz="2000" dirty="0">
                <a:solidFill>
                  <a:srgbClr val="080808"/>
                </a:solidFill>
              </a:rPr>
              <a:t>+ </a:t>
            </a:r>
            <a:r>
              <a:rPr lang="en-US" altLang="en-US" sz="2000" dirty="0" err="1">
                <a:solidFill>
                  <a:srgbClr val="871094"/>
                </a:solidFill>
              </a:rPr>
              <a:t>lastName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}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E5579-9659-4F06-9452-48003B961DA2}"/>
              </a:ext>
            </a:extLst>
          </p:cNvPr>
          <p:cNvSpPr/>
          <p:nvPr/>
        </p:nvSpPr>
        <p:spPr>
          <a:xfrm>
            <a:off x="5606374" y="4378459"/>
            <a:ext cx="5428771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233363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E880D"/>
                </a:solidFill>
              </a:rPr>
              <a:t>@Getter @Setter</a:t>
            </a:r>
            <a:br>
              <a:rPr lang="en-US" altLang="en-US" dirty="0">
                <a:solidFill>
                  <a:srgbClr val="9E880D"/>
                </a:solidFill>
              </a:rPr>
            </a:br>
            <a:r>
              <a:rPr lang="en-US" altLang="en-US" dirty="0">
                <a:solidFill>
                  <a:srgbClr val="0033B3"/>
                </a:solidFill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</a:rPr>
              <a:t>SimpleCustomerDTO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80808"/>
                </a:solidFill>
              </a:rPr>
              <a:t>{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private </a:t>
            </a:r>
            <a:r>
              <a:rPr lang="en-US" altLang="en-US" dirty="0">
                <a:solidFill>
                  <a:srgbClr val="000000"/>
                </a:solidFill>
              </a:rPr>
              <a:t>String </a:t>
            </a:r>
            <a:r>
              <a:rPr lang="en-US" altLang="en-US" dirty="0" err="1">
                <a:solidFill>
                  <a:srgbClr val="871094"/>
                </a:solidFill>
              </a:rPr>
              <a:t>customerName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: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private </a:t>
            </a:r>
            <a:r>
              <a:rPr lang="en-US" altLang="en-US" dirty="0" err="1">
                <a:solidFill>
                  <a:srgbClr val="000000"/>
                </a:solidFill>
              </a:rPr>
              <a:t>SimpleEmployeeDTO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871094"/>
                </a:solidFill>
              </a:rPr>
              <a:t>salesRepEmployee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}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8F05D2-B174-5013-10D9-F54A5ACC30DF}"/>
              </a:ext>
            </a:extLst>
          </p:cNvPr>
          <p:cNvSpPr/>
          <p:nvPr/>
        </p:nvSpPr>
        <p:spPr>
          <a:xfrm>
            <a:off x="3886200" y="1205345"/>
            <a:ext cx="405245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1B46EE-EB01-0516-E7A6-E1F6F031404C}"/>
              </a:ext>
            </a:extLst>
          </p:cNvPr>
          <p:cNvSpPr/>
          <p:nvPr/>
        </p:nvSpPr>
        <p:spPr>
          <a:xfrm>
            <a:off x="4697768" y="3429000"/>
            <a:ext cx="405245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BF19D2-4EDA-BFC5-0EE9-137C3D4A6D79}"/>
              </a:ext>
            </a:extLst>
          </p:cNvPr>
          <p:cNvSpPr/>
          <p:nvPr/>
        </p:nvSpPr>
        <p:spPr>
          <a:xfrm>
            <a:off x="9861574" y="1198623"/>
            <a:ext cx="405245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164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20B2-8530-4D2F-BF9A-2ABAB5B7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Modify </a:t>
            </a:r>
            <a:r>
              <a:rPr lang="en-US" sz="3200" dirty="0" err="1"/>
              <a:t>SimpleCustomerDTO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E5579-9659-4F06-9452-48003B961DA2}"/>
              </a:ext>
            </a:extLst>
          </p:cNvPr>
          <p:cNvSpPr/>
          <p:nvPr/>
        </p:nvSpPr>
        <p:spPr>
          <a:xfrm>
            <a:off x="1053829" y="1168330"/>
            <a:ext cx="4967592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233363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E880D"/>
                </a:solidFill>
              </a:rPr>
              <a:t>@Getter @Setter</a:t>
            </a:r>
            <a:br>
              <a:rPr lang="en-US" altLang="en-US" dirty="0">
                <a:solidFill>
                  <a:srgbClr val="9E880D"/>
                </a:solidFill>
              </a:rPr>
            </a:br>
            <a:r>
              <a:rPr lang="en-US" altLang="en-US" dirty="0">
                <a:solidFill>
                  <a:srgbClr val="0033B3"/>
                </a:solidFill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</a:rPr>
              <a:t>SimpleCustomerDTO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80808"/>
                </a:solidFill>
              </a:rPr>
              <a:t>{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private </a:t>
            </a:r>
            <a:r>
              <a:rPr lang="en-US" altLang="en-US" dirty="0">
                <a:solidFill>
                  <a:srgbClr val="000000"/>
                </a:solidFill>
              </a:rPr>
              <a:t>String </a:t>
            </a:r>
            <a:r>
              <a:rPr lang="en-US" altLang="en-US" dirty="0" err="1">
                <a:solidFill>
                  <a:srgbClr val="871094"/>
                </a:solidFill>
              </a:rPr>
              <a:t>customerName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: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private </a:t>
            </a:r>
            <a:r>
              <a:rPr lang="en-US" altLang="en-US" dirty="0">
                <a:solidFill>
                  <a:srgbClr val="000000"/>
                </a:solidFill>
              </a:rPr>
              <a:t>String </a:t>
            </a:r>
            <a:r>
              <a:rPr lang="en-US" altLang="en-US" dirty="0" err="1">
                <a:solidFill>
                  <a:srgbClr val="871094"/>
                </a:solidFill>
              </a:rPr>
              <a:t>salesRepEmployeeFirstName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</a:p>
          <a:p>
            <a:pPr marL="233363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</a:rPr>
              <a:t>    </a:t>
            </a:r>
            <a:r>
              <a:rPr lang="en-US" altLang="en-US" dirty="0">
                <a:solidFill>
                  <a:srgbClr val="0033B3"/>
                </a:solidFill>
              </a:rPr>
              <a:t>private </a:t>
            </a:r>
            <a:r>
              <a:rPr lang="en-US" altLang="en-US" dirty="0">
                <a:solidFill>
                  <a:srgbClr val="000000"/>
                </a:solidFill>
              </a:rPr>
              <a:t>String </a:t>
            </a:r>
            <a:r>
              <a:rPr lang="en-US" altLang="en-US" dirty="0" err="1">
                <a:solidFill>
                  <a:srgbClr val="871094"/>
                </a:solidFill>
              </a:rPr>
              <a:t>salesRepEmployeeLastName</a:t>
            </a:r>
            <a:r>
              <a:rPr lang="en-US" altLang="en-US" dirty="0">
                <a:solidFill>
                  <a:srgbClr val="080808"/>
                </a:solidFill>
              </a:rPr>
              <a:t>;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lang="en-US" altLang="en-US" dirty="0">
                <a:solidFill>
                  <a:srgbClr val="080808"/>
                </a:solidFill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703C6-EBCB-4FCD-95D4-3862FAB3DF2C}"/>
              </a:ext>
            </a:extLst>
          </p:cNvPr>
          <p:cNvSpPr/>
          <p:nvPr/>
        </p:nvSpPr>
        <p:spPr>
          <a:xfrm>
            <a:off x="1053828" y="3363534"/>
            <a:ext cx="10385899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9E880D"/>
                </a:solidFill>
              </a:rPr>
              <a:t>@Getter @Setter</a:t>
            </a:r>
            <a:br>
              <a:rPr lang="en-US" altLang="en-US" sz="2000" dirty="0">
                <a:solidFill>
                  <a:srgbClr val="9E880D"/>
                </a:solidFill>
              </a:rPr>
            </a:br>
            <a:r>
              <a:rPr lang="en-US" altLang="en-US" sz="2000" dirty="0">
                <a:solidFill>
                  <a:srgbClr val="0033B3"/>
                </a:solidFill>
              </a:rPr>
              <a:t>public class </a:t>
            </a:r>
            <a:r>
              <a:rPr lang="en-US" altLang="en-US" sz="2000" dirty="0" err="1">
                <a:solidFill>
                  <a:srgbClr val="000000"/>
                </a:solidFill>
              </a:rPr>
              <a:t>SimpleCustomerDTO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80808"/>
                </a:solidFill>
              </a:rPr>
              <a:t>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871094"/>
                </a:solidFill>
              </a:rPr>
              <a:t>customerName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: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</a:t>
            </a:r>
            <a:r>
              <a:rPr lang="en-US" altLang="en-US" sz="2000" dirty="0">
                <a:solidFill>
                  <a:srgbClr val="9E880D"/>
                </a:solidFill>
              </a:rPr>
              <a:t>@</a:t>
            </a:r>
            <a:r>
              <a:rPr lang="en-US" altLang="en-US" sz="2000" dirty="0" err="1">
                <a:solidFill>
                  <a:srgbClr val="9E880D"/>
                </a:solidFill>
              </a:rPr>
              <a:t>JsonIgnore</a:t>
            </a:r>
            <a:br>
              <a:rPr lang="en-US" altLang="en-US" sz="2000" dirty="0">
                <a:solidFill>
                  <a:srgbClr val="9E880D"/>
                </a:solidFill>
              </a:rPr>
            </a:br>
            <a:r>
              <a:rPr lang="en-US" altLang="en-US" sz="2000" dirty="0">
                <a:solidFill>
                  <a:srgbClr val="9E880D"/>
                </a:solidFill>
              </a:rPr>
              <a:t>   </a:t>
            </a:r>
            <a:r>
              <a:rPr lang="en-US" altLang="en-US" sz="2000" dirty="0">
                <a:solidFill>
                  <a:srgbClr val="0033B3"/>
                </a:solidFill>
              </a:rPr>
              <a:t>private </a:t>
            </a:r>
            <a:r>
              <a:rPr lang="en-US" altLang="en-US" sz="2000" dirty="0" err="1">
                <a:solidFill>
                  <a:srgbClr val="000000"/>
                </a:solidFill>
              </a:rPr>
              <a:t>SimpleEmployeeDTO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871094"/>
                </a:solidFill>
              </a:rPr>
              <a:t>sales</a:t>
            </a:r>
            <a:r>
              <a:rPr lang="en-US" altLang="en-US" sz="2000" dirty="0">
                <a:solidFill>
                  <a:srgbClr val="080808"/>
                </a:solidFill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</a:t>
            </a:r>
            <a:r>
              <a:rPr lang="en-US" altLang="en-US" sz="2000" dirty="0">
                <a:solidFill>
                  <a:srgbClr val="0033B3"/>
                </a:solidFill>
              </a:rPr>
              <a:t>public </a:t>
            </a:r>
            <a:r>
              <a:rPr lang="en-US" altLang="en-US" sz="2000" dirty="0">
                <a:solidFill>
                  <a:srgbClr val="000000"/>
                </a:solidFill>
              </a:rPr>
              <a:t>String </a:t>
            </a:r>
            <a:r>
              <a:rPr lang="en-US" altLang="en-US" sz="2000" dirty="0" err="1">
                <a:solidFill>
                  <a:srgbClr val="00627A"/>
                </a:solidFill>
              </a:rPr>
              <a:t>getSalesPerson</a:t>
            </a:r>
            <a:r>
              <a:rPr lang="en-US" altLang="en-US" sz="2000" dirty="0">
                <a:solidFill>
                  <a:srgbClr val="080808"/>
                </a:solidFill>
              </a:rPr>
              <a:t>() 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    </a:t>
            </a:r>
            <a:r>
              <a:rPr lang="en-US" altLang="en-US" sz="2000" dirty="0">
                <a:solidFill>
                  <a:srgbClr val="0033B3"/>
                </a:solidFill>
              </a:rPr>
              <a:t>return </a:t>
            </a:r>
            <a:r>
              <a:rPr lang="en-US" altLang="en-US" sz="2000" dirty="0">
                <a:solidFill>
                  <a:srgbClr val="871094"/>
                </a:solidFill>
              </a:rPr>
              <a:t>sales </a:t>
            </a:r>
            <a:r>
              <a:rPr lang="en-US" altLang="en-US" sz="2000" dirty="0">
                <a:solidFill>
                  <a:srgbClr val="080808"/>
                </a:solidFill>
              </a:rPr>
              <a:t>== </a:t>
            </a:r>
            <a:r>
              <a:rPr lang="en-US" altLang="en-US" sz="2000" dirty="0">
                <a:solidFill>
                  <a:srgbClr val="0033B3"/>
                </a:solidFill>
              </a:rPr>
              <a:t>null </a:t>
            </a:r>
            <a:r>
              <a:rPr lang="en-US" altLang="en-US" sz="2000" dirty="0">
                <a:solidFill>
                  <a:srgbClr val="080808"/>
                </a:solidFill>
              </a:rPr>
              <a:t>? </a:t>
            </a:r>
            <a:r>
              <a:rPr lang="en-US" altLang="en-US" sz="2000" dirty="0">
                <a:solidFill>
                  <a:srgbClr val="067D17"/>
                </a:solidFill>
              </a:rPr>
              <a:t>"-" </a:t>
            </a:r>
            <a:r>
              <a:rPr lang="en-US" altLang="en-US" sz="2000" dirty="0">
                <a:solidFill>
                  <a:srgbClr val="080808"/>
                </a:solidFill>
              </a:rPr>
              <a:t>: </a:t>
            </a:r>
            <a:r>
              <a:rPr lang="en-US" altLang="en-US" sz="2000" dirty="0" err="1">
                <a:solidFill>
                  <a:srgbClr val="871094"/>
                </a:solidFill>
              </a:rPr>
              <a:t>sales</a:t>
            </a:r>
            <a:r>
              <a:rPr lang="en-US" altLang="en-US" sz="2000" dirty="0" err="1">
                <a:solidFill>
                  <a:srgbClr val="080808"/>
                </a:solidFill>
              </a:rPr>
              <a:t>.getName</a:t>
            </a:r>
            <a:r>
              <a:rPr lang="en-US" altLang="en-US" sz="2000" dirty="0">
                <a:solidFill>
                  <a:srgbClr val="080808"/>
                </a:solidFill>
              </a:rPr>
              <a:t>();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}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lang="en-US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14AC84-07DF-48F0-AEB3-5989EAA74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4B42E15-84BE-4230-98E2-E2F96E42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D1D3-BB51-48C0-969C-4523F5A1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Boot Layer Architectures</a:t>
            </a:r>
          </a:p>
        </p:txBody>
      </p:sp>
      <p:pic>
        <p:nvPicPr>
          <p:cNvPr id="18" name="Picture 2" descr="Spring Boot Architecture">
            <a:extLst>
              <a:ext uri="{FF2B5EF4-FFF2-40B4-BE49-F238E27FC236}">
                <a16:creationId xmlns:a16="http://schemas.microsoft.com/office/drawing/2014/main" id="{BA2A2AE8-7839-47DD-A1A5-94358A84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18" y="2133925"/>
            <a:ext cx="3933741" cy="31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C1D7CB-A5C1-B770-4759-E27F4DFA44B3}"/>
              </a:ext>
            </a:extLst>
          </p:cNvPr>
          <p:cNvGrpSpPr/>
          <p:nvPr/>
        </p:nvGrpSpPr>
        <p:grpSpPr>
          <a:xfrm>
            <a:off x="1495244" y="1697635"/>
            <a:ext cx="4600755" cy="3244236"/>
            <a:chOff x="7070194" y="2698733"/>
            <a:chExt cx="4240104" cy="25339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F77536-BF16-8778-820D-1D8A46DA0A50}"/>
                </a:ext>
              </a:extLst>
            </p:cNvPr>
            <p:cNvGrpSpPr/>
            <p:nvPr/>
          </p:nvGrpSpPr>
          <p:grpSpPr>
            <a:xfrm>
              <a:off x="7070194" y="2698733"/>
              <a:ext cx="4240104" cy="2533978"/>
              <a:chOff x="5593448" y="1302265"/>
              <a:chExt cx="4240104" cy="25339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71B92C-A8A8-42E8-ACA0-DB9957579376}"/>
                  </a:ext>
                </a:extLst>
              </p:cNvPr>
              <p:cNvSpPr/>
              <p:nvPr/>
            </p:nvSpPr>
            <p:spPr>
              <a:xfrm>
                <a:off x="7188567" y="1562864"/>
                <a:ext cx="2587649" cy="4520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34236E91-739B-C818-7CBC-76F55F139A7A}"/>
                  </a:ext>
                </a:extLst>
              </p:cNvPr>
              <p:cNvSpPr/>
              <p:nvPr/>
            </p:nvSpPr>
            <p:spPr>
              <a:xfrm>
                <a:off x="7501603" y="1640274"/>
                <a:ext cx="964127" cy="240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Controller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1473EC-C418-FD5C-813F-A527876D9EE5}"/>
                  </a:ext>
                </a:extLst>
              </p:cNvPr>
              <p:cNvSpPr/>
              <p:nvPr/>
            </p:nvSpPr>
            <p:spPr>
              <a:xfrm>
                <a:off x="7229750" y="2651357"/>
                <a:ext cx="2375451" cy="3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Business Logic (</a:t>
                </a:r>
                <a:r>
                  <a:rPr lang="en-US" sz="1400" b="1" dirty="0"/>
                  <a:t>Service Class</a:t>
                </a:r>
                <a:r>
                  <a:rPr lang="en-US" sz="1400" dirty="0"/>
                  <a:t>)</a:t>
                </a:r>
              </a:p>
            </p:txBody>
          </p:sp>
          <p:pic>
            <p:nvPicPr>
              <p:cNvPr id="17" name="Graphic 16" descr="Users">
                <a:extLst>
                  <a:ext uri="{FF2B5EF4-FFF2-40B4-BE49-F238E27FC236}">
                    <a16:creationId xmlns:a16="http://schemas.microsoft.com/office/drawing/2014/main" id="{A692F7BA-5A1E-5214-E133-9EDDAC67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93448" y="1314146"/>
                <a:ext cx="635619" cy="635619"/>
              </a:xfrm>
              <a:prstGeom prst="rect">
                <a:avLst/>
              </a:prstGeom>
            </p:spPr>
          </p:pic>
          <p:cxnSp>
            <p:nvCxnSpPr>
              <p:cNvPr id="19" name="Connector: Elbow 24">
                <a:extLst>
                  <a:ext uri="{FF2B5EF4-FFF2-40B4-BE49-F238E27FC236}">
                    <a16:creationId xmlns:a16="http://schemas.microsoft.com/office/drawing/2014/main" id="{4FDCA06D-DD64-E082-FE88-6A15F7B48FF9}"/>
                  </a:ext>
                </a:extLst>
              </p:cNvPr>
              <p:cNvCxnSpPr>
                <a:cxnSpLocks/>
                <a:stCxn id="17" idx="2"/>
                <a:endCxn id="13" idx="1"/>
              </p:cNvCxnSpPr>
              <p:nvPr/>
            </p:nvCxnSpPr>
            <p:spPr>
              <a:xfrm rot="5400000" flipH="1" flipV="1">
                <a:off x="6611734" y="1059897"/>
                <a:ext cx="189391" cy="1590345"/>
              </a:xfrm>
              <a:prstGeom prst="bentConnector4">
                <a:avLst>
                  <a:gd name="adj1" fmla="val -120703"/>
                  <a:gd name="adj2" fmla="val 599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6">
                <a:extLst>
                  <a:ext uri="{FF2B5EF4-FFF2-40B4-BE49-F238E27FC236}">
                    <a16:creationId xmlns:a16="http://schemas.microsoft.com/office/drawing/2014/main" id="{4AE84A06-09DA-8DF3-BDD8-4086E66BCC95}"/>
                  </a:ext>
                </a:extLst>
              </p:cNvPr>
              <p:cNvCxnSpPr>
                <a:cxnSpLocks/>
                <a:stCxn id="13" idx="0"/>
                <a:endCxn id="17" idx="0"/>
              </p:cNvCxnSpPr>
              <p:nvPr/>
            </p:nvCxnSpPr>
            <p:spPr>
              <a:xfrm rot="16200000" flipV="1">
                <a:off x="6784399" y="441005"/>
                <a:ext cx="326128" cy="2072409"/>
              </a:xfrm>
              <a:prstGeom prst="bentConnector3">
                <a:avLst>
                  <a:gd name="adj1" fmla="val 1700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611AC2C-8EE9-05B6-FD56-82E5954D3DC1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7983667" y="1880474"/>
                <a:ext cx="433809" cy="77088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605E91-B6A8-C1D9-B9AB-1E7893435477}"/>
                  </a:ext>
                </a:extLst>
              </p:cNvPr>
              <p:cNvSpPr/>
              <p:nvPr/>
            </p:nvSpPr>
            <p:spPr>
              <a:xfrm>
                <a:off x="7229750" y="3449105"/>
                <a:ext cx="2375451" cy="387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Persistence (</a:t>
                </a:r>
                <a:r>
                  <a:rPr lang="en-US" sz="1400" b="1" dirty="0"/>
                  <a:t>Repository Class</a:t>
                </a:r>
                <a:r>
                  <a:rPr lang="en-US" sz="1400" dirty="0"/>
                  <a:t>)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1ADA74B-0A5F-9B89-115E-F4C3981694EE}"/>
                  </a:ext>
                </a:extLst>
              </p:cNvPr>
              <p:cNvCxnSpPr>
                <a:cxnSpLocks/>
                <a:stCxn id="15" idx="2"/>
                <a:endCxn id="23" idx="0"/>
              </p:cNvCxnSpPr>
              <p:nvPr/>
            </p:nvCxnSpPr>
            <p:spPr>
              <a:xfrm>
                <a:off x="8417476" y="3038496"/>
                <a:ext cx="0" cy="410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5A67D9-4152-C5E0-432E-A97AC52A6599}"/>
                  </a:ext>
                </a:extLst>
              </p:cNvPr>
              <p:cNvSpPr/>
              <p:nvPr/>
            </p:nvSpPr>
            <p:spPr>
              <a:xfrm>
                <a:off x="8628212" y="1525017"/>
                <a:ext cx="12053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Presentation</a:t>
                </a:r>
              </a:p>
            </p:txBody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92D06BD3-6896-E240-302B-6B8D4C0D73AB}"/>
                  </a:ext>
                </a:extLst>
              </p:cNvPr>
              <p:cNvSpPr/>
              <p:nvPr/>
            </p:nvSpPr>
            <p:spPr>
              <a:xfrm>
                <a:off x="8639786" y="3094106"/>
                <a:ext cx="702985" cy="24550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29" name="Rectangle: Rounded Corners 6">
                <a:extLst>
                  <a:ext uri="{FF2B5EF4-FFF2-40B4-BE49-F238E27FC236}">
                    <a16:creationId xmlns:a16="http://schemas.microsoft.com/office/drawing/2014/main" id="{8EA20E2D-7703-2DB2-6308-8FBE02BCA574}"/>
                  </a:ext>
                </a:extLst>
              </p:cNvPr>
              <p:cNvSpPr/>
              <p:nvPr/>
            </p:nvSpPr>
            <p:spPr>
              <a:xfrm>
                <a:off x="8639786" y="2262047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30" name="Rectangle: Rounded Corners 6">
                <a:extLst>
                  <a:ext uri="{FF2B5EF4-FFF2-40B4-BE49-F238E27FC236}">
                    <a16:creationId xmlns:a16="http://schemas.microsoft.com/office/drawing/2014/main" id="{10B960B8-8BA8-74FC-A0C9-1C9ACB257769}"/>
                  </a:ext>
                </a:extLst>
              </p:cNvPr>
              <p:cNvSpPr/>
              <p:nvPr/>
            </p:nvSpPr>
            <p:spPr>
              <a:xfrm>
                <a:off x="6409720" y="1302265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JSON</a:t>
                </a:r>
              </a:p>
            </p:txBody>
          </p:sp>
        </p:grp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AB926F4F-93B4-2982-8A69-3D53039DEA24}"/>
                </a:ext>
              </a:extLst>
            </p:cNvPr>
            <p:cNvCxnSpPr>
              <a:cxnSpLocks/>
              <a:stCxn id="30" idx="3"/>
              <a:endCxn id="13" idx="0"/>
            </p:cNvCxnSpPr>
            <p:nvPr/>
          </p:nvCxnSpPr>
          <p:spPr>
            <a:xfrm>
              <a:off x="8537548" y="2827692"/>
              <a:ext cx="922865" cy="209050"/>
            </a:xfrm>
            <a:prstGeom prst="curvedConnector2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2E9927A8-2C33-5E0C-F2A2-2371C94BD0E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9962761" y="3179203"/>
              <a:ext cx="459029" cy="499596"/>
            </a:xfrm>
            <a:prstGeom prst="curvedConnector2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22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2687-179F-EBA2-CD06-4B8C9CD9A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DC480A-FD0E-368C-CD60-C95AFA07D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4" b="13686"/>
          <a:stretch/>
        </p:blipFill>
        <p:spPr>
          <a:xfrm>
            <a:off x="0" y="325550"/>
            <a:ext cx="12191999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6676D8-6B3F-8DE2-3D2D-8F66CD215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TH" sz="5200" dirty="0">
                <a:solidFill>
                  <a:srgbClr val="FFFFFF"/>
                </a:solidFill>
              </a:rPr>
              <a:t>Collection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B9A85D-E2C0-078E-750E-6D4C4BF9A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T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C8B7-8481-45B5-9D74-BC2EB85A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Lists with </a:t>
            </a:r>
            <a:r>
              <a:rPr lang="en-US" dirty="0" err="1"/>
              <a:t>ModelMapper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6872-2D23-46D3-884D-68B47F25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76" y="1367074"/>
            <a:ext cx="10515600" cy="944611"/>
          </a:xfr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List&lt;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EmployeeDTO</a:t>
            </a:r>
            <a:r>
              <a:rPr lang="en-US" sz="2400" dirty="0"/>
              <a:t>&gt; </a:t>
            </a:r>
            <a:r>
              <a:rPr lang="en-US" sz="2400" dirty="0" err="1"/>
              <a:t>dtos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employees</a:t>
            </a:r>
            <a:r>
              <a:rPr lang="en-US" sz="2400" dirty="0"/>
              <a:t> .stream() .map(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r>
              <a:rPr lang="en-US" sz="2400" dirty="0"/>
              <a:t> -&gt; </a:t>
            </a:r>
            <a:r>
              <a:rPr lang="en-US" sz="2400" b="1" dirty="0" err="1">
                <a:solidFill>
                  <a:srgbClr val="002060"/>
                </a:solidFill>
              </a:rPr>
              <a:t>modelMapper</a:t>
            </a:r>
            <a:r>
              <a:rPr lang="en-US" sz="2400" dirty="0" err="1"/>
              <a:t>.map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EmployeeDTO</a:t>
            </a:r>
            <a:r>
              <a:rPr lang="en-US" sz="2400" dirty="0" err="1"/>
              <a:t>.</a:t>
            </a:r>
            <a:r>
              <a:rPr lang="en-US" sz="2400" b="1" dirty="0" err="1"/>
              <a:t>class</a:t>
            </a:r>
            <a:r>
              <a:rPr lang="en-US" sz="2400" dirty="0"/>
              <a:t>)) .collect(</a:t>
            </a:r>
            <a:r>
              <a:rPr lang="en-US" sz="2400" dirty="0" err="1"/>
              <a:t>Collectors.toList</a:t>
            </a:r>
            <a:r>
              <a:rPr lang="en-US" sz="2400" dirty="0"/>
              <a:t>());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192142-763D-479E-B6AF-C83EFAD5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76" y="2965204"/>
            <a:ext cx="10418324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getEmployees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employeeList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.map(e -&gt;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modelMapper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 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.collect(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Collectors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2265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0DAC-64A5-4BCD-9520-CC0B387C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parameterized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3904D-7A67-4AA2-81E1-14878AF7D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8941" y="4132614"/>
            <a:ext cx="9260484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static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mapList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source,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targetClass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source.stream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.map(entity -&gt;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modelMapper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(entity,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</a:rPr>
              <a:t>targetClass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.collect(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Collectors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278DB2-4E85-481B-AD6C-6C94E822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41" y="1510317"/>
            <a:ext cx="907428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getEmployees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lang="en-US" altLang="en-US" sz="2400" dirty="0" err="1">
                <a:solidFill>
                  <a:srgbClr val="0033B3"/>
                </a:solidFill>
              </a:rPr>
              <a:t>return</a:t>
            </a:r>
            <a:r>
              <a:rPr lang="en-US" altLang="en-US" sz="2400" dirty="0">
                <a:solidFill>
                  <a:srgbClr val="0033B3"/>
                </a:solidFill>
              </a:rPr>
              <a:t> </a:t>
            </a:r>
            <a:r>
              <a:rPr lang="en-US" altLang="en-US" sz="2400" dirty="0" err="1">
                <a:solidFill>
                  <a:srgbClr val="080808"/>
                </a:solidFill>
              </a:rPr>
              <a:t>mapList</a:t>
            </a:r>
            <a:r>
              <a:rPr lang="en-US" altLang="en-US" sz="2400" dirty="0">
                <a:solidFill>
                  <a:srgbClr val="080808"/>
                </a:solidFill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</a:rPr>
              <a:t>employeeList</a:t>
            </a:r>
            <a:r>
              <a:rPr lang="en-US" altLang="en-US" sz="2400" dirty="0">
                <a:solidFill>
                  <a:srgbClr val="080808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EmployeeOfficeDTO</a:t>
            </a:r>
            <a:r>
              <a:rPr lang="en-US" altLang="en-US" sz="2400" dirty="0" err="1">
                <a:solidFill>
                  <a:srgbClr val="080808"/>
                </a:solidFill>
              </a:rPr>
              <a:t>.</a:t>
            </a:r>
            <a:r>
              <a:rPr lang="en-US" altLang="en-US" sz="2400" dirty="0" err="1">
                <a:solidFill>
                  <a:srgbClr val="0033B3"/>
                </a:solidFill>
              </a:rPr>
              <a:t>class</a:t>
            </a:r>
            <a:r>
              <a:rPr lang="en-US" altLang="en-US" sz="2400" dirty="0">
                <a:solidFill>
                  <a:srgbClr val="080808"/>
                </a:solidFill>
              </a:rPr>
              <a:t>);</a:t>
            </a: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F72B63-A559-45F1-B8F4-2F23052C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7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C7C1-594F-4D54-BA78-CAB8D62A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646552"/>
          </a:xfrm>
        </p:spPr>
        <p:txBody>
          <a:bodyPr/>
          <a:lstStyle/>
          <a:p>
            <a:r>
              <a:rPr lang="en-US" dirty="0"/>
              <a:t>Convert DTO to Entity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E2E58B-F53F-4495-8137-9A8483E6C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843" y="1011678"/>
            <a:ext cx="359761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@Getter   @Setter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NoArgsConstructor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AllArgsConstructor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extension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email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jobTitle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officeId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1C6D6A-053C-4206-BB9F-2C62B039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43" y="4877765"/>
            <a:ext cx="811138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PostMapping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create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newEmployee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 employee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modelMapper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newEmployee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.saveAndFlush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C96713-21B2-4CD0-AAB7-2C0CE17A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27" y="1507611"/>
            <a:ext cx="597381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@Entity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"employees"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</a:rPr>
              <a:t>employeeNumber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nullable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nullable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length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</a:rPr>
              <a:t>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DC3AB9-6DFB-4622-B877-D1333E9555BD}"/>
              </a:ext>
            </a:extLst>
          </p:cNvPr>
          <p:cNvSpPr/>
          <p:nvPr/>
        </p:nvSpPr>
        <p:spPr>
          <a:xfrm>
            <a:off x="4688730" y="2422187"/>
            <a:ext cx="581801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373C-6968-43AE-A21F-4FA6ED7E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2B2BF-3979-4E55-8F40-55D4AE85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5757"/>
            <a:ext cx="8372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31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ABA9-95AB-C39D-5BA2-FFE2D458B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F3BBA-F56D-1F2E-B781-E0075247E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4" b="1368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FFF4B7-837F-BD45-2449-255C857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TH" sz="520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453A13-AB26-B4E7-BEAE-998393D2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T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C8B7-8481-45B5-9D74-BC2EB85A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Lists with </a:t>
            </a:r>
            <a:r>
              <a:rPr lang="en-US" dirty="0" err="1"/>
              <a:t>ModelMapper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6872-2D23-46D3-884D-68B47F25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76" y="1367073"/>
            <a:ext cx="10515600" cy="16537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List&lt;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EmployeeDTO</a:t>
            </a:r>
            <a:r>
              <a:rPr lang="en-US" dirty="0"/>
              <a:t>&gt; </a:t>
            </a:r>
            <a:r>
              <a:rPr lang="en-US" dirty="0" err="1"/>
              <a:t>dtos</a:t>
            </a:r>
            <a:r>
              <a:rPr lang="en-US" dirty="0"/>
              <a:t> =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employees</a:t>
            </a:r>
            <a:r>
              <a:rPr lang="en-US" dirty="0"/>
              <a:t> .stream() .map(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r>
              <a:rPr lang="en-US" dirty="0"/>
              <a:t> -&gt; </a:t>
            </a:r>
            <a:r>
              <a:rPr lang="en-US" b="1" dirty="0" err="1">
                <a:solidFill>
                  <a:srgbClr val="002060"/>
                </a:solidFill>
              </a:rPr>
              <a:t>modelMapper</a:t>
            </a:r>
            <a:r>
              <a:rPr lang="en-US" dirty="0" err="1"/>
              <a:t>.map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EmployeeDTO</a:t>
            </a:r>
            <a:r>
              <a:rPr lang="en-US" dirty="0" err="1"/>
              <a:t>.</a:t>
            </a:r>
            <a:r>
              <a:rPr lang="en-US" b="1" dirty="0" err="1"/>
              <a:t>class</a:t>
            </a:r>
            <a:r>
              <a:rPr lang="en-US" dirty="0"/>
              <a:t>)) 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192142-763D-479E-B6AF-C83EFAD5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76" y="3376171"/>
            <a:ext cx="801354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getEmployees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employeeList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.map(e -&gt;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modelMapper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 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.collect(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Collectors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084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0DAC-64A5-4BCD-9520-CC0B387C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parameterized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3904D-7A67-4AA2-81E1-14878AF7D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8940" y="3860012"/>
            <a:ext cx="10091535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static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mapList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source,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targetClass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ModelMapper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</a:rPr>
              <a:t>modelMapper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source.stream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.map(entity -&gt;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modelMapper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(entity,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</a:rPr>
              <a:t>targetClass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.collect(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Collectors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toList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278DB2-4E85-481B-AD6C-6C94E822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41" y="1664205"/>
            <a:ext cx="10091535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getEmployees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lang="en-US" altLang="en-US" sz="2000" dirty="0">
                <a:solidFill>
                  <a:srgbClr val="0033B3"/>
                </a:solidFill>
              </a:rPr>
              <a:t>return </a:t>
            </a:r>
            <a:r>
              <a:rPr lang="en-US" altLang="en-US" sz="2000" dirty="0" err="1">
                <a:solidFill>
                  <a:srgbClr val="080808"/>
                </a:solidFill>
              </a:rPr>
              <a:t>mapList</a:t>
            </a:r>
            <a:r>
              <a:rPr lang="en-US" altLang="en-US" sz="2000" dirty="0">
                <a:solidFill>
                  <a:srgbClr val="080808"/>
                </a:solidFill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</a:rPr>
              <a:t>employeeList</a:t>
            </a:r>
            <a:r>
              <a:rPr lang="en-US" altLang="en-US" sz="2000" dirty="0">
                <a:solidFill>
                  <a:srgbClr val="080808"/>
                </a:solidFill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</a:rPr>
              <a:t>EmployeeOfficeDTO</a:t>
            </a:r>
            <a:r>
              <a:rPr lang="en-US" altLang="en-US" sz="2000" dirty="0" err="1">
                <a:solidFill>
                  <a:srgbClr val="080808"/>
                </a:solidFill>
              </a:rPr>
              <a:t>.</a:t>
            </a:r>
            <a:r>
              <a:rPr lang="en-US" altLang="en-US" sz="2000" dirty="0" err="1">
                <a:solidFill>
                  <a:srgbClr val="0033B3"/>
                </a:solidFill>
              </a:rPr>
              <a:t>class</a:t>
            </a:r>
            <a:r>
              <a:rPr lang="en-US" altLang="en-US" sz="2000" dirty="0">
                <a:solidFill>
                  <a:srgbClr val="0033B3"/>
                </a:solidFill>
              </a:rPr>
              <a:t>, </a:t>
            </a:r>
            <a:r>
              <a:rPr lang="en-US" altLang="en-US" sz="2000" dirty="0" err="1">
                <a:solidFill>
                  <a:srgbClr val="080808"/>
                </a:solidFill>
              </a:rPr>
              <a:t>modelMapper</a:t>
            </a:r>
            <a:r>
              <a:rPr lang="en-US" altLang="en-US" sz="2000" dirty="0">
                <a:solidFill>
                  <a:srgbClr val="080808"/>
                </a:solidFill>
              </a:rPr>
              <a:t>);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F72B63-A559-45F1-B8F4-2F23052C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6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463-C85C-E28C-D57E-DCED5942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Generic PageDTO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F0B-119E-B1B2-232F-CFABD66F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3650673" cy="489190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rgbClr val="9E880D"/>
                </a:solidFill>
                <a:effectLst/>
              </a:rPr>
              <a:t>@Getter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@Setter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NoArgsConstructor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AllArgsConstructor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PageDTO</a:t>
            </a:r>
            <a:r>
              <a:rPr lang="en-US" dirty="0"/>
              <a:t>&lt;</a:t>
            </a:r>
            <a:r>
              <a:rPr lang="en-US" dirty="0">
                <a:solidFill>
                  <a:srgbClr val="007E8A"/>
                </a:solidFill>
                <a:effectLst/>
              </a:rPr>
              <a:t>T</a:t>
            </a:r>
            <a:r>
              <a:rPr lang="en-US" dirty="0"/>
              <a:t>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/>
              <a:t>&lt;</a:t>
            </a:r>
            <a:r>
              <a:rPr lang="en-US" dirty="0">
                <a:solidFill>
                  <a:srgbClr val="007E8A"/>
                </a:solidFill>
                <a:effectLst/>
              </a:rPr>
              <a:t>T</a:t>
            </a:r>
            <a:r>
              <a:rPr lang="en-US" dirty="0"/>
              <a:t>&gt; </a:t>
            </a:r>
            <a:r>
              <a:rPr lang="en-US" dirty="0">
                <a:solidFill>
                  <a:srgbClr val="871094"/>
                </a:solidFill>
                <a:effectLst/>
              </a:rPr>
              <a:t>content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Boolean </a:t>
            </a:r>
            <a:r>
              <a:rPr lang="en-US" dirty="0">
                <a:solidFill>
                  <a:srgbClr val="871094"/>
                </a:solidFill>
                <a:effectLst/>
              </a:rPr>
              <a:t>last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Boolean </a:t>
            </a:r>
            <a:r>
              <a:rPr lang="en-US" dirty="0">
                <a:solidFill>
                  <a:srgbClr val="871094"/>
                </a:solidFill>
                <a:effectLst/>
              </a:rPr>
              <a:t>first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Integer </a:t>
            </a:r>
            <a:r>
              <a:rPr lang="en-US" dirty="0" err="1">
                <a:solidFill>
                  <a:srgbClr val="871094"/>
                </a:solidFill>
                <a:effectLst/>
              </a:rPr>
              <a:t>totalPages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Integer </a:t>
            </a:r>
            <a:r>
              <a:rPr lang="en-US" dirty="0" err="1">
                <a:solidFill>
                  <a:srgbClr val="871094"/>
                </a:solidFill>
                <a:effectLst/>
              </a:rPr>
              <a:t>totalElements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Integer </a:t>
            </a:r>
            <a:r>
              <a:rPr lang="en-US" dirty="0">
                <a:solidFill>
                  <a:srgbClr val="871094"/>
                </a:solidFill>
                <a:effectLst/>
              </a:rPr>
              <a:t>size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JsonIgnore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Integer </a:t>
            </a:r>
            <a:r>
              <a:rPr lang="en-US" dirty="0">
                <a:solidFill>
                  <a:srgbClr val="871094"/>
                </a:solidFill>
                <a:effectLst/>
              </a:rPr>
              <a:t>number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Integer </a:t>
            </a:r>
            <a:r>
              <a:rPr lang="en-US" dirty="0" err="1">
                <a:solidFill>
                  <a:srgbClr val="00627A"/>
                </a:solidFill>
                <a:effectLst/>
              </a:rPr>
              <a:t>getPage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871094"/>
                </a:solidFill>
                <a:effectLst/>
              </a:rPr>
              <a:t>number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838F7-A872-2B22-9934-2DF5E6A898D2}"/>
              </a:ext>
            </a:extLst>
          </p:cNvPr>
          <p:cNvSpPr txBox="1"/>
          <p:nvPr/>
        </p:nvSpPr>
        <p:spPr>
          <a:xfrm>
            <a:off x="5902036" y="1014451"/>
            <a:ext cx="5101937" cy="5478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"content": [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"productCode": "S10_1678",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"productName": "1969 Harley Davidson Ultimate Chopper",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"productLine": "Motorcycles",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"productScale": "1:10",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"price": 95.7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},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TH" sz="1400" dirty="0">
                <a:solidFill>
                  <a:srgbClr val="FF0000"/>
                </a:solidFill>
              </a:rPr>
              <a:t>:</a:t>
            </a:r>
          </a:p>
          <a:p>
            <a:r>
              <a:rPr lang="en-TH" sz="1400" dirty="0">
                <a:solidFill>
                  <a:srgbClr val="FF0000"/>
                </a:solidFill>
              </a:rPr>
              <a:t>        :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"productCode": "S10_1949",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"productName": "1952 Alpine Renault 1300",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"productLine": "Classic Cars",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"productScale": "1:10",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"price": 214.3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],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"first": true,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"totalPages": 12,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"totalElements": 111,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"size": 10,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"page": 0</a:t>
            </a:r>
          </a:p>
          <a:p>
            <a:r>
              <a:rPr lang="en-TH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684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939-6514-40EF-B4B3-433A30E3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Singleton </a:t>
            </a:r>
            <a:r>
              <a:rPr lang="en-US" dirty="0" err="1"/>
              <a:t>ListMapper</a:t>
            </a:r>
            <a:r>
              <a:rPr lang="en-US" dirty="0"/>
              <a:t> Service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CCB6D-4906-47F6-9F46-D79A967ED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932" y="1429949"/>
            <a:ext cx="10659894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33B3"/>
                </a:solidFill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</a:rPr>
              <a:t>ListMapper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static final </a:t>
            </a:r>
            <a:r>
              <a:rPr lang="en-US" altLang="en-US" sz="1800" dirty="0" err="1">
                <a:solidFill>
                  <a:srgbClr val="000000"/>
                </a:solidFill>
              </a:rPr>
              <a:t>ListMapper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i="1" dirty="0" err="1">
                <a:solidFill>
                  <a:srgbClr val="871094"/>
                </a:solidFill>
              </a:rPr>
              <a:t>listMapper</a:t>
            </a:r>
            <a:r>
              <a:rPr lang="en-US" altLang="en-US" sz="1800" i="1" dirty="0">
                <a:solidFill>
                  <a:srgbClr val="871094"/>
                </a:solidFill>
              </a:rPr>
              <a:t> </a:t>
            </a:r>
            <a:r>
              <a:rPr lang="en-US" altLang="en-US" sz="1800" dirty="0">
                <a:solidFill>
                  <a:srgbClr val="080808"/>
                </a:solidFill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</a:rPr>
              <a:t>ListMapper</a:t>
            </a:r>
            <a:r>
              <a:rPr lang="en-US" altLang="en-US" sz="1800" dirty="0">
                <a:solidFill>
                  <a:srgbClr val="080808"/>
                </a:solidFill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627A"/>
                </a:solidFill>
              </a:rPr>
              <a:t>ListMapper</a:t>
            </a:r>
            <a:r>
              <a:rPr lang="en-US" altLang="en-US" sz="1800" dirty="0">
                <a:solidFill>
                  <a:srgbClr val="080808"/>
                </a:solidFill>
              </a:rPr>
              <a:t>() { }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public 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S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>
                <a:solidFill>
                  <a:srgbClr val="007E8A"/>
                </a:solidFill>
              </a:rPr>
              <a:t>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>
                <a:solidFill>
                  <a:srgbClr val="000000"/>
                </a:solidFill>
              </a:rPr>
              <a:t>List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 err="1">
                <a:solidFill>
                  <a:srgbClr val="00627A"/>
                </a:solidFill>
              </a:rPr>
              <a:t>mapList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>
                <a:solidFill>
                  <a:srgbClr val="000000"/>
                </a:solidFill>
              </a:rPr>
              <a:t>List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S</a:t>
            </a:r>
            <a:r>
              <a:rPr lang="en-US" altLang="en-US" sz="1800" dirty="0">
                <a:solidFill>
                  <a:srgbClr val="080808"/>
                </a:solidFill>
              </a:rPr>
              <a:t>&gt; source,  </a:t>
            </a:r>
            <a:r>
              <a:rPr lang="en-US" altLang="en-US" sz="1800" dirty="0">
                <a:solidFill>
                  <a:srgbClr val="000000"/>
                </a:solidFill>
              </a:rPr>
              <a:t>Class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 err="1">
                <a:solidFill>
                  <a:srgbClr val="080808"/>
                </a:solidFill>
              </a:rPr>
              <a:t>targetClass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</a:rPr>
              <a:t>ModelMapper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80808"/>
                </a:solidFill>
              </a:rPr>
              <a:t>modelMapper</a:t>
            </a:r>
            <a:r>
              <a:rPr lang="en-US" altLang="en-US" sz="1800" dirty="0">
                <a:solidFill>
                  <a:srgbClr val="080808"/>
                </a:solidFill>
              </a:rPr>
              <a:t>) 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</a:rPr>
              <a:t>return </a:t>
            </a:r>
            <a:r>
              <a:rPr lang="en-US" altLang="en-US" sz="1800" dirty="0" err="1">
                <a:solidFill>
                  <a:srgbClr val="080808"/>
                </a:solidFill>
              </a:rPr>
              <a:t>source.stream</a:t>
            </a:r>
            <a:r>
              <a:rPr lang="en-US" altLang="en-US" sz="1800" dirty="0">
                <a:solidFill>
                  <a:srgbClr val="080808"/>
                </a:solidFill>
              </a:rPr>
              <a:t>().map(entity -&gt; </a:t>
            </a:r>
            <a:r>
              <a:rPr lang="en-US" altLang="en-US" sz="1800" dirty="0" err="1">
                <a:solidFill>
                  <a:srgbClr val="851691"/>
                </a:solidFill>
              </a:rPr>
              <a:t>modelMapper</a:t>
            </a:r>
            <a:r>
              <a:rPr lang="en-US" altLang="en-US" sz="1800" dirty="0" err="1">
                <a:solidFill>
                  <a:srgbClr val="080808"/>
                </a:solidFill>
              </a:rPr>
              <a:t>.map</a:t>
            </a:r>
            <a:r>
              <a:rPr lang="en-US" altLang="en-US" sz="1800" dirty="0">
                <a:solidFill>
                  <a:srgbClr val="080808"/>
                </a:solidFill>
              </a:rPr>
              <a:t>(entity, </a:t>
            </a:r>
            <a:r>
              <a:rPr lang="en-US" altLang="en-US" sz="1800" dirty="0" err="1">
                <a:solidFill>
                  <a:srgbClr val="851691"/>
                </a:solidFill>
              </a:rPr>
              <a:t>targetClass</a:t>
            </a:r>
            <a:r>
              <a:rPr lang="en-US" altLang="en-US" sz="1800" dirty="0">
                <a:solidFill>
                  <a:srgbClr val="080808"/>
                </a:solidFill>
              </a:rPr>
              <a:t>))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       .collect(</a:t>
            </a:r>
            <a:r>
              <a:rPr lang="en-US" altLang="en-US" sz="1800" dirty="0" err="1">
                <a:solidFill>
                  <a:srgbClr val="000000"/>
                </a:solidFill>
              </a:rPr>
              <a:t>Collectors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i="1" dirty="0" err="1">
                <a:solidFill>
                  <a:srgbClr val="080808"/>
                </a:solidFill>
              </a:rPr>
              <a:t>toList</a:t>
            </a:r>
            <a:r>
              <a:rPr lang="en-US" altLang="en-US" sz="1800" dirty="0">
                <a:solidFill>
                  <a:srgbClr val="080808"/>
                </a:solidFill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public static </a:t>
            </a:r>
            <a:r>
              <a:rPr lang="en-US" altLang="en-US" sz="1800" dirty="0" err="1">
                <a:solidFill>
                  <a:srgbClr val="000000"/>
                </a:solidFill>
              </a:rPr>
              <a:t>ListMapper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627A"/>
                </a:solidFill>
              </a:rPr>
              <a:t>getInstance</a:t>
            </a:r>
            <a:r>
              <a:rPr lang="en-US" altLang="en-US" sz="1800" dirty="0">
                <a:solidFill>
                  <a:srgbClr val="080808"/>
                </a:solidFill>
              </a:rPr>
              <a:t>() 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</a:rPr>
              <a:t>return </a:t>
            </a:r>
            <a:r>
              <a:rPr lang="en-US" altLang="en-US" sz="1800" i="1" dirty="0" err="1">
                <a:solidFill>
                  <a:srgbClr val="871094"/>
                </a:solidFill>
              </a:rPr>
              <a:t>listMapper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public 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S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>
                <a:solidFill>
                  <a:srgbClr val="007E8A"/>
                </a:solidFill>
              </a:rPr>
              <a:t>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</a:rPr>
              <a:t>PageDTO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 err="1">
                <a:solidFill>
                  <a:srgbClr val="00627A"/>
                </a:solidFill>
              </a:rPr>
              <a:t>toPageDTO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>
                <a:solidFill>
                  <a:srgbClr val="000000"/>
                </a:solidFill>
              </a:rPr>
              <a:t>Page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S</a:t>
            </a:r>
            <a:r>
              <a:rPr lang="en-US" altLang="en-US" sz="1800" dirty="0">
                <a:solidFill>
                  <a:srgbClr val="080808"/>
                </a:solidFill>
              </a:rPr>
              <a:t>&gt; source, </a:t>
            </a:r>
            <a:r>
              <a:rPr lang="en-US" altLang="en-US" sz="1800" dirty="0">
                <a:solidFill>
                  <a:srgbClr val="000000"/>
                </a:solidFill>
              </a:rPr>
              <a:t>Class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 err="1">
                <a:solidFill>
                  <a:srgbClr val="080808"/>
                </a:solidFill>
              </a:rPr>
              <a:t>targetClass</a:t>
            </a:r>
            <a:r>
              <a:rPr lang="en-US" altLang="en-US" sz="1800" dirty="0">
                <a:solidFill>
                  <a:srgbClr val="080808"/>
                </a:solidFill>
              </a:rPr>
              <a:t>,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                               </a:t>
            </a:r>
            <a:r>
              <a:rPr lang="en-US" altLang="en-US" sz="1800" dirty="0" err="1">
                <a:solidFill>
                  <a:srgbClr val="000000"/>
                </a:solidFill>
              </a:rPr>
              <a:t>ModelMapper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80808"/>
                </a:solidFill>
              </a:rPr>
              <a:t>modelMapper</a:t>
            </a:r>
            <a:r>
              <a:rPr lang="en-US" altLang="en-US" sz="1800" dirty="0">
                <a:solidFill>
                  <a:srgbClr val="080808"/>
                </a:solidFill>
              </a:rPr>
              <a:t>) 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</a:rPr>
              <a:t>PageDTO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7E8A"/>
                </a:solidFill>
              </a:rPr>
              <a:t>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>
                <a:solidFill>
                  <a:srgbClr val="000000"/>
                </a:solidFill>
              </a:rPr>
              <a:t>page </a:t>
            </a:r>
            <a:r>
              <a:rPr lang="en-US" altLang="en-US" sz="1800" dirty="0">
                <a:solidFill>
                  <a:srgbClr val="080808"/>
                </a:solidFill>
              </a:rPr>
              <a:t>= </a:t>
            </a:r>
            <a:r>
              <a:rPr lang="en-US" altLang="en-US" sz="1800" dirty="0" err="1">
                <a:solidFill>
                  <a:srgbClr val="080808"/>
                </a:solidFill>
              </a:rPr>
              <a:t>modelMapper.map</a:t>
            </a:r>
            <a:r>
              <a:rPr lang="en-US" altLang="en-US" sz="1800" dirty="0">
                <a:solidFill>
                  <a:srgbClr val="080808"/>
                </a:solidFill>
              </a:rPr>
              <a:t>(source, </a:t>
            </a:r>
            <a:r>
              <a:rPr lang="en-US" altLang="en-US" sz="1800" dirty="0" err="1">
                <a:solidFill>
                  <a:srgbClr val="000000"/>
                </a:solidFill>
              </a:rPr>
              <a:t>PageDTO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dirty="0" err="1">
                <a:solidFill>
                  <a:srgbClr val="0033B3"/>
                </a:solidFill>
              </a:rPr>
              <a:t>class</a:t>
            </a:r>
            <a:r>
              <a:rPr lang="en-US" altLang="en-US" sz="1800" dirty="0">
                <a:solidFill>
                  <a:srgbClr val="080808"/>
                </a:solidFill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</a:rPr>
              <a:t>page</a:t>
            </a:r>
            <a:r>
              <a:rPr lang="en-US" altLang="en-US" sz="1800" dirty="0" err="1">
                <a:solidFill>
                  <a:srgbClr val="080808"/>
                </a:solidFill>
              </a:rPr>
              <a:t>.setContent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mapList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source.getContent</a:t>
            </a:r>
            <a:r>
              <a:rPr lang="en-US" altLang="en-US" sz="1800" dirty="0">
                <a:solidFill>
                  <a:srgbClr val="080808"/>
                </a:solidFill>
              </a:rPr>
              <a:t>(), </a:t>
            </a:r>
            <a:r>
              <a:rPr lang="en-US" altLang="en-US" sz="1800" dirty="0" err="1">
                <a:solidFill>
                  <a:srgbClr val="080808"/>
                </a:solidFill>
              </a:rPr>
              <a:t>targetClass</a:t>
            </a:r>
            <a:r>
              <a:rPr lang="en-US" altLang="en-US" sz="1800" dirty="0">
                <a:solidFill>
                  <a:srgbClr val="080808"/>
                </a:solidFill>
              </a:rPr>
              <a:t>, </a:t>
            </a:r>
            <a:r>
              <a:rPr lang="en-US" altLang="en-US" sz="1800" dirty="0" err="1">
                <a:solidFill>
                  <a:srgbClr val="080808"/>
                </a:solidFill>
              </a:rPr>
              <a:t>modelMapper</a:t>
            </a:r>
            <a:r>
              <a:rPr lang="en-US" altLang="en-US" sz="1800" dirty="0">
                <a:solidFill>
                  <a:srgbClr val="080808"/>
                </a:solidFill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</a:rPr>
              <a:t>return </a:t>
            </a:r>
            <a:r>
              <a:rPr lang="en-US" altLang="en-US" sz="1800" dirty="0">
                <a:solidFill>
                  <a:srgbClr val="000000"/>
                </a:solidFill>
              </a:rPr>
              <a:t>page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}</a:t>
            </a:r>
            <a:endParaRPr lang="en-US" alt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D24BE6-45A3-49D3-A6AF-15DA3C8B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1740C-36B5-4F90-B95D-E52169CF288D}"/>
              </a:ext>
            </a:extLst>
          </p:cNvPr>
          <p:cNvSpPr/>
          <p:nvPr/>
        </p:nvSpPr>
        <p:spPr>
          <a:xfrm>
            <a:off x="7290694" y="1055325"/>
            <a:ext cx="432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B3"/>
                </a:solidFill>
                <a:highlight>
                  <a:srgbClr val="FFFF00"/>
                </a:highlight>
              </a:rPr>
              <a:t>package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sit.int204.classicmodelsservice.utils</a:t>
            </a:r>
          </a:p>
        </p:txBody>
      </p:sp>
    </p:spTree>
    <p:extLst>
      <p:ext uri="{BB962C8B-B14F-4D97-AF65-F5344CB8AC3E}">
        <p14:creationId xmlns:p14="http://schemas.microsoft.com/office/powerpoint/2010/main" val="176583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159-C2D7-4C3F-868B-25DD97A2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023357"/>
          </a:xfrm>
        </p:spPr>
        <p:txBody>
          <a:bodyPr/>
          <a:lstStyle/>
          <a:p>
            <a:r>
              <a:rPr lang="en-US" dirty="0"/>
              <a:t>DTO: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accent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/>
              <a:t>bject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CDE1-CC4D-4AE7-9FD8-95CB6FFA60CE}"/>
              </a:ext>
            </a:extLst>
          </p:cNvPr>
          <p:cNvSpPr/>
          <p:nvPr/>
        </p:nvSpPr>
        <p:spPr>
          <a:xfrm>
            <a:off x="7695824" y="5063850"/>
            <a:ext cx="1149277" cy="7571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</p:txBody>
      </p:sp>
      <p:sp>
        <p:nvSpPr>
          <p:cNvPr id="28" name="Double Brace 27">
            <a:extLst>
              <a:ext uri="{FF2B5EF4-FFF2-40B4-BE49-F238E27FC236}">
                <a16:creationId xmlns:a16="http://schemas.microsoft.com/office/drawing/2014/main" id="{39274F4B-0EF0-4596-995E-57BBC98DB112}"/>
              </a:ext>
            </a:extLst>
          </p:cNvPr>
          <p:cNvSpPr/>
          <p:nvPr/>
        </p:nvSpPr>
        <p:spPr>
          <a:xfrm>
            <a:off x="6106966" y="3412372"/>
            <a:ext cx="1311208" cy="591971"/>
          </a:xfrm>
          <a:prstGeom prst="bracePai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Type 1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9863B801-5679-4075-A28B-624640BECB97}"/>
              </a:ext>
            </a:extLst>
          </p:cNvPr>
          <p:cNvSpPr/>
          <p:nvPr/>
        </p:nvSpPr>
        <p:spPr>
          <a:xfrm>
            <a:off x="7590223" y="2743080"/>
            <a:ext cx="1311208" cy="591971"/>
          </a:xfrm>
          <a:prstGeom prst="bracePai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Type   2</a:t>
            </a:r>
          </a:p>
        </p:txBody>
      </p:sp>
      <p:sp>
        <p:nvSpPr>
          <p:cNvPr id="30" name="Double Brace 29">
            <a:extLst>
              <a:ext uri="{FF2B5EF4-FFF2-40B4-BE49-F238E27FC236}">
                <a16:creationId xmlns:a16="http://schemas.microsoft.com/office/drawing/2014/main" id="{0ECFE917-3F28-491A-89A7-42FB57201322}"/>
              </a:ext>
            </a:extLst>
          </p:cNvPr>
          <p:cNvSpPr/>
          <p:nvPr/>
        </p:nvSpPr>
        <p:spPr>
          <a:xfrm>
            <a:off x="9171097" y="3385147"/>
            <a:ext cx="1311208" cy="591971"/>
          </a:xfrm>
          <a:prstGeom prst="bracePai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Type 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B0C8D9-876F-47D6-9B59-5734DA90330B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7695824" y="5442439"/>
            <a:ext cx="1149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6FD00A-0F08-47FD-89B0-0DEF3AB48DBB}"/>
              </a:ext>
            </a:extLst>
          </p:cNvPr>
          <p:cNvCxnSpPr>
            <a:cxnSpLocks/>
            <a:stCxn id="45" idx="0"/>
            <a:endCxn id="28" idx="3"/>
          </p:cNvCxnSpPr>
          <p:nvPr/>
        </p:nvCxnSpPr>
        <p:spPr>
          <a:xfrm flipH="1" flipV="1">
            <a:off x="7418174" y="3708358"/>
            <a:ext cx="843265" cy="516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511773-76AA-43B6-8646-9F0549B7053B}"/>
              </a:ext>
            </a:extLst>
          </p:cNvPr>
          <p:cNvCxnSpPr>
            <a:cxnSpLocks/>
            <a:stCxn id="45" idx="4"/>
            <a:endCxn id="14" idx="0"/>
          </p:cNvCxnSpPr>
          <p:nvPr/>
        </p:nvCxnSpPr>
        <p:spPr>
          <a:xfrm>
            <a:off x="8261439" y="4700917"/>
            <a:ext cx="9024" cy="36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2E077-2919-4C58-93D8-000A3742E458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245827" y="3335051"/>
            <a:ext cx="15612" cy="889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2EAF76-B874-4BEA-9B92-4FEEE45F3D48}"/>
              </a:ext>
            </a:extLst>
          </p:cNvPr>
          <p:cNvSpPr txBox="1"/>
          <p:nvPr/>
        </p:nvSpPr>
        <p:spPr>
          <a:xfrm>
            <a:off x="7731282" y="4224846"/>
            <a:ext cx="1060313" cy="4760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mapper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973305-E125-4AA6-B261-6A173D823B98}"/>
              </a:ext>
            </a:extLst>
          </p:cNvPr>
          <p:cNvCxnSpPr>
            <a:cxnSpLocks/>
            <a:stCxn id="45" idx="0"/>
            <a:endCxn id="30" idx="1"/>
          </p:cNvCxnSpPr>
          <p:nvPr/>
        </p:nvCxnSpPr>
        <p:spPr>
          <a:xfrm flipV="1">
            <a:off x="8261439" y="3681133"/>
            <a:ext cx="909658" cy="543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EF4D275-C2A5-4A70-82F9-987707240065}"/>
              </a:ext>
            </a:extLst>
          </p:cNvPr>
          <p:cNvSpPr/>
          <p:nvPr/>
        </p:nvSpPr>
        <p:spPr>
          <a:xfrm>
            <a:off x="2531215" y="1702347"/>
            <a:ext cx="1682885" cy="646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A7F509-563C-4D1A-A307-166748C5D356}"/>
              </a:ext>
            </a:extLst>
          </p:cNvPr>
          <p:cNvSpPr/>
          <p:nvPr/>
        </p:nvSpPr>
        <p:spPr>
          <a:xfrm>
            <a:off x="2531215" y="3424488"/>
            <a:ext cx="1682885" cy="4053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12146E-EC0C-489A-9BF7-C8E0F4E3CC05}"/>
              </a:ext>
            </a:extLst>
          </p:cNvPr>
          <p:cNvSpPr/>
          <p:nvPr/>
        </p:nvSpPr>
        <p:spPr>
          <a:xfrm>
            <a:off x="2531215" y="4293354"/>
            <a:ext cx="1682885" cy="405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5EDEE7-A805-4AB8-B2BA-DC077EA31CAB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3372658" y="3829886"/>
            <a:ext cx="0" cy="463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6BE4186C-B2E7-47DE-A3A6-4D413A619590}"/>
              </a:ext>
            </a:extLst>
          </p:cNvPr>
          <p:cNvSpPr/>
          <p:nvPr/>
        </p:nvSpPr>
        <p:spPr>
          <a:xfrm>
            <a:off x="2769542" y="5802893"/>
            <a:ext cx="1160433" cy="48117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B8A6E3-F15D-40B2-82D6-4C6EE4816DE9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flipH="1">
            <a:off x="3349759" y="4698751"/>
            <a:ext cx="22899" cy="1104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8ED963A4-213D-456C-AA57-33AD7CEBD74C}"/>
              </a:ext>
            </a:extLst>
          </p:cNvPr>
          <p:cNvSpPr/>
          <p:nvPr/>
        </p:nvSpPr>
        <p:spPr>
          <a:xfrm>
            <a:off x="3190759" y="2546203"/>
            <a:ext cx="222110" cy="646551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Json file - Free interface icons">
            <a:extLst>
              <a:ext uri="{FF2B5EF4-FFF2-40B4-BE49-F238E27FC236}">
                <a16:creationId xmlns:a16="http://schemas.microsoft.com/office/drawing/2014/main" id="{C844EF12-848E-437C-975E-73836271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96" y="2649426"/>
            <a:ext cx="551328" cy="5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82D5FFE-0905-4879-9C5F-80881F572295}"/>
              </a:ext>
            </a:extLst>
          </p:cNvPr>
          <p:cNvSpPr/>
          <p:nvPr/>
        </p:nvSpPr>
        <p:spPr>
          <a:xfrm>
            <a:off x="2531215" y="5027685"/>
            <a:ext cx="1682885" cy="405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pic>
        <p:nvPicPr>
          <p:cNvPr id="42" name="Graphic 41" descr="Users">
            <a:extLst>
              <a:ext uri="{FF2B5EF4-FFF2-40B4-BE49-F238E27FC236}">
                <a16:creationId xmlns:a16="http://schemas.microsoft.com/office/drawing/2014/main" id="{ADA1BC76-9078-43CB-9037-EF10B323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0660" y="1713280"/>
            <a:ext cx="635619" cy="63561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5AE67F-748A-4367-B7C5-C7050D6B8EF2}"/>
              </a:ext>
            </a:extLst>
          </p:cNvPr>
          <p:cNvCxnSpPr>
            <a:cxnSpLocks/>
            <a:stCxn id="27" idx="1"/>
            <a:endCxn id="42" idx="3"/>
          </p:cNvCxnSpPr>
          <p:nvPr/>
        </p:nvCxnSpPr>
        <p:spPr>
          <a:xfrm flipH="1">
            <a:off x="1986279" y="2025623"/>
            <a:ext cx="544936" cy="5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50BBADC-278A-4021-B14E-57FC83E4D2FF}"/>
              </a:ext>
            </a:extLst>
          </p:cNvPr>
          <p:cNvSpPr/>
          <p:nvPr/>
        </p:nvSpPr>
        <p:spPr>
          <a:xfrm>
            <a:off x="5259877" y="1130563"/>
            <a:ext cx="64539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/>
              <a:t>DTOs normally are created as POJOs. 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data is mapped from the </a:t>
            </a:r>
            <a:r>
              <a:rPr lang="en-US" dirty="0">
                <a:solidFill>
                  <a:srgbClr val="267438"/>
                </a:solidFill>
                <a:hlinkClick r:id="rId5"/>
              </a:rPr>
              <a:t>domain models</a:t>
            </a:r>
            <a:r>
              <a:rPr lang="en-US" dirty="0">
                <a:solidFill>
                  <a:srgbClr val="000000"/>
                </a:solidFill>
              </a:rPr>
              <a:t> to the DTOs.</a:t>
            </a:r>
            <a:endParaRPr lang="en-US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/>
              <a:t>By using DTOs, we can provide as many different versions (with different structures) of our entities as we want.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3188A-5A82-89D9-4ABD-4FCE70C3D30D}"/>
              </a:ext>
            </a:extLst>
          </p:cNvPr>
          <p:cNvSpPr txBox="1"/>
          <p:nvPr/>
        </p:nvSpPr>
        <p:spPr>
          <a:xfrm>
            <a:off x="7742197" y="5902854"/>
            <a:ext cx="110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Entity</a:t>
            </a:r>
            <a:endParaRPr lang="en-TH" sz="16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8C394FDD-49E0-FDAD-2668-EACD0910C71C}"/>
              </a:ext>
            </a:extLst>
          </p:cNvPr>
          <p:cNvSpPr/>
          <p:nvPr/>
        </p:nvSpPr>
        <p:spPr>
          <a:xfrm>
            <a:off x="3991619" y="5538053"/>
            <a:ext cx="596555" cy="2149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EF24316B-C6BB-4D9F-4781-BCC1BDFF9AD9}"/>
              </a:ext>
            </a:extLst>
          </p:cNvPr>
          <p:cNvSpPr/>
          <p:nvPr/>
        </p:nvSpPr>
        <p:spPr>
          <a:xfrm>
            <a:off x="4031004" y="4764317"/>
            <a:ext cx="596555" cy="2149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25BDF03B-F3CE-3CCC-0987-A01D3F81BBB7}"/>
              </a:ext>
            </a:extLst>
          </p:cNvPr>
          <p:cNvSpPr/>
          <p:nvPr/>
        </p:nvSpPr>
        <p:spPr>
          <a:xfrm>
            <a:off x="4932258" y="3430939"/>
            <a:ext cx="769435" cy="514921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050" b="1" dirty="0">
                <a:solidFill>
                  <a:schemeClr val="tx1"/>
                </a:solidFill>
              </a:rPr>
              <a:t>DTO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6CDB9-8F4E-C64E-4220-35A657148A7A}"/>
              </a:ext>
            </a:extLst>
          </p:cNvPr>
          <p:cNvCxnSpPr>
            <a:cxnSpLocks/>
            <a:stCxn id="11" idx="1"/>
            <a:endCxn id="37" idx="6"/>
          </p:cNvCxnSpPr>
          <p:nvPr/>
        </p:nvCxnSpPr>
        <p:spPr>
          <a:xfrm flipH="1" flipV="1">
            <a:off x="3357342" y="2869479"/>
            <a:ext cx="1574916" cy="76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1412C1-F9EF-E369-3657-433942C5C21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388271" y="3636311"/>
            <a:ext cx="1543987" cy="4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40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939-6514-40EF-B4B3-433A30E3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EmployeeDTO</a:t>
            </a:r>
            <a:r>
              <a:rPr lang="en-US" dirty="0"/>
              <a:t> &amp; Modify Application config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CCB6D-4906-47F6-9F46-D79A967ED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66842"/>
            <a:ext cx="420072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@Getter   @Setter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NoArgsConstructor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AllArgsConstructor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extension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email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jobTitle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officeId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A07963-71AE-444B-A4D8-DDBAAF66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844" y="1166842"/>
            <a:ext cx="501136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9E880D"/>
                </a:solidFill>
              </a:rPr>
              <a:t>@Configuration</a:t>
            </a:r>
            <a:br>
              <a:rPr lang="en-US" altLang="en-US" sz="2000" dirty="0">
                <a:solidFill>
                  <a:srgbClr val="9E880D"/>
                </a:solidFill>
              </a:rPr>
            </a:br>
            <a:r>
              <a:rPr lang="en-US" altLang="en-US" sz="2000" dirty="0">
                <a:solidFill>
                  <a:srgbClr val="0033B3"/>
                </a:solidFill>
              </a:rPr>
              <a:t>public class </a:t>
            </a:r>
            <a:r>
              <a:rPr lang="en-US" altLang="en-US" sz="2000" dirty="0" err="1">
                <a:solidFill>
                  <a:srgbClr val="000000"/>
                </a:solidFill>
              </a:rPr>
              <a:t>ApplicationConfig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80808"/>
                </a:solidFill>
              </a:rPr>
              <a:t>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   </a:t>
            </a:r>
            <a:r>
              <a:rPr lang="en-US" altLang="en-US" sz="2000" dirty="0">
                <a:solidFill>
                  <a:srgbClr val="9E880D"/>
                </a:solidFill>
              </a:rPr>
              <a:t>@Bean</a:t>
            </a:r>
            <a:br>
              <a:rPr lang="en-US" altLang="en-US" sz="2000" dirty="0">
                <a:solidFill>
                  <a:srgbClr val="9E880D"/>
                </a:solidFill>
              </a:rPr>
            </a:br>
            <a:r>
              <a:rPr lang="en-US" altLang="en-US" sz="2000" dirty="0">
                <a:solidFill>
                  <a:srgbClr val="9E880D"/>
                </a:solidFill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</a:rPr>
              <a:t>public </a:t>
            </a:r>
            <a:r>
              <a:rPr lang="en-US" altLang="en-US" sz="2000" dirty="0" err="1">
                <a:solidFill>
                  <a:srgbClr val="000000"/>
                </a:solidFill>
              </a:rPr>
              <a:t>ListMapper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627A"/>
                </a:solidFill>
              </a:rPr>
              <a:t>listMapper</a:t>
            </a:r>
            <a:r>
              <a:rPr lang="en-US" altLang="en-US" sz="2000" dirty="0">
                <a:solidFill>
                  <a:srgbClr val="080808"/>
                </a:solidFill>
              </a:rPr>
              <a:t>() {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    </a:t>
            </a:r>
            <a:r>
              <a:rPr lang="en-US" altLang="en-US" sz="2000" dirty="0">
                <a:solidFill>
                  <a:srgbClr val="0033B3"/>
                </a:solidFill>
              </a:rPr>
              <a:t>return </a:t>
            </a:r>
            <a:r>
              <a:rPr lang="en-US" altLang="en-US" sz="2000" dirty="0" err="1">
                <a:solidFill>
                  <a:srgbClr val="000000"/>
                </a:solidFill>
              </a:rPr>
              <a:t>ListMapper</a:t>
            </a:r>
            <a:r>
              <a:rPr lang="en-US" altLang="en-US" sz="2000" dirty="0" err="1">
                <a:solidFill>
                  <a:srgbClr val="080808"/>
                </a:solidFill>
              </a:rPr>
              <a:t>.</a:t>
            </a:r>
            <a:r>
              <a:rPr lang="en-US" altLang="en-US" sz="2000" i="1" dirty="0" err="1">
                <a:solidFill>
                  <a:srgbClr val="080808"/>
                </a:solidFill>
              </a:rPr>
              <a:t>getInstance</a:t>
            </a:r>
            <a:r>
              <a:rPr lang="en-US" altLang="en-US" sz="2000" dirty="0">
                <a:solidFill>
                  <a:srgbClr val="080808"/>
                </a:solidFill>
              </a:rPr>
              <a:t>();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}</a:t>
            </a:r>
            <a:br>
              <a:rPr lang="en-US" altLang="en-US" sz="2000" dirty="0">
                <a:solidFill>
                  <a:srgbClr val="080808"/>
                </a:solidFill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lang="en-US" alt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FC002D-28AA-4F2D-AA80-78EF765B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830BD-6DF4-FC30-A39C-EE325B7FAB62}"/>
              </a:ext>
            </a:extLst>
          </p:cNvPr>
          <p:cNvSpPr txBox="1"/>
          <p:nvPr/>
        </p:nvSpPr>
        <p:spPr>
          <a:xfrm>
            <a:off x="5411455" y="3955950"/>
            <a:ext cx="560291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@Entity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@Table</a:t>
            </a:r>
            <a:r>
              <a:rPr lang="en-US" dirty="0"/>
              <a:t>(name = </a:t>
            </a:r>
            <a:r>
              <a:rPr lang="en-US" dirty="0">
                <a:solidFill>
                  <a:srgbClr val="067D17"/>
                </a:solidFill>
                <a:effectLst/>
              </a:rPr>
              <a:t>"offices"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Office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@Id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@Column</a:t>
            </a:r>
            <a:r>
              <a:rPr lang="en-US" dirty="0"/>
              <a:t>(name =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officeCode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@Column</a:t>
            </a:r>
            <a:r>
              <a:rPr lang="en-US" dirty="0"/>
              <a:t>(name = </a:t>
            </a:r>
            <a:r>
              <a:rPr lang="en-US" dirty="0">
                <a:solidFill>
                  <a:srgbClr val="067D17"/>
                </a:solidFill>
                <a:effectLst/>
              </a:rPr>
              <a:t>"city"</a:t>
            </a:r>
            <a:r>
              <a:rPr lang="en-US" dirty="0"/>
              <a:t>, nullable = </a:t>
            </a:r>
            <a:r>
              <a:rPr lang="en-US" dirty="0">
                <a:solidFill>
                  <a:srgbClr val="0033B3"/>
                </a:solidFill>
                <a:effectLst/>
              </a:rPr>
              <a:t>false</a:t>
            </a:r>
            <a:r>
              <a:rPr lang="en-US" dirty="0"/>
              <a:t>, length = </a:t>
            </a:r>
            <a:r>
              <a:rPr lang="en-US" dirty="0">
                <a:solidFill>
                  <a:srgbClr val="1750EB"/>
                </a:solidFill>
                <a:effectLst/>
              </a:rPr>
              <a:t>50</a:t>
            </a:r>
            <a:r>
              <a:rPr lang="en-US" dirty="0"/>
              <a:t>)</a:t>
            </a:r>
            <a:br>
              <a:rPr lang="en-US" dirty="0"/>
            </a:br>
            <a:endParaRPr lang="en-TH" dirty="0"/>
          </a:p>
        </p:txBody>
      </p:sp>
      <p:pic>
        <p:nvPicPr>
          <p:cNvPr id="8" name="Graphic 7" descr="Heart With Arrow outline">
            <a:extLst>
              <a:ext uri="{FF2B5EF4-FFF2-40B4-BE49-F238E27FC236}">
                <a16:creationId xmlns:a16="http://schemas.microsoft.com/office/drawing/2014/main" id="{76D8E902-8ABF-68C1-1D0D-86EE9030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0614" y="4911373"/>
            <a:ext cx="397477" cy="397477"/>
          </a:xfrm>
          <a:prstGeom prst="rect">
            <a:avLst/>
          </a:prstGeom>
        </p:spPr>
      </p:pic>
      <p:pic>
        <p:nvPicPr>
          <p:cNvPr id="9" name="Graphic 8" descr="Heart With Arrow outline">
            <a:extLst>
              <a:ext uri="{FF2B5EF4-FFF2-40B4-BE49-F238E27FC236}">
                <a16:creationId xmlns:a16="http://schemas.microsoft.com/office/drawing/2014/main" id="{9E6CCCEB-6AE1-2584-3713-FCE10BDE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028" y="5360336"/>
            <a:ext cx="312287" cy="3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2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C7C1-594F-4D54-BA78-CAB8D62A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646552"/>
          </a:xfrm>
        </p:spPr>
        <p:txBody>
          <a:bodyPr/>
          <a:lstStyle/>
          <a:p>
            <a:r>
              <a:rPr lang="en-US" dirty="0"/>
              <a:t>Create Employee Controller &amp; Service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1C6D6A-053C-4206-BB9F-2C62B039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43" y="3529700"/>
            <a:ext cx="683097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Autowired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ModelMapper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modelMapper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Autowired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ListMapper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listMapper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E88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 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modelMapper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employeeService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(e);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3804AD3-3B74-4D78-AFA8-1FD0919B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43" y="1104573"/>
            <a:ext cx="96482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9E880D"/>
                </a:solidFill>
              </a:rPr>
              <a:t>@Service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Autowired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EmployeeRepository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 </a:t>
            </a:r>
            <a:r>
              <a:rPr lang="en-US" altLang="en-US" dirty="0">
                <a:solidFill>
                  <a:srgbClr val="080808"/>
                </a:solidFill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.saveAndFlush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br>
              <a:rPr lang="en-US" altLang="en-US" dirty="0">
                <a:solidFill>
                  <a:srgbClr val="080808"/>
                </a:solidFill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AB7F191-5BA9-4708-A450-0EF7F45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159-C2D7-4C3F-868B-25DD97A2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646552"/>
          </a:xfrm>
        </p:spPr>
        <p:txBody>
          <a:bodyPr>
            <a:normAutofit/>
          </a:bodyPr>
          <a:lstStyle/>
          <a:p>
            <a:r>
              <a:rPr lang="en-US" sz="3600" dirty="0"/>
              <a:t>DTO: </a:t>
            </a:r>
            <a:r>
              <a:rPr lang="en-US" sz="3600" b="1" dirty="0">
                <a:solidFill>
                  <a:schemeClr val="accent1"/>
                </a:solidFill>
              </a:rPr>
              <a:t>D</a:t>
            </a:r>
            <a:r>
              <a:rPr lang="en-US" sz="3600" dirty="0"/>
              <a:t>ata </a:t>
            </a:r>
            <a:r>
              <a:rPr lang="en-US" sz="3600" b="1" dirty="0">
                <a:solidFill>
                  <a:schemeClr val="accent1"/>
                </a:solidFill>
              </a:rPr>
              <a:t>T</a:t>
            </a:r>
            <a:r>
              <a:rPr lang="en-US" sz="3600" dirty="0"/>
              <a:t>ransfer </a:t>
            </a:r>
            <a:r>
              <a:rPr lang="en-US" sz="3600" b="1" dirty="0">
                <a:solidFill>
                  <a:schemeClr val="accent1"/>
                </a:solidFill>
              </a:rPr>
              <a:t>O</a:t>
            </a:r>
            <a:r>
              <a:rPr lang="en-US" sz="3600" dirty="0"/>
              <a:t>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6CF38-0B8D-4C74-BCF7-2E8C0A97F587}"/>
              </a:ext>
            </a:extLst>
          </p:cNvPr>
          <p:cNvSpPr/>
          <p:nvPr/>
        </p:nvSpPr>
        <p:spPr>
          <a:xfrm>
            <a:off x="2190745" y="1245142"/>
            <a:ext cx="1682885" cy="646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72084-FAF0-48FC-8C0E-79D3CD4BDB0A}"/>
              </a:ext>
            </a:extLst>
          </p:cNvPr>
          <p:cNvSpPr/>
          <p:nvPr/>
        </p:nvSpPr>
        <p:spPr>
          <a:xfrm>
            <a:off x="2190745" y="2967283"/>
            <a:ext cx="1682885" cy="4053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C1BA3F-7B6B-465C-A42C-601FA4ABC115}"/>
              </a:ext>
            </a:extLst>
          </p:cNvPr>
          <p:cNvSpPr/>
          <p:nvPr/>
        </p:nvSpPr>
        <p:spPr>
          <a:xfrm>
            <a:off x="2190745" y="3836149"/>
            <a:ext cx="1682885" cy="405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228FDD-19CA-4C4F-8B6B-366431AD81E6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3032188" y="3372681"/>
            <a:ext cx="0" cy="463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CDE1-CC4D-4AE7-9FD8-95CB6FFA60CE}"/>
              </a:ext>
            </a:extLst>
          </p:cNvPr>
          <p:cNvSpPr/>
          <p:nvPr/>
        </p:nvSpPr>
        <p:spPr>
          <a:xfrm>
            <a:off x="5589145" y="3841028"/>
            <a:ext cx="1033053" cy="5525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C91BA4D-50B9-463A-A71D-540988391107}"/>
              </a:ext>
            </a:extLst>
          </p:cNvPr>
          <p:cNvSpPr/>
          <p:nvPr/>
        </p:nvSpPr>
        <p:spPr>
          <a:xfrm>
            <a:off x="2429072" y="5345688"/>
            <a:ext cx="1160433" cy="48117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C0157C-C977-4D6D-AE5A-06E2AB502AF0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flipH="1">
            <a:off x="3009289" y="4241546"/>
            <a:ext cx="22899" cy="1104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A6A8795-1A7C-4C35-A44E-007B81AD9345}"/>
              </a:ext>
            </a:extLst>
          </p:cNvPr>
          <p:cNvSpPr/>
          <p:nvPr/>
        </p:nvSpPr>
        <p:spPr>
          <a:xfrm>
            <a:off x="2850289" y="2088998"/>
            <a:ext cx="222110" cy="646551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Brace 27">
            <a:extLst>
              <a:ext uri="{FF2B5EF4-FFF2-40B4-BE49-F238E27FC236}">
                <a16:creationId xmlns:a16="http://schemas.microsoft.com/office/drawing/2014/main" id="{39274F4B-0EF0-4596-995E-57BBC98DB112}"/>
              </a:ext>
            </a:extLst>
          </p:cNvPr>
          <p:cNvSpPr/>
          <p:nvPr/>
        </p:nvSpPr>
        <p:spPr>
          <a:xfrm>
            <a:off x="6616192" y="2099442"/>
            <a:ext cx="1676957" cy="445764"/>
          </a:xfrm>
          <a:prstGeom prst="bracePai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CustomerInfo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B0C8D9-876F-47D6-9B59-5734DA90330B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5589145" y="4117305"/>
            <a:ext cx="103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Json file - Free interface icons">
            <a:extLst>
              <a:ext uri="{FF2B5EF4-FFF2-40B4-BE49-F238E27FC236}">
                <a16:creationId xmlns:a16="http://schemas.microsoft.com/office/drawing/2014/main" id="{88398276-9547-43C2-BDB2-773F826B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26" y="2192221"/>
            <a:ext cx="551328" cy="5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6FD00A-0F08-47FD-89B0-0DEF3AB48DBB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H="1" flipV="1">
            <a:off x="7454671" y="2545206"/>
            <a:ext cx="6598" cy="344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511773-76AA-43B6-8646-9F0549B7053B}"/>
              </a:ext>
            </a:extLst>
          </p:cNvPr>
          <p:cNvCxnSpPr>
            <a:cxnSpLocks/>
            <a:stCxn id="45" idx="4"/>
            <a:endCxn id="14" idx="0"/>
          </p:cNvCxnSpPr>
          <p:nvPr/>
        </p:nvCxnSpPr>
        <p:spPr>
          <a:xfrm flipH="1">
            <a:off x="6105672" y="3366014"/>
            <a:ext cx="1355597" cy="4750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2EAF76-B874-4BEA-9B92-4FEEE45F3D48}"/>
              </a:ext>
            </a:extLst>
          </p:cNvPr>
          <p:cNvSpPr txBox="1"/>
          <p:nvPr/>
        </p:nvSpPr>
        <p:spPr>
          <a:xfrm>
            <a:off x="6931112" y="2889943"/>
            <a:ext cx="1060313" cy="4760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ED488-123E-41A8-9835-9EFEBA9676F4}"/>
              </a:ext>
            </a:extLst>
          </p:cNvPr>
          <p:cNvSpPr/>
          <p:nvPr/>
        </p:nvSpPr>
        <p:spPr>
          <a:xfrm>
            <a:off x="6947504" y="3868591"/>
            <a:ext cx="1033053" cy="493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Employee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B6979C8-FA35-448C-BD42-C93EDF619C9E}"/>
              </a:ext>
            </a:extLst>
          </p:cNvPr>
          <p:cNvSpPr/>
          <p:nvPr/>
        </p:nvSpPr>
        <p:spPr>
          <a:xfrm>
            <a:off x="8494322" y="3811778"/>
            <a:ext cx="985260" cy="581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2BFB93-D5FE-4AD3-82C0-89DC3785CB4B}"/>
              </a:ext>
            </a:extLst>
          </p:cNvPr>
          <p:cNvCxnSpPr>
            <a:cxnSpLocks/>
            <a:stCxn id="45" idx="4"/>
            <a:endCxn id="27" idx="0"/>
          </p:cNvCxnSpPr>
          <p:nvPr/>
        </p:nvCxnSpPr>
        <p:spPr>
          <a:xfrm>
            <a:off x="7461269" y="3366014"/>
            <a:ext cx="2762" cy="502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355B47-0546-44F5-A773-68E29A6877EF}"/>
              </a:ext>
            </a:extLst>
          </p:cNvPr>
          <p:cNvCxnSpPr>
            <a:cxnSpLocks/>
            <a:stCxn id="45" idx="4"/>
            <a:endCxn id="31" idx="0"/>
          </p:cNvCxnSpPr>
          <p:nvPr/>
        </p:nvCxnSpPr>
        <p:spPr>
          <a:xfrm>
            <a:off x="7461269" y="3366014"/>
            <a:ext cx="1525683" cy="445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76BF18-AE94-43AC-ADDB-44AD9B7A8839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94322" y="4102680"/>
            <a:ext cx="98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6CD18-BE65-47D4-97D0-161C3BE38AC2}"/>
              </a:ext>
            </a:extLst>
          </p:cNvPr>
          <p:cNvCxnSpPr>
            <a:cxnSpLocks/>
            <a:stCxn id="27" idx="3"/>
            <a:endCxn id="27" idx="1"/>
          </p:cNvCxnSpPr>
          <p:nvPr/>
        </p:nvCxnSpPr>
        <p:spPr>
          <a:xfrm flipH="1">
            <a:off x="6947504" y="4115147"/>
            <a:ext cx="103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D6BBD48-0C8C-4E57-A04C-7FD34F8CBE2B}"/>
              </a:ext>
            </a:extLst>
          </p:cNvPr>
          <p:cNvSpPr/>
          <p:nvPr/>
        </p:nvSpPr>
        <p:spPr>
          <a:xfrm>
            <a:off x="2190745" y="4570480"/>
            <a:ext cx="1682885" cy="405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pic>
        <p:nvPicPr>
          <p:cNvPr id="68" name="Graphic 67" descr="Users">
            <a:extLst>
              <a:ext uri="{FF2B5EF4-FFF2-40B4-BE49-F238E27FC236}">
                <a16:creationId xmlns:a16="http://schemas.microsoft.com/office/drawing/2014/main" id="{8479D2C6-8366-4341-8FC8-740AA54C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190" y="1256075"/>
            <a:ext cx="635619" cy="63561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1927F5-6BFF-411C-A23D-23C303509BD5}"/>
              </a:ext>
            </a:extLst>
          </p:cNvPr>
          <p:cNvCxnSpPr>
            <a:cxnSpLocks/>
            <a:stCxn id="6" idx="1"/>
            <a:endCxn id="68" idx="3"/>
          </p:cNvCxnSpPr>
          <p:nvPr/>
        </p:nvCxnSpPr>
        <p:spPr>
          <a:xfrm flipH="1">
            <a:off x="1645809" y="1568418"/>
            <a:ext cx="544936" cy="5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C05AD35-3EEC-4282-A76A-59358ADBF4EB}"/>
              </a:ext>
            </a:extLst>
          </p:cNvPr>
          <p:cNvSpPr/>
          <p:nvPr/>
        </p:nvSpPr>
        <p:spPr>
          <a:xfrm>
            <a:off x="4454818" y="4721973"/>
            <a:ext cx="689898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fakt-web"/>
              </a:rPr>
              <a:t>Another advantage of using DTOs on RESTful APIs is that they can help hiding implementation details of domain objects (aka. entities). Exposing entities through endpoints can become a security issue if we do not carefully handle what properties can be changed through what operations.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F64453-53C4-4238-8BE0-ADDAE42B6A09}"/>
              </a:ext>
            </a:extLst>
          </p:cNvPr>
          <p:cNvSpPr/>
          <p:nvPr/>
        </p:nvSpPr>
        <p:spPr>
          <a:xfrm>
            <a:off x="4650059" y="1202830"/>
            <a:ext cx="653175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fakt-web"/>
              </a:rPr>
              <a:t>DTO is a design pattern conceived to reduce the number of calls when working with remote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8EDC-59CF-42A8-8413-A4C589ED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18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Service Layer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1C0BB5-8824-458A-8C2B-FB61BA13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54" y="820312"/>
            <a:ext cx="8871625" cy="541686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@Service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</a:t>
            </a:r>
            <a:r>
              <a:rPr lang="en-US" altLang="en-US" dirty="0">
                <a:solidFill>
                  <a:srgbClr val="080808"/>
                </a:solidFill>
              </a:rPr>
              <a:t> </a:t>
            </a:r>
            <a:r>
              <a:rPr lang="en-US" altLang="en-US" dirty="0">
                <a:solidFill>
                  <a:srgbClr val="9E880D"/>
                </a:solidFill>
              </a:rPr>
              <a:t>@</a:t>
            </a:r>
            <a:r>
              <a:rPr lang="en-US" altLang="en-US" dirty="0" err="1">
                <a:solidFill>
                  <a:srgbClr val="9E880D"/>
                </a:solidFill>
              </a:rPr>
              <a:t>Autowired</a:t>
            </a:r>
            <a:br>
              <a:rPr lang="en-US" altLang="en-US" dirty="0">
                <a:solidFill>
                  <a:srgbClr val="9E880D"/>
                </a:solidFill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getSimpleCustomerById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id)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(id)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.map(customer -&gt;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convertEntityToDto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(customer))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orElseThrow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ResponseStatusException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HttpStatus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NOT_FOUND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</a:rPr>
              <a:t>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 Does Not Exist !!!"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convertEntityToDto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customer)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.setCustomerName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customer.getCustomerName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.setSalesPerson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customer.getSalesRepEmployee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getFirstName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           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' 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customer.getSalesRepEmployee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getLastName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F36534-458B-454C-BE7B-2B6BE6F8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826" y="504068"/>
            <a:ext cx="3719998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@Getter @Setter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customerName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phone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salesPerson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AF121-5ED8-4521-8816-EF74EECDD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946" y="5528262"/>
            <a:ext cx="6295057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"/{id}"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getCustomerById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customerService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.getSimpleCustomerById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4DD370-0F17-4D94-9A47-CAC09410DDE0}"/>
              </a:ext>
            </a:extLst>
          </p:cNvPr>
          <p:cNvSpPr/>
          <p:nvPr/>
        </p:nvSpPr>
        <p:spPr>
          <a:xfrm>
            <a:off x="953311" y="3686783"/>
            <a:ext cx="982493" cy="321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32AA3F-45E2-4B79-9952-6FCFD8221C1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941651" y="2354094"/>
            <a:ext cx="3402824" cy="31741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8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06A6E-4994-43A1-8F87-EDC0E3AB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A22C-0AB0-4F6C-B687-3770C582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30667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avoid</a:t>
            </a:r>
            <a:r>
              <a:rPr lang="en-US" dirty="0"/>
              <a:t> having to write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cumbersome/boilerplate code </a:t>
            </a:r>
            <a:r>
              <a:rPr lang="en-US" dirty="0"/>
              <a:t>to map DTOs into entities and vice-versa, we are going to use a library called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ModelMapper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 goal of </a:t>
            </a:r>
            <a:r>
              <a:rPr lang="en-US" dirty="0" err="1"/>
              <a:t>ModelMapper</a:t>
            </a:r>
            <a:r>
              <a:rPr lang="en-US" dirty="0"/>
              <a:t> is to make object mapping easy 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automatically determining</a:t>
            </a:r>
            <a:r>
              <a:rPr lang="en-US" dirty="0"/>
              <a:t> how one object model maps to another.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This library is quite powerful and accepts a whole bunch of configurations to streamline the mapping process, but it also favors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convention over configuration by providing a default behavior that fits most cases</a:t>
            </a:r>
            <a:r>
              <a:rPr lang="en-US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271971-89DD-4A79-BC78-58CB18BB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06" y="4402304"/>
            <a:ext cx="5676891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org.modelmapper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modelmapper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version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&gt;3.2.0&lt;/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956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6558-C8B2-4723-1EB5-73C15BA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ModelMapper: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BBBD-64B7-F79C-7E0D-94F2CF92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ModelMapper</a:t>
            </a:r>
            <a:r>
              <a:rPr lang="en-US" dirty="0"/>
              <a:t> consists of two separate processes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matching process</a:t>
            </a:r>
          </a:p>
          <a:p>
            <a:pPr lvl="2"/>
            <a:r>
              <a:rPr lang="en-US" dirty="0"/>
              <a:t>Identifying eligible properties, transforming and tokenizing their names.</a:t>
            </a:r>
          </a:p>
          <a:p>
            <a:pPr lvl="3"/>
            <a:r>
              <a:rPr lang="en-US" dirty="0" err="1"/>
              <a:t>AccessLevels</a:t>
            </a:r>
            <a:r>
              <a:rPr lang="en-US" dirty="0"/>
              <a:t> and </a:t>
            </a:r>
            <a:r>
              <a:rPr lang="en-US" dirty="0" err="1"/>
              <a:t>NamingConventions</a:t>
            </a:r>
            <a:r>
              <a:rPr lang="en-US" dirty="0"/>
              <a:t> (Type Mapping).</a:t>
            </a:r>
          </a:p>
          <a:p>
            <a:pPr lvl="4"/>
            <a:r>
              <a:rPr lang="en-US" dirty="0"/>
              <a:t>Methods are eligible based on configured</a:t>
            </a:r>
          </a:p>
          <a:p>
            <a:pPr lvl="4"/>
            <a:r>
              <a:rPr lang="en-US" dirty="0"/>
              <a:t>Eligible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methods take precedence over fields</a:t>
            </a:r>
            <a:r>
              <a:rPr lang="en-US" dirty="0"/>
              <a:t> with the same transformed property name.</a:t>
            </a:r>
          </a:p>
          <a:p>
            <a:pPr lvl="4"/>
            <a:r>
              <a:rPr lang="en-US" b="1" dirty="0"/>
              <a:t>Only</a:t>
            </a:r>
            <a:r>
              <a:rPr lang="en-US" dirty="0"/>
              <a:t> source methods with </a:t>
            </a:r>
            <a:r>
              <a:rPr lang="en-US" b="1" dirty="0"/>
              <a:t>zero parameters</a:t>
            </a:r>
            <a:r>
              <a:rPr lang="en-US" dirty="0"/>
              <a:t> and </a:t>
            </a:r>
            <a:r>
              <a:rPr lang="en-US" b="1" dirty="0"/>
              <a:t>a non-void</a:t>
            </a:r>
            <a:r>
              <a:rPr lang="en-US" dirty="0"/>
              <a:t> return type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eligible.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mapping process</a:t>
            </a:r>
            <a:endParaRPr lang="en-US" dirty="0"/>
          </a:p>
          <a:p>
            <a:pPr lvl="2"/>
            <a:r>
              <a:rPr lang="en-US" dirty="0"/>
              <a:t>Matched property values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converted from a source to destination object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If a </a:t>
            </a:r>
            <a:r>
              <a:rPr lang="en-US" dirty="0" err="1"/>
              <a:t>TypeMap</a:t>
            </a:r>
            <a:r>
              <a:rPr lang="en-US" dirty="0"/>
              <a:t> exists for the source and destination types, mapping will occur according to the Mappings defined in the </a:t>
            </a:r>
            <a:r>
              <a:rPr lang="en-US" dirty="0" err="1"/>
              <a:t>TypeMap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Else if a Converter exists that is capable of converting the source object to the destination type, mapping will occur using the Converter.</a:t>
            </a:r>
          </a:p>
        </p:txBody>
      </p:sp>
      <p:pic>
        <p:nvPicPr>
          <p:cNvPr id="9" name="Graphic 8" descr="Heart With Arrow outline">
            <a:extLst>
              <a:ext uri="{FF2B5EF4-FFF2-40B4-BE49-F238E27FC236}">
                <a16:creationId xmlns:a16="http://schemas.microsoft.com/office/drawing/2014/main" id="{1FD8AC0E-E74D-5A96-1CD4-C85C937C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124" y="1661985"/>
            <a:ext cx="500448" cy="5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3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22EB-74C7-4DE1-839F-7731CCDA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rmAutofit/>
          </a:bodyPr>
          <a:lstStyle/>
          <a:p>
            <a:r>
              <a:rPr lang="en-US" sz="3600" dirty="0"/>
              <a:t>Customer to </a:t>
            </a:r>
            <a:r>
              <a:rPr lang="en-US" sz="3600" dirty="0" err="1"/>
              <a:t>SimpleCutomerDTO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CF9E-9F10-498A-9496-4090C096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3" y="1098650"/>
            <a:ext cx="5904689" cy="5272967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9E880D"/>
                </a:solidFill>
              </a:rPr>
              <a:t>@Entity</a:t>
            </a:r>
            <a:endParaRPr lang="en-US" altLang="en-US" sz="1800" dirty="0">
              <a:solidFill>
                <a:srgbClr val="0033B3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33B3"/>
                </a:solidFill>
              </a:rPr>
              <a:t>public class </a:t>
            </a:r>
            <a:r>
              <a:rPr lang="en-US" altLang="en-US" sz="1800" dirty="0">
                <a:solidFill>
                  <a:srgbClr val="000000"/>
                </a:solidFill>
              </a:rPr>
              <a:t>Customer </a:t>
            </a:r>
            <a:r>
              <a:rPr lang="en-US" altLang="en-US" sz="1800" dirty="0">
                <a:solidFill>
                  <a:srgbClr val="080808"/>
                </a:solidFill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@Id</a:t>
            </a:r>
            <a:br>
              <a:rPr lang="en-US" altLang="en-US" sz="1800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9E880D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Integer </a:t>
            </a:r>
            <a:r>
              <a:rPr lang="en-US" altLang="en-US" sz="1800" dirty="0">
                <a:solidFill>
                  <a:srgbClr val="871094"/>
                </a:solidFill>
              </a:rPr>
              <a:t>id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String </a:t>
            </a:r>
            <a:r>
              <a:rPr lang="en-US" altLang="en-US" sz="1800" dirty="0" err="1">
                <a:solidFill>
                  <a:srgbClr val="871094"/>
                </a:solidFill>
              </a:rPr>
              <a:t>customerName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: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        :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String </a:t>
            </a:r>
            <a:r>
              <a:rPr lang="en-US" altLang="en-US" sz="1800" dirty="0" err="1">
                <a:solidFill>
                  <a:srgbClr val="871094"/>
                </a:solidFill>
              </a:rPr>
              <a:t>postalCode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String </a:t>
            </a:r>
            <a:r>
              <a:rPr lang="en-US" altLang="en-US" sz="1800" dirty="0">
                <a:solidFill>
                  <a:srgbClr val="871094"/>
                </a:solidFill>
              </a:rPr>
              <a:t>country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BigDecimal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871094"/>
                </a:solidFill>
              </a:rPr>
              <a:t>creditLimit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strike="sngStrike" dirty="0">
                <a:solidFill>
                  <a:srgbClr val="9E880D"/>
                </a:solidFill>
              </a:rPr>
              <a:t>@</a:t>
            </a:r>
            <a:r>
              <a:rPr lang="en-US" altLang="en-US" sz="1800" strike="sngStrike" dirty="0" err="1">
                <a:solidFill>
                  <a:srgbClr val="9E880D"/>
                </a:solidFill>
              </a:rPr>
              <a:t>JsonIgnore</a:t>
            </a:r>
            <a:br>
              <a:rPr lang="en-US" altLang="en-US" sz="1800" strike="sngStrike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9E880D"/>
                </a:solidFill>
              </a:rPr>
              <a:t>    @</a:t>
            </a:r>
            <a:r>
              <a:rPr lang="en-US" altLang="en-US" sz="1800" dirty="0" err="1">
                <a:solidFill>
                  <a:srgbClr val="9E880D"/>
                </a:solidFill>
              </a:rPr>
              <a:t>ManyToOne</a:t>
            </a:r>
            <a:r>
              <a:rPr lang="en-US" altLang="en-US" sz="1800" dirty="0">
                <a:solidFill>
                  <a:srgbClr val="080808"/>
                </a:solidFill>
              </a:rPr>
              <a:t>(fetch = </a:t>
            </a:r>
            <a:r>
              <a:rPr lang="en-US" altLang="en-US" sz="1800" dirty="0" err="1">
                <a:solidFill>
                  <a:srgbClr val="000000"/>
                </a:solidFill>
              </a:rPr>
              <a:t>FetchType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</a:rPr>
              <a:t>EAGER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JoinColumn</a:t>
            </a:r>
            <a:r>
              <a:rPr lang="en-US" altLang="en-US" sz="1800" dirty="0">
                <a:solidFill>
                  <a:srgbClr val="080808"/>
                </a:solidFill>
              </a:rPr>
              <a:t>(name = 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 err="1">
                <a:solidFill>
                  <a:srgbClr val="067D17"/>
                </a:solidFill>
              </a:rPr>
              <a:t>salesRepEmployeeNumber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Employee </a:t>
            </a:r>
            <a:r>
              <a:rPr lang="en-US" altLang="en-US" sz="1800" dirty="0" err="1">
                <a:solidFill>
                  <a:srgbClr val="871094"/>
                </a:solidFill>
              </a:rPr>
              <a:t>salesRepEmployee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OneToMany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mappedBy</a:t>
            </a:r>
            <a:r>
              <a:rPr lang="en-US" altLang="en-US" sz="1800" dirty="0">
                <a:solidFill>
                  <a:srgbClr val="080808"/>
                </a:solidFill>
              </a:rPr>
              <a:t> = </a:t>
            </a:r>
            <a:r>
              <a:rPr lang="en-US" altLang="en-US" sz="1800" dirty="0">
                <a:solidFill>
                  <a:srgbClr val="067D17"/>
                </a:solidFill>
              </a:rPr>
              <a:t>"customer"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Set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0000"/>
                </a:solidFill>
              </a:rPr>
              <a:t>Payment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>
                <a:solidFill>
                  <a:srgbClr val="871094"/>
                </a:solidFill>
              </a:rPr>
              <a:t>payments </a:t>
            </a:r>
            <a:r>
              <a:rPr lang="en-US" altLang="en-US" sz="1800" dirty="0">
                <a:solidFill>
                  <a:srgbClr val="080808"/>
                </a:solidFill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</a:rPr>
              <a:t>LinkedHashSet</a:t>
            </a:r>
            <a:r>
              <a:rPr lang="en-US" altLang="en-US" sz="1800" dirty="0">
                <a:solidFill>
                  <a:srgbClr val="080808"/>
                </a:solidFill>
              </a:rPr>
              <a:t>&lt;&gt;();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OneToMany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mappedBy</a:t>
            </a:r>
            <a:r>
              <a:rPr lang="en-US" altLang="en-US" sz="1800" dirty="0">
                <a:solidFill>
                  <a:srgbClr val="080808"/>
                </a:solidFill>
              </a:rPr>
              <a:t> = 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 err="1">
                <a:solidFill>
                  <a:srgbClr val="067D17"/>
                </a:solidFill>
              </a:rPr>
              <a:t>customerNumber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Set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0000"/>
                </a:solidFill>
              </a:rPr>
              <a:t>Order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>
                <a:solidFill>
                  <a:srgbClr val="871094"/>
                </a:solidFill>
              </a:rPr>
              <a:t>orders </a:t>
            </a:r>
            <a:r>
              <a:rPr lang="en-US" altLang="en-US" sz="1800" dirty="0">
                <a:solidFill>
                  <a:srgbClr val="080808"/>
                </a:solidFill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</a:rPr>
              <a:t>LinkedHashSet</a:t>
            </a:r>
            <a:r>
              <a:rPr lang="en-US" altLang="en-US" sz="1800" dirty="0">
                <a:solidFill>
                  <a:srgbClr val="080808"/>
                </a:solidFill>
              </a:rPr>
              <a:t>&lt;&gt;();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}</a:t>
            </a:r>
            <a:endParaRPr lang="en-US" alt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724D05-5971-41E0-960E-7BEA41F1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391" y="1796490"/>
            <a:ext cx="4048328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@Getter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customerName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phone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8EAC37-BB57-49DC-A6AA-F4674C097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989E1B5-39A4-488B-A64C-3A70B4B0761F}"/>
              </a:ext>
            </a:extLst>
          </p:cNvPr>
          <p:cNvSpPr/>
          <p:nvPr/>
        </p:nvSpPr>
        <p:spPr>
          <a:xfrm>
            <a:off x="6945548" y="2896143"/>
            <a:ext cx="515566" cy="35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22EB-74C7-4DE1-839F-7731CCDA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rmAutofit/>
          </a:bodyPr>
          <a:lstStyle/>
          <a:p>
            <a:r>
              <a:rPr lang="en-US" sz="3600" dirty="0"/>
              <a:t>Eligible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CF9E-9F10-498A-9496-4090C096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3" y="1098650"/>
            <a:ext cx="5904689" cy="5272967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9E880D"/>
                </a:solidFill>
              </a:rPr>
              <a:t>@Entity</a:t>
            </a:r>
            <a:endParaRPr lang="en-US" altLang="en-US" sz="1800" dirty="0">
              <a:solidFill>
                <a:srgbClr val="0033B3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33B3"/>
                </a:solidFill>
              </a:rPr>
              <a:t>public class </a:t>
            </a:r>
            <a:r>
              <a:rPr lang="en-US" altLang="en-US" sz="1800" dirty="0">
                <a:solidFill>
                  <a:srgbClr val="000000"/>
                </a:solidFill>
              </a:rPr>
              <a:t>Customer </a:t>
            </a:r>
            <a:r>
              <a:rPr lang="en-US" altLang="en-US" sz="1800" dirty="0">
                <a:solidFill>
                  <a:srgbClr val="080808"/>
                </a:solidFill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@Id</a:t>
            </a:r>
            <a:br>
              <a:rPr lang="en-US" altLang="en-US" sz="1800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9E880D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Integer </a:t>
            </a:r>
            <a:r>
              <a:rPr lang="en-US" altLang="en-US" sz="1800" dirty="0">
                <a:solidFill>
                  <a:srgbClr val="871094"/>
                </a:solidFill>
              </a:rPr>
              <a:t>id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String </a:t>
            </a:r>
            <a:r>
              <a:rPr lang="en-US" altLang="en-US" sz="1800" dirty="0" err="1">
                <a:solidFill>
                  <a:srgbClr val="871094"/>
                </a:solidFill>
              </a:rPr>
              <a:t>customerName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    :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        :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String </a:t>
            </a:r>
            <a:r>
              <a:rPr lang="en-US" altLang="en-US" sz="1800" dirty="0" err="1">
                <a:solidFill>
                  <a:srgbClr val="871094"/>
                </a:solidFill>
              </a:rPr>
              <a:t>postalCode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String </a:t>
            </a:r>
            <a:r>
              <a:rPr lang="en-US" altLang="en-US" sz="1800" dirty="0">
                <a:solidFill>
                  <a:srgbClr val="871094"/>
                </a:solidFill>
              </a:rPr>
              <a:t>country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 err="1">
                <a:solidFill>
                  <a:srgbClr val="000000"/>
                </a:solidFill>
              </a:rPr>
              <a:t>BigDecimal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871094"/>
                </a:solidFill>
              </a:rPr>
              <a:t>creditLimit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strike="sngStrike" dirty="0">
                <a:solidFill>
                  <a:srgbClr val="9E880D"/>
                </a:solidFill>
              </a:rPr>
              <a:t>@</a:t>
            </a:r>
            <a:r>
              <a:rPr lang="en-US" altLang="en-US" sz="1800" strike="sngStrike" dirty="0" err="1">
                <a:solidFill>
                  <a:srgbClr val="9E880D"/>
                </a:solidFill>
              </a:rPr>
              <a:t>JsonIgnore</a:t>
            </a:r>
            <a:br>
              <a:rPr lang="en-US" altLang="en-US" sz="1800" strike="sngStrike" dirty="0">
                <a:solidFill>
                  <a:srgbClr val="9E880D"/>
                </a:solidFill>
              </a:rPr>
            </a:br>
            <a:r>
              <a:rPr lang="en-US" altLang="en-US" sz="1800" dirty="0">
                <a:solidFill>
                  <a:srgbClr val="9E880D"/>
                </a:solidFill>
              </a:rPr>
              <a:t>    @</a:t>
            </a:r>
            <a:r>
              <a:rPr lang="en-US" altLang="en-US" sz="1800" dirty="0" err="1">
                <a:solidFill>
                  <a:srgbClr val="9E880D"/>
                </a:solidFill>
              </a:rPr>
              <a:t>ManyToOne</a:t>
            </a:r>
            <a:r>
              <a:rPr lang="en-US" altLang="en-US" sz="1800" dirty="0">
                <a:solidFill>
                  <a:srgbClr val="080808"/>
                </a:solidFill>
              </a:rPr>
              <a:t>(fetch = </a:t>
            </a:r>
            <a:r>
              <a:rPr lang="en-US" altLang="en-US" sz="1800" dirty="0" err="1">
                <a:solidFill>
                  <a:srgbClr val="000000"/>
                </a:solidFill>
              </a:rPr>
              <a:t>FetchType</a:t>
            </a:r>
            <a:r>
              <a:rPr lang="en-US" altLang="en-US" sz="1800" dirty="0" err="1">
                <a:solidFill>
                  <a:srgbClr val="080808"/>
                </a:solidFill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</a:rPr>
              <a:t>EAGER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JoinColumn</a:t>
            </a:r>
            <a:r>
              <a:rPr lang="en-US" altLang="en-US" sz="1800" dirty="0">
                <a:solidFill>
                  <a:srgbClr val="080808"/>
                </a:solidFill>
              </a:rPr>
              <a:t>(name = 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 err="1">
                <a:solidFill>
                  <a:srgbClr val="067D17"/>
                </a:solidFill>
              </a:rPr>
              <a:t>salesRepEmployeeNumber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Employee </a:t>
            </a:r>
            <a:r>
              <a:rPr lang="en-US" altLang="en-US" sz="1800" dirty="0" err="1">
                <a:solidFill>
                  <a:srgbClr val="871094"/>
                </a:solidFill>
              </a:rPr>
              <a:t>salesRepEmployee</a:t>
            </a:r>
            <a:r>
              <a:rPr lang="en-US" altLang="en-US" sz="1800" dirty="0">
                <a:solidFill>
                  <a:srgbClr val="080808"/>
                </a:solidFill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OneToMany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mappedBy</a:t>
            </a:r>
            <a:r>
              <a:rPr lang="en-US" altLang="en-US" sz="1800" dirty="0">
                <a:solidFill>
                  <a:srgbClr val="080808"/>
                </a:solidFill>
              </a:rPr>
              <a:t> = </a:t>
            </a:r>
            <a:r>
              <a:rPr lang="en-US" altLang="en-US" sz="1800" dirty="0">
                <a:solidFill>
                  <a:srgbClr val="067D17"/>
                </a:solidFill>
              </a:rPr>
              <a:t>"customer"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Set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0000"/>
                </a:solidFill>
              </a:rPr>
              <a:t>Payment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>
                <a:solidFill>
                  <a:srgbClr val="871094"/>
                </a:solidFill>
              </a:rPr>
              <a:t>payments </a:t>
            </a:r>
            <a:r>
              <a:rPr lang="en-US" altLang="en-US" sz="1800" dirty="0">
                <a:solidFill>
                  <a:srgbClr val="080808"/>
                </a:solidFill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</a:rPr>
              <a:t>LinkedHashSet</a:t>
            </a:r>
            <a:r>
              <a:rPr lang="en-US" altLang="en-US" sz="1800" dirty="0">
                <a:solidFill>
                  <a:srgbClr val="080808"/>
                </a:solidFill>
              </a:rPr>
              <a:t>&lt;&gt;();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</a:rPr>
              <a:t>@</a:t>
            </a:r>
            <a:r>
              <a:rPr lang="en-US" altLang="en-US" sz="1800" dirty="0" err="1">
                <a:solidFill>
                  <a:srgbClr val="9E880D"/>
                </a:solidFill>
              </a:rPr>
              <a:t>OneToMany</a:t>
            </a:r>
            <a:r>
              <a:rPr lang="en-US" altLang="en-US" sz="1800" dirty="0">
                <a:solidFill>
                  <a:srgbClr val="080808"/>
                </a:solidFill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</a:rPr>
              <a:t>mappedBy</a:t>
            </a:r>
            <a:r>
              <a:rPr lang="en-US" altLang="en-US" sz="1800" dirty="0">
                <a:solidFill>
                  <a:srgbClr val="080808"/>
                </a:solidFill>
              </a:rPr>
              <a:t> = 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 err="1">
                <a:solidFill>
                  <a:srgbClr val="067D17"/>
                </a:solidFill>
              </a:rPr>
              <a:t>customerNumber</a:t>
            </a:r>
            <a:r>
              <a:rPr lang="en-US" altLang="en-US" sz="1800" dirty="0">
                <a:solidFill>
                  <a:srgbClr val="067D17"/>
                </a:solidFill>
              </a:rPr>
              <a:t>"</a:t>
            </a:r>
            <a:r>
              <a:rPr lang="en-US" altLang="en-US" sz="1800" dirty="0">
                <a:solidFill>
                  <a:srgbClr val="080808"/>
                </a:solidFill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</a:rPr>
              <a:t>Set</a:t>
            </a:r>
            <a:r>
              <a:rPr lang="en-US" altLang="en-US" sz="1800" dirty="0">
                <a:solidFill>
                  <a:srgbClr val="080808"/>
                </a:solidFill>
              </a:rPr>
              <a:t>&lt;</a:t>
            </a:r>
            <a:r>
              <a:rPr lang="en-US" altLang="en-US" sz="1800" dirty="0">
                <a:solidFill>
                  <a:srgbClr val="000000"/>
                </a:solidFill>
              </a:rPr>
              <a:t>Order</a:t>
            </a:r>
            <a:r>
              <a:rPr lang="en-US" altLang="en-US" sz="1800" dirty="0">
                <a:solidFill>
                  <a:srgbClr val="080808"/>
                </a:solidFill>
              </a:rPr>
              <a:t>&gt; </a:t>
            </a:r>
            <a:r>
              <a:rPr lang="en-US" altLang="en-US" sz="1800" dirty="0">
                <a:solidFill>
                  <a:srgbClr val="871094"/>
                </a:solidFill>
              </a:rPr>
              <a:t>orders </a:t>
            </a:r>
            <a:r>
              <a:rPr lang="en-US" altLang="en-US" sz="1800" dirty="0">
                <a:solidFill>
                  <a:srgbClr val="080808"/>
                </a:solidFill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</a:rPr>
              <a:t>LinkedHashSet</a:t>
            </a:r>
            <a:r>
              <a:rPr lang="en-US" altLang="en-US" sz="1800" dirty="0">
                <a:solidFill>
                  <a:srgbClr val="080808"/>
                </a:solidFill>
              </a:rPr>
              <a:t>&lt;&gt;();</a:t>
            </a:r>
            <a:br>
              <a:rPr lang="en-US" altLang="en-US" sz="1800" dirty="0">
                <a:solidFill>
                  <a:srgbClr val="080808"/>
                </a:solidFill>
              </a:rPr>
            </a:br>
            <a:r>
              <a:rPr lang="en-US" altLang="en-US" sz="1800" dirty="0">
                <a:solidFill>
                  <a:srgbClr val="080808"/>
                </a:solidFill>
              </a:rPr>
              <a:t>}</a:t>
            </a:r>
            <a:endParaRPr lang="en-US" alt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724D05-5971-41E0-960E-7BEA41F1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391" y="1027050"/>
            <a:ext cx="4048328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@Getter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SimpleCustomerDTO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customerName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phone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get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 “Something”;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871094"/>
                </a:solidFill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8EAC37-BB57-49DC-A6AA-F4674C097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989E1B5-39A4-488B-A64C-3A70B4B0761F}"/>
              </a:ext>
            </a:extLst>
          </p:cNvPr>
          <p:cNvSpPr/>
          <p:nvPr/>
        </p:nvSpPr>
        <p:spPr>
          <a:xfrm>
            <a:off x="6945548" y="2896143"/>
            <a:ext cx="515566" cy="35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CC9DDB-C293-066F-7C0E-BECC6BC96719}"/>
              </a:ext>
            </a:extLst>
          </p:cNvPr>
          <p:cNvSpPr/>
          <p:nvPr/>
        </p:nvSpPr>
        <p:spPr>
          <a:xfrm>
            <a:off x="7685070" y="3429000"/>
            <a:ext cx="3411020" cy="1132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1806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410C17F5A364EA5A8AD1A4B6522EC" ma:contentTypeVersion="4" ma:contentTypeDescription="Create a new document." ma:contentTypeScope="" ma:versionID="0885f6627582344df8744ddfc81deee2">
  <xsd:schema xmlns:xsd="http://www.w3.org/2001/XMLSchema" xmlns:xs="http://www.w3.org/2001/XMLSchema" xmlns:p="http://schemas.microsoft.com/office/2006/metadata/properties" xmlns:ns2="2213a2d8-5d90-4f26-b7c5-2ccc5ea45986" targetNamespace="http://schemas.microsoft.com/office/2006/metadata/properties" ma:root="true" ma:fieldsID="a5ace047f1bd64502eab47abf6bc2eaf" ns2:_="">
    <xsd:import namespace="2213a2d8-5d90-4f26-b7c5-2ccc5ea45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a2d8-5d90-4f26-b7c5-2ccc5ea4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F59FB-38EB-4638-8AE2-C988C6CC42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8089A-17A8-40F4-892F-AA947675C56A}">
  <ds:schemaRefs>
    <ds:schemaRef ds:uri="http://schemas.microsoft.com/office/2006/metadata/properties"/>
    <ds:schemaRef ds:uri="0d48a6af-fe47-4f33-8454-db46e101d905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8DF362-BA18-484C-9BA4-6858D03138AE}"/>
</file>

<file path=docProps/app.xml><?xml version="1.0" encoding="utf-8"?>
<Properties xmlns="http://schemas.openxmlformats.org/officeDocument/2006/extended-properties" xmlns:vt="http://schemas.openxmlformats.org/officeDocument/2006/docPropsVTypes">
  <TotalTime>10607</TotalTime>
  <Words>3230</Words>
  <Application>Microsoft Macintosh PowerPoint</Application>
  <PresentationFormat>Widescreen</PresentationFormat>
  <Paragraphs>227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fakt-web</vt:lpstr>
      <vt:lpstr>Office Theme</vt:lpstr>
      <vt:lpstr>Spring RESTful API  DTO</vt:lpstr>
      <vt:lpstr>Spring Boot Layer Architectures</vt:lpstr>
      <vt:lpstr>DTO: Data Transfer Object</vt:lpstr>
      <vt:lpstr>DTO: Data Transfer Object</vt:lpstr>
      <vt:lpstr>Service Layer</vt:lpstr>
      <vt:lpstr>Model Mapper Library</vt:lpstr>
      <vt:lpstr>ModelMapper: How it works?</vt:lpstr>
      <vt:lpstr>Customer to SimpleCutomerDTO</vt:lpstr>
      <vt:lpstr>Eligible methods</vt:lpstr>
      <vt:lpstr>Using ModelMapper</vt:lpstr>
      <vt:lpstr>Deep/Nested Mappings</vt:lpstr>
      <vt:lpstr>Deep Mappings (2)</vt:lpstr>
      <vt:lpstr>Deep Mappings (3)</vt:lpstr>
      <vt:lpstr>Exercise</vt:lpstr>
      <vt:lpstr>(1) Create Customer DTO</vt:lpstr>
      <vt:lpstr>Setup Model Mapper</vt:lpstr>
      <vt:lpstr>Using ModelMapper instead custom mapper</vt:lpstr>
      <vt:lpstr>Deep Mapping (Testing for each DTO)</vt:lpstr>
      <vt:lpstr>Modify SimpleCustomerDTO</vt:lpstr>
      <vt:lpstr>Collection Mapping</vt:lpstr>
      <vt:lpstr>Mapping Lists with ModelMapper</vt:lpstr>
      <vt:lpstr>General-purpose parameterized method</vt:lpstr>
      <vt:lpstr>Convert DTO to Entity</vt:lpstr>
      <vt:lpstr>Request Example</vt:lpstr>
      <vt:lpstr>Exercise</vt:lpstr>
      <vt:lpstr>Mapping Lists with ModelMapper</vt:lpstr>
      <vt:lpstr>General-purpose parameterized method</vt:lpstr>
      <vt:lpstr>Generic PageDTO Example</vt:lpstr>
      <vt:lpstr>Create Singleton ListMapper Service</vt:lpstr>
      <vt:lpstr>Create EmployeeDTO &amp; Modify Application config</vt:lpstr>
      <vt:lpstr>Create Employee Controller &amp;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pichet limvajiranan</dc:creator>
  <cp:lastModifiedBy>pichet limvajiranan</cp:lastModifiedBy>
  <cp:revision>404</cp:revision>
  <dcterms:created xsi:type="dcterms:W3CDTF">2022-01-23T06:11:28Z</dcterms:created>
  <dcterms:modified xsi:type="dcterms:W3CDTF">2024-02-26T07:31:05Z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0x010100B30410C17F5A364EA5A8AD1A4B6522EC</vt:lpwstr>
  </property>
</Properties>
</file>