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entation.xml" ContentType="application/vnd.openxmlformats-officedocument.presentationml.presentation.main+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83" r:id="rId4"/>
    <p:sldId id="296" r:id="rId5"/>
    <p:sldId id="300" r:id="rId6"/>
    <p:sldId id="301" r:id="rId7"/>
    <p:sldId id="280" r:id="rId8"/>
    <p:sldId id="282" r:id="rId9"/>
    <p:sldId id="281" r:id="rId10"/>
    <p:sldId id="297" r:id="rId11"/>
    <p:sldId id="302" r:id="rId12"/>
    <p:sldId id="269" r:id="rId13"/>
    <p:sldId id="303" r:id="rId14"/>
    <p:sldId id="273" r:id="rId15"/>
    <p:sldId id="271" r:id="rId16"/>
    <p:sldId id="270" r:id="rId17"/>
    <p:sldId id="274" r:id="rId18"/>
    <p:sldId id="276" r:id="rId19"/>
    <p:sldId id="275" r:id="rId20"/>
    <p:sldId id="264" r:id="rId21"/>
    <p:sldId id="277" r:id="rId22"/>
    <p:sldId id="278" r:id="rId23"/>
    <p:sldId id="279" r:id="rId24"/>
    <p:sldId id="304"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F3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5917"/>
  </p:normalViewPr>
  <p:slideViewPr>
    <p:cSldViewPr snapToGrid="0">
      <p:cViewPr varScale="1">
        <p:scale>
          <a:sx n="112" d="100"/>
          <a:sy n="112" d="100"/>
        </p:scale>
        <p:origin x="7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0460-4EC4-471D-BE71-688734F38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46720-0B7D-4D00-8D9B-102495D34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EBACAB-0FDB-4FB1-A42C-3B0A06BD49E5}"/>
              </a:ext>
            </a:extLst>
          </p:cNvPr>
          <p:cNvSpPr>
            <a:spLocks noGrp="1"/>
          </p:cNvSpPr>
          <p:nvPr>
            <p:ph type="dt" sz="half" idx="10"/>
          </p:nvPr>
        </p:nvSpPr>
        <p:spPr/>
        <p:txBody>
          <a:bodyPr/>
          <a:lstStyle/>
          <a:p>
            <a:fld id="{6B711881-F612-4398-96DF-95888C1B5250}" type="datetimeFigureOut">
              <a:rPr lang="en-US" smtClean="0"/>
              <a:t>1/29/24</a:t>
            </a:fld>
            <a:endParaRPr lang="en-US"/>
          </a:p>
        </p:txBody>
      </p:sp>
      <p:sp>
        <p:nvSpPr>
          <p:cNvPr id="5" name="Footer Placeholder 4">
            <a:extLst>
              <a:ext uri="{FF2B5EF4-FFF2-40B4-BE49-F238E27FC236}">
                <a16:creationId xmlns:a16="http://schemas.microsoft.com/office/drawing/2014/main" id="{897C0578-C255-4A16-A7D2-169487889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B5D64-BFDF-4C15-822B-F78D461291D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40119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AE97-0D12-45A9-B306-12DAE305DA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08D654-C0C2-41E7-BC23-CDD86D41C9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80D9A-A160-4FD7-9CF1-489E8731CE30}"/>
              </a:ext>
            </a:extLst>
          </p:cNvPr>
          <p:cNvSpPr>
            <a:spLocks noGrp="1"/>
          </p:cNvSpPr>
          <p:nvPr>
            <p:ph type="dt" sz="half" idx="10"/>
          </p:nvPr>
        </p:nvSpPr>
        <p:spPr/>
        <p:txBody>
          <a:bodyPr/>
          <a:lstStyle/>
          <a:p>
            <a:fld id="{6B711881-F612-4398-96DF-95888C1B5250}" type="datetimeFigureOut">
              <a:rPr lang="en-US" smtClean="0"/>
              <a:t>1/29/24</a:t>
            </a:fld>
            <a:endParaRPr lang="en-US"/>
          </a:p>
        </p:txBody>
      </p:sp>
      <p:sp>
        <p:nvSpPr>
          <p:cNvPr id="5" name="Footer Placeholder 4">
            <a:extLst>
              <a:ext uri="{FF2B5EF4-FFF2-40B4-BE49-F238E27FC236}">
                <a16:creationId xmlns:a16="http://schemas.microsoft.com/office/drawing/2014/main" id="{4CDE96E3-984F-4D16-9E65-5A24A0812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698FE-E823-4C4C-8793-42117C31AD0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82123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EEF01C-B58D-4070-9E62-92E3C043AD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94CF53-BC85-41ED-81EA-E984CE74DF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01786-2998-4673-8430-BD64E2890E30}"/>
              </a:ext>
            </a:extLst>
          </p:cNvPr>
          <p:cNvSpPr>
            <a:spLocks noGrp="1"/>
          </p:cNvSpPr>
          <p:nvPr>
            <p:ph type="dt" sz="half" idx="10"/>
          </p:nvPr>
        </p:nvSpPr>
        <p:spPr/>
        <p:txBody>
          <a:bodyPr/>
          <a:lstStyle/>
          <a:p>
            <a:fld id="{6B711881-F612-4398-96DF-95888C1B5250}" type="datetimeFigureOut">
              <a:rPr lang="en-US" smtClean="0"/>
              <a:t>1/29/24</a:t>
            </a:fld>
            <a:endParaRPr lang="en-US"/>
          </a:p>
        </p:txBody>
      </p:sp>
      <p:sp>
        <p:nvSpPr>
          <p:cNvPr id="5" name="Footer Placeholder 4">
            <a:extLst>
              <a:ext uri="{FF2B5EF4-FFF2-40B4-BE49-F238E27FC236}">
                <a16:creationId xmlns:a16="http://schemas.microsoft.com/office/drawing/2014/main" id="{8263DE64-6240-4D95-8742-C800D724B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2C2AF-BE8C-43DE-B328-0BCEE0AE7DF9}"/>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56812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9ABF-5C4B-48F8-AAE7-DCA6E04AE7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2CF75-7CC0-4EFC-BDCF-D3E10894A0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9CA0B-3421-410C-8ABB-94400C673867}"/>
              </a:ext>
            </a:extLst>
          </p:cNvPr>
          <p:cNvSpPr>
            <a:spLocks noGrp="1"/>
          </p:cNvSpPr>
          <p:nvPr>
            <p:ph type="dt" sz="half" idx="10"/>
          </p:nvPr>
        </p:nvSpPr>
        <p:spPr/>
        <p:txBody>
          <a:bodyPr/>
          <a:lstStyle/>
          <a:p>
            <a:fld id="{6B711881-F612-4398-96DF-95888C1B5250}" type="datetimeFigureOut">
              <a:rPr lang="en-US" smtClean="0"/>
              <a:t>1/29/24</a:t>
            </a:fld>
            <a:endParaRPr lang="en-US"/>
          </a:p>
        </p:txBody>
      </p:sp>
      <p:sp>
        <p:nvSpPr>
          <p:cNvPr id="5" name="Footer Placeholder 4">
            <a:extLst>
              <a:ext uri="{FF2B5EF4-FFF2-40B4-BE49-F238E27FC236}">
                <a16:creationId xmlns:a16="http://schemas.microsoft.com/office/drawing/2014/main" id="{E34BA425-E33F-4C2F-A53E-FCA1A857E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BB359-8B01-4994-98DD-375446176A74}"/>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47953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9AE6-60CB-47CE-AE3F-9D857628D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AB7E42-46EB-470D-8813-864EFF79C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BD36BE-C54C-4252-A626-72F7CF107C32}"/>
              </a:ext>
            </a:extLst>
          </p:cNvPr>
          <p:cNvSpPr>
            <a:spLocks noGrp="1"/>
          </p:cNvSpPr>
          <p:nvPr>
            <p:ph type="dt" sz="half" idx="10"/>
          </p:nvPr>
        </p:nvSpPr>
        <p:spPr/>
        <p:txBody>
          <a:bodyPr/>
          <a:lstStyle/>
          <a:p>
            <a:fld id="{6B711881-F612-4398-96DF-95888C1B5250}" type="datetimeFigureOut">
              <a:rPr lang="en-US" smtClean="0"/>
              <a:t>1/29/24</a:t>
            </a:fld>
            <a:endParaRPr lang="en-US"/>
          </a:p>
        </p:txBody>
      </p:sp>
      <p:sp>
        <p:nvSpPr>
          <p:cNvPr id="5" name="Footer Placeholder 4">
            <a:extLst>
              <a:ext uri="{FF2B5EF4-FFF2-40B4-BE49-F238E27FC236}">
                <a16:creationId xmlns:a16="http://schemas.microsoft.com/office/drawing/2014/main" id="{70830014-2B28-4AEB-9F26-0AC76924F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AE87A-95F0-44DB-8660-E48E1585C133}"/>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66360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A201-CD84-4327-B2AA-1EC8B71B0D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E6F00-F9C1-4FB5-8EC4-28BCC5DEE3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F9A818-FE1F-4E4D-9443-B61D43BB21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D5213B-1379-4E2A-9AD7-4A9F0655A624}"/>
              </a:ext>
            </a:extLst>
          </p:cNvPr>
          <p:cNvSpPr>
            <a:spLocks noGrp="1"/>
          </p:cNvSpPr>
          <p:nvPr>
            <p:ph type="dt" sz="half" idx="10"/>
          </p:nvPr>
        </p:nvSpPr>
        <p:spPr/>
        <p:txBody>
          <a:bodyPr/>
          <a:lstStyle/>
          <a:p>
            <a:fld id="{6B711881-F612-4398-96DF-95888C1B5250}" type="datetimeFigureOut">
              <a:rPr lang="en-US" smtClean="0"/>
              <a:t>1/29/24</a:t>
            </a:fld>
            <a:endParaRPr lang="en-US"/>
          </a:p>
        </p:txBody>
      </p:sp>
      <p:sp>
        <p:nvSpPr>
          <p:cNvPr id="6" name="Footer Placeholder 5">
            <a:extLst>
              <a:ext uri="{FF2B5EF4-FFF2-40B4-BE49-F238E27FC236}">
                <a16:creationId xmlns:a16="http://schemas.microsoft.com/office/drawing/2014/main" id="{432CBA01-43D3-4C92-A6E3-567EC6E0F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8C98E-27D2-4EE9-88DE-A13EAC6A7032}"/>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15301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1B2F-CCCE-4F08-B6F7-A9CA80943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30EA33-1641-4445-AF8F-418418FB7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0EA4AF-A3D0-40DA-9DE6-C454B38CF8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74683-14F2-4BE0-B2FA-8CF12C250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4B0D9E-29FB-4A7C-A054-ED2CCB5E0D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567CB4-E325-4233-9093-62EF5C47F928}"/>
              </a:ext>
            </a:extLst>
          </p:cNvPr>
          <p:cNvSpPr>
            <a:spLocks noGrp="1"/>
          </p:cNvSpPr>
          <p:nvPr>
            <p:ph type="dt" sz="half" idx="10"/>
          </p:nvPr>
        </p:nvSpPr>
        <p:spPr/>
        <p:txBody>
          <a:bodyPr/>
          <a:lstStyle/>
          <a:p>
            <a:fld id="{6B711881-F612-4398-96DF-95888C1B5250}" type="datetimeFigureOut">
              <a:rPr lang="en-US" smtClean="0"/>
              <a:t>1/29/24</a:t>
            </a:fld>
            <a:endParaRPr lang="en-US"/>
          </a:p>
        </p:txBody>
      </p:sp>
      <p:sp>
        <p:nvSpPr>
          <p:cNvPr id="8" name="Footer Placeholder 7">
            <a:extLst>
              <a:ext uri="{FF2B5EF4-FFF2-40B4-BE49-F238E27FC236}">
                <a16:creationId xmlns:a16="http://schemas.microsoft.com/office/drawing/2014/main" id="{99354984-A416-4382-A423-9E1A147509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DB634-8646-4494-8D33-6399D354AE18}"/>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29310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D984-CC33-4490-9656-076D9D5067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A73096-E28B-48B2-B879-B7C3780B6630}"/>
              </a:ext>
            </a:extLst>
          </p:cNvPr>
          <p:cNvSpPr>
            <a:spLocks noGrp="1"/>
          </p:cNvSpPr>
          <p:nvPr>
            <p:ph type="dt" sz="half" idx="10"/>
          </p:nvPr>
        </p:nvSpPr>
        <p:spPr/>
        <p:txBody>
          <a:bodyPr/>
          <a:lstStyle/>
          <a:p>
            <a:fld id="{6B711881-F612-4398-96DF-95888C1B5250}" type="datetimeFigureOut">
              <a:rPr lang="en-US" smtClean="0"/>
              <a:t>1/29/24</a:t>
            </a:fld>
            <a:endParaRPr lang="en-US"/>
          </a:p>
        </p:txBody>
      </p:sp>
      <p:sp>
        <p:nvSpPr>
          <p:cNvPr id="4" name="Footer Placeholder 3">
            <a:extLst>
              <a:ext uri="{FF2B5EF4-FFF2-40B4-BE49-F238E27FC236}">
                <a16:creationId xmlns:a16="http://schemas.microsoft.com/office/drawing/2014/main" id="{AFB37385-DD4D-4EE3-A1AA-43E8E050B8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108FF5-CEFF-4A3F-9811-B082375CA4D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00035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8F3AAF-C819-4198-A953-0E10FFD437AB}"/>
              </a:ext>
            </a:extLst>
          </p:cNvPr>
          <p:cNvSpPr>
            <a:spLocks noGrp="1"/>
          </p:cNvSpPr>
          <p:nvPr>
            <p:ph type="dt" sz="half" idx="10"/>
          </p:nvPr>
        </p:nvSpPr>
        <p:spPr/>
        <p:txBody>
          <a:bodyPr/>
          <a:lstStyle/>
          <a:p>
            <a:fld id="{6B711881-F612-4398-96DF-95888C1B5250}" type="datetimeFigureOut">
              <a:rPr lang="en-US" smtClean="0"/>
              <a:t>1/29/24</a:t>
            </a:fld>
            <a:endParaRPr lang="en-US"/>
          </a:p>
        </p:txBody>
      </p:sp>
      <p:sp>
        <p:nvSpPr>
          <p:cNvPr id="3" name="Footer Placeholder 2">
            <a:extLst>
              <a:ext uri="{FF2B5EF4-FFF2-40B4-BE49-F238E27FC236}">
                <a16:creationId xmlns:a16="http://schemas.microsoft.com/office/drawing/2014/main" id="{259F5C87-E69B-4ADD-B7BA-95564C8F67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E4778-5EA7-481F-9660-F2158B0A9D91}"/>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66325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7A69-8D64-4ACB-9AC2-E20532929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FF8B77-A97C-40F3-AFBE-7E95FBEA7C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F5057E-7EFB-42BD-8575-9D12DFFF0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EAD5A5-1478-465B-B5DC-43F90A90CC3A}"/>
              </a:ext>
            </a:extLst>
          </p:cNvPr>
          <p:cNvSpPr>
            <a:spLocks noGrp="1"/>
          </p:cNvSpPr>
          <p:nvPr>
            <p:ph type="dt" sz="half" idx="10"/>
          </p:nvPr>
        </p:nvSpPr>
        <p:spPr/>
        <p:txBody>
          <a:bodyPr/>
          <a:lstStyle/>
          <a:p>
            <a:fld id="{6B711881-F612-4398-96DF-95888C1B5250}" type="datetimeFigureOut">
              <a:rPr lang="en-US" smtClean="0"/>
              <a:t>1/29/24</a:t>
            </a:fld>
            <a:endParaRPr lang="en-US"/>
          </a:p>
        </p:txBody>
      </p:sp>
      <p:sp>
        <p:nvSpPr>
          <p:cNvPr id="6" name="Footer Placeholder 5">
            <a:extLst>
              <a:ext uri="{FF2B5EF4-FFF2-40B4-BE49-F238E27FC236}">
                <a16:creationId xmlns:a16="http://schemas.microsoft.com/office/drawing/2014/main" id="{97B665FD-FDDF-4067-91E2-CA2BAC40F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024E0-15B4-424A-A0A6-AFFED28EA103}"/>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24166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ED15-FA2A-4F4B-BBB4-2A4508BB2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7478C-9684-4FAA-A419-5FF91FCE1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C1CDC-ABF9-4CE2-BFD7-C1BFFA076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341A3B-AE46-4A50-8986-157593B1CE43}"/>
              </a:ext>
            </a:extLst>
          </p:cNvPr>
          <p:cNvSpPr>
            <a:spLocks noGrp="1"/>
          </p:cNvSpPr>
          <p:nvPr>
            <p:ph type="dt" sz="half" idx="10"/>
          </p:nvPr>
        </p:nvSpPr>
        <p:spPr/>
        <p:txBody>
          <a:bodyPr/>
          <a:lstStyle/>
          <a:p>
            <a:fld id="{6B711881-F612-4398-96DF-95888C1B5250}" type="datetimeFigureOut">
              <a:rPr lang="en-US" smtClean="0"/>
              <a:t>1/29/24</a:t>
            </a:fld>
            <a:endParaRPr lang="en-US"/>
          </a:p>
        </p:txBody>
      </p:sp>
      <p:sp>
        <p:nvSpPr>
          <p:cNvPr id="6" name="Footer Placeholder 5">
            <a:extLst>
              <a:ext uri="{FF2B5EF4-FFF2-40B4-BE49-F238E27FC236}">
                <a16:creationId xmlns:a16="http://schemas.microsoft.com/office/drawing/2014/main" id="{8D3CEC2A-968C-45FC-B01B-C1974C48E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5CAF8-E588-4F3E-AC16-37ED0C18BCC6}"/>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60704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CE964A-0839-4B3F-BD96-4A199D9C6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893E04-0A1C-4D03-A388-A22D49577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BFE97-6E29-4540-AC40-B0B844B0C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11881-F612-4398-96DF-95888C1B5250}" type="datetimeFigureOut">
              <a:rPr lang="en-US" smtClean="0"/>
              <a:t>1/29/24</a:t>
            </a:fld>
            <a:endParaRPr lang="en-US"/>
          </a:p>
        </p:txBody>
      </p:sp>
      <p:sp>
        <p:nvSpPr>
          <p:cNvPr id="5" name="Footer Placeholder 4">
            <a:extLst>
              <a:ext uri="{FF2B5EF4-FFF2-40B4-BE49-F238E27FC236}">
                <a16:creationId xmlns:a16="http://schemas.microsoft.com/office/drawing/2014/main" id="{8249FD52-7D84-4A3B-8800-53F57D1C5B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5B62BE-503B-40EA-9ECD-86AE1C1D8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ED6F8-C0A3-4CAC-A843-F7E63D63B908}" type="slidenum">
              <a:rPr lang="en-US" smtClean="0"/>
              <a:t>‹#›</a:t>
            </a:fld>
            <a:endParaRPr lang="en-US"/>
          </a:p>
        </p:txBody>
      </p:sp>
    </p:spTree>
    <p:extLst>
      <p:ext uri="{BB962C8B-B14F-4D97-AF65-F5344CB8AC3E}">
        <p14:creationId xmlns:p14="http://schemas.microsoft.com/office/powerpoint/2010/main" val="3300274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w3.org/1999/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stfulapi.net/resource-naming/" TargetMode="External"/><Relationship Id="rId2" Type="http://schemas.openxmlformats.org/officeDocument/2006/relationships/hyperlink" Target="https://medium.com/@nadinCodeHat/rest-api-naming-conventions-and-best-practices-1c4e781eb6a5"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CED3-FCB8-487E-B94F-805ACEE5BBD3}"/>
              </a:ext>
            </a:extLst>
          </p:cNvPr>
          <p:cNvSpPr>
            <a:spLocks noGrp="1"/>
          </p:cNvSpPr>
          <p:nvPr>
            <p:ph type="ctrTitle"/>
          </p:nvPr>
        </p:nvSpPr>
        <p:spPr>
          <a:xfrm>
            <a:off x="1524000" y="1600201"/>
            <a:ext cx="9144000" cy="2324818"/>
          </a:xfrm>
        </p:spPr>
        <p:txBody>
          <a:bodyPr>
            <a:normAutofit fontScale="90000"/>
          </a:bodyPr>
          <a:lstStyle/>
          <a:p>
            <a:r>
              <a:rPr lang="en-US" sz="3600" dirty="0"/>
              <a:t>Spring Boot</a:t>
            </a:r>
            <a:br>
              <a:rPr lang="en-US" sz="3600" dirty="0"/>
            </a:br>
            <a:r>
              <a:rPr lang="en-US" sz="3600" dirty="0"/>
              <a:t>+</a:t>
            </a:r>
            <a:br>
              <a:rPr lang="th-TH" sz="3600" dirty="0"/>
            </a:br>
            <a:r>
              <a:rPr lang="en-US" sz="3600" dirty="0"/>
              <a:t>Introduction to </a:t>
            </a:r>
            <a:br>
              <a:rPr lang="en-US" sz="3600" dirty="0"/>
            </a:br>
            <a:r>
              <a:rPr lang="en-US" sz="3600" dirty="0"/>
              <a:t>Spring Framework Annotations &amp; Spring Data JPA</a:t>
            </a:r>
          </a:p>
        </p:txBody>
      </p:sp>
      <p:sp>
        <p:nvSpPr>
          <p:cNvPr id="3" name="Subtitle 2">
            <a:extLst>
              <a:ext uri="{FF2B5EF4-FFF2-40B4-BE49-F238E27FC236}">
                <a16:creationId xmlns:a16="http://schemas.microsoft.com/office/drawing/2014/main" id="{9063185F-40F8-424E-B721-C956709102FF}"/>
              </a:ext>
            </a:extLst>
          </p:cNvPr>
          <p:cNvSpPr>
            <a:spLocks noGrp="1"/>
          </p:cNvSpPr>
          <p:nvPr>
            <p:ph type="subTitle" idx="1"/>
          </p:nvPr>
        </p:nvSpPr>
        <p:spPr>
          <a:xfrm>
            <a:off x="1524000" y="4339086"/>
            <a:ext cx="9144000" cy="918713"/>
          </a:xfrm>
        </p:spPr>
        <p:txBody>
          <a:bodyPr/>
          <a:lstStyle/>
          <a:p>
            <a:r>
              <a:rPr lang="en-US" dirty="0"/>
              <a:t>By</a:t>
            </a:r>
          </a:p>
          <a:p>
            <a:r>
              <a:rPr lang="en-US" dirty="0"/>
              <a:t>Pichet Limvajiranan</a:t>
            </a:r>
          </a:p>
        </p:txBody>
      </p:sp>
      <p:pic>
        <p:nvPicPr>
          <p:cNvPr id="1028" name="Picture 4" descr="What is Spring Boot?">
            <a:extLst>
              <a:ext uri="{FF2B5EF4-FFF2-40B4-BE49-F238E27FC236}">
                <a16:creationId xmlns:a16="http://schemas.microsoft.com/office/drawing/2014/main" id="{9E0C217F-C505-4912-AE95-A3D99898D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985" y="755228"/>
            <a:ext cx="2198451" cy="115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2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2CC9-4F51-4BAB-9B4F-F13670730897}"/>
              </a:ext>
            </a:extLst>
          </p:cNvPr>
          <p:cNvSpPr>
            <a:spLocks noGrp="1"/>
          </p:cNvSpPr>
          <p:nvPr>
            <p:ph type="title"/>
          </p:nvPr>
        </p:nvSpPr>
        <p:spPr>
          <a:xfrm>
            <a:off x="838200" y="365125"/>
            <a:ext cx="10515600" cy="766445"/>
          </a:xfrm>
        </p:spPr>
        <p:txBody>
          <a:bodyPr>
            <a:normAutofit/>
          </a:bodyPr>
          <a:lstStyle/>
          <a:p>
            <a:r>
              <a:rPr lang="en-US" sz="4000" dirty="0"/>
              <a:t>5) Spring Data Annotations</a:t>
            </a:r>
          </a:p>
        </p:txBody>
      </p:sp>
      <p:sp>
        <p:nvSpPr>
          <p:cNvPr id="3" name="Content Placeholder 2">
            <a:extLst>
              <a:ext uri="{FF2B5EF4-FFF2-40B4-BE49-F238E27FC236}">
                <a16:creationId xmlns:a16="http://schemas.microsoft.com/office/drawing/2014/main" id="{1E6CDC8D-D708-4F85-92BB-57B662DE5B07}"/>
              </a:ext>
            </a:extLst>
          </p:cNvPr>
          <p:cNvSpPr>
            <a:spLocks noGrp="1"/>
          </p:cNvSpPr>
          <p:nvPr>
            <p:ph sz="half" idx="1"/>
          </p:nvPr>
        </p:nvSpPr>
        <p:spPr>
          <a:xfrm>
            <a:off x="838200" y="1257300"/>
            <a:ext cx="5181600" cy="4919663"/>
          </a:xfrm>
        </p:spPr>
        <p:txBody>
          <a:bodyPr>
            <a:normAutofit/>
          </a:bodyPr>
          <a:lstStyle/>
          <a:p>
            <a:pPr marL="0" indent="0">
              <a:lnSpc>
                <a:spcPct val="100000"/>
              </a:lnSpc>
              <a:spcBef>
                <a:spcPts val="600"/>
              </a:spcBef>
              <a:buNone/>
            </a:pPr>
            <a:r>
              <a:rPr lang="en-US" dirty="0"/>
              <a:t>Spring Data provides an abstraction over data storage. </a:t>
            </a:r>
          </a:p>
          <a:p>
            <a:pPr lvl="1">
              <a:lnSpc>
                <a:spcPct val="100000"/>
              </a:lnSpc>
              <a:spcBef>
                <a:spcPts val="600"/>
              </a:spcBef>
            </a:pPr>
            <a:r>
              <a:rPr lang="en-US" dirty="0"/>
              <a:t>Common Spring Data Annotations</a:t>
            </a:r>
          </a:p>
          <a:p>
            <a:pPr marL="914400" lvl="2" indent="0">
              <a:lnSpc>
                <a:spcPct val="100000"/>
              </a:lnSpc>
              <a:spcBef>
                <a:spcPts val="600"/>
              </a:spcBef>
              <a:buNone/>
            </a:pPr>
            <a:r>
              <a:rPr lang="en-US" b="1" dirty="0">
                <a:solidFill>
                  <a:schemeClr val="accent6">
                    <a:lumMod val="75000"/>
                  </a:schemeClr>
                </a:solidFill>
              </a:rPr>
              <a:t>@Transactional</a:t>
            </a:r>
          </a:p>
          <a:p>
            <a:pPr marL="914400" lvl="2" indent="0">
              <a:lnSpc>
                <a:spcPct val="100000"/>
              </a:lnSpc>
              <a:spcBef>
                <a:spcPts val="600"/>
              </a:spcBef>
              <a:buNone/>
            </a:pPr>
            <a:r>
              <a:rPr lang="en-US" dirty="0"/>
              <a:t>@</a:t>
            </a:r>
            <a:r>
              <a:rPr lang="en-US" dirty="0" err="1"/>
              <a:t>NoRepositoryBean</a:t>
            </a:r>
            <a:endParaRPr lang="en-US" dirty="0"/>
          </a:p>
          <a:p>
            <a:pPr marL="914400" lvl="2" indent="0">
              <a:lnSpc>
                <a:spcPct val="100000"/>
              </a:lnSpc>
              <a:spcBef>
                <a:spcPts val="600"/>
              </a:spcBef>
              <a:buNone/>
            </a:pPr>
            <a:r>
              <a:rPr lang="en-US" dirty="0"/>
              <a:t>@Param</a:t>
            </a:r>
          </a:p>
          <a:p>
            <a:pPr marL="914400" lvl="2" indent="0">
              <a:lnSpc>
                <a:spcPct val="100000"/>
              </a:lnSpc>
              <a:spcBef>
                <a:spcPts val="600"/>
              </a:spcBef>
              <a:buNone/>
            </a:pPr>
            <a:r>
              <a:rPr lang="en-US" b="1" dirty="0">
                <a:solidFill>
                  <a:schemeClr val="accent6">
                    <a:lumMod val="75000"/>
                  </a:schemeClr>
                </a:solidFill>
              </a:rPr>
              <a:t>@Id</a:t>
            </a:r>
          </a:p>
          <a:p>
            <a:pPr marL="914400" lvl="2" indent="0">
              <a:lnSpc>
                <a:spcPct val="100000"/>
              </a:lnSpc>
              <a:spcBef>
                <a:spcPts val="600"/>
              </a:spcBef>
              <a:buNone/>
            </a:pPr>
            <a:r>
              <a:rPr lang="en-US" dirty="0"/>
              <a:t>@Transient</a:t>
            </a:r>
          </a:p>
          <a:p>
            <a:pPr marL="914400" lvl="2" indent="0">
              <a:lnSpc>
                <a:spcPct val="100000"/>
              </a:lnSpc>
              <a:spcBef>
                <a:spcPts val="600"/>
              </a:spcBef>
              <a:buNone/>
            </a:pPr>
            <a:r>
              <a:rPr lang="en-US" dirty="0"/>
              <a:t>@</a:t>
            </a:r>
            <a:r>
              <a:rPr lang="en-US" dirty="0" err="1"/>
              <a:t>CreatedBy</a:t>
            </a:r>
            <a:r>
              <a:rPr lang="en-US" dirty="0"/>
              <a:t>, @</a:t>
            </a:r>
            <a:r>
              <a:rPr lang="en-US" dirty="0" err="1"/>
              <a:t>LastModifiedBy</a:t>
            </a:r>
            <a:r>
              <a:rPr lang="en-US" dirty="0"/>
              <a:t>, @</a:t>
            </a:r>
            <a:r>
              <a:rPr lang="en-US" dirty="0" err="1"/>
              <a:t>CreatedDate</a:t>
            </a:r>
            <a:r>
              <a:rPr lang="en-US" dirty="0"/>
              <a:t>, @</a:t>
            </a:r>
            <a:r>
              <a:rPr lang="en-US" dirty="0" err="1"/>
              <a:t>LastModifiedDate</a:t>
            </a:r>
            <a:endParaRPr lang="en-US" dirty="0"/>
          </a:p>
          <a:p>
            <a:pPr>
              <a:lnSpc>
                <a:spcPct val="100000"/>
              </a:lnSpc>
              <a:spcBef>
                <a:spcPts val="600"/>
              </a:spcBef>
            </a:pPr>
            <a:endParaRPr lang="en-US" b="1" dirty="0">
              <a:solidFill>
                <a:schemeClr val="accent5">
                  <a:lumMod val="50000"/>
                </a:schemeClr>
              </a:solidFill>
            </a:endParaRPr>
          </a:p>
        </p:txBody>
      </p:sp>
      <p:sp>
        <p:nvSpPr>
          <p:cNvPr id="4" name="Content Placeholder 3">
            <a:extLst>
              <a:ext uri="{FF2B5EF4-FFF2-40B4-BE49-F238E27FC236}">
                <a16:creationId xmlns:a16="http://schemas.microsoft.com/office/drawing/2014/main" id="{1B284F09-DB62-B0F1-921B-10D023D58610}"/>
              </a:ext>
            </a:extLst>
          </p:cNvPr>
          <p:cNvSpPr>
            <a:spLocks noGrp="1"/>
          </p:cNvSpPr>
          <p:nvPr>
            <p:ph sz="half" idx="2"/>
          </p:nvPr>
        </p:nvSpPr>
        <p:spPr>
          <a:xfrm>
            <a:off x="6172200" y="1257300"/>
            <a:ext cx="5181600" cy="4919663"/>
          </a:xfrm>
        </p:spPr>
        <p:txBody>
          <a:bodyPr>
            <a:normAutofit/>
          </a:bodyPr>
          <a:lstStyle/>
          <a:p>
            <a:pPr lvl="1">
              <a:lnSpc>
                <a:spcPct val="100000"/>
              </a:lnSpc>
              <a:spcBef>
                <a:spcPts val="600"/>
              </a:spcBef>
            </a:pPr>
            <a:r>
              <a:rPr lang="en-US" dirty="0"/>
              <a:t>Spring Data JPA Annotations</a:t>
            </a:r>
          </a:p>
          <a:p>
            <a:pPr marL="914400" lvl="2" indent="0">
              <a:lnSpc>
                <a:spcPct val="100000"/>
              </a:lnSpc>
              <a:spcBef>
                <a:spcPts val="600"/>
              </a:spcBef>
              <a:buNone/>
            </a:pPr>
            <a:r>
              <a:rPr lang="en-US" b="1" dirty="0">
                <a:solidFill>
                  <a:schemeClr val="accent6">
                    <a:lumMod val="75000"/>
                  </a:schemeClr>
                </a:solidFill>
              </a:rPr>
              <a:t>@Query</a:t>
            </a:r>
          </a:p>
          <a:p>
            <a:pPr marL="914400" lvl="2" indent="0">
              <a:lnSpc>
                <a:spcPct val="100000"/>
              </a:lnSpc>
              <a:spcBef>
                <a:spcPts val="600"/>
              </a:spcBef>
              <a:buNone/>
            </a:pPr>
            <a:r>
              <a:rPr lang="en-US" dirty="0"/>
              <a:t>@Procedure</a:t>
            </a:r>
          </a:p>
          <a:p>
            <a:pPr marL="914400" lvl="2" indent="0">
              <a:lnSpc>
                <a:spcPct val="100000"/>
              </a:lnSpc>
              <a:spcBef>
                <a:spcPts val="600"/>
              </a:spcBef>
              <a:buNone/>
            </a:pPr>
            <a:r>
              <a:rPr lang="en-US" dirty="0"/>
              <a:t>@Lock</a:t>
            </a:r>
          </a:p>
          <a:p>
            <a:pPr marL="914400" lvl="2" indent="0">
              <a:lnSpc>
                <a:spcPct val="100000"/>
              </a:lnSpc>
              <a:spcBef>
                <a:spcPts val="600"/>
              </a:spcBef>
              <a:buNone/>
            </a:pPr>
            <a:r>
              <a:rPr lang="en-US" dirty="0"/>
              <a:t>@Modifying</a:t>
            </a:r>
          </a:p>
          <a:p>
            <a:pPr marL="914400" lvl="2" indent="0">
              <a:lnSpc>
                <a:spcPct val="100000"/>
              </a:lnSpc>
              <a:spcBef>
                <a:spcPts val="600"/>
              </a:spcBef>
              <a:buNone/>
            </a:pPr>
            <a:r>
              <a:rPr lang="en-US" dirty="0"/>
              <a:t>@</a:t>
            </a:r>
            <a:r>
              <a:rPr lang="en-US" dirty="0" err="1"/>
              <a:t>EnableJpaRepositories</a:t>
            </a:r>
            <a:endParaRPr lang="en-US" dirty="0"/>
          </a:p>
          <a:p>
            <a:pPr lvl="1">
              <a:lnSpc>
                <a:spcPct val="100000"/>
              </a:lnSpc>
              <a:spcBef>
                <a:spcPts val="600"/>
              </a:spcBef>
            </a:pPr>
            <a:r>
              <a:rPr lang="en-US" dirty="0"/>
              <a:t>Spring Data Mongo Annotations</a:t>
            </a:r>
          </a:p>
          <a:p>
            <a:pPr marL="914400" lvl="2" indent="0">
              <a:lnSpc>
                <a:spcPct val="100000"/>
              </a:lnSpc>
              <a:spcBef>
                <a:spcPts val="600"/>
              </a:spcBef>
              <a:buNone/>
            </a:pPr>
            <a:r>
              <a:rPr lang="en-US" dirty="0"/>
              <a:t>@Document</a:t>
            </a:r>
          </a:p>
          <a:p>
            <a:pPr marL="914400" lvl="2" indent="0">
              <a:lnSpc>
                <a:spcPct val="100000"/>
              </a:lnSpc>
              <a:spcBef>
                <a:spcPts val="600"/>
              </a:spcBef>
              <a:buNone/>
            </a:pPr>
            <a:r>
              <a:rPr lang="en-US" dirty="0"/>
              <a:t>@Field</a:t>
            </a:r>
          </a:p>
          <a:p>
            <a:pPr marL="914400" lvl="2" indent="0">
              <a:lnSpc>
                <a:spcPct val="100000"/>
              </a:lnSpc>
              <a:spcBef>
                <a:spcPts val="600"/>
              </a:spcBef>
              <a:buNone/>
            </a:pPr>
            <a:r>
              <a:rPr lang="en-US" dirty="0"/>
              <a:t>@Query</a:t>
            </a:r>
          </a:p>
          <a:p>
            <a:pPr marL="914400" lvl="2" indent="0">
              <a:lnSpc>
                <a:spcPct val="100000"/>
              </a:lnSpc>
              <a:spcBef>
                <a:spcPts val="600"/>
              </a:spcBef>
              <a:buNone/>
            </a:pPr>
            <a:r>
              <a:rPr lang="en-US" dirty="0"/>
              <a:t>@</a:t>
            </a:r>
            <a:r>
              <a:rPr lang="en-US" dirty="0" err="1"/>
              <a:t>EnableMongoRepositories</a:t>
            </a:r>
            <a:endParaRPr lang="en-TH" dirty="0"/>
          </a:p>
        </p:txBody>
      </p:sp>
    </p:spTree>
    <p:extLst>
      <p:ext uri="{BB962C8B-B14F-4D97-AF65-F5344CB8AC3E}">
        <p14:creationId xmlns:p14="http://schemas.microsoft.com/office/powerpoint/2010/main" val="6264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2CC9-4F51-4BAB-9B4F-F13670730897}"/>
              </a:ext>
            </a:extLst>
          </p:cNvPr>
          <p:cNvSpPr>
            <a:spLocks noGrp="1"/>
          </p:cNvSpPr>
          <p:nvPr>
            <p:ph type="title"/>
          </p:nvPr>
        </p:nvSpPr>
        <p:spPr>
          <a:xfrm>
            <a:off x="838200" y="365125"/>
            <a:ext cx="10515600" cy="821649"/>
          </a:xfrm>
        </p:spPr>
        <p:txBody>
          <a:bodyPr>
            <a:normAutofit/>
          </a:bodyPr>
          <a:lstStyle/>
          <a:p>
            <a:r>
              <a:rPr lang="en-US" sz="4000" dirty="0"/>
              <a:t>6) Spring Bean Annotations</a:t>
            </a:r>
          </a:p>
        </p:txBody>
      </p:sp>
      <p:sp>
        <p:nvSpPr>
          <p:cNvPr id="3" name="Content Placeholder 2">
            <a:extLst>
              <a:ext uri="{FF2B5EF4-FFF2-40B4-BE49-F238E27FC236}">
                <a16:creationId xmlns:a16="http://schemas.microsoft.com/office/drawing/2014/main" id="{1E6CDC8D-D708-4F85-92BB-57B662DE5B07}"/>
              </a:ext>
            </a:extLst>
          </p:cNvPr>
          <p:cNvSpPr>
            <a:spLocks noGrp="1"/>
          </p:cNvSpPr>
          <p:nvPr>
            <p:ph idx="1"/>
          </p:nvPr>
        </p:nvSpPr>
        <p:spPr>
          <a:xfrm>
            <a:off x="838200" y="1313235"/>
            <a:ext cx="10515600" cy="3647385"/>
          </a:xfrm>
        </p:spPr>
        <p:txBody>
          <a:bodyPr>
            <a:normAutofit/>
          </a:bodyPr>
          <a:lstStyle/>
          <a:p>
            <a:pPr>
              <a:lnSpc>
                <a:spcPct val="100000"/>
              </a:lnSpc>
              <a:spcBef>
                <a:spcPts val="600"/>
              </a:spcBef>
            </a:pPr>
            <a:r>
              <a:rPr lang="en-US" dirty="0"/>
              <a:t>Some of the annotations that are available in this category are:</a:t>
            </a:r>
          </a:p>
          <a:p>
            <a:pPr lvl="1">
              <a:lnSpc>
                <a:spcPct val="100000"/>
              </a:lnSpc>
              <a:spcBef>
                <a:spcPts val="600"/>
              </a:spcBef>
            </a:pPr>
            <a:r>
              <a:rPr lang="en-US" dirty="0"/>
              <a:t>@</a:t>
            </a:r>
            <a:r>
              <a:rPr lang="en-US" dirty="0" err="1"/>
              <a:t>ComponentScan</a:t>
            </a:r>
            <a:endParaRPr lang="en-US" dirty="0"/>
          </a:p>
          <a:p>
            <a:pPr lvl="1">
              <a:lnSpc>
                <a:spcPct val="100000"/>
              </a:lnSpc>
              <a:spcBef>
                <a:spcPts val="600"/>
              </a:spcBef>
            </a:pPr>
            <a:r>
              <a:rPr lang="en-US" dirty="0"/>
              <a:t>@Configuration</a:t>
            </a:r>
          </a:p>
          <a:p>
            <a:pPr lvl="1">
              <a:lnSpc>
                <a:spcPct val="100000"/>
              </a:lnSpc>
              <a:spcBef>
                <a:spcPts val="600"/>
              </a:spcBef>
            </a:pPr>
            <a:r>
              <a:rPr lang="en-US" dirty="0"/>
              <a:t>Stereotype Annotations</a:t>
            </a:r>
          </a:p>
          <a:p>
            <a:pPr lvl="2">
              <a:lnSpc>
                <a:spcPct val="100000"/>
              </a:lnSpc>
              <a:spcBef>
                <a:spcPts val="600"/>
              </a:spcBef>
            </a:pPr>
            <a:r>
              <a:rPr lang="en-US" dirty="0"/>
              <a:t>@Component</a:t>
            </a:r>
          </a:p>
          <a:p>
            <a:pPr lvl="3">
              <a:lnSpc>
                <a:spcPct val="100000"/>
              </a:lnSpc>
              <a:spcBef>
                <a:spcPts val="600"/>
              </a:spcBef>
            </a:pPr>
            <a:r>
              <a:rPr lang="en-US" b="1" dirty="0">
                <a:solidFill>
                  <a:schemeClr val="accent5">
                    <a:lumMod val="50000"/>
                  </a:schemeClr>
                </a:solidFill>
              </a:rPr>
              <a:t>@Service</a:t>
            </a:r>
          </a:p>
          <a:p>
            <a:pPr lvl="3">
              <a:lnSpc>
                <a:spcPct val="100000"/>
              </a:lnSpc>
              <a:spcBef>
                <a:spcPts val="600"/>
              </a:spcBef>
            </a:pPr>
            <a:r>
              <a:rPr lang="en-US" b="1" dirty="0">
                <a:solidFill>
                  <a:schemeClr val="accent5">
                    <a:lumMod val="50000"/>
                  </a:schemeClr>
                </a:solidFill>
              </a:rPr>
              <a:t>@Repository</a:t>
            </a:r>
          </a:p>
          <a:p>
            <a:pPr lvl="3">
              <a:lnSpc>
                <a:spcPct val="100000"/>
              </a:lnSpc>
              <a:spcBef>
                <a:spcPts val="600"/>
              </a:spcBef>
            </a:pPr>
            <a:r>
              <a:rPr lang="en-US" b="1" dirty="0">
                <a:solidFill>
                  <a:schemeClr val="accent5">
                    <a:lumMod val="50000"/>
                  </a:schemeClr>
                </a:solidFill>
              </a:rPr>
              <a:t>@Controller</a:t>
            </a:r>
          </a:p>
        </p:txBody>
      </p:sp>
      <p:sp>
        <p:nvSpPr>
          <p:cNvPr id="6" name="TextBox 5">
            <a:extLst>
              <a:ext uri="{FF2B5EF4-FFF2-40B4-BE49-F238E27FC236}">
                <a16:creationId xmlns:a16="http://schemas.microsoft.com/office/drawing/2014/main" id="{F80E41CE-97AD-00B7-F790-7FECCAFF6507}"/>
              </a:ext>
            </a:extLst>
          </p:cNvPr>
          <p:cNvSpPr txBox="1"/>
          <p:nvPr/>
        </p:nvSpPr>
        <p:spPr>
          <a:xfrm>
            <a:off x="4957763" y="2003911"/>
            <a:ext cx="6097904" cy="3970318"/>
          </a:xfrm>
          <a:prstGeom prst="rect">
            <a:avLst/>
          </a:prstGeom>
          <a:noFill/>
          <a:ln>
            <a:solidFill>
              <a:schemeClr val="accent1">
                <a:lumMod val="75000"/>
              </a:schemeClr>
            </a:solidFill>
          </a:ln>
        </p:spPr>
        <p:txBody>
          <a:bodyPr wrap="square">
            <a:spAutoFit/>
          </a:bodyPr>
          <a:lstStyle/>
          <a:p>
            <a:pPr algn="l" fontAlgn="base"/>
            <a:r>
              <a:rPr lang="en-US" b="1" i="0" dirty="0">
                <a:solidFill>
                  <a:srgbClr val="002060"/>
                </a:solidFill>
                <a:effectLst/>
                <a:latin typeface="Nunito" pitchFamily="2" charset="77"/>
              </a:rPr>
              <a:t>@Service: </a:t>
            </a:r>
            <a:r>
              <a:rPr lang="en-US" b="0" i="0" dirty="0">
                <a:solidFill>
                  <a:srgbClr val="002060"/>
                </a:solidFill>
                <a:effectLst/>
                <a:latin typeface="Nunito" pitchFamily="2" charset="77"/>
              </a:rPr>
              <a:t>We specify a class with @Service to indicate that they’re holding the business logic. Besides being used in the service layer, there isn’t any other special use for this annotation. The utility classes can be marked as Service classes.</a:t>
            </a:r>
          </a:p>
          <a:p>
            <a:pPr algn="l" fontAlgn="base"/>
            <a:r>
              <a:rPr lang="en-US" b="1" i="0" dirty="0">
                <a:solidFill>
                  <a:srgbClr val="002060"/>
                </a:solidFill>
                <a:effectLst/>
                <a:latin typeface="Nunito" pitchFamily="2" charset="77"/>
              </a:rPr>
              <a:t>@Repository: </a:t>
            </a:r>
            <a:r>
              <a:rPr lang="en-US" b="0" i="0" dirty="0">
                <a:solidFill>
                  <a:srgbClr val="002060"/>
                </a:solidFill>
                <a:effectLst/>
                <a:latin typeface="Nunito" pitchFamily="2" charset="77"/>
              </a:rPr>
              <a:t>We specify a class with @Repository to indicate that they’re dealing with </a:t>
            </a:r>
            <a:r>
              <a:rPr lang="en-US" b="1" i="0" dirty="0">
                <a:solidFill>
                  <a:srgbClr val="002060"/>
                </a:solidFill>
                <a:effectLst/>
                <a:latin typeface="Nunito" pitchFamily="2" charset="77"/>
              </a:rPr>
              <a:t>CRUD operations</a:t>
            </a:r>
            <a:r>
              <a:rPr lang="en-US" b="0" i="0" dirty="0">
                <a:solidFill>
                  <a:srgbClr val="002060"/>
                </a:solidFill>
                <a:effectLst/>
                <a:latin typeface="Nunito" pitchFamily="2" charset="77"/>
              </a:rPr>
              <a:t>, usually, it’s used with DAO (Data Access Object) or Repository implementations that deal with database tables.</a:t>
            </a:r>
          </a:p>
          <a:p>
            <a:pPr algn="l" fontAlgn="base"/>
            <a:r>
              <a:rPr lang="en-US" b="1" i="0" dirty="0">
                <a:solidFill>
                  <a:srgbClr val="002060"/>
                </a:solidFill>
                <a:effectLst/>
                <a:latin typeface="Nunito" pitchFamily="2" charset="77"/>
              </a:rPr>
              <a:t>@Controller: </a:t>
            </a:r>
            <a:r>
              <a:rPr lang="en-US" b="0" i="0" dirty="0">
                <a:solidFill>
                  <a:srgbClr val="002060"/>
                </a:solidFill>
                <a:effectLst/>
                <a:latin typeface="Nunito" pitchFamily="2" charset="77"/>
              </a:rPr>
              <a:t>We specify a class with @Controller to indicate that they’re front controllers and responsible to handle user requests and return the appropriate response. It is mostly used with REST Web Services.</a:t>
            </a:r>
          </a:p>
        </p:txBody>
      </p:sp>
    </p:spTree>
    <p:extLst>
      <p:ext uri="{BB962C8B-B14F-4D97-AF65-F5344CB8AC3E}">
        <p14:creationId xmlns:p14="http://schemas.microsoft.com/office/powerpoint/2010/main" val="371982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E7E0-0BC8-4352-ACBE-386FAE5208A8}"/>
              </a:ext>
            </a:extLst>
          </p:cNvPr>
          <p:cNvSpPr>
            <a:spLocks noGrp="1"/>
          </p:cNvSpPr>
          <p:nvPr>
            <p:ph type="title"/>
          </p:nvPr>
        </p:nvSpPr>
        <p:spPr>
          <a:xfrm>
            <a:off x="838200" y="365126"/>
            <a:ext cx="10515600" cy="685462"/>
          </a:xfrm>
        </p:spPr>
        <p:txBody>
          <a:bodyPr>
            <a:normAutofit/>
          </a:bodyPr>
          <a:lstStyle/>
          <a:p>
            <a:r>
              <a:rPr lang="en-US" sz="4000" dirty="0"/>
              <a:t>Spring Boot Application Properties</a:t>
            </a:r>
          </a:p>
        </p:txBody>
      </p:sp>
      <p:sp>
        <p:nvSpPr>
          <p:cNvPr id="3" name="Content Placeholder 2">
            <a:extLst>
              <a:ext uri="{FF2B5EF4-FFF2-40B4-BE49-F238E27FC236}">
                <a16:creationId xmlns:a16="http://schemas.microsoft.com/office/drawing/2014/main" id="{4892FE56-D2BC-4940-8626-455D4C50116D}"/>
              </a:ext>
            </a:extLst>
          </p:cNvPr>
          <p:cNvSpPr>
            <a:spLocks noGrp="1"/>
          </p:cNvSpPr>
          <p:nvPr>
            <p:ph idx="1"/>
          </p:nvPr>
        </p:nvSpPr>
        <p:spPr>
          <a:xfrm>
            <a:off x="838200" y="1284052"/>
            <a:ext cx="10515600" cy="1887165"/>
          </a:xfrm>
        </p:spPr>
        <p:txBody>
          <a:bodyPr>
            <a:normAutofit fontScale="92500" lnSpcReduction="20000"/>
          </a:bodyPr>
          <a:lstStyle/>
          <a:p>
            <a:r>
              <a:rPr lang="en-US" dirty="0"/>
              <a:t>Spring Boot Framework comes with a built-in mechanism for application configuration using a file called </a:t>
            </a:r>
            <a:r>
              <a:rPr lang="en-US" dirty="0" err="1"/>
              <a:t>application.properties</a:t>
            </a:r>
            <a:r>
              <a:rPr lang="en-US" dirty="0"/>
              <a:t>. </a:t>
            </a:r>
          </a:p>
          <a:p>
            <a:r>
              <a:rPr lang="en-US" dirty="0"/>
              <a:t>It is located inside the </a:t>
            </a:r>
            <a:r>
              <a:rPr lang="en-US" dirty="0" err="1"/>
              <a:t>src</a:t>
            </a:r>
            <a:r>
              <a:rPr lang="en-US" dirty="0"/>
              <a:t>/main/resources folder.</a:t>
            </a:r>
            <a:endParaRPr lang="th-TH" dirty="0"/>
          </a:p>
          <a:p>
            <a:r>
              <a:rPr lang="en-US" dirty="0"/>
              <a:t>The properties have default values. </a:t>
            </a:r>
            <a:endParaRPr lang="th-TH" dirty="0"/>
          </a:p>
          <a:p>
            <a:r>
              <a:rPr lang="en-US" dirty="0"/>
              <a:t>We can set a property(s) for the Spring Boot application. </a:t>
            </a:r>
          </a:p>
        </p:txBody>
      </p:sp>
      <p:pic>
        <p:nvPicPr>
          <p:cNvPr id="4" name="Picture 3">
            <a:extLst>
              <a:ext uri="{FF2B5EF4-FFF2-40B4-BE49-F238E27FC236}">
                <a16:creationId xmlns:a16="http://schemas.microsoft.com/office/drawing/2014/main" id="{D2AFBC68-C238-4EC5-93BA-435C7940636B}"/>
              </a:ext>
            </a:extLst>
          </p:cNvPr>
          <p:cNvPicPr>
            <a:picLocks noChangeAspect="1"/>
          </p:cNvPicPr>
          <p:nvPr/>
        </p:nvPicPr>
        <p:blipFill rotWithShape="1">
          <a:blip r:embed="rId2"/>
          <a:srcRect r="17312" b="11824"/>
          <a:stretch/>
        </p:blipFill>
        <p:spPr>
          <a:xfrm>
            <a:off x="1144217" y="3429000"/>
            <a:ext cx="7833559" cy="2757791"/>
          </a:xfrm>
          <a:prstGeom prst="rect">
            <a:avLst/>
          </a:prstGeom>
        </p:spPr>
      </p:pic>
    </p:spTree>
    <p:extLst>
      <p:ext uri="{BB962C8B-B14F-4D97-AF65-F5344CB8AC3E}">
        <p14:creationId xmlns:p14="http://schemas.microsoft.com/office/powerpoint/2010/main" val="301968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6A38-0C45-EF92-A77D-504119CC4C4E}"/>
              </a:ext>
            </a:extLst>
          </p:cNvPr>
          <p:cNvSpPr>
            <a:spLocks noGrp="1"/>
          </p:cNvSpPr>
          <p:nvPr>
            <p:ph type="title"/>
          </p:nvPr>
        </p:nvSpPr>
        <p:spPr>
          <a:xfrm>
            <a:off x="838200" y="365125"/>
            <a:ext cx="10515600" cy="697865"/>
          </a:xfrm>
        </p:spPr>
        <p:txBody>
          <a:bodyPr>
            <a:normAutofit/>
          </a:bodyPr>
          <a:lstStyle/>
          <a:p>
            <a:r>
              <a:rPr lang="en-US" sz="4000" dirty="0"/>
              <a:t>Spring Boot Application Properties - Examples</a:t>
            </a:r>
            <a:endParaRPr lang="en-TH" sz="4000" dirty="0"/>
          </a:p>
        </p:txBody>
      </p:sp>
      <p:sp>
        <p:nvSpPr>
          <p:cNvPr id="3" name="Content Placeholder 2">
            <a:extLst>
              <a:ext uri="{FF2B5EF4-FFF2-40B4-BE49-F238E27FC236}">
                <a16:creationId xmlns:a16="http://schemas.microsoft.com/office/drawing/2014/main" id="{885A141A-9993-B2D7-4BA0-F653249CFD25}"/>
              </a:ext>
            </a:extLst>
          </p:cNvPr>
          <p:cNvSpPr>
            <a:spLocks noGrp="1"/>
          </p:cNvSpPr>
          <p:nvPr>
            <p:ph idx="1"/>
          </p:nvPr>
        </p:nvSpPr>
        <p:spPr>
          <a:xfrm>
            <a:off x="838200" y="1174908"/>
            <a:ext cx="10515600" cy="4508183"/>
          </a:xfrm>
        </p:spPr>
        <p:txBody>
          <a:bodyPr>
            <a:normAutofit fontScale="85000" lnSpcReduction="20000"/>
          </a:bodyPr>
          <a:lstStyle/>
          <a:p>
            <a:r>
              <a:rPr lang="en-US" dirty="0" err="1"/>
              <a:t>spring.main.banner</a:t>
            </a:r>
            <a:r>
              <a:rPr lang="en-US" dirty="0"/>
              <a:t>-mode</a:t>
            </a:r>
          </a:p>
          <a:p>
            <a:pPr lvl="1"/>
            <a:r>
              <a:rPr lang="en-US" dirty="0"/>
              <a:t>CONSOLE	Print the banner to </a:t>
            </a:r>
            <a:r>
              <a:rPr lang="en-US" dirty="0" err="1"/>
              <a:t>System.out</a:t>
            </a:r>
            <a:r>
              <a:rPr lang="en-US" dirty="0"/>
              <a:t>.</a:t>
            </a:r>
          </a:p>
          <a:p>
            <a:pPr lvl="1"/>
            <a:r>
              <a:rPr lang="en-US" dirty="0"/>
              <a:t>LOG		Print the banner to the log file.</a:t>
            </a:r>
          </a:p>
          <a:p>
            <a:pPr lvl="1"/>
            <a:r>
              <a:rPr lang="en-US" dirty="0"/>
              <a:t>OFF		Disable printing of the banner.</a:t>
            </a:r>
          </a:p>
          <a:p>
            <a:r>
              <a:rPr lang="en-US" dirty="0" err="1"/>
              <a:t>logging.level</a:t>
            </a:r>
            <a:r>
              <a:rPr lang="en-US" dirty="0">
                <a:solidFill>
                  <a:schemeClr val="accent2">
                    <a:lumMod val="50000"/>
                  </a:schemeClr>
                </a:solidFill>
              </a:rPr>
              <a:t>.&lt;logger-name&gt;</a:t>
            </a:r>
            <a:r>
              <a:rPr lang="en-US" dirty="0"/>
              <a:t>=</a:t>
            </a:r>
            <a:r>
              <a:rPr lang="en-US" dirty="0">
                <a:solidFill>
                  <a:schemeClr val="accent2">
                    <a:lumMod val="50000"/>
                  </a:schemeClr>
                </a:solidFill>
              </a:rPr>
              <a:t>&lt;level&gt;</a:t>
            </a:r>
          </a:p>
          <a:p>
            <a:pPr lvl="1"/>
            <a:r>
              <a:rPr lang="en-US" dirty="0"/>
              <a:t>where level is one of TRACE, DEBUG, INFO, WARN, ERROR, FATAL, or OFF.</a:t>
            </a:r>
          </a:p>
          <a:p>
            <a:pPr lvl="1"/>
            <a:r>
              <a:rPr lang="en-US" dirty="0"/>
              <a:t>Example</a:t>
            </a:r>
          </a:p>
          <a:p>
            <a:pPr lvl="2"/>
            <a:r>
              <a:rPr lang="en-US" dirty="0" err="1"/>
              <a:t>logging.level.root</a:t>
            </a:r>
            <a:r>
              <a:rPr lang="en-US" dirty="0"/>
              <a:t>=warn</a:t>
            </a:r>
          </a:p>
          <a:p>
            <a:pPr lvl="2"/>
            <a:r>
              <a:rPr lang="en-US" dirty="0" err="1"/>
              <a:t>logging.level.org.springframework.web</a:t>
            </a:r>
            <a:r>
              <a:rPr lang="en-US" dirty="0"/>
              <a:t>=off</a:t>
            </a:r>
          </a:p>
          <a:p>
            <a:pPr lvl="2"/>
            <a:r>
              <a:rPr lang="en-US" dirty="0" err="1"/>
              <a:t>logging.level.org.hibernate</a:t>
            </a:r>
            <a:r>
              <a:rPr lang="en-US" dirty="0"/>
              <a:t>=error</a:t>
            </a:r>
          </a:p>
          <a:p>
            <a:r>
              <a:rPr lang="en-US" dirty="0" err="1"/>
              <a:t>server.error.include-stacktrace</a:t>
            </a:r>
            <a:endParaRPr lang="en-US" dirty="0"/>
          </a:p>
          <a:p>
            <a:pPr lvl="1"/>
            <a:r>
              <a:rPr lang="en-US" dirty="0"/>
              <a:t>ALWAYS	Always add </a:t>
            </a:r>
            <a:r>
              <a:rPr lang="en-US" dirty="0" err="1"/>
              <a:t>stacktrace</a:t>
            </a:r>
            <a:r>
              <a:rPr lang="en-US" dirty="0"/>
              <a:t> information.</a:t>
            </a:r>
          </a:p>
          <a:p>
            <a:pPr lvl="1"/>
            <a:r>
              <a:rPr lang="en-US" dirty="0"/>
              <a:t>NEVER	Never add </a:t>
            </a:r>
            <a:r>
              <a:rPr lang="en-US" dirty="0" err="1"/>
              <a:t>stacktrace</a:t>
            </a:r>
            <a:r>
              <a:rPr lang="en-US" dirty="0"/>
              <a:t> information.</a:t>
            </a:r>
          </a:p>
          <a:p>
            <a:pPr lvl="1"/>
            <a:r>
              <a:rPr lang="en-US" dirty="0"/>
              <a:t>ON_PARAM</a:t>
            </a:r>
            <a:br>
              <a:rPr lang="en-US" dirty="0"/>
            </a:br>
            <a:r>
              <a:rPr lang="en-US" dirty="0"/>
              <a:t>Add </a:t>
            </a:r>
            <a:r>
              <a:rPr lang="en-US" dirty="0" err="1"/>
              <a:t>stacktrace</a:t>
            </a:r>
            <a:r>
              <a:rPr lang="en-US" dirty="0"/>
              <a:t> attribute when the appropriate request parameter is not "false".</a:t>
            </a:r>
          </a:p>
        </p:txBody>
      </p:sp>
      <p:sp>
        <p:nvSpPr>
          <p:cNvPr id="5" name="TextBox 4">
            <a:extLst>
              <a:ext uri="{FF2B5EF4-FFF2-40B4-BE49-F238E27FC236}">
                <a16:creationId xmlns:a16="http://schemas.microsoft.com/office/drawing/2014/main" id="{F91D9148-B55C-1C14-F169-A006372B5BB9}"/>
              </a:ext>
            </a:extLst>
          </p:cNvPr>
          <p:cNvSpPr txBox="1"/>
          <p:nvPr/>
        </p:nvSpPr>
        <p:spPr>
          <a:xfrm>
            <a:off x="925830" y="5795009"/>
            <a:ext cx="9059227" cy="369332"/>
          </a:xfrm>
          <a:prstGeom prst="rect">
            <a:avLst/>
          </a:prstGeom>
          <a:solidFill>
            <a:schemeClr val="accent6">
              <a:lumMod val="20000"/>
              <a:lumOff val="80000"/>
            </a:schemeClr>
          </a:solidFill>
          <a:ln>
            <a:solidFill>
              <a:schemeClr val="tx1">
                <a:lumMod val="65000"/>
                <a:lumOff val="35000"/>
              </a:schemeClr>
            </a:solidFill>
          </a:ln>
        </p:spPr>
        <p:txBody>
          <a:bodyPr wrap="square">
            <a:spAutoFit/>
          </a:bodyPr>
          <a:lstStyle/>
          <a:p>
            <a:r>
              <a:rPr lang="en-TH" dirty="0"/>
              <a:t>https://docs.spring.io/spring-boot/docs/current/reference/html/application-properties.html</a:t>
            </a:r>
          </a:p>
        </p:txBody>
      </p:sp>
    </p:spTree>
    <p:extLst>
      <p:ext uri="{BB962C8B-B14F-4D97-AF65-F5344CB8AC3E}">
        <p14:creationId xmlns:p14="http://schemas.microsoft.com/office/powerpoint/2010/main" val="341963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7612-693F-49B7-80FD-D10F355B378F}"/>
              </a:ext>
            </a:extLst>
          </p:cNvPr>
          <p:cNvSpPr>
            <a:spLocks noGrp="1"/>
          </p:cNvSpPr>
          <p:nvPr>
            <p:ph type="title"/>
          </p:nvPr>
        </p:nvSpPr>
        <p:spPr>
          <a:xfrm>
            <a:off x="838200" y="384584"/>
            <a:ext cx="10515600" cy="782739"/>
          </a:xfrm>
        </p:spPr>
        <p:txBody>
          <a:bodyPr>
            <a:normAutofit/>
          </a:bodyPr>
          <a:lstStyle/>
          <a:p>
            <a:r>
              <a:rPr lang="en-US" sz="4000" dirty="0"/>
              <a:t>Spring Web MVC</a:t>
            </a:r>
          </a:p>
        </p:txBody>
      </p:sp>
      <p:sp>
        <p:nvSpPr>
          <p:cNvPr id="4" name="Content Placeholder 3">
            <a:extLst>
              <a:ext uri="{FF2B5EF4-FFF2-40B4-BE49-F238E27FC236}">
                <a16:creationId xmlns:a16="http://schemas.microsoft.com/office/drawing/2014/main" id="{B4A9D41D-C27D-4A82-A9C8-3324119A33CF}"/>
              </a:ext>
            </a:extLst>
          </p:cNvPr>
          <p:cNvSpPr>
            <a:spLocks noGrp="1"/>
          </p:cNvSpPr>
          <p:nvPr>
            <p:ph idx="1"/>
          </p:nvPr>
        </p:nvSpPr>
        <p:spPr>
          <a:xfrm>
            <a:off x="838200" y="1274323"/>
            <a:ext cx="10515600" cy="4902640"/>
          </a:xfrm>
        </p:spPr>
        <p:txBody>
          <a:bodyPr>
            <a:normAutofit/>
          </a:bodyPr>
          <a:lstStyle/>
          <a:p>
            <a:pPr>
              <a:lnSpc>
                <a:spcPct val="100000"/>
              </a:lnSpc>
              <a:spcBef>
                <a:spcPts val="1200"/>
              </a:spcBef>
            </a:pPr>
            <a:r>
              <a:rPr lang="en-US" dirty="0"/>
              <a:t>The Spring Web MVC framework provides Model-View-Controller (MVC) architecture and ready components that can be used to develop flexible and loosely coupled web applications. </a:t>
            </a:r>
          </a:p>
          <a:p>
            <a:pPr>
              <a:lnSpc>
                <a:spcPct val="100000"/>
              </a:lnSpc>
              <a:spcBef>
                <a:spcPts val="1200"/>
              </a:spcBef>
            </a:pPr>
            <a:r>
              <a:rPr lang="en-US" dirty="0"/>
              <a:t>The MVC pattern results in separating the different aspects of the application (input logic, business logic, and UI logic), while providing a loose coupling between these elements.</a:t>
            </a:r>
          </a:p>
          <a:p>
            <a:pPr>
              <a:lnSpc>
                <a:spcPct val="100000"/>
              </a:lnSpc>
              <a:spcBef>
                <a:spcPts val="1200"/>
              </a:spcBef>
            </a:pPr>
            <a:r>
              <a:rPr lang="en-US" dirty="0"/>
              <a:t>A Spring MVC provides an elegant solution to use MVC in spring framework by the help of </a:t>
            </a:r>
            <a:r>
              <a:rPr lang="en-US" dirty="0" err="1"/>
              <a:t>DispatcherServlet</a:t>
            </a:r>
            <a:r>
              <a:rPr lang="en-US" dirty="0"/>
              <a:t>.</a:t>
            </a:r>
          </a:p>
          <a:p>
            <a:pPr lvl="1">
              <a:lnSpc>
                <a:spcPct val="100000"/>
              </a:lnSpc>
              <a:spcBef>
                <a:spcPts val="1200"/>
              </a:spcBef>
            </a:pPr>
            <a:r>
              <a:rPr lang="en-US" dirty="0"/>
              <a:t>In Spring Web MVC, the </a:t>
            </a:r>
            <a:r>
              <a:rPr lang="en-US" b="1" dirty="0" err="1">
                <a:solidFill>
                  <a:srgbClr val="00B050"/>
                </a:solidFill>
              </a:rPr>
              <a:t>DispatcherServlet</a:t>
            </a:r>
            <a:r>
              <a:rPr lang="en-US" dirty="0"/>
              <a:t> class works as the </a:t>
            </a:r>
            <a:r>
              <a:rPr lang="en-US" b="1" dirty="0">
                <a:solidFill>
                  <a:srgbClr val="00B050"/>
                </a:solidFill>
              </a:rPr>
              <a:t>front</a:t>
            </a:r>
            <a:r>
              <a:rPr lang="en-US" dirty="0"/>
              <a:t> </a:t>
            </a:r>
            <a:r>
              <a:rPr lang="en-US" b="1" dirty="0">
                <a:solidFill>
                  <a:srgbClr val="00B050"/>
                </a:solidFill>
              </a:rPr>
              <a:t>controller</a:t>
            </a:r>
            <a:r>
              <a:rPr lang="en-US" dirty="0"/>
              <a:t>. It is responsible to manage the flow of the Spring MVC application.	</a:t>
            </a:r>
          </a:p>
          <a:p>
            <a:pPr>
              <a:lnSpc>
                <a:spcPct val="100000"/>
              </a:lnSpc>
              <a:spcBef>
                <a:spcPts val="1200"/>
              </a:spcBef>
            </a:pPr>
            <a:endParaRPr lang="en-US" dirty="0"/>
          </a:p>
        </p:txBody>
      </p:sp>
    </p:spTree>
    <p:extLst>
      <p:ext uri="{BB962C8B-B14F-4D97-AF65-F5344CB8AC3E}">
        <p14:creationId xmlns:p14="http://schemas.microsoft.com/office/powerpoint/2010/main" val="426102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7612-693F-49B7-80FD-D10F355B378F}"/>
              </a:ext>
            </a:extLst>
          </p:cNvPr>
          <p:cNvSpPr>
            <a:spLocks noGrp="1"/>
          </p:cNvSpPr>
          <p:nvPr>
            <p:ph type="title"/>
          </p:nvPr>
        </p:nvSpPr>
        <p:spPr>
          <a:xfrm>
            <a:off x="838200" y="335946"/>
            <a:ext cx="10515600" cy="782739"/>
          </a:xfrm>
        </p:spPr>
        <p:txBody>
          <a:bodyPr>
            <a:normAutofit fontScale="90000"/>
          </a:bodyPr>
          <a:lstStyle/>
          <a:p>
            <a:r>
              <a:rPr lang="en-US" sz="4000" dirty="0"/>
              <a:t>The </a:t>
            </a:r>
            <a:r>
              <a:rPr lang="en-US" sz="4000" dirty="0" err="1"/>
              <a:t>DispatcherServlet</a:t>
            </a:r>
            <a:r>
              <a:rPr lang="en-US" sz="4000" dirty="0"/>
              <a:t> and  Flow of Spring Web MVC</a:t>
            </a:r>
          </a:p>
        </p:txBody>
      </p:sp>
      <p:pic>
        <p:nvPicPr>
          <p:cNvPr id="7170" name="Picture 2" descr="Spring MVC Tutorial">
            <a:extLst>
              <a:ext uri="{FF2B5EF4-FFF2-40B4-BE49-F238E27FC236}">
                <a16:creationId xmlns:a16="http://schemas.microsoft.com/office/drawing/2014/main" id="{DF091D96-82D8-473A-B1B0-8F3D799B7A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939" y="1525879"/>
            <a:ext cx="7228661" cy="4478889"/>
          </a:xfrm>
          <a:prstGeom prst="rect">
            <a:avLst/>
          </a:prstGeom>
          <a:solidFill>
            <a:schemeClr val="bg1">
              <a:lumMod val="75000"/>
            </a:schemeClr>
          </a:solidFill>
        </p:spPr>
      </p:pic>
      <p:sp>
        <p:nvSpPr>
          <p:cNvPr id="7" name="TextBox 6">
            <a:extLst>
              <a:ext uri="{FF2B5EF4-FFF2-40B4-BE49-F238E27FC236}">
                <a16:creationId xmlns:a16="http://schemas.microsoft.com/office/drawing/2014/main" id="{D30F5A8F-298E-452E-B12A-1E97033451FE}"/>
              </a:ext>
            </a:extLst>
          </p:cNvPr>
          <p:cNvSpPr txBox="1"/>
          <p:nvPr/>
        </p:nvSpPr>
        <p:spPr>
          <a:xfrm flipH="1">
            <a:off x="1896390" y="2431914"/>
            <a:ext cx="2597284" cy="400110"/>
          </a:xfrm>
          <a:prstGeom prst="rect">
            <a:avLst/>
          </a:prstGeom>
          <a:noFill/>
        </p:spPr>
        <p:txBody>
          <a:bodyPr wrap="square" rtlCol="0">
            <a:spAutoFit/>
          </a:bodyPr>
          <a:lstStyle/>
          <a:p>
            <a:pPr algn="ctr"/>
            <a:r>
              <a:rPr lang="en-US" sz="2000" b="1" dirty="0">
                <a:solidFill>
                  <a:srgbClr val="00B050"/>
                </a:solidFill>
              </a:rPr>
              <a:t>(Front Controller)</a:t>
            </a:r>
          </a:p>
        </p:txBody>
      </p:sp>
    </p:spTree>
    <p:extLst>
      <p:ext uri="{BB962C8B-B14F-4D97-AF65-F5344CB8AC3E}">
        <p14:creationId xmlns:p14="http://schemas.microsoft.com/office/powerpoint/2010/main" val="119170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7612-693F-49B7-80FD-D10F355B378F}"/>
              </a:ext>
            </a:extLst>
          </p:cNvPr>
          <p:cNvSpPr>
            <a:spLocks noGrp="1"/>
          </p:cNvSpPr>
          <p:nvPr>
            <p:ph type="title"/>
          </p:nvPr>
        </p:nvSpPr>
        <p:spPr>
          <a:xfrm>
            <a:off x="838200" y="384584"/>
            <a:ext cx="10515600" cy="782739"/>
          </a:xfrm>
        </p:spPr>
        <p:txBody>
          <a:bodyPr>
            <a:normAutofit/>
          </a:bodyPr>
          <a:lstStyle/>
          <a:p>
            <a:r>
              <a:rPr lang="en-US" sz="4000" dirty="0"/>
              <a:t>Defining a Controller</a:t>
            </a:r>
          </a:p>
        </p:txBody>
      </p:sp>
      <p:sp>
        <p:nvSpPr>
          <p:cNvPr id="3" name="Content Placeholder 2">
            <a:extLst>
              <a:ext uri="{FF2B5EF4-FFF2-40B4-BE49-F238E27FC236}">
                <a16:creationId xmlns:a16="http://schemas.microsoft.com/office/drawing/2014/main" id="{51FEB753-1B3D-496B-8628-702FD8CD410B}"/>
              </a:ext>
            </a:extLst>
          </p:cNvPr>
          <p:cNvSpPr>
            <a:spLocks noGrp="1"/>
          </p:cNvSpPr>
          <p:nvPr>
            <p:ph idx="1"/>
          </p:nvPr>
        </p:nvSpPr>
        <p:spPr>
          <a:xfrm>
            <a:off x="838200" y="1303508"/>
            <a:ext cx="10515600" cy="2422918"/>
          </a:xfrm>
        </p:spPr>
        <p:txBody>
          <a:bodyPr>
            <a:normAutofit fontScale="77500" lnSpcReduction="20000"/>
          </a:bodyPr>
          <a:lstStyle/>
          <a:p>
            <a:pPr>
              <a:lnSpc>
                <a:spcPct val="120000"/>
              </a:lnSpc>
            </a:pPr>
            <a:r>
              <a:rPr lang="en-US" dirty="0"/>
              <a:t>The </a:t>
            </a:r>
            <a:r>
              <a:rPr lang="en-US" dirty="0" err="1"/>
              <a:t>DispatcherServlet</a:t>
            </a:r>
            <a:r>
              <a:rPr lang="en-US" dirty="0"/>
              <a:t> delegates the request to the controllers to execute the functionality specific to it. </a:t>
            </a:r>
          </a:p>
          <a:p>
            <a:pPr>
              <a:lnSpc>
                <a:spcPct val="120000"/>
              </a:lnSpc>
            </a:pPr>
            <a:r>
              <a:rPr lang="en-US" dirty="0"/>
              <a:t>The </a:t>
            </a:r>
            <a:r>
              <a:rPr lang="en-US" dirty="0">
                <a:solidFill>
                  <a:srgbClr val="00B050"/>
                </a:solidFill>
              </a:rPr>
              <a:t>@</a:t>
            </a:r>
            <a:r>
              <a:rPr lang="en-US" b="1" dirty="0">
                <a:solidFill>
                  <a:srgbClr val="00B050"/>
                </a:solidFill>
              </a:rPr>
              <a:t>Controller</a:t>
            </a:r>
            <a:r>
              <a:rPr lang="en-US" dirty="0"/>
              <a:t> annotation indicates that a particular class serves the role of a controller. </a:t>
            </a:r>
          </a:p>
          <a:p>
            <a:pPr>
              <a:lnSpc>
                <a:spcPct val="120000"/>
              </a:lnSpc>
            </a:pPr>
            <a:r>
              <a:rPr lang="en-US" dirty="0"/>
              <a:t>The @</a:t>
            </a:r>
            <a:r>
              <a:rPr lang="en-US" b="1" dirty="0" err="1">
                <a:solidFill>
                  <a:schemeClr val="accent1"/>
                </a:solidFill>
              </a:rPr>
              <a:t>RequestMapping</a:t>
            </a:r>
            <a:r>
              <a:rPr lang="en-US" dirty="0"/>
              <a:t> @</a:t>
            </a:r>
            <a:r>
              <a:rPr lang="en-US" b="1" dirty="0" err="1">
                <a:solidFill>
                  <a:schemeClr val="accent1"/>
                </a:solidFill>
              </a:rPr>
              <a:t>GetMapping</a:t>
            </a:r>
            <a:r>
              <a:rPr lang="en-US" dirty="0"/>
              <a:t> @</a:t>
            </a:r>
            <a:r>
              <a:rPr lang="en-US" b="1" dirty="0" err="1">
                <a:solidFill>
                  <a:schemeClr val="accent1"/>
                </a:solidFill>
              </a:rPr>
              <a:t>PostMapping</a:t>
            </a:r>
            <a:r>
              <a:rPr lang="en-US" dirty="0"/>
              <a:t> annotation is used to map a URL to either an entire class or a particular handler method.</a:t>
            </a:r>
          </a:p>
        </p:txBody>
      </p:sp>
      <p:sp>
        <p:nvSpPr>
          <p:cNvPr id="4" name="Rectangle 1">
            <a:extLst>
              <a:ext uri="{FF2B5EF4-FFF2-40B4-BE49-F238E27FC236}">
                <a16:creationId xmlns:a16="http://schemas.microsoft.com/office/drawing/2014/main" id="{CF0BC7AC-F08A-45C5-A56B-BDAB0697E2C8}"/>
              </a:ext>
            </a:extLst>
          </p:cNvPr>
          <p:cNvSpPr>
            <a:spLocks noChangeArrowheads="1"/>
          </p:cNvSpPr>
          <p:nvPr/>
        </p:nvSpPr>
        <p:spPr bwMode="auto">
          <a:xfrm>
            <a:off x="1143000" y="3908778"/>
            <a:ext cx="9651360" cy="2400657"/>
          </a:xfrm>
          <a:prstGeom prst="rect">
            <a:avLst/>
          </a:prstGeom>
          <a:solidFill>
            <a:schemeClr val="bg1">
              <a:lumMod val="85000"/>
            </a:schemeClr>
          </a:solidFill>
          <a:ln w="9525">
            <a:solidFill>
              <a:schemeClr val="tx1"/>
            </a:solidFill>
            <a:miter lim="800000"/>
            <a:headEnd/>
            <a:tailEnd/>
          </a:ln>
          <a:effectLst/>
        </p:spPr>
        <p:txBody>
          <a:bodyPr vert="horz" wrap="none" lIns="274320" tIns="91440" rIns="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@Controller</a:t>
            </a:r>
            <a:endPar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public</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HelloController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6666"/>
                </a:solidFill>
                <a:latin typeface="Courier New" panose="02070309020205020404" pitchFamily="49" charset="0"/>
                <a:cs typeface="Courier New" panose="02070309020205020404" pitchFamily="49" charset="0"/>
              </a:rPr>
              <a:t>@</a:t>
            </a:r>
            <a:r>
              <a:rPr lang="en-US" altLang="en-US" dirty="0" err="1">
                <a:solidFill>
                  <a:srgbClr val="006666"/>
                </a:solidFill>
                <a:latin typeface="Courier New" panose="02070309020205020404" pitchFamily="49" charset="0"/>
                <a:cs typeface="Courier New" panose="02070309020205020404" pitchFamily="49" charset="0"/>
              </a:rPr>
              <a:t>RequestMapping</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8800"/>
                </a:solidFill>
                <a:latin typeface="Courier New" panose="02070309020205020404" pitchFamily="49" charset="0"/>
                <a:cs typeface="Courier New" panose="02070309020205020404" pitchFamily="49" charset="0"/>
              </a:rPr>
              <a:t>"/hello"</a:t>
            </a:r>
            <a:r>
              <a:rPr lang="en-US" altLang="en-US" dirty="0">
                <a:solidFill>
                  <a:srgbClr val="666600"/>
                </a:solidFill>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public</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String</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printHello</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ModelMap</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a:t>
            </a:r>
            <a:r>
              <a:rPr kumimoji="0" lang="en-US" altLang="en-US"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addAttribute</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"message"</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"Hello Spring MVC Framework!"</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"hello"</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87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3B1C-610B-4088-9EF3-8833D8D091C9}"/>
              </a:ext>
            </a:extLst>
          </p:cNvPr>
          <p:cNvSpPr>
            <a:spLocks noGrp="1"/>
          </p:cNvSpPr>
          <p:nvPr>
            <p:ph type="title"/>
          </p:nvPr>
        </p:nvSpPr>
        <p:spPr>
          <a:xfrm>
            <a:off x="838200" y="365125"/>
            <a:ext cx="10515600" cy="656279"/>
          </a:xfrm>
        </p:spPr>
        <p:txBody>
          <a:bodyPr>
            <a:normAutofit/>
          </a:bodyPr>
          <a:lstStyle/>
          <a:p>
            <a:r>
              <a:rPr lang="en-US" sz="3600" dirty="0"/>
              <a:t>Spring Boot Controller example</a:t>
            </a:r>
          </a:p>
        </p:txBody>
      </p:sp>
      <p:sp>
        <p:nvSpPr>
          <p:cNvPr id="4" name="Rectangle 1">
            <a:extLst>
              <a:ext uri="{FF2B5EF4-FFF2-40B4-BE49-F238E27FC236}">
                <a16:creationId xmlns:a16="http://schemas.microsoft.com/office/drawing/2014/main" id="{14D10E15-50DE-4C25-BC13-485340AC45AC}"/>
              </a:ext>
            </a:extLst>
          </p:cNvPr>
          <p:cNvSpPr>
            <a:spLocks noGrp="1" noChangeArrowheads="1"/>
          </p:cNvSpPr>
          <p:nvPr>
            <p:ph idx="1"/>
          </p:nvPr>
        </p:nvSpPr>
        <p:spPr bwMode="auto">
          <a:xfrm>
            <a:off x="1023025" y="1002626"/>
            <a:ext cx="9559027" cy="5355312"/>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t="100000" r="100000"/>
            </a:path>
            <a:tileRect l="-100000" b="-100000"/>
          </a:gradFill>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1800" b="1" i="0" u="none" strike="noStrike" cap="none" normalizeH="0" baseline="0" dirty="0">
                <a:ln>
                  <a:noFill/>
                </a:ln>
                <a:solidFill>
                  <a:srgbClr val="9E880D"/>
                </a:solidFill>
                <a:effectLst/>
                <a:latin typeface="Fira Code Medium"/>
              </a:rPr>
              <a:t>@Controller</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0033B3"/>
                </a:solidFill>
                <a:effectLst/>
                <a:latin typeface="Fira Code Medium"/>
              </a:rPr>
              <a:t>public class </a:t>
            </a:r>
            <a:r>
              <a:rPr kumimoji="0" lang="en-US" altLang="en-US" sz="1800" b="0" i="0" u="none" strike="noStrike" cap="none" normalizeH="0" baseline="0" dirty="0" err="1">
                <a:ln>
                  <a:noFill/>
                </a:ln>
                <a:solidFill>
                  <a:srgbClr val="000000"/>
                </a:solidFill>
                <a:effectLst/>
                <a:latin typeface="Fira Code Medium"/>
              </a:rPr>
              <a:t>AppController</a:t>
            </a:r>
            <a:r>
              <a:rPr kumimoji="0" lang="en-US" altLang="en-US" sz="1800" b="0" i="0" u="none" strike="noStrike" cap="none" normalizeH="0" baseline="0" dirty="0">
                <a:ln>
                  <a:noFill/>
                </a:ln>
                <a:solidFill>
                  <a:srgbClr val="000000"/>
                </a:solidFill>
                <a:effectLst/>
                <a:latin typeface="Fira Code Medium"/>
              </a:rPr>
              <a:t> </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lang="en-US" altLang="en-US" sz="1800" dirty="0">
                <a:solidFill>
                  <a:srgbClr val="9E880D"/>
                </a:solidFill>
                <a:latin typeface="Fira Code Medium"/>
              </a:rPr>
              <a:t>@</a:t>
            </a:r>
            <a:r>
              <a:rPr lang="en-US" altLang="en-US" sz="1800" dirty="0" err="1">
                <a:solidFill>
                  <a:srgbClr val="9E880D"/>
                </a:solidFill>
                <a:latin typeface="Fira Code Medium"/>
              </a:rPr>
              <a:t>Autowired</a:t>
            </a:r>
            <a:br>
              <a:rPr lang="en-US" altLang="en-US" sz="1800" dirty="0">
                <a:solidFill>
                  <a:srgbClr val="9E880D"/>
                </a:solidFill>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private final </a:t>
            </a:r>
            <a:r>
              <a:rPr kumimoji="0" lang="en-US" altLang="en-US" sz="1800" b="0" i="0" u="none" strike="noStrike" cap="none" normalizeH="0" baseline="0" dirty="0" err="1">
                <a:ln>
                  <a:noFill/>
                </a:ln>
                <a:solidFill>
                  <a:srgbClr val="000000"/>
                </a:solidFill>
                <a:effectLst/>
                <a:latin typeface="Fira Code Medium"/>
              </a:rPr>
              <a:t>StudentRepository</a:t>
            </a:r>
            <a:r>
              <a:rPr kumimoji="0" lang="en-US" altLang="en-US" sz="1800" b="0" i="0" u="none" strike="noStrike" cap="none" normalizeH="0" baseline="0" dirty="0">
                <a:ln>
                  <a:noFill/>
                </a:ln>
                <a:solidFill>
                  <a:srgbClr val="000000"/>
                </a:solidFill>
                <a:effectLst/>
                <a:latin typeface="Fira Code Medium"/>
              </a:rPr>
              <a:t> </a:t>
            </a:r>
            <a:r>
              <a:rPr kumimoji="0" lang="en-US" altLang="en-US" sz="1800" b="0" i="0" u="none" strike="noStrike" cap="none" normalizeH="0" baseline="0" dirty="0" err="1">
                <a:ln>
                  <a:noFill/>
                </a:ln>
                <a:solidFill>
                  <a:srgbClr val="871094"/>
                </a:solidFill>
                <a:effectLst/>
                <a:latin typeface="Fira Code Medium"/>
              </a:rPr>
              <a:t>studentRepository</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endParaRPr kumimoji="0" lang="en-US" altLang="en-US" sz="1800" b="0" i="0" u="none" strike="noStrike" cap="none" normalizeH="0" baseline="0" dirty="0">
              <a:ln>
                <a:noFill/>
              </a:ln>
              <a:solidFill>
                <a:srgbClr val="080808"/>
              </a:solidFill>
              <a:effectLst/>
              <a:latin typeface="Fira Code Medium"/>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9E880D"/>
                </a:solidFill>
                <a:effectLst/>
                <a:latin typeface="Fira Code Medium"/>
              </a:rPr>
              <a:t>@</a:t>
            </a:r>
            <a:r>
              <a:rPr kumimoji="0" lang="en-US" altLang="en-US" sz="1800" b="0" i="0" u="none" strike="noStrike" cap="none" normalizeH="0" baseline="0" dirty="0" err="1">
                <a:ln>
                  <a:noFill/>
                </a:ln>
                <a:solidFill>
                  <a:srgbClr val="9E880D"/>
                </a:solidFill>
                <a:effectLst/>
                <a:latin typeface="Fira Code Medium"/>
              </a:rPr>
              <a:t>RequestMapping</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"/home"</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public </a:t>
            </a:r>
            <a:r>
              <a:rPr kumimoji="0" lang="en-US" altLang="en-US" sz="1800" b="0" i="0" u="none" strike="noStrike" cap="none" normalizeH="0" baseline="0" dirty="0">
                <a:ln>
                  <a:noFill/>
                </a:ln>
                <a:solidFill>
                  <a:srgbClr val="000000"/>
                </a:solidFill>
                <a:effectLst/>
                <a:latin typeface="Fira Code Medium"/>
              </a:rPr>
              <a:t>String </a:t>
            </a:r>
            <a:r>
              <a:rPr kumimoji="0" lang="en-US" altLang="en-US" sz="1800" b="0" i="0" u="none" strike="noStrike" cap="none" normalizeH="0" baseline="0" dirty="0">
                <a:ln>
                  <a:noFill/>
                </a:ln>
                <a:solidFill>
                  <a:srgbClr val="00627A"/>
                </a:solidFill>
                <a:effectLst/>
                <a:latin typeface="Fira Code Medium"/>
              </a:rPr>
              <a:t>home</a:t>
            </a:r>
            <a:r>
              <a:rPr kumimoji="0" lang="en-US" altLang="en-US" sz="1800" b="0" i="0" u="none" strike="noStrike" cap="none" normalizeH="0" baseline="0" dirty="0">
                <a:ln>
                  <a:noFill/>
                </a:ln>
                <a:solidFill>
                  <a:srgbClr val="080808"/>
                </a:solidFill>
                <a:effectLst/>
                <a:latin typeface="Fira Code Medium"/>
              </a:rPr>
              <a:t>()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return </a:t>
            </a:r>
            <a:r>
              <a:rPr kumimoji="0" lang="en-US" altLang="en-US" sz="1800" b="0" i="0" u="none" strike="noStrike" cap="none" normalizeH="0" baseline="0" dirty="0">
                <a:ln>
                  <a:noFill/>
                </a:ln>
                <a:solidFill>
                  <a:srgbClr val="067D17"/>
                </a:solidFill>
                <a:effectLst/>
                <a:latin typeface="Fira Code Medium"/>
              </a:rPr>
              <a:t>"home"</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9E880D"/>
                </a:solidFill>
                <a:effectLst/>
                <a:latin typeface="Fira Code Medium"/>
              </a:rPr>
              <a:t>@</a:t>
            </a:r>
            <a:r>
              <a:rPr kumimoji="0" lang="en-US" altLang="en-US" sz="1800" b="0" i="0" u="none" strike="noStrike" cap="none" normalizeH="0" baseline="0" dirty="0" err="1">
                <a:ln>
                  <a:noFill/>
                </a:ln>
                <a:solidFill>
                  <a:srgbClr val="9E880D"/>
                </a:solidFill>
                <a:effectLst/>
                <a:latin typeface="Fira Code Medium"/>
              </a:rPr>
              <a:t>GetMapping</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"/student-listing"</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public </a:t>
            </a:r>
            <a:r>
              <a:rPr kumimoji="0" lang="en-US" altLang="en-US" sz="1800" b="0" i="0" u="none" strike="noStrike" cap="none" normalizeH="0" baseline="0" dirty="0">
                <a:ln>
                  <a:noFill/>
                </a:ln>
                <a:solidFill>
                  <a:srgbClr val="000000"/>
                </a:solidFill>
                <a:effectLst/>
                <a:latin typeface="Fira Code Medium"/>
              </a:rPr>
              <a:t>String </a:t>
            </a:r>
            <a:r>
              <a:rPr kumimoji="0" lang="en-US" altLang="en-US" sz="1800" b="0" i="0" u="none" strike="noStrike" cap="none" normalizeH="0" baseline="0" dirty="0">
                <a:ln>
                  <a:noFill/>
                </a:ln>
                <a:solidFill>
                  <a:srgbClr val="00627A"/>
                </a:solidFill>
                <a:effectLst/>
                <a:latin typeface="Fira Code Medium"/>
              </a:rPr>
              <a:t>students</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00000"/>
                </a:solidFill>
                <a:effectLst/>
                <a:latin typeface="Fira Code Medium"/>
              </a:rPr>
              <a:t>Model </a:t>
            </a:r>
            <a:r>
              <a:rPr kumimoji="0" lang="en-US" altLang="en-US" sz="1800" b="0" i="0" u="none" strike="noStrike" cap="none" normalizeH="0" baseline="0" dirty="0">
                <a:ln>
                  <a:noFill/>
                </a:ln>
                <a:solidFill>
                  <a:srgbClr val="080808"/>
                </a:solidFill>
                <a:effectLst/>
                <a:latin typeface="Fira Code Medium"/>
              </a:rPr>
              <a:t>model)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err="1">
                <a:ln>
                  <a:noFill/>
                </a:ln>
                <a:solidFill>
                  <a:srgbClr val="080808"/>
                </a:solidFill>
                <a:effectLst/>
                <a:latin typeface="Fira Code Medium"/>
              </a:rPr>
              <a:t>model.addAttribute</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"students"</a:t>
            </a: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err="1">
                <a:ln>
                  <a:noFill/>
                </a:ln>
                <a:solidFill>
                  <a:srgbClr val="871094"/>
                </a:solidFill>
                <a:effectLst/>
                <a:latin typeface="Fira Code Medium"/>
              </a:rPr>
              <a:t>studentRepository</a:t>
            </a:r>
            <a:r>
              <a:rPr kumimoji="0" lang="en-US" altLang="en-US" sz="1800" b="0" i="0" u="none" strike="noStrike" cap="none" normalizeH="0" baseline="0" dirty="0" err="1">
                <a:ln>
                  <a:noFill/>
                </a:ln>
                <a:solidFill>
                  <a:srgbClr val="080808"/>
                </a:solidFill>
                <a:effectLst/>
                <a:latin typeface="Fira Code Medium"/>
              </a:rPr>
              <a:t>.findAll</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return </a:t>
            </a:r>
            <a:r>
              <a:rPr kumimoji="0" lang="en-US" altLang="en-US" sz="1800" b="0" i="0" u="none" strike="noStrike" cap="none" normalizeH="0" baseline="0" dirty="0">
                <a:ln>
                  <a:noFill/>
                </a:ln>
                <a:solidFill>
                  <a:srgbClr val="067D17"/>
                </a:solidFill>
                <a:effectLst/>
                <a:latin typeface="Fira Code Medium"/>
              </a:rPr>
              <a:t>"student-list"</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9E880D"/>
                </a:solidFill>
                <a:effectLst/>
                <a:latin typeface="Fira Code Medium"/>
              </a:rPr>
              <a:t>@</a:t>
            </a:r>
            <a:r>
              <a:rPr kumimoji="0" lang="en-US" altLang="en-US" sz="1800" b="0" i="0" u="none" strike="noStrike" cap="none" normalizeH="0" baseline="0" dirty="0" err="1">
                <a:ln>
                  <a:noFill/>
                </a:ln>
                <a:solidFill>
                  <a:srgbClr val="9E880D"/>
                </a:solidFill>
                <a:effectLst/>
                <a:latin typeface="Fira Code Medium"/>
              </a:rPr>
              <a:t>GetMapping</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"/student-list-plain-text"</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public </a:t>
            </a:r>
            <a:r>
              <a:rPr kumimoji="0" lang="en-US" altLang="en-US" sz="1800" b="0" i="0" u="none" strike="noStrike" cap="none" normalizeH="0" baseline="0" dirty="0" err="1">
                <a:ln>
                  <a:noFill/>
                </a:ln>
                <a:solidFill>
                  <a:srgbClr val="000000"/>
                </a:solidFill>
                <a:effectLst/>
                <a:latin typeface="Fira Code Medium"/>
              </a:rPr>
              <a:t>ResponseEntity</a:t>
            </a: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0000"/>
                </a:solidFill>
                <a:effectLst/>
                <a:latin typeface="Fira Code Medium"/>
              </a:rPr>
              <a:t>String</a:t>
            </a:r>
            <a:r>
              <a:rPr kumimoji="0" lang="en-US" altLang="en-US" sz="1800" b="0" i="0" u="none" strike="noStrike" cap="none" normalizeH="0" baseline="0" dirty="0">
                <a:ln>
                  <a:noFill/>
                </a:ln>
                <a:solidFill>
                  <a:srgbClr val="080808"/>
                </a:solidFill>
                <a:effectLst/>
                <a:latin typeface="Fira Code Medium"/>
              </a:rPr>
              <a:t>&gt; </a:t>
            </a:r>
            <a:r>
              <a:rPr kumimoji="0" lang="en-US" altLang="en-US" sz="1800" b="0" i="0" u="none" strike="noStrike" cap="none" normalizeH="0" baseline="0" dirty="0" err="1">
                <a:ln>
                  <a:noFill/>
                </a:ln>
                <a:solidFill>
                  <a:srgbClr val="00627A"/>
                </a:solidFill>
                <a:effectLst/>
                <a:latin typeface="Fira Code Medium"/>
              </a:rPr>
              <a:t>students_list</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00000"/>
                </a:solidFill>
                <a:effectLst/>
                <a:latin typeface="Fira Code Medium"/>
              </a:rPr>
              <a:t>Model </a:t>
            </a:r>
            <a:r>
              <a:rPr kumimoji="0" lang="en-US" altLang="en-US" sz="1800" b="0" i="0" u="none" strike="noStrike" cap="none" normalizeH="0" baseline="0" dirty="0">
                <a:ln>
                  <a:noFill/>
                </a:ln>
                <a:solidFill>
                  <a:srgbClr val="080808"/>
                </a:solidFill>
                <a:effectLst/>
                <a:latin typeface="Fira Code Medium"/>
              </a:rPr>
              <a:t>model)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return new </a:t>
            </a:r>
            <a:r>
              <a:rPr kumimoji="0" lang="en-US" altLang="en-US" sz="1800" b="0" i="0" u="none" strike="noStrike" cap="none" normalizeH="0" baseline="0" dirty="0" err="1">
                <a:ln>
                  <a:noFill/>
                </a:ln>
                <a:solidFill>
                  <a:srgbClr val="080808"/>
                </a:solidFill>
                <a:effectLst/>
                <a:latin typeface="Fira Code Medium"/>
              </a:rPr>
              <a:t>ResponseEntity</a:t>
            </a:r>
            <a:r>
              <a:rPr kumimoji="0" lang="en-US" altLang="en-US" sz="1800" b="0" i="0" u="none" strike="noStrike" cap="none" normalizeH="0" baseline="0" dirty="0">
                <a:ln>
                  <a:noFill/>
                </a:ln>
                <a:solidFill>
                  <a:srgbClr val="080808"/>
                </a:solidFill>
                <a:effectLst/>
                <a:latin typeface="Fira Code Medium"/>
              </a:rPr>
              <a:t>&lt;&gt;(</a:t>
            </a:r>
            <a:r>
              <a:rPr kumimoji="0" lang="en-US" altLang="en-US" sz="1800" b="0" i="0" u="none" strike="noStrike" cap="none" normalizeH="0" baseline="0" dirty="0" err="1">
                <a:ln>
                  <a:noFill/>
                </a:ln>
                <a:solidFill>
                  <a:srgbClr val="871094"/>
                </a:solidFill>
                <a:effectLst/>
                <a:latin typeface="Fira Code Medium"/>
              </a:rPr>
              <a:t>studentRepository</a:t>
            </a:r>
            <a:r>
              <a:rPr kumimoji="0" lang="en-US" altLang="en-US" sz="1800" b="0" i="0" u="none" strike="noStrike" cap="none" normalizeH="0" baseline="0" dirty="0" err="1">
                <a:ln>
                  <a:noFill/>
                </a:ln>
                <a:solidFill>
                  <a:srgbClr val="080808"/>
                </a:solidFill>
                <a:effectLst/>
                <a:latin typeface="Fira Code Medium"/>
              </a:rPr>
              <a:t>.findAll</a:t>
            </a:r>
            <a:r>
              <a:rPr kumimoji="0" lang="en-US" altLang="en-US" sz="1800" b="0" i="0" u="none" strike="noStrike" cap="none" normalizeH="0" baseline="0" dirty="0">
                <a:ln>
                  <a:noFill/>
                </a:ln>
                <a:solidFill>
                  <a:srgbClr val="080808"/>
                </a:solidFill>
                <a:effectLst/>
                <a:latin typeface="Fira Code Medium"/>
              </a:rPr>
              <a:t>()</a:t>
            </a:r>
          </a:p>
          <a:p>
            <a:pPr marL="0" lvl="0" indent="0" eaLnBrk="0" fontAlgn="base" hangingPunct="0">
              <a:lnSpc>
                <a:spcPct val="100000"/>
              </a:lnSpc>
              <a:spcBef>
                <a:spcPct val="0"/>
              </a:spcBef>
              <a:spcAft>
                <a:spcPct val="0"/>
              </a:spcAft>
              <a:buNone/>
            </a:pPr>
            <a:r>
              <a:rPr lang="en-US" altLang="en-US" sz="1800" dirty="0">
                <a:solidFill>
                  <a:srgbClr val="080808"/>
                </a:solidFill>
                <a:latin typeface="Fira Code Medium"/>
              </a:rPr>
              <a:t>		</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err="1">
                <a:ln>
                  <a:noFill/>
                </a:ln>
                <a:solidFill>
                  <a:srgbClr val="080808"/>
                </a:solidFill>
                <a:effectLst/>
                <a:latin typeface="Fira Code Medium"/>
              </a:rPr>
              <a:t>toString</a:t>
            </a: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err="1">
                <a:ln>
                  <a:noFill/>
                </a:ln>
                <a:solidFill>
                  <a:srgbClr val="000000"/>
                </a:solidFill>
                <a:effectLst/>
                <a:latin typeface="Fira Code Medium"/>
              </a:rPr>
              <a:t>HttpStatus</a:t>
            </a:r>
            <a:r>
              <a:rPr kumimoji="0" lang="en-US" altLang="en-US" sz="1800" b="0" i="0" u="none" strike="noStrike" cap="none" normalizeH="0" baseline="0" dirty="0" err="1">
                <a:ln>
                  <a:noFill/>
                </a:ln>
                <a:solidFill>
                  <a:srgbClr val="080808"/>
                </a:solidFill>
                <a:effectLst/>
                <a:latin typeface="Fira Code Medium"/>
              </a:rPr>
              <a:t>.</a:t>
            </a:r>
            <a:r>
              <a:rPr kumimoji="0" lang="en-US" altLang="en-US" sz="1800" b="0" i="1" u="none" strike="noStrike" cap="none" normalizeH="0" baseline="0" dirty="0" err="1">
                <a:ln>
                  <a:noFill/>
                </a:ln>
                <a:solidFill>
                  <a:srgbClr val="871094"/>
                </a:solidFill>
                <a:effectLst/>
                <a:latin typeface="Fira Code Medium"/>
              </a:rPr>
              <a:t>OK</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465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4BD2-5116-4023-A79B-AE08C3325495}"/>
              </a:ext>
            </a:extLst>
          </p:cNvPr>
          <p:cNvSpPr>
            <a:spLocks noGrp="1"/>
          </p:cNvSpPr>
          <p:nvPr>
            <p:ph type="title"/>
          </p:nvPr>
        </p:nvSpPr>
        <p:spPr>
          <a:xfrm>
            <a:off x="838200" y="365125"/>
            <a:ext cx="10515600" cy="938381"/>
          </a:xfrm>
        </p:spPr>
        <p:txBody>
          <a:bodyPr>
            <a:normAutofit/>
          </a:bodyPr>
          <a:lstStyle/>
          <a:p>
            <a:r>
              <a:rPr lang="en-US" sz="4000" dirty="0"/>
              <a:t>Spring View Technology</a:t>
            </a:r>
          </a:p>
        </p:txBody>
      </p:sp>
      <p:sp>
        <p:nvSpPr>
          <p:cNvPr id="3" name="Content Placeholder 2">
            <a:extLst>
              <a:ext uri="{FF2B5EF4-FFF2-40B4-BE49-F238E27FC236}">
                <a16:creationId xmlns:a16="http://schemas.microsoft.com/office/drawing/2014/main" id="{24B09D27-B6AA-4F32-B3A4-B0719E850E59}"/>
              </a:ext>
            </a:extLst>
          </p:cNvPr>
          <p:cNvSpPr>
            <a:spLocks noGrp="1"/>
          </p:cNvSpPr>
          <p:nvPr>
            <p:ph idx="1"/>
          </p:nvPr>
        </p:nvSpPr>
        <p:spPr>
          <a:xfrm>
            <a:off x="838200" y="1429966"/>
            <a:ext cx="10515600" cy="4746997"/>
          </a:xfrm>
        </p:spPr>
        <p:txBody>
          <a:bodyPr/>
          <a:lstStyle/>
          <a:p>
            <a:r>
              <a:rPr lang="en-US" dirty="0"/>
              <a:t>The Spring web framework is built around the MVC (Model-View-Controller) pattern, which makes it easier to separate concerns in an application. </a:t>
            </a:r>
          </a:p>
          <a:p>
            <a:r>
              <a:rPr lang="en-US" dirty="0"/>
              <a:t>This allows for the possibility to use different view technologies, from the well established JSP technology to a variety of template engines.</a:t>
            </a:r>
          </a:p>
          <a:p>
            <a:pPr lvl="1"/>
            <a:r>
              <a:rPr lang="en-US" dirty="0"/>
              <a:t>Java Server Pages</a:t>
            </a:r>
          </a:p>
          <a:p>
            <a:pPr lvl="1"/>
            <a:r>
              <a:rPr lang="en-US" dirty="0" err="1"/>
              <a:t>Thymeleaf</a:t>
            </a:r>
            <a:endParaRPr lang="en-US" dirty="0"/>
          </a:p>
          <a:p>
            <a:pPr lvl="1">
              <a:lnSpc>
                <a:spcPct val="100000"/>
              </a:lnSpc>
              <a:spcBef>
                <a:spcPts val="600"/>
              </a:spcBef>
            </a:pPr>
            <a:r>
              <a:rPr lang="en-US" dirty="0" err="1"/>
              <a:t>FreeMarker</a:t>
            </a:r>
            <a:endParaRPr lang="en-US" dirty="0"/>
          </a:p>
          <a:p>
            <a:pPr lvl="1">
              <a:lnSpc>
                <a:spcPct val="100000"/>
              </a:lnSpc>
              <a:spcBef>
                <a:spcPts val="600"/>
              </a:spcBef>
            </a:pPr>
            <a:r>
              <a:rPr lang="en-US" dirty="0"/>
              <a:t>Groovy Markup Template Engine</a:t>
            </a:r>
          </a:p>
        </p:txBody>
      </p:sp>
    </p:spTree>
    <p:extLst>
      <p:ext uri="{BB962C8B-B14F-4D97-AF65-F5344CB8AC3E}">
        <p14:creationId xmlns:p14="http://schemas.microsoft.com/office/powerpoint/2010/main" val="393796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AF0A-CA96-4FB0-BE6D-5D0D2BC125A5}"/>
              </a:ext>
            </a:extLst>
          </p:cNvPr>
          <p:cNvSpPr>
            <a:spLocks noGrp="1"/>
          </p:cNvSpPr>
          <p:nvPr>
            <p:ph type="title"/>
          </p:nvPr>
        </p:nvSpPr>
        <p:spPr>
          <a:xfrm>
            <a:off x="838200" y="365126"/>
            <a:ext cx="10515600" cy="369332"/>
          </a:xfrm>
        </p:spPr>
        <p:txBody>
          <a:bodyPr>
            <a:normAutofit fontScale="90000"/>
          </a:bodyPr>
          <a:lstStyle/>
          <a:p>
            <a:r>
              <a:rPr lang="en-US" sz="4000" dirty="0" err="1"/>
              <a:t>Thymeleaf</a:t>
            </a:r>
            <a:r>
              <a:rPr lang="en-US" sz="4000" dirty="0"/>
              <a:t> Template Engine example</a:t>
            </a:r>
          </a:p>
        </p:txBody>
      </p:sp>
      <p:sp>
        <p:nvSpPr>
          <p:cNvPr id="4" name="Rectangle 1">
            <a:extLst>
              <a:ext uri="{FF2B5EF4-FFF2-40B4-BE49-F238E27FC236}">
                <a16:creationId xmlns:a16="http://schemas.microsoft.com/office/drawing/2014/main" id="{C0BAFFAD-F45D-43AF-8376-007146FFD8F0}"/>
              </a:ext>
            </a:extLst>
          </p:cNvPr>
          <p:cNvSpPr>
            <a:spLocks noGrp="1" noChangeArrowheads="1"/>
          </p:cNvSpPr>
          <p:nvPr>
            <p:ph idx="1"/>
          </p:nvPr>
        </p:nvSpPr>
        <p:spPr bwMode="auto">
          <a:xfrm>
            <a:off x="1042481" y="1023696"/>
            <a:ext cx="10056779" cy="5324535"/>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t="100000"/>
            </a:path>
            <a:tileRect r="-100000" b="-100000"/>
          </a:gra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Fira Code Medium"/>
              </a:rPr>
              <a:t>&lt;!DOCTYPE </a:t>
            </a:r>
            <a:r>
              <a:rPr kumimoji="0" lang="en-US" altLang="en-US" sz="2000" b="0" i="0" u="none" strike="noStrike" cap="none" normalizeH="0" baseline="0" dirty="0">
                <a:ln>
                  <a:noFill/>
                </a:ln>
                <a:solidFill>
                  <a:srgbClr val="174AD4"/>
                </a:solidFill>
                <a:effectLst/>
                <a:latin typeface="Fira Code Medium"/>
              </a:rPr>
              <a:t>html</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html </a:t>
            </a:r>
            <a:r>
              <a:rPr kumimoji="0" lang="en-US" altLang="en-US" sz="2000" b="0" i="0" u="none" strike="noStrike" cap="none" normalizeH="0" baseline="0" dirty="0" err="1">
                <a:ln>
                  <a:noFill/>
                </a:ln>
                <a:solidFill>
                  <a:srgbClr val="174AD4"/>
                </a:solidFill>
                <a:effectLst/>
                <a:latin typeface="Fira Code Medium"/>
              </a:rPr>
              <a:t>lang</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en</a:t>
            </a:r>
            <a:r>
              <a:rPr kumimoji="0" lang="en-US" altLang="en-US" sz="2000" b="0" i="0" u="none" strike="noStrike" cap="none" normalizeH="0" baseline="0" dirty="0">
                <a:ln>
                  <a:noFill/>
                </a:ln>
                <a:solidFill>
                  <a:srgbClr val="067D17"/>
                </a:solidFill>
                <a:effectLst/>
                <a:latin typeface="Fira Code Medium"/>
              </a:rPr>
              <a:t>“  </a:t>
            </a:r>
            <a:r>
              <a:rPr kumimoji="0" lang="en-US" altLang="en-US" sz="2000" b="0" i="0" u="none" strike="noStrike" cap="none" normalizeH="0" baseline="0" dirty="0" err="1">
                <a:ln>
                  <a:noFill/>
                </a:ln>
                <a:solidFill>
                  <a:srgbClr val="174AD4"/>
                </a:solidFill>
                <a:effectLst/>
                <a:latin typeface="Fira Code Medium"/>
              </a:rPr>
              <a:t>xmlns</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67D17"/>
                </a:solidFill>
                <a:effectLst/>
                <a:latin typeface="Fira Code Medium"/>
                <a:hlinkClick r:id="rId2"/>
              </a:rPr>
              <a:t>http://www.w3.org/1999/xhtml</a:t>
            </a:r>
            <a:r>
              <a:rPr kumimoji="0" lang="en-US" altLang="en-US" sz="2000" b="0" i="0" u="none" strike="noStrike" cap="none" normalizeH="0" baseline="0" dirty="0">
                <a:ln>
                  <a:noFill/>
                </a:ln>
                <a:solidFill>
                  <a:srgbClr val="067D17"/>
                </a:solidFill>
                <a:effectLst/>
                <a:latin typeface="Fira Code Medium"/>
              </a:rPr>
              <a:t>  </a:t>
            </a:r>
          </a:p>
          <a:p>
            <a:pPr marL="0" lvl="0" indent="0" eaLnBrk="0" fontAlgn="base" hangingPunct="0">
              <a:lnSpc>
                <a:spcPct val="100000"/>
              </a:lnSpc>
              <a:spcBef>
                <a:spcPct val="0"/>
              </a:spcBef>
              <a:spcAft>
                <a:spcPct val="0"/>
              </a:spcAft>
              <a:buNone/>
            </a:pPr>
            <a:r>
              <a:rPr lang="en-US" altLang="en-US" sz="2000" dirty="0">
                <a:solidFill>
                  <a:srgbClr val="067D17"/>
                </a:solidFill>
                <a:latin typeface="Fira Code Medium"/>
              </a:rPr>
              <a:t>         </a:t>
            </a:r>
            <a:r>
              <a:rPr kumimoji="0" lang="en-US" altLang="en-US" sz="2000" b="0" i="0" u="none" strike="noStrike" cap="none" normalizeH="0" baseline="0" dirty="0" err="1">
                <a:ln>
                  <a:noFill/>
                </a:ln>
                <a:solidFill>
                  <a:srgbClr val="174AD4"/>
                </a:solidFill>
                <a:effectLst/>
                <a:latin typeface="Fira Code Medium"/>
              </a:rPr>
              <a:t>xmlns:</a:t>
            </a:r>
            <a:r>
              <a:rPr kumimoji="0" lang="en-US" altLang="en-US" sz="2000" b="0" i="0" u="none" strike="noStrike" cap="none" normalizeH="0" baseline="0" dirty="0" err="1">
                <a:ln>
                  <a:noFill/>
                </a:ln>
                <a:solidFill>
                  <a:srgbClr val="871094"/>
                </a:solidFill>
                <a:effectLst/>
                <a:latin typeface="Fira Code Medium"/>
              </a:rPr>
              <a:t>th</a:t>
            </a:r>
            <a:r>
              <a:rPr kumimoji="0" lang="en-US" altLang="en-US" sz="2000" b="0" i="0" u="none" strike="noStrike" cap="none" normalizeH="0" baseline="0" dirty="0">
                <a:ln>
                  <a:noFill/>
                </a:ln>
                <a:solidFill>
                  <a:srgbClr val="067D17"/>
                </a:solidFill>
                <a:effectLst/>
                <a:latin typeface="Fira Code Medium"/>
              </a:rPr>
              <a:t>="http://www.thymeleaf.org"</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lang="en-US" altLang="en-US" sz="2000" dirty="0">
                <a:solidFill>
                  <a:srgbClr val="080808"/>
                </a:solidFill>
                <a:latin typeface="Fira Code Medium"/>
              </a:rPr>
              <a:t>&lt;</a:t>
            </a:r>
            <a:r>
              <a:rPr lang="en-US" altLang="en-US" sz="2000" dirty="0">
                <a:solidFill>
                  <a:srgbClr val="0033B3"/>
                </a:solidFill>
                <a:latin typeface="Fira Code Medium"/>
              </a:rPr>
              <a:t>body</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="container p4 m4"</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h2</a:t>
            </a:r>
            <a:r>
              <a:rPr lang="en-US" altLang="en-US" sz="2000" dirty="0">
                <a:solidFill>
                  <a:srgbClr val="080808"/>
                </a:solidFill>
                <a:latin typeface="Fira Code Medium"/>
              </a:rPr>
              <a:t>&gt;Student List:&lt;/</a:t>
            </a:r>
            <a:r>
              <a:rPr lang="en-US" altLang="en-US" sz="2000" dirty="0">
                <a:solidFill>
                  <a:srgbClr val="0033B3"/>
                </a:solidFill>
                <a:latin typeface="Fira Code Medium"/>
              </a:rPr>
              <a:t>h2</a:t>
            </a:r>
            <a:r>
              <a:rPr lang="en-US" altLang="en-US" sz="2000" dirty="0">
                <a:solidFill>
                  <a:srgbClr val="080808"/>
                </a:solidFill>
                <a:latin typeface="Fira Code Medium"/>
              </a:rPr>
              <a:t>&gt;&lt;</a:t>
            </a:r>
            <a:r>
              <a:rPr lang="en-US" altLang="en-US" sz="2000" dirty="0" err="1">
                <a:solidFill>
                  <a:srgbClr val="0033B3"/>
                </a:solidFill>
                <a:latin typeface="Fira Code Medium"/>
              </a:rPr>
              <a:t>hr</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="row"</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="col-2"</a:t>
            </a:r>
            <a:r>
              <a:rPr lang="en-US" altLang="en-US" sz="2000" dirty="0">
                <a:solidFill>
                  <a:srgbClr val="080808"/>
                </a:solidFill>
                <a:latin typeface="Fira Code Medium"/>
              </a:rPr>
              <a:t>&gt;Student Id&lt;/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="col-4"</a:t>
            </a:r>
            <a:r>
              <a:rPr lang="en-US" altLang="en-US" sz="2000" dirty="0">
                <a:solidFill>
                  <a:srgbClr val="080808"/>
                </a:solidFill>
                <a:latin typeface="Fira Code Medium"/>
              </a:rPr>
              <a:t>&gt;Name&lt;/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="col-2"</a:t>
            </a:r>
            <a:r>
              <a:rPr lang="en-US" altLang="en-US" sz="2000" dirty="0">
                <a:solidFill>
                  <a:srgbClr val="080808"/>
                </a:solidFill>
                <a:latin typeface="Fira Code Medium"/>
              </a:rPr>
              <a:t>&gt;GPAX&lt;/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="row" </a:t>
            </a:r>
            <a:r>
              <a:rPr lang="en-US" altLang="en-US" sz="2000" dirty="0" err="1">
                <a:solidFill>
                  <a:srgbClr val="871094"/>
                </a:solidFill>
                <a:latin typeface="Fira Code Medium"/>
              </a:rPr>
              <a:t>th</a:t>
            </a:r>
            <a:r>
              <a:rPr lang="en-US" altLang="en-US" sz="2000" dirty="0" err="1">
                <a:solidFill>
                  <a:srgbClr val="174AD4"/>
                </a:solidFill>
                <a:latin typeface="Fira Code Medium"/>
              </a:rPr>
              <a:t>:each</a:t>
            </a:r>
            <a:r>
              <a:rPr lang="en-US" altLang="en-US" sz="2000" dirty="0">
                <a:solidFill>
                  <a:srgbClr val="067D17"/>
                </a:solidFill>
                <a:latin typeface="Fira Code Medium"/>
              </a:rPr>
              <a:t>="student : ${students}"</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="col-2" </a:t>
            </a:r>
            <a:r>
              <a:rPr lang="en-US" altLang="en-US" sz="2000" dirty="0" err="1">
                <a:solidFill>
                  <a:srgbClr val="871094"/>
                </a:solidFill>
                <a:latin typeface="Fira Code Medium"/>
              </a:rPr>
              <a:t>th</a:t>
            </a:r>
            <a:r>
              <a:rPr lang="en-US" altLang="en-US" sz="2000" dirty="0" err="1">
                <a:solidFill>
                  <a:srgbClr val="174AD4"/>
                </a:solidFill>
                <a:latin typeface="Fira Code Medium"/>
              </a:rPr>
              <a:t>:text</a:t>
            </a:r>
            <a:r>
              <a:rPr lang="en-US" altLang="en-US" sz="2000" dirty="0">
                <a:solidFill>
                  <a:srgbClr val="067D17"/>
                </a:solidFill>
                <a:latin typeface="Fira Code Medium"/>
              </a:rPr>
              <a:t>="${student.id}"</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="col-4" </a:t>
            </a:r>
            <a:r>
              <a:rPr lang="en-US" altLang="en-US" sz="2000" dirty="0" err="1">
                <a:solidFill>
                  <a:srgbClr val="871094"/>
                </a:solidFill>
                <a:latin typeface="Fira Code Medium"/>
              </a:rPr>
              <a:t>th</a:t>
            </a:r>
            <a:r>
              <a:rPr lang="en-US" altLang="en-US" sz="2000" dirty="0" err="1">
                <a:solidFill>
                  <a:srgbClr val="174AD4"/>
                </a:solidFill>
                <a:latin typeface="Fira Code Medium"/>
              </a:rPr>
              <a:t>:text</a:t>
            </a:r>
            <a:r>
              <a:rPr lang="en-US" altLang="en-US" sz="2000" dirty="0">
                <a:solidFill>
                  <a:srgbClr val="067D17"/>
                </a:solidFill>
                <a:latin typeface="Fira Code Medium"/>
              </a:rPr>
              <a:t>="${student.name}"</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="col-2" </a:t>
            </a:r>
            <a:r>
              <a:rPr lang="en-US" altLang="en-US" sz="2000" dirty="0" err="1">
                <a:solidFill>
                  <a:srgbClr val="871094"/>
                </a:solidFill>
                <a:latin typeface="Fira Code Medium"/>
              </a:rPr>
              <a:t>th</a:t>
            </a:r>
            <a:r>
              <a:rPr lang="en-US" altLang="en-US" sz="2000" dirty="0" err="1">
                <a:solidFill>
                  <a:srgbClr val="174AD4"/>
                </a:solidFill>
                <a:latin typeface="Fira Code Medium"/>
              </a:rPr>
              <a:t>:text</a:t>
            </a:r>
            <a:r>
              <a:rPr lang="en-US" altLang="en-US" sz="2000" dirty="0">
                <a:solidFill>
                  <a:srgbClr val="067D17"/>
                </a:solidFill>
                <a:latin typeface="Fira Code Medium"/>
              </a:rPr>
              <a:t>="${</a:t>
            </a:r>
            <a:r>
              <a:rPr lang="en-US" altLang="en-US" sz="2000" dirty="0" err="1">
                <a:solidFill>
                  <a:srgbClr val="067D17"/>
                </a:solidFill>
                <a:latin typeface="Fira Code Medium"/>
              </a:rPr>
              <a:t>student.gpax</a:t>
            </a:r>
            <a:r>
              <a:rPr lang="en-US" altLang="en-US" sz="2000" dirty="0">
                <a:solidFill>
                  <a:srgbClr val="067D17"/>
                </a:solidFill>
                <a:latin typeface="Fira Code Medium"/>
              </a:rPr>
              <a:t>}"</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&lt;/</a:t>
            </a:r>
            <a:r>
              <a:rPr lang="en-US" altLang="en-US" sz="2000" dirty="0">
                <a:solidFill>
                  <a:srgbClr val="0033B3"/>
                </a:solidFill>
                <a:latin typeface="Fira Code Medium"/>
              </a:rPr>
              <a:t>div</a:t>
            </a:r>
            <a:r>
              <a:rPr lang="en-US" altLang="en-US" sz="2000" dirty="0">
                <a:solidFill>
                  <a:srgbClr val="080808"/>
                </a:solidFill>
                <a:latin typeface="Fira Code Medium"/>
              </a:rPr>
              <a:t>&gt;</a:t>
            </a:r>
            <a:endParaRPr lang="en-US" altLang="en-US" dirty="0">
              <a:solidFill>
                <a:schemeClr val="tx1"/>
              </a:solidFill>
              <a:latin typeface="Arial" panose="020B0604020202020204" pitchFamily="34" charset="0"/>
            </a:endParaRPr>
          </a:p>
        </p:txBody>
      </p:sp>
      <p:sp>
        <p:nvSpPr>
          <p:cNvPr id="3" name="Rectangle 1">
            <a:extLst>
              <a:ext uri="{FF2B5EF4-FFF2-40B4-BE49-F238E27FC236}">
                <a16:creationId xmlns:a16="http://schemas.microsoft.com/office/drawing/2014/main" id="{E4732148-A99B-45A1-82D0-4805258D9C2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466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2CC9-4F51-4BAB-9B4F-F13670730897}"/>
              </a:ext>
            </a:extLst>
          </p:cNvPr>
          <p:cNvSpPr>
            <a:spLocks noGrp="1"/>
          </p:cNvSpPr>
          <p:nvPr>
            <p:ph type="title"/>
          </p:nvPr>
        </p:nvSpPr>
        <p:spPr>
          <a:xfrm>
            <a:off x="838200" y="365125"/>
            <a:ext cx="10515600" cy="821649"/>
          </a:xfrm>
        </p:spPr>
        <p:txBody>
          <a:bodyPr>
            <a:normAutofit/>
          </a:bodyPr>
          <a:lstStyle/>
          <a:p>
            <a:r>
              <a:rPr lang="en-US" sz="4000" dirty="0"/>
              <a:t>Spring Framework Annotations</a:t>
            </a:r>
          </a:p>
        </p:txBody>
      </p:sp>
      <p:sp>
        <p:nvSpPr>
          <p:cNvPr id="3" name="Content Placeholder 2">
            <a:extLst>
              <a:ext uri="{FF2B5EF4-FFF2-40B4-BE49-F238E27FC236}">
                <a16:creationId xmlns:a16="http://schemas.microsoft.com/office/drawing/2014/main" id="{1E6CDC8D-D708-4F85-92BB-57B662DE5B07}"/>
              </a:ext>
            </a:extLst>
          </p:cNvPr>
          <p:cNvSpPr>
            <a:spLocks noGrp="1"/>
          </p:cNvSpPr>
          <p:nvPr>
            <p:ph idx="1"/>
          </p:nvPr>
        </p:nvSpPr>
        <p:spPr>
          <a:xfrm>
            <a:off x="838200" y="1313234"/>
            <a:ext cx="10515600" cy="4863729"/>
          </a:xfrm>
        </p:spPr>
        <p:txBody>
          <a:bodyPr>
            <a:normAutofit/>
          </a:bodyPr>
          <a:lstStyle/>
          <a:p>
            <a:pPr>
              <a:lnSpc>
                <a:spcPct val="100000"/>
              </a:lnSpc>
              <a:spcBef>
                <a:spcPts val="600"/>
              </a:spcBef>
            </a:pPr>
            <a:r>
              <a:rPr lang="en-US" dirty="0"/>
              <a:t>Basically, there are 6 types of annotation available in the whole spring framework.</a:t>
            </a:r>
          </a:p>
          <a:p>
            <a:pPr marL="914400" lvl="1" indent="-457200">
              <a:lnSpc>
                <a:spcPct val="100000"/>
              </a:lnSpc>
              <a:spcBef>
                <a:spcPts val="600"/>
              </a:spcBef>
              <a:buFont typeface="+mj-lt"/>
              <a:buAutoNum type="arabicPeriod"/>
            </a:pPr>
            <a:r>
              <a:rPr lang="en-US" dirty="0">
                <a:solidFill>
                  <a:srgbClr val="0070C0"/>
                </a:solidFill>
              </a:rPr>
              <a:t>Spring Web Annotations</a:t>
            </a:r>
          </a:p>
          <a:p>
            <a:pPr marL="914400" lvl="1" indent="-457200">
              <a:lnSpc>
                <a:spcPct val="100000"/>
              </a:lnSpc>
              <a:spcBef>
                <a:spcPts val="600"/>
              </a:spcBef>
              <a:buFont typeface="+mj-lt"/>
              <a:buAutoNum type="arabicPeriod"/>
            </a:pPr>
            <a:r>
              <a:rPr lang="en-US" dirty="0">
                <a:solidFill>
                  <a:srgbClr val="0070C0"/>
                </a:solidFill>
              </a:rPr>
              <a:t>Spring Core Annotations</a:t>
            </a:r>
          </a:p>
          <a:p>
            <a:pPr marL="914400" lvl="1" indent="-457200">
              <a:lnSpc>
                <a:spcPct val="100000"/>
              </a:lnSpc>
              <a:spcBef>
                <a:spcPts val="600"/>
              </a:spcBef>
              <a:buFont typeface="+mj-lt"/>
              <a:buAutoNum type="arabicPeriod"/>
            </a:pPr>
            <a:r>
              <a:rPr lang="en-US" dirty="0">
                <a:solidFill>
                  <a:srgbClr val="0070C0"/>
                </a:solidFill>
              </a:rPr>
              <a:t>Spring Boot Annotations</a:t>
            </a:r>
          </a:p>
          <a:p>
            <a:pPr marL="914400" lvl="1" indent="-457200">
              <a:lnSpc>
                <a:spcPct val="100000"/>
              </a:lnSpc>
              <a:spcBef>
                <a:spcPts val="600"/>
              </a:spcBef>
              <a:buFont typeface="+mj-lt"/>
              <a:buAutoNum type="arabicPeriod"/>
            </a:pPr>
            <a:r>
              <a:rPr lang="en-US" dirty="0"/>
              <a:t>Spring Scheduling Annotations</a:t>
            </a:r>
          </a:p>
          <a:p>
            <a:pPr marL="914400" lvl="1" indent="-457200">
              <a:lnSpc>
                <a:spcPct val="100000"/>
              </a:lnSpc>
              <a:spcBef>
                <a:spcPts val="600"/>
              </a:spcBef>
              <a:buFont typeface="+mj-lt"/>
              <a:buAutoNum type="arabicPeriod"/>
            </a:pPr>
            <a:r>
              <a:rPr lang="en-US" dirty="0"/>
              <a:t>Spring Data Annotations</a:t>
            </a:r>
          </a:p>
          <a:p>
            <a:pPr marL="914400" lvl="1" indent="-457200">
              <a:lnSpc>
                <a:spcPct val="100000"/>
              </a:lnSpc>
              <a:spcBef>
                <a:spcPts val="600"/>
              </a:spcBef>
              <a:buFont typeface="+mj-lt"/>
              <a:buAutoNum type="arabicPeriod"/>
            </a:pPr>
            <a:r>
              <a:rPr lang="en-US" dirty="0">
                <a:solidFill>
                  <a:srgbClr val="0070C0"/>
                </a:solidFill>
              </a:rPr>
              <a:t>Spring Bean Annotations</a:t>
            </a:r>
          </a:p>
        </p:txBody>
      </p:sp>
    </p:spTree>
    <p:extLst>
      <p:ext uri="{BB962C8B-B14F-4D97-AF65-F5344CB8AC3E}">
        <p14:creationId xmlns:p14="http://schemas.microsoft.com/office/powerpoint/2010/main" val="282589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9B0A-FA80-4F27-95E7-B6F1A02D7B89}"/>
              </a:ext>
            </a:extLst>
          </p:cNvPr>
          <p:cNvSpPr>
            <a:spLocks noGrp="1"/>
          </p:cNvSpPr>
          <p:nvPr>
            <p:ph type="title"/>
          </p:nvPr>
        </p:nvSpPr>
        <p:spPr>
          <a:xfrm>
            <a:off x="838200" y="462406"/>
            <a:ext cx="10515600" cy="792466"/>
          </a:xfrm>
        </p:spPr>
        <p:txBody>
          <a:bodyPr>
            <a:normAutofit/>
          </a:bodyPr>
          <a:lstStyle/>
          <a:p>
            <a:r>
              <a:rPr lang="en-US" sz="4000" b="1" dirty="0"/>
              <a:t>Spring Data JPA</a:t>
            </a:r>
          </a:p>
        </p:txBody>
      </p:sp>
      <p:sp>
        <p:nvSpPr>
          <p:cNvPr id="3" name="Content Placeholder 2">
            <a:extLst>
              <a:ext uri="{FF2B5EF4-FFF2-40B4-BE49-F238E27FC236}">
                <a16:creationId xmlns:a16="http://schemas.microsoft.com/office/drawing/2014/main" id="{F7FF584E-5211-42CF-9E47-0F2940328A97}"/>
              </a:ext>
            </a:extLst>
          </p:cNvPr>
          <p:cNvSpPr>
            <a:spLocks noGrp="1"/>
          </p:cNvSpPr>
          <p:nvPr>
            <p:ph idx="1"/>
          </p:nvPr>
        </p:nvSpPr>
        <p:spPr>
          <a:xfrm>
            <a:off x="838200" y="1332689"/>
            <a:ext cx="6382110" cy="4873457"/>
          </a:xfrm>
        </p:spPr>
        <p:txBody>
          <a:bodyPr>
            <a:normAutofit/>
          </a:bodyPr>
          <a:lstStyle/>
          <a:p>
            <a:r>
              <a:rPr lang="en-US" sz="2000" dirty="0"/>
              <a:t>Managing data between java classes or objects and the relational database is a very cumbersome and tricky task. </a:t>
            </a:r>
          </a:p>
          <a:p>
            <a:r>
              <a:rPr lang="en-US" sz="2000" dirty="0"/>
              <a:t>The DAO (Data Access Object) layer usually contains a lot of </a:t>
            </a:r>
            <a:r>
              <a:rPr lang="en-US" sz="2000" b="1" dirty="0">
                <a:solidFill>
                  <a:schemeClr val="accent2"/>
                </a:solidFill>
              </a:rPr>
              <a:t>boilerplate code</a:t>
            </a:r>
            <a:r>
              <a:rPr lang="en-US" sz="2000" dirty="0">
                <a:solidFill>
                  <a:schemeClr val="accent2"/>
                </a:solidFill>
              </a:rPr>
              <a:t> </a:t>
            </a:r>
            <a:r>
              <a:rPr lang="en-US" sz="2000" dirty="0"/>
              <a:t>that should be simplified in order to reduce the number of lines of code and make the code reusable.</a:t>
            </a:r>
          </a:p>
          <a:p>
            <a:r>
              <a:rPr lang="en-US" sz="2000" dirty="0"/>
              <a:t>Spring Data JPA: </a:t>
            </a:r>
          </a:p>
          <a:p>
            <a:pPr lvl="1"/>
            <a:r>
              <a:rPr lang="en-US" sz="1800" dirty="0"/>
              <a:t>This provides </a:t>
            </a:r>
            <a:r>
              <a:rPr lang="en-US" sz="1800" dirty="0">
                <a:solidFill>
                  <a:schemeClr val="accent5">
                    <a:lumMod val="75000"/>
                  </a:schemeClr>
                </a:solidFill>
              </a:rPr>
              <a:t>spring data repository interfaces </a:t>
            </a:r>
            <a:r>
              <a:rPr lang="en-US" sz="1800" dirty="0"/>
              <a:t>which are implemented to create JPA repositories.</a:t>
            </a:r>
          </a:p>
          <a:p>
            <a:pPr lvl="1"/>
            <a:r>
              <a:rPr lang="en-US" sz="1800" dirty="0"/>
              <a:t>Spring Data JPA provides a solution to </a:t>
            </a:r>
            <a:r>
              <a:rPr lang="en-US" sz="1800" dirty="0">
                <a:solidFill>
                  <a:schemeClr val="accent6">
                    <a:lumMod val="75000"/>
                  </a:schemeClr>
                </a:solidFill>
              </a:rPr>
              <a:t>reduce a lot of boilerplate </a:t>
            </a:r>
            <a:r>
              <a:rPr lang="en-US" sz="1800" dirty="0"/>
              <a:t>code. </a:t>
            </a:r>
          </a:p>
          <a:p>
            <a:pPr lvl="1"/>
            <a:r>
              <a:rPr lang="en-US" sz="1800" dirty="0"/>
              <a:t>Spring Data JPA provides an </a:t>
            </a:r>
            <a:r>
              <a:rPr lang="en-US" sz="1800" b="1" dirty="0"/>
              <a:t>out-of-the-box</a:t>
            </a:r>
            <a:r>
              <a:rPr lang="en-US" sz="1800" dirty="0"/>
              <a:t> implementation for all the required CRUD operations for the JPA entity so </a:t>
            </a:r>
            <a:r>
              <a:rPr lang="en-US" sz="1800" dirty="0">
                <a:solidFill>
                  <a:schemeClr val="accent2">
                    <a:lumMod val="75000"/>
                  </a:schemeClr>
                </a:solidFill>
              </a:rPr>
              <a:t>we don't have to write the same boilerplate code </a:t>
            </a:r>
            <a:r>
              <a:rPr lang="en-US" sz="1800" b="1" dirty="0">
                <a:solidFill>
                  <a:schemeClr val="accent2">
                    <a:lumMod val="75000"/>
                  </a:schemeClr>
                </a:solidFill>
              </a:rPr>
              <a:t>again and again</a:t>
            </a:r>
            <a:r>
              <a:rPr lang="en-US" sz="1800" dirty="0"/>
              <a:t>.</a:t>
            </a:r>
          </a:p>
        </p:txBody>
      </p:sp>
      <p:sp>
        <p:nvSpPr>
          <p:cNvPr id="4" name="Rectangle 1">
            <a:extLst>
              <a:ext uri="{FF2B5EF4-FFF2-40B4-BE49-F238E27FC236}">
                <a16:creationId xmlns:a16="http://schemas.microsoft.com/office/drawing/2014/main" id="{DE343F0D-D6E3-419C-B46F-94A5B4318FD8}"/>
              </a:ext>
            </a:extLst>
          </p:cNvPr>
          <p:cNvSpPr>
            <a:spLocks noChangeArrowheads="1"/>
          </p:cNvSpPr>
          <p:nvPr/>
        </p:nvSpPr>
        <p:spPr bwMode="auto">
          <a:xfrm>
            <a:off x="7220310" y="3677084"/>
            <a:ext cx="4235570" cy="1384995"/>
          </a:xfrm>
          <a:prstGeom prst="rect">
            <a:avLst/>
          </a:prstGeom>
          <a:solidFill>
            <a:schemeClr val="accent6">
              <a:lumMod val="20000"/>
              <a:lumOff val="80000"/>
            </a:schemeClr>
          </a:solidFill>
          <a:ln w="9525">
            <a:solidFill>
              <a:schemeClr val="accent6">
                <a:lumMod val="60000"/>
                <a:lumOff val="4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ProductRepository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static final int </a:t>
            </a:r>
            <a:r>
              <a:rPr kumimoji="0" lang="en-US" altLang="en-US" sz="1200" b="0" i="1"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PAGE_SIZE </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50</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EntityManager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627A"/>
                </a:solidFill>
                <a:effectLst/>
                <a:latin typeface="Courier New" panose="02070309020205020404" pitchFamily="49" charset="0"/>
                <a:cs typeface="Courier New" panose="02070309020205020404" pitchFamily="49" charset="0"/>
              </a:rPr>
              <a:t>getEntityManager</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altLang="en-US" sz="1200" dirty="0">
                <a:solidFill>
                  <a:srgbClr val="0033B3"/>
                </a:solidFill>
                <a:latin typeface="Courier New" panose="02070309020205020404" pitchFamily="49" charset="0"/>
                <a:cs typeface="Courier New" panose="02070309020205020404" pitchFamily="49" charset="0"/>
              </a:rPr>
              <a:t>   public List&lt;</a:t>
            </a:r>
            <a:r>
              <a:rPr lang="en-US" altLang="en-US" sz="1200" dirty="0">
                <a:solidFill>
                  <a:srgbClr val="000000"/>
                </a:solidFill>
                <a:latin typeface="Courier New" panose="02070309020205020404" pitchFamily="49" charset="0"/>
                <a:cs typeface="Courier New" panose="02070309020205020404" pitchFamily="49" charset="0"/>
              </a:rPr>
              <a:t>Product&gt; </a:t>
            </a:r>
            <a:r>
              <a:rPr lang="en-US" altLang="en-US" sz="1200" dirty="0" err="1">
                <a:solidFill>
                  <a:srgbClr val="00627A"/>
                </a:solidFill>
                <a:latin typeface="Courier New" panose="02070309020205020404" pitchFamily="49" charset="0"/>
                <a:cs typeface="Courier New" panose="02070309020205020404" pitchFamily="49" charset="0"/>
              </a:rPr>
              <a:t>findAll</a:t>
            </a:r>
            <a:r>
              <a:rPr lang="en-US" altLang="en-US" sz="1200" dirty="0">
                <a:solidFill>
                  <a:srgbClr val="080808"/>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a:t>
            </a:r>
            <a:r>
              <a:rPr lang="en-US" altLang="en-US" sz="1200" dirty="0">
                <a:solidFill>
                  <a:srgbClr val="000000"/>
                </a:solidFill>
                <a:latin typeface="Courier New" panose="02070309020205020404" pitchFamily="49" charset="0"/>
                <a:cs typeface="Courier New" panose="02070309020205020404" pitchFamily="49" charset="0"/>
              </a:rPr>
              <a:t>void save</a:t>
            </a:r>
            <a:r>
              <a:rPr lang="en-US" altLang="en-US" sz="1200" dirty="0">
                <a:solidFill>
                  <a:srgbClr val="080808"/>
                </a:solidFill>
                <a:latin typeface="Courier New" panose="02070309020205020404" pitchFamily="49" charset="0"/>
                <a:cs typeface="Courier New" panose="02070309020205020404" pitchFamily="49" charset="0"/>
              </a:rPr>
              <a:t>(Product p) {..}</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a:t>
            </a:r>
            <a:r>
              <a:rPr lang="en-US" altLang="en-US" sz="1200" dirty="0">
                <a:solidFill>
                  <a:srgbClr val="000000"/>
                </a:solidFill>
                <a:latin typeface="Courier New" panose="02070309020205020404" pitchFamily="49" charset="0"/>
                <a:cs typeface="Courier New" panose="02070309020205020404" pitchFamily="49" charset="0"/>
              </a:rPr>
              <a:t>Product </a:t>
            </a:r>
            <a:r>
              <a:rPr lang="en-US" altLang="en-US" sz="1200" dirty="0">
                <a:solidFill>
                  <a:srgbClr val="00627A"/>
                </a:solidFill>
                <a:latin typeface="Courier New" panose="02070309020205020404" pitchFamily="49" charset="0"/>
                <a:cs typeface="Courier New" panose="02070309020205020404" pitchFamily="49" charset="0"/>
              </a:rPr>
              <a:t>find</a:t>
            </a:r>
            <a:r>
              <a:rPr lang="en-US" altLang="en-US" sz="1200" dirty="0">
                <a:solidFill>
                  <a:srgbClr val="080808"/>
                </a:solidFill>
                <a:latin typeface="Courier New" panose="02070309020205020404" pitchFamily="49" charset="0"/>
                <a:cs typeface="Courier New" panose="02070309020205020404" pitchFamily="49" charset="0"/>
              </a:rPr>
              <a:t>(String </a:t>
            </a:r>
            <a:r>
              <a:rPr lang="en-US" altLang="en-US" sz="1200" dirty="0" err="1">
                <a:solidFill>
                  <a:srgbClr val="080808"/>
                </a:solidFill>
                <a:latin typeface="Courier New" panose="02070309020205020404" pitchFamily="49" charset="0"/>
                <a:cs typeface="Courier New" panose="02070309020205020404" pitchFamily="49" charset="0"/>
              </a:rPr>
              <a:t>pid</a:t>
            </a:r>
            <a:r>
              <a:rPr lang="en-US" altLang="en-US" sz="1200" dirty="0">
                <a:solidFill>
                  <a:srgbClr val="080808"/>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1">
            <a:extLst>
              <a:ext uri="{FF2B5EF4-FFF2-40B4-BE49-F238E27FC236}">
                <a16:creationId xmlns:a16="http://schemas.microsoft.com/office/drawing/2014/main" id="{B35CE40C-1501-4351-BDE8-BD4D6AB2CCA2}"/>
              </a:ext>
            </a:extLst>
          </p:cNvPr>
          <p:cNvSpPr>
            <a:spLocks noChangeArrowheads="1"/>
          </p:cNvSpPr>
          <p:nvPr/>
        </p:nvSpPr>
        <p:spPr bwMode="auto">
          <a:xfrm>
            <a:off x="7220310" y="2044005"/>
            <a:ext cx="4235570" cy="1384995"/>
          </a:xfrm>
          <a:prstGeom prst="rect">
            <a:avLst/>
          </a:prstGeom>
          <a:solidFill>
            <a:schemeClr val="accent4">
              <a:lumMod val="20000"/>
              <a:lumOff val="80000"/>
            </a:schemeClr>
          </a:solidFill>
          <a:ln w="9525">
            <a:solidFill>
              <a:schemeClr val="accent6">
                <a:lumMod val="60000"/>
                <a:lumOff val="4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CustomerRepository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static final int </a:t>
            </a:r>
            <a:r>
              <a:rPr kumimoji="0" lang="en-US" altLang="en-US" sz="1200" b="0" i="1"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PAGE_SIZE </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EntityManager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627A"/>
                </a:solidFill>
                <a:effectLst/>
                <a:latin typeface="Courier New" panose="02070309020205020404" pitchFamily="49" charset="0"/>
                <a:cs typeface="Courier New" panose="02070309020205020404" pitchFamily="49" charset="0"/>
              </a:rPr>
              <a:t>getEntityManager</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List&lt;</a:t>
            </a:r>
            <a:r>
              <a:rPr lang="en-US" altLang="en-US" sz="1200" dirty="0">
                <a:solidFill>
                  <a:srgbClr val="000000"/>
                </a:solidFill>
                <a:latin typeface="Courier New" panose="02070309020205020404" pitchFamily="49" charset="0"/>
                <a:cs typeface="Courier New" panose="02070309020205020404" pitchFamily="49" charset="0"/>
              </a:rPr>
              <a:t>Customer&gt; </a:t>
            </a:r>
            <a:r>
              <a:rPr lang="en-US" altLang="en-US" sz="1200" dirty="0" err="1">
                <a:solidFill>
                  <a:srgbClr val="00627A"/>
                </a:solidFill>
                <a:latin typeface="Courier New" panose="02070309020205020404" pitchFamily="49" charset="0"/>
                <a:cs typeface="Courier New" panose="02070309020205020404" pitchFamily="49" charset="0"/>
              </a:rPr>
              <a:t>findAll</a:t>
            </a:r>
            <a:r>
              <a:rPr lang="en-US" altLang="en-US" sz="1200" dirty="0">
                <a:solidFill>
                  <a:srgbClr val="080808"/>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a:t>
            </a:r>
            <a:r>
              <a:rPr lang="en-US" altLang="en-US" sz="1200" dirty="0">
                <a:solidFill>
                  <a:srgbClr val="000000"/>
                </a:solidFill>
                <a:latin typeface="Courier New" panose="02070309020205020404" pitchFamily="49" charset="0"/>
                <a:cs typeface="Courier New" panose="02070309020205020404" pitchFamily="49" charset="0"/>
              </a:rPr>
              <a:t>void save</a:t>
            </a:r>
            <a:r>
              <a:rPr lang="en-US" altLang="en-US" sz="1200" dirty="0">
                <a:solidFill>
                  <a:srgbClr val="080808"/>
                </a:solidFill>
                <a:latin typeface="Courier New" panose="02070309020205020404" pitchFamily="49" charset="0"/>
                <a:cs typeface="Courier New" panose="02070309020205020404" pitchFamily="49" charset="0"/>
              </a:rPr>
              <a:t>(Customer c) {..}</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a:t>
            </a:r>
            <a:r>
              <a:rPr lang="en-US" altLang="en-US" sz="1200" dirty="0">
                <a:solidFill>
                  <a:srgbClr val="000000"/>
                </a:solidFill>
                <a:latin typeface="Courier New" panose="02070309020205020404" pitchFamily="49" charset="0"/>
                <a:cs typeface="Courier New" panose="02070309020205020404" pitchFamily="49" charset="0"/>
              </a:rPr>
              <a:t>Product </a:t>
            </a:r>
            <a:r>
              <a:rPr lang="en-US" altLang="en-US" sz="1200" dirty="0">
                <a:solidFill>
                  <a:srgbClr val="00627A"/>
                </a:solidFill>
                <a:latin typeface="Courier New" panose="02070309020205020404" pitchFamily="49" charset="0"/>
                <a:cs typeface="Courier New" panose="02070309020205020404" pitchFamily="49" charset="0"/>
              </a:rPr>
              <a:t>find</a:t>
            </a:r>
            <a:r>
              <a:rPr lang="en-US" altLang="en-US" sz="1200" dirty="0">
                <a:solidFill>
                  <a:srgbClr val="080808"/>
                </a:solidFill>
                <a:latin typeface="Courier New" panose="02070309020205020404" pitchFamily="49" charset="0"/>
                <a:cs typeface="Courier New" panose="02070309020205020404" pitchFamily="49" charset="0"/>
              </a:rPr>
              <a:t>(Integer </a:t>
            </a:r>
            <a:r>
              <a:rPr lang="en-US" altLang="en-US" sz="1200" dirty="0" err="1">
                <a:solidFill>
                  <a:srgbClr val="080808"/>
                </a:solidFill>
                <a:latin typeface="Courier New" panose="02070309020205020404" pitchFamily="49" charset="0"/>
                <a:cs typeface="Courier New" panose="02070309020205020404" pitchFamily="49" charset="0"/>
              </a:rPr>
              <a:t>cid</a:t>
            </a:r>
            <a:r>
              <a:rPr lang="en-US" altLang="en-US" sz="1200" dirty="0">
                <a:solidFill>
                  <a:srgbClr val="080808"/>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9E239402-8420-42BD-B3B7-F636FDEDEF74}"/>
              </a:ext>
            </a:extLst>
          </p:cNvPr>
          <p:cNvCxnSpPr/>
          <p:nvPr/>
        </p:nvCxnSpPr>
        <p:spPr>
          <a:xfrm>
            <a:off x="7806906" y="2329132"/>
            <a:ext cx="3226279" cy="86264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4EDD2B68-3C82-41A7-BFEC-DE65BAF947A9}"/>
              </a:ext>
            </a:extLst>
          </p:cNvPr>
          <p:cNvCxnSpPr/>
          <p:nvPr/>
        </p:nvCxnSpPr>
        <p:spPr>
          <a:xfrm>
            <a:off x="7614249" y="3938260"/>
            <a:ext cx="3226279" cy="862642"/>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08127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B6C5-1AB5-4969-A56E-FE0A9CC8F37D}"/>
              </a:ext>
            </a:extLst>
          </p:cNvPr>
          <p:cNvSpPr>
            <a:spLocks noGrp="1"/>
          </p:cNvSpPr>
          <p:nvPr>
            <p:ph type="title"/>
          </p:nvPr>
        </p:nvSpPr>
        <p:spPr>
          <a:xfrm>
            <a:off x="838200" y="365126"/>
            <a:ext cx="8879732" cy="325538"/>
          </a:xfrm>
        </p:spPr>
        <p:txBody>
          <a:bodyPr>
            <a:noAutofit/>
          </a:bodyPr>
          <a:lstStyle/>
          <a:p>
            <a:pPr algn="ctr"/>
            <a:r>
              <a:rPr lang="en-US" sz="3200" dirty="0"/>
              <a:t>Basic Spring Data JPA Flow</a:t>
            </a:r>
          </a:p>
        </p:txBody>
      </p:sp>
      <p:pic>
        <p:nvPicPr>
          <p:cNvPr id="12290" name="Picture 2" descr="https://2.bp.blogspot.com/-EebmrWpAqO4/W9vzgI61vtI/AAAAAAAAEkw/Kb5YL-e8Ja8ENTWx445hvovrwTlpo3iGACLcBGAs/s1600/dataaccess_jpa_basic_flow.png">
            <a:extLst>
              <a:ext uri="{FF2B5EF4-FFF2-40B4-BE49-F238E27FC236}">
                <a16:creationId xmlns:a16="http://schemas.microsoft.com/office/drawing/2014/main" id="{2F7A93D1-4E31-4BF4-8E37-37A7D5D1D4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9193" y="924128"/>
            <a:ext cx="6144764" cy="5647615"/>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t="100000"/>
            </a:path>
            <a:tileRect r="-100000" b="-100000"/>
          </a:gradFill>
        </p:spPr>
      </p:pic>
    </p:spTree>
    <p:extLst>
      <p:ext uri="{BB962C8B-B14F-4D97-AF65-F5344CB8AC3E}">
        <p14:creationId xmlns:p14="http://schemas.microsoft.com/office/powerpoint/2010/main" val="1296949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2058-F815-4EF2-9364-6AD8FA60F971}"/>
              </a:ext>
            </a:extLst>
          </p:cNvPr>
          <p:cNvSpPr>
            <a:spLocks noGrp="1"/>
          </p:cNvSpPr>
          <p:nvPr>
            <p:ph type="title"/>
          </p:nvPr>
        </p:nvSpPr>
        <p:spPr>
          <a:xfrm>
            <a:off x="838200" y="365126"/>
            <a:ext cx="10515600" cy="627096"/>
          </a:xfrm>
        </p:spPr>
        <p:txBody>
          <a:bodyPr>
            <a:normAutofit fontScale="90000"/>
          </a:bodyPr>
          <a:lstStyle/>
          <a:p>
            <a:r>
              <a:rPr lang="en-US" dirty="0"/>
              <a:t>JPA Repository Example</a:t>
            </a:r>
          </a:p>
        </p:txBody>
      </p:sp>
      <p:sp>
        <p:nvSpPr>
          <p:cNvPr id="4" name="Rectangle 1">
            <a:extLst>
              <a:ext uri="{FF2B5EF4-FFF2-40B4-BE49-F238E27FC236}">
                <a16:creationId xmlns:a16="http://schemas.microsoft.com/office/drawing/2014/main" id="{EBF2C4A1-1846-42F2-99F4-1D5D86FA62E3}"/>
              </a:ext>
            </a:extLst>
          </p:cNvPr>
          <p:cNvSpPr>
            <a:spLocks noGrp="1" noChangeArrowheads="1"/>
          </p:cNvSpPr>
          <p:nvPr>
            <p:ph idx="1"/>
          </p:nvPr>
        </p:nvSpPr>
        <p:spPr bwMode="auto">
          <a:xfrm>
            <a:off x="964658" y="1162714"/>
            <a:ext cx="7809691" cy="2585323"/>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E880D"/>
                </a:solidFill>
                <a:effectLst/>
                <a:latin typeface="Fira Code Medium"/>
              </a:rPr>
              <a:t>@Getter @Setter @</a:t>
            </a:r>
            <a:r>
              <a:rPr kumimoji="0" lang="en-US" altLang="en-US" sz="1800" b="0" i="0" u="none" strike="noStrike" cap="none" normalizeH="0" baseline="0" dirty="0" err="1">
                <a:ln>
                  <a:noFill/>
                </a:ln>
                <a:solidFill>
                  <a:srgbClr val="9E880D"/>
                </a:solidFill>
                <a:effectLst/>
                <a:latin typeface="Fira Code Medium"/>
              </a:rPr>
              <a:t>NoArgsConstructor</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9E880D"/>
                </a:solidFill>
                <a:effectLst/>
                <a:latin typeface="Fira Code Medium"/>
              </a:rPr>
              <a:t>@</a:t>
            </a:r>
            <a:r>
              <a:rPr kumimoji="0" lang="en-US" altLang="en-US" sz="1800" b="0" i="0" u="none" strike="noStrike" cap="none" normalizeH="0" baseline="0" dirty="0" err="1">
                <a:ln>
                  <a:noFill/>
                </a:ln>
                <a:solidFill>
                  <a:srgbClr val="9E880D"/>
                </a:solidFill>
                <a:effectLst/>
                <a:latin typeface="Fira Code Medium"/>
              </a:rPr>
              <a:t>AllArgsConstructor</a:t>
            </a:r>
            <a:r>
              <a:rPr kumimoji="0" lang="en-US" altLang="en-US" sz="1800" b="0" i="0" u="none" strike="noStrike" cap="none" normalizeH="0" baseline="0" dirty="0">
                <a:ln>
                  <a:noFill/>
                </a:ln>
                <a:solidFill>
                  <a:srgbClr val="9E880D"/>
                </a:solidFill>
                <a:effectLst/>
                <a:latin typeface="Fira Code Medium"/>
              </a:rPr>
              <a:t> @</a:t>
            </a:r>
            <a:r>
              <a:rPr kumimoji="0" lang="en-US" altLang="en-US" sz="1800" b="0" i="0" u="none" strike="noStrike" cap="none" normalizeH="0" baseline="0" dirty="0" err="1">
                <a:ln>
                  <a:noFill/>
                </a:ln>
                <a:solidFill>
                  <a:srgbClr val="9E880D"/>
                </a:solidFill>
                <a:effectLst/>
                <a:latin typeface="Fira Code Medium"/>
              </a:rPr>
              <a:t>ToString</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9E880D"/>
                </a:solidFill>
                <a:effectLst/>
                <a:latin typeface="Fira Code Medium"/>
              </a:rPr>
              <a:t>@Entity</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0033B3"/>
                </a:solidFill>
                <a:effectLst/>
                <a:latin typeface="Fira Code Medium"/>
              </a:rPr>
              <a:t>public class </a:t>
            </a:r>
            <a:r>
              <a:rPr kumimoji="0" lang="en-US" altLang="en-US" sz="1800" b="0" i="0" u="none" strike="noStrike" cap="none" normalizeH="0" baseline="0" dirty="0">
                <a:ln>
                  <a:noFill/>
                </a:ln>
                <a:solidFill>
                  <a:srgbClr val="000000"/>
                </a:solidFill>
                <a:effectLst/>
                <a:latin typeface="Fira Code Medium"/>
              </a:rPr>
              <a:t>Student </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9E880D"/>
                </a:solidFill>
                <a:effectLst/>
                <a:latin typeface="Fira Code Medium"/>
              </a:rPr>
              <a:t>@Id</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9E880D"/>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private </a:t>
            </a:r>
            <a:r>
              <a:rPr kumimoji="0" lang="en-US" altLang="en-US" sz="1800" b="0" i="0" u="none" strike="noStrike" cap="none" normalizeH="0" baseline="0" dirty="0">
                <a:ln>
                  <a:noFill/>
                </a:ln>
                <a:solidFill>
                  <a:srgbClr val="000000"/>
                </a:solidFill>
                <a:effectLst/>
                <a:latin typeface="Fira Code Medium"/>
              </a:rPr>
              <a:t>Integer </a:t>
            </a:r>
            <a:r>
              <a:rPr kumimoji="0" lang="en-US" altLang="en-US" sz="1800" b="0" i="0" u="none" strike="noStrike" cap="none" normalizeH="0" baseline="0" dirty="0">
                <a:ln>
                  <a:noFill/>
                </a:ln>
                <a:solidFill>
                  <a:srgbClr val="871094"/>
                </a:solidFill>
                <a:effectLst/>
                <a:latin typeface="Fira Code Medium"/>
              </a:rPr>
              <a:t>id</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private </a:t>
            </a:r>
            <a:r>
              <a:rPr kumimoji="0" lang="en-US" altLang="en-US" sz="1800" b="0" i="0" u="none" strike="noStrike" cap="none" normalizeH="0" baseline="0" dirty="0">
                <a:ln>
                  <a:noFill/>
                </a:ln>
                <a:solidFill>
                  <a:srgbClr val="000000"/>
                </a:solidFill>
                <a:effectLst/>
                <a:latin typeface="Fira Code Medium"/>
              </a:rPr>
              <a:t>String </a:t>
            </a:r>
            <a:r>
              <a:rPr kumimoji="0" lang="en-US" altLang="en-US" sz="1800" b="0" i="0" u="none" strike="noStrike" cap="none" normalizeH="0" baseline="0" dirty="0">
                <a:ln>
                  <a:noFill/>
                </a:ln>
                <a:solidFill>
                  <a:srgbClr val="871094"/>
                </a:solidFill>
                <a:effectLst/>
                <a:latin typeface="Fira Code Medium"/>
              </a:rPr>
              <a:t>name</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private </a:t>
            </a:r>
            <a:r>
              <a:rPr kumimoji="0" lang="en-US" altLang="en-US" sz="1800" b="0" i="0" u="none" strike="noStrike" cap="none" normalizeH="0" baseline="0" dirty="0">
                <a:ln>
                  <a:noFill/>
                </a:ln>
                <a:solidFill>
                  <a:srgbClr val="000000"/>
                </a:solidFill>
                <a:effectLst/>
                <a:latin typeface="Fira Code Medium"/>
              </a:rPr>
              <a:t>Double </a:t>
            </a:r>
            <a:r>
              <a:rPr kumimoji="0" lang="en-US" altLang="en-US" sz="1800" b="0" i="0" u="none" strike="noStrike" cap="none" normalizeH="0" baseline="0" dirty="0" err="1">
                <a:ln>
                  <a:noFill/>
                </a:ln>
                <a:solidFill>
                  <a:srgbClr val="871094"/>
                </a:solidFill>
                <a:effectLst/>
                <a:latin typeface="Fira Code Medium"/>
              </a:rPr>
              <a:t>gpax</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CBF09CD-E6CA-4E9E-B75B-8B677FDB7FBE}"/>
              </a:ext>
            </a:extLst>
          </p:cNvPr>
          <p:cNvSpPr>
            <a:spLocks noChangeArrowheads="1"/>
          </p:cNvSpPr>
          <p:nvPr/>
        </p:nvSpPr>
        <p:spPr bwMode="auto">
          <a:xfrm>
            <a:off x="964658" y="4252587"/>
            <a:ext cx="9565439" cy="1815882"/>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0" i="0" u="none" strike="noStrike" cap="none" normalizeH="0" baseline="0" dirty="0">
                <a:ln>
                  <a:noFill/>
                </a:ln>
                <a:solidFill>
                  <a:srgbClr val="0033B3"/>
                </a:solidFill>
                <a:effectLst/>
                <a:latin typeface="Fira Code Medium"/>
              </a:rPr>
              <a:t>import </a:t>
            </a:r>
            <a:r>
              <a:rPr kumimoji="0" lang="en-US" altLang="en-US" sz="1600" b="0" i="0" u="none" strike="noStrike" cap="none" normalizeH="0" baseline="0" dirty="0" err="1">
                <a:ln>
                  <a:noFill/>
                </a:ln>
                <a:solidFill>
                  <a:srgbClr val="000000"/>
                </a:solidFill>
                <a:effectLst/>
                <a:latin typeface="Fira Code Medium"/>
              </a:rPr>
              <a:t>org.springframework.data.jpa.repository.JpaRepository</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033B3"/>
                </a:solidFill>
                <a:effectLst/>
                <a:latin typeface="Fira Code Medium"/>
              </a:rPr>
              <a:t>import </a:t>
            </a:r>
            <a:r>
              <a:rPr kumimoji="0" lang="en-US" altLang="en-US" sz="1600" b="0" i="0" u="none" strike="noStrike" cap="none" normalizeH="0" baseline="0" dirty="0">
                <a:ln>
                  <a:noFill/>
                </a:ln>
                <a:solidFill>
                  <a:srgbClr val="000000"/>
                </a:solidFill>
                <a:effectLst/>
                <a:latin typeface="Fira Code Medium"/>
              </a:rPr>
              <a:t>sit.int204.demo.entities.Student</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lang="en-US" altLang="en-US" sz="1600" dirty="0">
                <a:solidFill>
                  <a:srgbClr val="0033B3"/>
                </a:solidFill>
                <a:latin typeface="Fira Code Medium"/>
              </a:rPr>
              <a:t>public interface </a:t>
            </a:r>
            <a:r>
              <a:rPr lang="en-US" altLang="en-US" sz="1600" dirty="0" err="1">
                <a:solidFill>
                  <a:srgbClr val="000000"/>
                </a:solidFill>
                <a:latin typeface="Fira Code Medium"/>
              </a:rPr>
              <a:t>StudentRepository</a:t>
            </a:r>
            <a:r>
              <a:rPr lang="en-US" altLang="en-US" sz="1600" dirty="0">
                <a:solidFill>
                  <a:srgbClr val="000000"/>
                </a:solidFill>
                <a:latin typeface="Fira Code Medium"/>
              </a:rPr>
              <a:t> </a:t>
            </a:r>
            <a:r>
              <a:rPr lang="en-US" altLang="en-US" sz="1600" dirty="0">
                <a:solidFill>
                  <a:srgbClr val="0033B3"/>
                </a:solidFill>
                <a:latin typeface="Fira Code Medium"/>
              </a:rPr>
              <a:t>extends </a:t>
            </a:r>
            <a:r>
              <a:rPr lang="en-US" altLang="en-US" sz="1600" dirty="0" err="1">
                <a:solidFill>
                  <a:srgbClr val="000000"/>
                </a:solidFill>
                <a:latin typeface="Fira Code Medium"/>
              </a:rPr>
              <a:t>JpaRepository</a:t>
            </a:r>
            <a:r>
              <a:rPr lang="en-US" altLang="en-US" sz="1600" dirty="0">
                <a:solidFill>
                  <a:srgbClr val="080808"/>
                </a:solidFill>
                <a:latin typeface="Fira Code Medium"/>
              </a:rPr>
              <a:t>&lt;</a:t>
            </a:r>
            <a:r>
              <a:rPr lang="en-US" altLang="en-US" sz="1600" dirty="0">
                <a:solidFill>
                  <a:srgbClr val="000000"/>
                </a:solidFill>
                <a:latin typeface="Fira Code Medium"/>
              </a:rPr>
              <a:t>Student</a:t>
            </a:r>
            <a:r>
              <a:rPr lang="en-US" altLang="en-US" sz="1600" dirty="0">
                <a:solidFill>
                  <a:srgbClr val="080808"/>
                </a:solidFill>
                <a:latin typeface="Fira Code Medium"/>
              </a:rPr>
              <a:t>, </a:t>
            </a:r>
            <a:r>
              <a:rPr lang="en-US" altLang="en-US" sz="1600" dirty="0">
                <a:solidFill>
                  <a:srgbClr val="000000"/>
                </a:solidFill>
                <a:latin typeface="Fira Code Medium"/>
              </a:rPr>
              <a:t>Integer</a:t>
            </a:r>
            <a:r>
              <a:rPr lang="en-US" altLang="en-US" sz="1600" dirty="0">
                <a:solidFill>
                  <a:srgbClr val="080808"/>
                </a:solidFill>
                <a:latin typeface="Fira Code Medium"/>
              </a:rPr>
              <a:t>&gt; {</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a:solidFill>
                  <a:srgbClr val="000000"/>
                </a:solidFill>
                <a:latin typeface="Fira Code Medium"/>
              </a:rPr>
              <a:t>List</a:t>
            </a:r>
            <a:r>
              <a:rPr lang="en-US" altLang="en-US" sz="1600" dirty="0">
                <a:solidFill>
                  <a:srgbClr val="080808"/>
                </a:solidFill>
                <a:latin typeface="Fira Code Medium"/>
              </a:rPr>
              <a:t>&lt;</a:t>
            </a:r>
            <a:r>
              <a:rPr lang="en-US" altLang="en-US" sz="1600" dirty="0">
                <a:solidFill>
                  <a:srgbClr val="000000"/>
                </a:solidFill>
                <a:latin typeface="Fira Code Medium"/>
              </a:rPr>
              <a:t>Student</a:t>
            </a:r>
            <a:r>
              <a:rPr lang="en-US" altLang="en-US" sz="1600" dirty="0">
                <a:solidFill>
                  <a:srgbClr val="080808"/>
                </a:solidFill>
                <a:latin typeface="Fira Code Medium"/>
              </a:rPr>
              <a:t>&gt; </a:t>
            </a:r>
            <a:r>
              <a:rPr lang="en-US" altLang="en-US" sz="1600" dirty="0" err="1">
                <a:solidFill>
                  <a:srgbClr val="00627A"/>
                </a:solidFill>
                <a:latin typeface="Fira Code Medium"/>
              </a:rPr>
              <a:t>findByNameContainsOrGpaxBetweenOrderByGpaxDesc</a:t>
            </a:r>
            <a:r>
              <a:rPr lang="en-US" altLang="en-US" sz="1600" dirty="0">
                <a:solidFill>
                  <a:srgbClr val="080808"/>
                </a:solidFill>
                <a:latin typeface="Fira Code Medium"/>
              </a:rPr>
              <a:t>(</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a:solidFill>
                  <a:srgbClr val="000000"/>
                </a:solidFill>
                <a:latin typeface="Fira Code Medium"/>
              </a:rPr>
              <a:t>String </a:t>
            </a:r>
            <a:r>
              <a:rPr lang="en-US" altLang="en-US" sz="1600" dirty="0">
                <a:solidFill>
                  <a:srgbClr val="080808"/>
                </a:solidFill>
                <a:latin typeface="Fira Code Medium"/>
              </a:rPr>
              <a:t>name, </a:t>
            </a:r>
            <a:r>
              <a:rPr lang="en-US" altLang="en-US" sz="1600" dirty="0">
                <a:solidFill>
                  <a:srgbClr val="0033B3"/>
                </a:solidFill>
                <a:latin typeface="Fira Code Medium"/>
              </a:rPr>
              <a:t>double </a:t>
            </a:r>
            <a:r>
              <a:rPr lang="en-US" altLang="en-US" sz="1600" dirty="0">
                <a:solidFill>
                  <a:srgbClr val="080808"/>
                </a:solidFill>
                <a:latin typeface="Fira Code Medium"/>
              </a:rPr>
              <a:t>low, </a:t>
            </a:r>
            <a:r>
              <a:rPr lang="en-US" altLang="en-US" sz="1600" dirty="0">
                <a:solidFill>
                  <a:srgbClr val="0033B3"/>
                </a:solidFill>
                <a:latin typeface="Fira Code Medium"/>
              </a:rPr>
              <a:t>double </a:t>
            </a:r>
            <a:r>
              <a:rPr lang="en-US" altLang="en-US" sz="1600" dirty="0">
                <a:solidFill>
                  <a:srgbClr val="080808"/>
                </a:solidFill>
                <a:latin typeface="Fira Code Medium"/>
              </a:rPr>
              <a:t>high);</a:t>
            </a:r>
            <a:br>
              <a:rPr lang="en-US" altLang="en-US" sz="1600" dirty="0">
                <a:solidFill>
                  <a:srgbClr val="080808"/>
                </a:solidFill>
                <a:latin typeface="Fira Code Medium"/>
              </a:rPr>
            </a:br>
            <a:r>
              <a:rPr lang="en-US" altLang="en-US" sz="1600" dirty="0">
                <a:solidFill>
                  <a:srgbClr val="080808"/>
                </a:solidFill>
                <a:latin typeface="Fira Code Medium"/>
              </a:rPr>
              <a:t>}</a:t>
            </a:r>
            <a:endParaRPr lang="en-US" altLang="en-US" sz="1600" dirty="0">
              <a:solidFill>
                <a:schemeClr val="tx1"/>
              </a:solidFill>
              <a:latin typeface="Arial" panose="020B0604020202020204" pitchFamily="34" charset="0"/>
            </a:endParaRPr>
          </a:p>
        </p:txBody>
      </p:sp>
      <p:sp>
        <p:nvSpPr>
          <p:cNvPr id="30" name="Oval 29">
            <a:extLst>
              <a:ext uri="{FF2B5EF4-FFF2-40B4-BE49-F238E27FC236}">
                <a16:creationId xmlns:a16="http://schemas.microsoft.com/office/drawing/2014/main" id="{2F1F2893-70BC-459F-880D-9AF834246933}"/>
              </a:ext>
            </a:extLst>
          </p:cNvPr>
          <p:cNvSpPr/>
          <p:nvPr/>
        </p:nvSpPr>
        <p:spPr>
          <a:xfrm>
            <a:off x="9003898" y="4960374"/>
            <a:ext cx="1061884" cy="46211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onnector: Elbow 31">
            <a:extLst>
              <a:ext uri="{FF2B5EF4-FFF2-40B4-BE49-F238E27FC236}">
                <a16:creationId xmlns:a16="http://schemas.microsoft.com/office/drawing/2014/main" id="{C497DA52-C868-4C7E-9987-41B4A485EDED}"/>
              </a:ext>
            </a:extLst>
          </p:cNvPr>
          <p:cNvCxnSpPr>
            <a:cxnSpLocks/>
            <a:endCxn id="30" idx="0"/>
          </p:cNvCxnSpPr>
          <p:nvPr/>
        </p:nvCxnSpPr>
        <p:spPr>
          <a:xfrm>
            <a:off x="3690257" y="2671850"/>
            <a:ext cx="5844583" cy="2288524"/>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774F9F97-1501-48F2-9495-091B50ED2F41}"/>
              </a:ext>
            </a:extLst>
          </p:cNvPr>
          <p:cNvSpPr/>
          <p:nvPr/>
        </p:nvSpPr>
        <p:spPr>
          <a:xfrm>
            <a:off x="7942014" y="4960374"/>
            <a:ext cx="1061884" cy="462116"/>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33C1F13F-C9DD-45D4-913D-8B59A1F05627}"/>
              </a:ext>
            </a:extLst>
          </p:cNvPr>
          <p:cNvCxnSpPr>
            <a:cxnSpLocks/>
            <a:endCxn id="33" idx="0"/>
          </p:cNvCxnSpPr>
          <p:nvPr/>
        </p:nvCxnSpPr>
        <p:spPr>
          <a:xfrm>
            <a:off x="4147457" y="2209800"/>
            <a:ext cx="4325499" cy="2750574"/>
          </a:xfrm>
          <a:prstGeom prst="bent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
            <a:extLst>
              <a:ext uri="{FF2B5EF4-FFF2-40B4-BE49-F238E27FC236}">
                <a16:creationId xmlns:a16="http://schemas.microsoft.com/office/drawing/2014/main" id="{B705AC63-FC68-49F2-930A-29AD105EEFB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4">
            <a:extLst>
              <a:ext uri="{FF2B5EF4-FFF2-40B4-BE49-F238E27FC236}">
                <a16:creationId xmlns:a16="http://schemas.microsoft.com/office/drawing/2014/main" id="{DC2CEC00-FC1C-4A81-B846-893C8E9AA3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40">
            <a:extLst>
              <a:ext uri="{FF2B5EF4-FFF2-40B4-BE49-F238E27FC236}">
                <a16:creationId xmlns:a16="http://schemas.microsoft.com/office/drawing/2014/main" id="{736A2B8F-E9DF-41F0-8D70-995D77E38DE8}"/>
              </a:ext>
            </a:extLst>
          </p:cNvPr>
          <p:cNvSpPr/>
          <p:nvPr/>
        </p:nvSpPr>
        <p:spPr>
          <a:xfrm>
            <a:off x="7272883" y="5625712"/>
            <a:ext cx="1877437" cy="369332"/>
          </a:xfrm>
          <a:prstGeom prst="rect">
            <a:avLst/>
          </a:prstGeom>
          <a:solidFill>
            <a:schemeClr val="bg1">
              <a:lumMod val="85000"/>
            </a:schemeClr>
          </a:solidFill>
          <a:ln>
            <a:solidFill>
              <a:srgbClr val="C00000"/>
            </a:solidFill>
          </a:ln>
        </p:spPr>
        <p:txBody>
          <a:bodyPr wrap="none">
            <a:spAutoFit/>
          </a:bodyPr>
          <a:lstStyle/>
          <a:p>
            <a:r>
              <a:rPr lang="en-US" b="1" dirty="0">
                <a:solidFill>
                  <a:srgbClr val="000000"/>
                </a:solidFill>
                <a:latin typeface="Helvetica" panose="020B0604020202020204" pitchFamily="34" charset="0"/>
              </a:rPr>
              <a:t>Query methods</a:t>
            </a:r>
            <a:endParaRPr lang="en-US" b="1" i="0" dirty="0">
              <a:solidFill>
                <a:srgbClr val="000000"/>
              </a:solidFill>
              <a:effectLst/>
              <a:latin typeface="Helvetica" panose="020B0604020202020204" pitchFamily="34" charset="0"/>
            </a:endParaRPr>
          </a:p>
        </p:txBody>
      </p:sp>
    </p:spTree>
    <p:extLst>
      <p:ext uri="{BB962C8B-B14F-4D97-AF65-F5344CB8AC3E}">
        <p14:creationId xmlns:p14="http://schemas.microsoft.com/office/powerpoint/2010/main" val="2482143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0AA2-1A80-4A88-B242-08B53FE37987}"/>
              </a:ext>
            </a:extLst>
          </p:cNvPr>
          <p:cNvSpPr>
            <a:spLocks noGrp="1"/>
          </p:cNvSpPr>
          <p:nvPr>
            <p:ph type="title"/>
          </p:nvPr>
        </p:nvSpPr>
        <p:spPr>
          <a:xfrm>
            <a:off x="838200" y="365126"/>
            <a:ext cx="10515600" cy="667262"/>
          </a:xfrm>
        </p:spPr>
        <p:txBody>
          <a:bodyPr>
            <a:normAutofit/>
          </a:bodyPr>
          <a:lstStyle/>
          <a:p>
            <a:r>
              <a:rPr lang="en-US" sz="3600" dirty="0" err="1"/>
              <a:t>Jpa</a:t>
            </a:r>
            <a:r>
              <a:rPr lang="en-US" sz="3600" dirty="0"/>
              <a:t> Repository default methods</a:t>
            </a:r>
          </a:p>
        </p:txBody>
      </p:sp>
      <p:pic>
        <p:nvPicPr>
          <p:cNvPr id="4" name="Content Placeholder 3">
            <a:extLst>
              <a:ext uri="{FF2B5EF4-FFF2-40B4-BE49-F238E27FC236}">
                <a16:creationId xmlns:a16="http://schemas.microsoft.com/office/drawing/2014/main" id="{DFFB34D5-4B11-4179-8F49-0D750D2151A3}"/>
              </a:ext>
            </a:extLst>
          </p:cNvPr>
          <p:cNvPicPr>
            <a:picLocks noGrp="1" noChangeAspect="1"/>
          </p:cNvPicPr>
          <p:nvPr>
            <p:ph idx="1"/>
          </p:nvPr>
        </p:nvPicPr>
        <p:blipFill rotWithShape="1">
          <a:blip r:embed="rId2"/>
          <a:srcRect r="36940" b="35215"/>
          <a:stretch/>
        </p:blipFill>
        <p:spPr>
          <a:xfrm>
            <a:off x="6469626" y="3669564"/>
            <a:ext cx="4884174" cy="2208306"/>
          </a:xfrm>
          <a:prstGeom prst="rect">
            <a:avLst/>
          </a:prstGeom>
        </p:spPr>
      </p:pic>
      <p:sp>
        <p:nvSpPr>
          <p:cNvPr id="5" name="Rectangle 4">
            <a:extLst>
              <a:ext uri="{FF2B5EF4-FFF2-40B4-BE49-F238E27FC236}">
                <a16:creationId xmlns:a16="http://schemas.microsoft.com/office/drawing/2014/main" id="{3911BA27-9EBC-4913-AE04-E8BFAD9EEC73}"/>
              </a:ext>
            </a:extLst>
          </p:cNvPr>
          <p:cNvSpPr/>
          <p:nvPr/>
        </p:nvSpPr>
        <p:spPr>
          <a:xfrm>
            <a:off x="887360" y="1195996"/>
            <a:ext cx="528484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en-US" dirty="0">
                <a:solidFill>
                  <a:srgbClr val="0033B3"/>
                </a:solidFill>
                <a:latin typeface="Fira Code Medium"/>
              </a:rPr>
              <a:t>public class </a:t>
            </a:r>
            <a:r>
              <a:rPr lang="en-US" altLang="en-US" dirty="0" err="1">
                <a:solidFill>
                  <a:srgbClr val="000000"/>
                </a:solidFill>
                <a:latin typeface="Fira Code Medium"/>
              </a:rPr>
              <a:t>AppController</a:t>
            </a:r>
            <a:r>
              <a:rPr lang="en-US" altLang="en-US" dirty="0">
                <a:solidFill>
                  <a:srgbClr val="000000"/>
                </a:solidFill>
                <a:latin typeface="Fira Code Medium"/>
              </a:rPr>
              <a:t> </a:t>
            </a:r>
            <a:r>
              <a:rPr lang="en-US" altLang="en-US" dirty="0">
                <a:solidFill>
                  <a:srgbClr val="080808"/>
                </a:solidFill>
                <a:latin typeface="Fira Code Medium"/>
              </a:rPr>
              <a:t>{</a:t>
            </a:r>
            <a:br>
              <a:rPr lang="en-US" altLang="en-US" dirty="0">
                <a:solidFill>
                  <a:srgbClr val="080808"/>
                </a:solidFill>
                <a:latin typeface="Fira Code Medium"/>
              </a:rPr>
            </a:br>
            <a:r>
              <a:rPr lang="en-US" altLang="en-US" dirty="0">
                <a:solidFill>
                  <a:srgbClr val="080808"/>
                </a:solidFill>
                <a:latin typeface="Fira Code Medium"/>
              </a:rPr>
              <a:t>    </a:t>
            </a:r>
            <a:r>
              <a:rPr lang="en-US" altLang="en-US" dirty="0">
                <a:solidFill>
                  <a:srgbClr val="9E880D"/>
                </a:solidFill>
                <a:latin typeface="Fira Code Medium"/>
              </a:rPr>
              <a:t>@</a:t>
            </a:r>
            <a:r>
              <a:rPr lang="en-US" altLang="en-US" dirty="0" err="1">
                <a:solidFill>
                  <a:srgbClr val="9E880D"/>
                </a:solidFill>
                <a:latin typeface="Fira Code Medium"/>
              </a:rPr>
              <a:t>Autowired</a:t>
            </a:r>
            <a:br>
              <a:rPr lang="en-US" altLang="en-US" dirty="0">
                <a:solidFill>
                  <a:srgbClr val="9E880D"/>
                </a:solidFill>
                <a:latin typeface="Fira Code Medium"/>
              </a:rPr>
            </a:br>
            <a:r>
              <a:rPr lang="en-US" altLang="en-US" dirty="0">
                <a:solidFill>
                  <a:srgbClr val="080808"/>
                </a:solidFill>
                <a:latin typeface="Fira Code Medium"/>
              </a:rPr>
              <a:t>    </a:t>
            </a:r>
            <a:r>
              <a:rPr lang="en-US" altLang="en-US" dirty="0">
                <a:solidFill>
                  <a:srgbClr val="0033B3"/>
                </a:solidFill>
                <a:latin typeface="Fira Code Medium"/>
              </a:rPr>
              <a:t>private final </a:t>
            </a:r>
            <a:r>
              <a:rPr lang="en-US" altLang="en-US" dirty="0" err="1">
                <a:solidFill>
                  <a:srgbClr val="000000"/>
                </a:solidFill>
                <a:latin typeface="Fira Code Medium"/>
              </a:rPr>
              <a:t>StudentRepository</a:t>
            </a:r>
            <a:r>
              <a:rPr lang="en-US" altLang="en-US" dirty="0">
                <a:solidFill>
                  <a:srgbClr val="000000"/>
                </a:solidFill>
                <a:latin typeface="Fira Code Medium"/>
              </a:rPr>
              <a:t> </a:t>
            </a:r>
            <a:r>
              <a:rPr lang="en-US" altLang="en-US" dirty="0" err="1">
                <a:solidFill>
                  <a:srgbClr val="871094"/>
                </a:solidFill>
                <a:latin typeface="Fira Code Medium"/>
              </a:rPr>
              <a:t>studentRepository</a:t>
            </a:r>
            <a:r>
              <a:rPr lang="en-US" altLang="en-US" dirty="0">
                <a:solidFill>
                  <a:srgbClr val="080808"/>
                </a:solidFill>
                <a:latin typeface="Fira Code Medium"/>
              </a:rPr>
              <a:t>;</a:t>
            </a:r>
            <a:br>
              <a:rPr lang="en-US" altLang="en-US" dirty="0">
                <a:solidFill>
                  <a:srgbClr val="080808"/>
                </a:solidFill>
                <a:latin typeface="Fira Code Medium"/>
              </a:rPr>
            </a:br>
            <a:endParaRPr lang="en-US" dirty="0"/>
          </a:p>
        </p:txBody>
      </p:sp>
      <p:pic>
        <p:nvPicPr>
          <p:cNvPr id="6" name="Picture 5">
            <a:extLst>
              <a:ext uri="{FF2B5EF4-FFF2-40B4-BE49-F238E27FC236}">
                <a16:creationId xmlns:a16="http://schemas.microsoft.com/office/drawing/2014/main" id="{DBA5052D-A8C4-46BD-BF55-8D370F18D401}"/>
              </a:ext>
            </a:extLst>
          </p:cNvPr>
          <p:cNvPicPr>
            <a:picLocks noChangeAspect="1"/>
          </p:cNvPicPr>
          <p:nvPr/>
        </p:nvPicPr>
        <p:blipFill rotWithShape="1">
          <a:blip r:embed="rId3"/>
          <a:srcRect r="15341" b="23913"/>
          <a:stretch/>
        </p:blipFill>
        <p:spPr>
          <a:xfrm>
            <a:off x="838200" y="2807181"/>
            <a:ext cx="4565909" cy="2552573"/>
          </a:xfrm>
          <a:prstGeom prst="rect">
            <a:avLst/>
          </a:prstGeom>
        </p:spPr>
      </p:pic>
      <p:pic>
        <p:nvPicPr>
          <p:cNvPr id="7" name="Picture 6">
            <a:extLst>
              <a:ext uri="{FF2B5EF4-FFF2-40B4-BE49-F238E27FC236}">
                <a16:creationId xmlns:a16="http://schemas.microsoft.com/office/drawing/2014/main" id="{35563506-ED6C-46C9-BEAC-2782DD81643F}"/>
              </a:ext>
            </a:extLst>
          </p:cNvPr>
          <p:cNvPicPr>
            <a:picLocks noChangeAspect="1"/>
          </p:cNvPicPr>
          <p:nvPr/>
        </p:nvPicPr>
        <p:blipFill rotWithShape="1">
          <a:blip r:embed="rId4"/>
          <a:srcRect r="17693" b="11795"/>
          <a:stretch/>
        </p:blipFill>
        <p:spPr>
          <a:xfrm>
            <a:off x="6509384" y="1032388"/>
            <a:ext cx="4565909" cy="2552573"/>
          </a:xfrm>
          <a:prstGeom prst="rect">
            <a:avLst/>
          </a:prstGeom>
        </p:spPr>
      </p:pic>
    </p:spTree>
    <p:extLst>
      <p:ext uri="{BB962C8B-B14F-4D97-AF65-F5344CB8AC3E}">
        <p14:creationId xmlns:p14="http://schemas.microsoft.com/office/powerpoint/2010/main" val="37472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9D28-CC75-C8D4-7641-DFC6BB06336E}"/>
              </a:ext>
            </a:extLst>
          </p:cNvPr>
          <p:cNvSpPr>
            <a:spLocks noGrp="1"/>
          </p:cNvSpPr>
          <p:nvPr>
            <p:ph type="title"/>
          </p:nvPr>
        </p:nvSpPr>
        <p:spPr>
          <a:xfrm>
            <a:off x="838200" y="365125"/>
            <a:ext cx="10515600" cy="926465"/>
          </a:xfrm>
        </p:spPr>
        <p:txBody>
          <a:bodyPr/>
          <a:lstStyle/>
          <a:p>
            <a:r>
              <a:rPr lang="en-TH" dirty="0"/>
              <a:t>Example: Data Jpa - count() </a:t>
            </a:r>
          </a:p>
        </p:txBody>
      </p:sp>
      <p:sp>
        <p:nvSpPr>
          <p:cNvPr id="5" name="TextBox 4">
            <a:extLst>
              <a:ext uri="{FF2B5EF4-FFF2-40B4-BE49-F238E27FC236}">
                <a16:creationId xmlns:a16="http://schemas.microsoft.com/office/drawing/2014/main" id="{551DF22A-8F58-7D76-625B-B315B01ABD78}"/>
              </a:ext>
            </a:extLst>
          </p:cNvPr>
          <p:cNvSpPr txBox="1"/>
          <p:nvPr/>
        </p:nvSpPr>
        <p:spPr>
          <a:xfrm>
            <a:off x="945832" y="4169808"/>
            <a:ext cx="8541067" cy="2308324"/>
          </a:xfrm>
          <a:prstGeom prst="rect">
            <a:avLst/>
          </a:prstGeom>
          <a:solidFill>
            <a:schemeClr val="accent2">
              <a:lumMod val="20000"/>
              <a:lumOff val="80000"/>
            </a:schemeClr>
          </a:solidFill>
          <a:ln>
            <a:solidFill>
              <a:schemeClr val="tx1">
                <a:lumMod val="65000"/>
                <a:lumOff val="35000"/>
              </a:schemeClr>
            </a:solidFill>
          </a:ln>
        </p:spPr>
        <p:txBody>
          <a:bodyPr wrap="square">
            <a:spAutoFit/>
          </a:bodyPr>
          <a:lstStyle/>
          <a:p>
            <a:r>
              <a:rPr lang="en-US" dirty="0">
                <a:solidFill>
                  <a:srgbClr val="9E880D"/>
                </a:solidFill>
                <a:effectLst/>
              </a:rPr>
              <a:t>@Getter</a:t>
            </a:r>
            <a:br>
              <a:rPr lang="en-US" dirty="0">
                <a:solidFill>
                  <a:srgbClr val="9E880D"/>
                </a:solidFill>
                <a:effectLst/>
              </a:rPr>
            </a:br>
            <a:r>
              <a:rPr lang="en-US" dirty="0">
                <a:solidFill>
                  <a:srgbClr val="9E880D"/>
                </a:solidFill>
                <a:effectLst/>
              </a:rPr>
              <a:t>@Setter</a:t>
            </a:r>
            <a:br>
              <a:rPr lang="en-US" dirty="0">
                <a:solidFill>
                  <a:srgbClr val="9E880D"/>
                </a:solidFill>
                <a:effectLst/>
              </a:rPr>
            </a:br>
            <a:r>
              <a:rPr lang="en-US" dirty="0">
                <a:solidFill>
                  <a:srgbClr val="0033B3"/>
                </a:solidFill>
                <a:effectLst/>
              </a:rPr>
              <a:t>class </a:t>
            </a:r>
            <a:r>
              <a:rPr lang="en-US" dirty="0">
                <a:solidFill>
                  <a:srgbClr val="000000"/>
                </a:solidFill>
                <a:effectLst/>
              </a:rPr>
              <a:t>Count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private long </a:t>
            </a:r>
            <a:r>
              <a:rPr lang="en-US" dirty="0">
                <a:solidFill>
                  <a:srgbClr val="871094"/>
                </a:solidFill>
                <a:effectLst/>
              </a:rPr>
              <a:t>count</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public </a:t>
            </a:r>
            <a:r>
              <a:rPr lang="en-US" dirty="0">
                <a:solidFill>
                  <a:srgbClr val="00627A"/>
                </a:solidFill>
                <a:effectLst/>
              </a:rPr>
              <a:t>Count</a:t>
            </a:r>
            <a:r>
              <a:rPr lang="en-US" dirty="0">
                <a:solidFill>
                  <a:srgbClr val="080808"/>
                </a:solidFill>
                <a:effectLst/>
              </a:rPr>
              <a:t>(</a:t>
            </a:r>
            <a:r>
              <a:rPr lang="en-US" dirty="0">
                <a:solidFill>
                  <a:srgbClr val="0033B3"/>
                </a:solidFill>
                <a:effectLst/>
              </a:rPr>
              <a:t>long </a:t>
            </a:r>
            <a:r>
              <a:rPr lang="en-US" dirty="0">
                <a:solidFill>
                  <a:srgbClr val="080808"/>
                </a:solidFill>
                <a:effectLst/>
              </a:rPr>
              <a:t>n) {</a:t>
            </a:r>
            <a:br>
              <a:rPr lang="en-US" dirty="0">
                <a:solidFill>
                  <a:srgbClr val="080808"/>
                </a:solidFill>
                <a:effectLst/>
              </a:rPr>
            </a:br>
            <a:r>
              <a:rPr lang="en-US" dirty="0">
                <a:solidFill>
                  <a:srgbClr val="080808"/>
                </a:solidFill>
                <a:effectLst/>
              </a:rPr>
              <a:t>        </a:t>
            </a:r>
            <a:r>
              <a:rPr lang="en-US" dirty="0" err="1">
                <a:solidFill>
                  <a:srgbClr val="0033B3"/>
                </a:solidFill>
                <a:effectLst/>
              </a:rPr>
              <a:t>this</a:t>
            </a:r>
            <a:r>
              <a:rPr lang="en-US" dirty="0" err="1">
                <a:solidFill>
                  <a:srgbClr val="080808"/>
                </a:solidFill>
                <a:effectLst/>
              </a:rPr>
              <a:t>.</a:t>
            </a:r>
            <a:r>
              <a:rPr lang="en-US" dirty="0" err="1">
                <a:solidFill>
                  <a:srgbClr val="871094"/>
                </a:solidFill>
                <a:effectLst/>
              </a:rPr>
              <a:t>count</a:t>
            </a:r>
            <a:r>
              <a:rPr lang="en-US" dirty="0">
                <a:solidFill>
                  <a:srgbClr val="871094"/>
                </a:solidFill>
                <a:effectLst/>
              </a:rPr>
              <a:t> </a:t>
            </a:r>
            <a:r>
              <a:rPr lang="en-US" dirty="0">
                <a:solidFill>
                  <a:srgbClr val="080808"/>
                </a:solidFill>
                <a:effectLst/>
              </a:rPr>
              <a:t>= n;</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a:t>
            </a:r>
          </a:p>
        </p:txBody>
      </p:sp>
      <p:sp>
        <p:nvSpPr>
          <p:cNvPr id="7" name="TextBox 6">
            <a:extLst>
              <a:ext uri="{FF2B5EF4-FFF2-40B4-BE49-F238E27FC236}">
                <a16:creationId xmlns:a16="http://schemas.microsoft.com/office/drawing/2014/main" id="{69DF1F6A-B75A-1417-FE04-6A4B29DD5F3A}"/>
              </a:ext>
            </a:extLst>
          </p:cNvPr>
          <p:cNvSpPr txBox="1"/>
          <p:nvPr/>
        </p:nvSpPr>
        <p:spPr>
          <a:xfrm>
            <a:off x="945832" y="3017699"/>
            <a:ext cx="8541067" cy="923330"/>
          </a:xfrm>
          <a:prstGeom prst="rect">
            <a:avLst/>
          </a:prstGeom>
          <a:solidFill>
            <a:schemeClr val="tx2">
              <a:lumMod val="20000"/>
              <a:lumOff val="80000"/>
            </a:schemeClr>
          </a:solidFill>
          <a:ln>
            <a:solidFill>
              <a:schemeClr val="tx1">
                <a:lumMod val="65000"/>
                <a:lumOff val="35000"/>
              </a:schemeClr>
            </a:solidFill>
          </a:ln>
        </p:spPr>
        <p:txBody>
          <a:bodyPr wrap="square">
            <a:spAutoFit/>
          </a:bodyPr>
          <a:lstStyle/>
          <a:p>
            <a:r>
              <a:rPr lang="en-US" dirty="0">
                <a:solidFill>
                  <a:srgbClr val="0033B3"/>
                </a:solidFill>
                <a:effectLst/>
              </a:rPr>
              <a:t>public </a:t>
            </a:r>
            <a:r>
              <a:rPr lang="en-US" dirty="0">
                <a:solidFill>
                  <a:srgbClr val="000000"/>
                </a:solidFill>
                <a:effectLst/>
              </a:rPr>
              <a:t>Long </a:t>
            </a:r>
            <a:r>
              <a:rPr lang="en-US" dirty="0" err="1">
                <a:solidFill>
                  <a:srgbClr val="00627A"/>
                </a:solidFill>
                <a:effectLst/>
              </a:rPr>
              <a:t>getOfficeCount</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033B3"/>
                </a:solidFill>
                <a:effectLst/>
              </a:rPr>
              <a:t>return </a:t>
            </a:r>
            <a:r>
              <a:rPr lang="en-US" dirty="0" err="1">
                <a:solidFill>
                  <a:srgbClr val="871094"/>
                </a:solidFill>
                <a:effectLst/>
              </a:rPr>
              <a:t>repository</a:t>
            </a:r>
            <a:r>
              <a:rPr lang="en-US" dirty="0" err="1">
                <a:solidFill>
                  <a:srgbClr val="080808"/>
                </a:solidFill>
                <a:effectLst/>
              </a:rPr>
              <a:t>.count</a:t>
            </a:r>
            <a:r>
              <a:rPr lang="en-US" dirty="0">
                <a:solidFill>
                  <a:srgbClr val="080808"/>
                </a:solidFill>
                <a:effectLst/>
              </a:rPr>
              <a:t>();</a:t>
            </a:r>
            <a:br>
              <a:rPr lang="en-US" dirty="0">
                <a:solidFill>
                  <a:srgbClr val="080808"/>
                </a:solidFill>
                <a:effectLst/>
              </a:rPr>
            </a:br>
            <a:r>
              <a:rPr lang="en-US" dirty="0">
                <a:solidFill>
                  <a:srgbClr val="080808"/>
                </a:solidFill>
                <a:effectLst/>
              </a:rPr>
              <a:t>}</a:t>
            </a:r>
          </a:p>
        </p:txBody>
      </p:sp>
      <p:sp>
        <p:nvSpPr>
          <p:cNvPr id="11" name="TextBox 10">
            <a:extLst>
              <a:ext uri="{FF2B5EF4-FFF2-40B4-BE49-F238E27FC236}">
                <a16:creationId xmlns:a16="http://schemas.microsoft.com/office/drawing/2014/main" id="{2B3A5B85-7F6E-8768-8E14-90C20D33E803}"/>
              </a:ext>
            </a:extLst>
          </p:cNvPr>
          <p:cNvSpPr txBox="1"/>
          <p:nvPr/>
        </p:nvSpPr>
        <p:spPr>
          <a:xfrm>
            <a:off x="945832" y="1554480"/>
            <a:ext cx="8541067" cy="1200329"/>
          </a:xfrm>
          <a:prstGeom prst="rect">
            <a:avLst/>
          </a:prstGeom>
          <a:solidFill>
            <a:schemeClr val="bg1">
              <a:lumMod val="85000"/>
            </a:schemeClr>
          </a:solidFill>
          <a:ln>
            <a:solidFill>
              <a:schemeClr val="tx1">
                <a:lumMod val="65000"/>
                <a:lumOff val="35000"/>
              </a:schemeClr>
            </a:solidFill>
          </a:ln>
        </p:spPr>
        <p:txBody>
          <a:bodyPr wrap="square">
            <a:spAutoFit/>
          </a:bodyPr>
          <a:lstStyle/>
          <a:p>
            <a:r>
              <a:rPr lang="en-US" dirty="0">
                <a:solidFill>
                  <a:srgbClr val="9E880D"/>
                </a:solidFill>
                <a:effectLst/>
              </a:rPr>
              <a:t>@</a:t>
            </a:r>
            <a:r>
              <a:rPr lang="en-US" dirty="0" err="1">
                <a:solidFill>
                  <a:srgbClr val="9E880D"/>
                </a:solidFill>
                <a:effectLst/>
              </a:rPr>
              <a:t>GetMapping</a:t>
            </a:r>
            <a:r>
              <a:rPr lang="en-US" dirty="0">
                <a:solidFill>
                  <a:srgbClr val="080808"/>
                </a:solidFill>
                <a:effectLst/>
              </a:rPr>
              <a:t>(</a:t>
            </a:r>
            <a:r>
              <a:rPr lang="en-US" dirty="0">
                <a:solidFill>
                  <a:srgbClr val="067D17"/>
                </a:solidFill>
                <a:effectLst/>
              </a:rPr>
              <a:t>"/count"</a:t>
            </a:r>
            <a:r>
              <a:rPr lang="en-US" dirty="0">
                <a:solidFill>
                  <a:srgbClr val="080808"/>
                </a:solidFill>
                <a:effectLst/>
              </a:rPr>
              <a:t>)</a:t>
            </a:r>
            <a:br>
              <a:rPr lang="en-US" dirty="0">
                <a:solidFill>
                  <a:srgbClr val="080808"/>
                </a:solidFill>
                <a:effectLst/>
              </a:rPr>
            </a:br>
            <a:r>
              <a:rPr lang="en-US" dirty="0">
                <a:solidFill>
                  <a:srgbClr val="0033B3"/>
                </a:solidFill>
                <a:effectLst/>
              </a:rPr>
              <a:t>public </a:t>
            </a:r>
            <a:r>
              <a:rPr lang="en-US" dirty="0">
                <a:solidFill>
                  <a:srgbClr val="000000"/>
                </a:solidFill>
                <a:effectLst/>
              </a:rPr>
              <a:t>Count </a:t>
            </a:r>
            <a:r>
              <a:rPr lang="en-US" dirty="0" err="1">
                <a:solidFill>
                  <a:srgbClr val="00627A"/>
                </a:solidFill>
                <a:effectLst/>
              </a:rPr>
              <a:t>getOfficesCount</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a:solidFill>
                  <a:srgbClr val="0033B3"/>
                </a:solidFill>
                <a:effectLst/>
              </a:rPr>
              <a:t>return new </a:t>
            </a:r>
            <a:r>
              <a:rPr lang="en-US" dirty="0">
                <a:solidFill>
                  <a:srgbClr val="080808"/>
                </a:solidFill>
                <a:effectLst/>
              </a:rPr>
              <a:t>Count(</a:t>
            </a:r>
            <a:r>
              <a:rPr lang="en-US" dirty="0" err="1">
                <a:solidFill>
                  <a:srgbClr val="871094"/>
                </a:solidFill>
                <a:effectLst/>
              </a:rPr>
              <a:t>service</a:t>
            </a:r>
            <a:r>
              <a:rPr lang="en-US" dirty="0" err="1">
                <a:solidFill>
                  <a:srgbClr val="080808"/>
                </a:solidFill>
                <a:effectLst/>
              </a:rPr>
              <a:t>.getOfficeCount</a:t>
            </a:r>
            <a:r>
              <a:rPr lang="en-US" dirty="0">
                <a:solidFill>
                  <a:srgbClr val="080808"/>
                </a:solidFill>
                <a:effectLst/>
              </a:rPr>
              <a:t>());</a:t>
            </a:r>
            <a:br>
              <a:rPr lang="en-US" dirty="0">
                <a:solidFill>
                  <a:srgbClr val="080808"/>
                </a:solidFill>
                <a:effectLst/>
              </a:rPr>
            </a:br>
            <a:r>
              <a:rPr lang="en-US" dirty="0">
                <a:solidFill>
                  <a:srgbClr val="080808"/>
                </a:solidFill>
                <a:effectLst/>
              </a:rPr>
              <a:t>}</a:t>
            </a:r>
          </a:p>
        </p:txBody>
      </p:sp>
      <p:sp>
        <p:nvSpPr>
          <p:cNvPr id="12" name="TextBox 11">
            <a:extLst>
              <a:ext uri="{FF2B5EF4-FFF2-40B4-BE49-F238E27FC236}">
                <a16:creationId xmlns:a16="http://schemas.microsoft.com/office/drawing/2014/main" id="{CAABE7BA-93E6-1430-DA53-85BA915499C8}"/>
              </a:ext>
            </a:extLst>
          </p:cNvPr>
          <p:cNvSpPr txBox="1"/>
          <p:nvPr/>
        </p:nvSpPr>
        <p:spPr>
          <a:xfrm>
            <a:off x="7760971" y="1600646"/>
            <a:ext cx="1714500" cy="369332"/>
          </a:xfrm>
          <a:prstGeom prst="rect">
            <a:avLst/>
          </a:prstGeom>
          <a:solidFill>
            <a:schemeClr val="bg1">
              <a:lumMod val="85000"/>
            </a:schemeClr>
          </a:solidFill>
          <a:ln>
            <a:noFill/>
          </a:ln>
        </p:spPr>
        <p:txBody>
          <a:bodyPr wrap="square">
            <a:spAutoFit/>
          </a:bodyPr>
          <a:lstStyle/>
          <a:p>
            <a:r>
              <a:rPr lang="en-US" dirty="0" err="1">
                <a:solidFill>
                  <a:schemeClr val="accent1"/>
                </a:solidFill>
                <a:effectLst/>
              </a:rPr>
              <a:t>OfficeController</a:t>
            </a:r>
            <a:endParaRPr lang="en-US" dirty="0">
              <a:solidFill>
                <a:schemeClr val="accent1"/>
              </a:solidFill>
              <a:effectLst/>
            </a:endParaRPr>
          </a:p>
        </p:txBody>
      </p:sp>
      <p:sp>
        <p:nvSpPr>
          <p:cNvPr id="13" name="TextBox 12">
            <a:extLst>
              <a:ext uri="{FF2B5EF4-FFF2-40B4-BE49-F238E27FC236}">
                <a16:creationId xmlns:a16="http://schemas.microsoft.com/office/drawing/2014/main" id="{DB1D5C8A-E42B-F044-77E8-ECA1033D50D7}"/>
              </a:ext>
            </a:extLst>
          </p:cNvPr>
          <p:cNvSpPr txBox="1"/>
          <p:nvPr/>
        </p:nvSpPr>
        <p:spPr>
          <a:xfrm>
            <a:off x="7915276" y="3059668"/>
            <a:ext cx="1405889" cy="369332"/>
          </a:xfrm>
          <a:prstGeom prst="rect">
            <a:avLst/>
          </a:prstGeom>
          <a:solidFill>
            <a:schemeClr val="tx2">
              <a:lumMod val="20000"/>
              <a:lumOff val="80000"/>
            </a:schemeClr>
          </a:solidFill>
          <a:ln>
            <a:solidFill>
              <a:schemeClr val="tx2">
                <a:lumMod val="20000"/>
                <a:lumOff val="80000"/>
              </a:schemeClr>
            </a:solidFill>
          </a:ln>
        </p:spPr>
        <p:txBody>
          <a:bodyPr wrap="square">
            <a:spAutoFit/>
          </a:bodyPr>
          <a:lstStyle/>
          <a:p>
            <a:r>
              <a:rPr lang="en-US" dirty="0" err="1">
                <a:solidFill>
                  <a:schemeClr val="accent1"/>
                </a:solidFill>
                <a:effectLst/>
              </a:rPr>
              <a:t>OfficeService</a:t>
            </a:r>
            <a:endParaRPr lang="en-US" dirty="0">
              <a:solidFill>
                <a:schemeClr val="accent1"/>
              </a:solidFill>
              <a:effectLst/>
            </a:endParaRPr>
          </a:p>
        </p:txBody>
      </p:sp>
    </p:spTree>
    <p:extLst>
      <p:ext uri="{BB962C8B-B14F-4D97-AF65-F5344CB8AC3E}">
        <p14:creationId xmlns:p14="http://schemas.microsoft.com/office/powerpoint/2010/main" val="746848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7A33-15F1-43D5-8F5A-679265D1F6FE}"/>
              </a:ext>
            </a:extLst>
          </p:cNvPr>
          <p:cNvSpPr>
            <a:spLocks noGrp="1"/>
          </p:cNvSpPr>
          <p:nvPr>
            <p:ph type="title"/>
          </p:nvPr>
        </p:nvSpPr>
        <p:spPr>
          <a:xfrm>
            <a:off x="838200" y="365125"/>
            <a:ext cx="10515600" cy="720725"/>
          </a:xfrm>
        </p:spPr>
        <p:txBody>
          <a:bodyPr>
            <a:noAutofit/>
          </a:bodyPr>
          <a:lstStyle/>
          <a:p>
            <a:r>
              <a:rPr lang="en-US" sz="3600" dirty="0"/>
              <a:t>Exercise: Create REST API service for resources below</a:t>
            </a:r>
          </a:p>
        </p:txBody>
      </p:sp>
      <p:graphicFrame>
        <p:nvGraphicFramePr>
          <p:cNvPr id="4" name="Content Placeholder 3">
            <a:extLst>
              <a:ext uri="{FF2B5EF4-FFF2-40B4-BE49-F238E27FC236}">
                <a16:creationId xmlns:a16="http://schemas.microsoft.com/office/drawing/2014/main" id="{DE6B313E-FF3C-4293-905A-41AB81471544}"/>
              </a:ext>
            </a:extLst>
          </p:cNvPr>
          <p:cNvGraphicFramePr>
            <a:graphicFrameLocks noGrp="1"/>
          </p:cNvGraphicFramePr>
          <p:nvPr>
            <p:ph idx="1"/>
            <p:extLst>
              <p:ext uri="{D42A27DB-BD31-4B8C-83A1-F6EECF244321}">
                <p14:modId xmlns:p14="http://schemas.microsoft.com/office/powerpoint/2010/main" val="3025168531"/>
              </p:ext>
            </p:extLst>
          </p:nvPr>
        </p:nvGraphicFramePr>
        <p:xfrm>
          <a:off x="934279" y="1435237"/>
          <a:ext cx="9571383" cy="3627120"/>
        </p:xfrm>
        <a:graphic>
          <a:graphicData uri="http://schemas.openxmlformats.org/drawingml/2006/table">
            <a:tbl>
              <a:tblPr/>
              <a:tblGrid>
                <a:gridCol w="3190461">
                  <a:extLst>
                    <a:ext uri="{9D8B030D-6E8A-4147-A177-3AD203B41FA5}">
                      <a16:colId xmlns:a16="http://schemas.microsoft.com/office/drawing/2014/main" val="1409732731"/>
                    </a:ext>
                  </a:extLst>
                </a:gridCol>
                <a:gridCol w="2077277">
                  <a:extLst>
                    <a:ext uri="{9D8B030D-6E8A-4147-A177-3AD203B41FA5}">
                      <a16:colId xmlns:a16="http://schemas.microsoft.com/office/drawing/2014/main" val="565148698"/>
                    </a:ext>
                  </a:extLst>
                </a:gridCol>
                <a:gridCol w="4303645">
                  <a:extLst>
                    <a:ext uri="{9D8B030D-6E8A-4147-A177-3AD203B41FA5}">
                      <a16:colId xmlns:a16="http://schemas.microsoft.com/office/drawing/2014/main" val="356454382"/>
                    </a:ext>
                  </a:extLst>
                </a:gridCol>
              </a:tblGrid>
              <a:tr h="0">
                <a:tc>
                  <a:txBody>
                    <a:bodyPr/>
                    <a:lstStyle/>
                    <a:p>
                      <a:pPr algn="l" fontAlgn="base"/>
                      <a:r>
                        <a:rPr lang="en-US" sz="2400" b="0" dirty="0">
                          <a:effectLst/>
                        </a:rPr>
                        <a:t>URI</a:t>
                      </a:r>
                    </a:p>
                  </a:txBody>
                  <a:tcPr marL="76200" marR="76200" marT="76200" marB="76200" anchor="ctr">
                    <a:lnL>
                      <a:noFill/>
                    </a:lnL>
                    <a:lnR>
                      <a:noFill/>
                    </a:lnR>
                    <a:lnT>
                      <a:noFill/>
                    </a:lnT>
                    <a:lnB>
                      <a:noFill/>
                    </a:lnB>
                    <a:solidFill>
                      <a:schemeClr val="bg1">
                        <a:lumMod val="95000"/>
                      </a:schemeClr>
                    </a:solidFill>
                  </a:tcPr>
                </a:tc>
                <a:tc>
                  <a:txBody>
                    <a:bodyPr/>
                    <a:lstStyle/>
                    <a:p>
                      <a:pPr algn="l" fontAlgn="base"/>
                      <a:r>
                        <a:rPr lang="en-US" sz="2400" b="0" dirty="0">
                          <a:effectLst/>
                        </a:rPr>
                        <a:t>HTTP Verb</a:t>
                      </a:r>
                    </a:p>
                  </a:txBody>
                  <a:tcPr marL="76200" marR="76200" marT="76200" marB="76200" anchor="ctr">
                    <a:lnL>
                      <a:noFill/>
                    </a:lnL>
                    <a:lnR>
                      <a:noFill/>
                    </a:lnR>
                    <a:lnT>
                      <a:noFill/>
                    </a:lnT>
                    <a:lnB>
                      <a:noFill/>
                    </a:lnB>
                    <a:solidFill>
                      <a:schemeClr val="bg1">
                        <a:lumMod val="95000"/>
                      </a:schemeClr>
                    </a:solidFill>
                  </a:tcPr>
                </a:tc>
                <a:tc>
                  <a:txBody>
                    <a:bodyPr/>
                    <a:lstStyle/>
                    <a:p>
                      <a:pPr algn="l" fontAlgn="base"/>
                      <a:r>
                        <a:rPr lang="en-US" sz="2400" b="0" dirty="0">
                          <a:effectLst/>
                        </a:rPr>
                        <a:t>Description</a:t>
                      </a:r>
                    </a:p>
                  </a:txBody>
                  <a:tcPr marL="76200" marR="76200" marT="76200" marB="76200" anchor="ctr">
                    <a:lnL>
                      <a:noFill/>
                    </a:lnL>
                    <a:lnR>
                      <a:noFill/>
                    </a:lnR>
                    <a:lnT>
                      <a:noFill/>
                    </a:lnT>
                    <a:lnB>
                      <a:noFill/>
                    </a:lnB>
                    <a:solidFill>
                      <a:schemeClr val="bg1">
                        <a:lumMod val="95000"/>
                      </a:schemeClr>
                    </a:solidFill>
                  </a:tcPr>
                </a:tc>
                <a:extLst>
                  <a:ext uri="{0D108BD9-81ED-4DB2-BD59-A6C34878D82A}">
                    <a16:rowId xmlns:a16="http://schemas.microsoft.com/office/drawing/2014/main" val="1547020671"/>
                  </a:ext>
                </a:extLst>
              </a:tr>
              <a:tr h="0">
                <a:tc>
                  <a:txBody>
                    <a:bodyPr/>
                    <a:lstStyle/>
                    <a:p>
                      <a:pPr algn="l" fontAlgn="base"/>
                      <a:r>
                        <a:rPr lang="en-US" sz="2000" b="1" dirty="0">
                          <a:solidFill>
                            <a:schemeClr val="accent6">
                              <a:lumMod val="50000"/>
                            </a:schemeClr>
                          </a:solidFill>
                          <a:effectLst/>
                        </a:rPr>
                        <a:t>/customers</a:t>
                      </a:r>
                    </a:p>
                  </a:txBody>
                  <a:tcPr marL="76200" marR="76200" marT="106680" marB="106680" anchor="ctr">
                    <a:lnL>
                      <a:noFill/>
                    </a:lnL>
                    <a:lnR>
                      <a:noFill/>
                    </a:lnR>
                    <a:lnT>
                      <a:noFill/>
                    </a:lnT>
                    <a:lnB>
                      <a:noFill/>
                    </a:lnB>
                  </a:tcPr>
                </a:tc>
                <a:tc>
                  <a:txBody>
                    <a:bodyPr/>
                    <a:lstStyle/>
                    <a:p>
                      <a:pPr algn="l" fontAlgn="base"/>
                      <a:r>
                        <a:rPr lang="en-US" sz="2000" b="1" dirty="0">
                          <a:solidFill>
                            <a:schemeClr val="accent6">
                              <a:lumMod val="50000"/>
                            </a:schemeClr>
                          </a:solidFill>
                          <a:effectLst/>
                        </a:rPr>
                        <a:t>GET</a:t>
                      </a:r>
                    </a:p>
                  </a:txBody>
                  <a:tcPr marL="76200" marR="76200" marT="106680" marB="106680" anchor="ctr">
                    <a:lnL>
                      <a:noFill/>
                    </a:lnL>
                    <a:lnR>
                      <a:noFill/>
                    </a:lnR>
                    <a:lnT>
                      <a:noFill/>
                    </a:lnT>
                    <a:lnB>
                      <a:noFill/>
                    </a:lnB>
                  </a:tcPr>
                </a:tc>
                <a:tc>
                  <a:txBody>
                    <a:bodyPr/>
                    <a:lstStyle/>
                    <a:p>
                      <a:pPr algn="l" fontAlgn="base"/>
                      <a:r>
                        <a:rPr lang="en-US" sz="2000" b="1" dirty="0">
                          <a:solidFill>
                            <a:schemeClr val="accent6">
                              <a:lumMod val="50000"/>
                            </a:schemeClr>
                          </a:solidFill>
                          <a:effectLst/>
                        </a:rPr>
                        <a:t>Get all customers</a:t>
                      </a:r>
                    </a:p>
                  </a:txBody>
                  <a:tcPr marL="76200" marR="76200" marT="106680" marB="106680" anchor="ctr">
                    <a:lnL>
                      <a:noFill/>
                    </a:lnL>
                    <a:lnR>
                      <a:noFill/>
                    </a:lnR>
                    <a:lnT>
                      <a:noFill/>
                    </a:lnT>
                    <a:lnB>
                      <a:noFill/>
                    </a:lnB>
                  </a:tcPr>
                </a:tc>
                <a:extLst>
                  <a:ext uri="{0D108BD9-81ED-4DB2-BD59-A6C34878D82A}">
                    <a16:rowId xmlns:a16="http://schemas.microsoft.com/office/drawing/2014/main" val="3163765617"/>
                  </a:ext>
                </a:extLst>
              </a:tr>
              <a:tr h="0">
                <a:tc>
                  <a:txBody>
                    <a:bodyPr/>
                    <a:lstStyle/>
                    <a:p>
                      <a:pPr algn="l" fontAlgn="base"/>
                      <a:r>
                        <a:rPr lang="en-US" sz="2000" b="1" dirty="0">
                          <a:solidFill>
                            <a:schemeClr val="accent6">
                              <a:lumMod val="75000"/>
                            </a:schemeClr>
                          </a:solidFill>
                          <a:effectLst/>
                        </a:rPr>
                        <a:t>/customers/{id}</a:t>
                      </a:r>
                    </a:p>
                  </a:txBody>
                  <a:tcPr marL="76200" marR="76200" marT="106680" marB="106680" anchor="ctr">
                    <a:lnL>
                      <a:noFill/>
                    </a:lnL>
                    <a:lnR>
                      <a:noFill/>
                    </a:lnR>
                    <a:lnT>
                      <a:noFill/>
                    </a:lnT>
                    <a:lnB>
                      <a:noFill/>
                    </a:lnB>
                  </a:tcPr>
                </a:tc>
                <a:tc>
                  <a:txBody>
                    <a:bodyPr/>
                    <a:lstStyle/>
                    <a:p>
                      <a:pPr algn="l" fontAlgn="base"/>
                      <a:r>
                        <a:rPr lang="en-US" sz="2000" b="1" dirty="0">
                          <a:solidFill>
                            <a:schemeClr val="accent6">
                              <a:lumMod val="75000"/>
                            </a:schemeClr>
                          </a:solidFill>
                          <a:effectLst/>
                        </a:rPr>
                        <a:t>GET</a:t>
                      </a:r>
                    </a:p>
                  </a:txBody>
                  <a:tcPr marL="76200" marR="76200" marT="106680" marB="106680" anchor="ctr">
                    <a:lnL>
                      <a:noFill/>
                    </a:lnL>
                    <a:lnR>
                      <a:noFill/>
                    </a:lnR>
                    <a:lnT>
                      <a:noFill/>
                    </a:lnT>
                    <a:lnB>
                      <a:noFill/>
                    </a:lnB>
                  </a:tcPr>
                </a:tc>
                <a:tc>
                  <a:txBody>
                    <a:bodyPr/>
                    <a:lstStyle/>
                    <a:p>
                      <a:pPr algn="l" fontAlgn="base"/>
                      <a:r>
                        <a:rPr lang="en-US" sz="2000" b="1" dirty="0">
                          <a:solidFill>
                            <a:schemeClr val="accent6">
                              <a:lumMod val="75000"/>
                            </a:schemeClr>
                          </a:solidFill>
                          <a:effectLst/>
                        </a:rPr>
                        <a:t>Get a customer with id</a:t>
                      </a:r>
                    </a:p>
                  </a:txBody>
                  <a:tcPr marL="76200" marR="76200" marT="106680" marB="106680" anchor="ctr">
                    <a:lnL>
                      <a:noFill/>
                    </a:lnL>
                    <a:lnR>
                      <a:noFill/>
                    </a:lnR>
                    <a:lnT>
                      <a:noFill/>
                    </a:lnT>
                    <a:lnB>
                      <a:noFill/>
                    </a:lnB>
                  </a:tcPr>
                </a:tc>
                <a:extLst>
                  <a:ext uri="{0D108BD9-81ED-4DB2-BD59-A6C34878D82A}">
                    <a16:rowId xmlns:a16="http://schemas.microsoft.com/office/drawing/2014/main" val="3724320088"/>
                  </a:ext>
                </a:extLst>
              </a:tr>
              <a:tr h="0">
                <a:tc>
                  <a:txBody>
                    <a:bodyPr/>
                    <a:lstStyle/>
                    <a:p>
                      <a:pPr algn="l" fontAlgn="base"/>
                      <a:r>
                        <a:rPr lang="en-US" sz="2000" b="1" dirty="0">
                          <a:solidFill>
                            <a:srgbClr val="00B050"/>
                          </a:solidFill>
                          <a:effectLst/>
                        </a:rPr>
                        <a:t>/customers/{id}/orders</a:t>
                      </a:r>
                    </a:p>
                  </a:txBody>
                  <a:tcPr marL="76200" marR="76200" marT="106680" marB="106680" anchor="ctr">
                    <a:lnL>
                      <a:noFill/>
                    </a:lnL>
                    <a:lnR>
                      <a:noFill/>
                    </a:lnR>
                    <a:lnT>
                      <a:noFill/>
                    </a:lnT>
                    <a:lnB>
                      <a:noFill/>
                    </a:lnB>
                  </a:tcPr>
                </a:tc>
                <a:tc>
                  <a:txBody>
                    <a:bodyPr/>
                    <a:lstStyle/>
                    <a:p>
                      <a:pPr algn="l" fontAlgn="base"/>
                      <a:r>
                        <a:rPr lang="en-US" sz="2000" b="1" dirty="0">
                          <a:solidFill>
                            <a:srgbClr val="00B050"/>
                          </a:solidFill>
                          <a:effectLst/>
                        </a:rPr>
                        <a:t>GET</a:t>
                      </a:r>
                    </a:p>
                  </a:txBody>
                  <a:tcPr marL="76200" marR="76200" marT="106680" marB="106680" anchor="ctr">
                    <a:lnL>
                      <a:noFill/>
                    </a:lnL>
                    <a:lnR>
                      <a:noFill/>
                    </a:lnR>
                    <a:lnT>
                      <a:noFill/>
                    </a:lnT>
                    <a:lnB>
                      <a:noFill/>
                    </a:lnB>
                  </a:tcPr>
                </a:tc>
                <a:tc>
                  <a:txBody>
                    <a:bodyPr/>
                    <a:lstStyle/>
                    <a:p>
                      <a:pPr algn="l" fontAlgn="base"/>
                      <a:r>
                        <a:rPr lang="en-US" sz="2000" b="1" dirty="0">
                          <a:solidFill>
                            <a:srgbClr val="00B050"/>
                          </a:solidFill>
                          <a:effectLst/>
                        </a:rPr>
                        <a:t>Get all orders for customer id</a:t>
                      </a:r>
                    </a:p>
                  </a:txBody>
                  <a:tcPr marL="76200" marR="76200" marT="106680" marB="106680" anchor="ctr">
                    <a:lnL>
                      <a:noFill/>
                    </a:lnL>
                    <a:lnR>
                      <a:noFill/>
                    </a:lnR>
                    <a:lnT>
                      <a:noFill/>
                    </a:lnT>
                    <a:lnB>
                      <a:noFill/>
                    </a:lnB>
                  </a:tcPr>
                </a:tc>
                <a:extLst>
                  <a:ext uri="{0D108BD9-81ED-4DB2-BD59-A6C34878D82A}">
                    <a16:rowId xmlns:a16="http://schemas.microsoft.com/office/drawing/2014/main" val="1050085511"/>
                  </a:ext>
                </a:extLst>
              </a:tr>
              <a:tr h="0">
                <a:tc>
                  <a:txBody>
                    <a:bodyPr/>
                    <a:lstStyle/>
                    <a:p>
                      <a:pPr algn="l" fontAlgn="base"/>
                      <a:r>
                        <a:rPr lang="en-US" sz="2000" b="0" dirty="0">
                          <a:effectLst/>
                        </a:rPr>
                        <a:t>/customers</a:t>
                      </a:r>
                    </a:p>
                  </a:txBody>
                  <a:tcPr marL="76200" marR="76200" marT="106680" marB="106680" anchor="ctr">
                    <a:lnL>
                      <a:noFill/>
                    </a:lnL>
                    <a:lnR>
                      <a:noFill/>
                    </a:lnR>
                    <a:lnT>
                      <a:noFill/>
                    </a:lnT>
                    <a:lnB>
                      <a:noFill/>
                    </a:lnB>
                  </a:tcPr>
                </a:tc>
                <a:tc>
                  <a:txBody>
                    <a:bodyPr/>
                    <a:lstStyle/>
                    <a:p>
                      <a:pPr algn="l" fontAlgn="base"/>
                      <a:r>
                        <a:rPr lang="en-US" sz="2000" b="0" dirty="0">
                          <a:effectLst/>
                        </a:rPr>
                        <a:t>POST</a:t>
                      </a:r>
                    </a:p>
                  </a:txBody>
                  <a:tcPr marL="76200" marR="76200" marT="106680" marB="106680" anchor="ctr">
                    <a:lnL>
                      <a:noFill/>
                    </a:lnL>
                    <a:lnR>
                      <a:noFill/>
                    </a:lnR>
                    <a:lnT>
                      <a:noFill/>
                    </a:lnT>
                    <a:lnB>
                      <a:noFill/>
                    </a:lnB>
                  </a:tcPr>
                </a:tc>
                <a:tc>
                  <a:txBody>
                    <a:bodyPr/>
                    <a:lstStyle/>
                    <a:p>
                      <a:pPr algn="l" fontAlgn="base"/>
                      <a:r>
                        <a:rPr lang="en-US" sz="2000" b="0" dirty="0">
                          <a:effectLst/>
                        </a:rPr>
                        <a:t>Add new customers</a:t>
                      </a:r>
                    </a:p>
                  </a:txBody>
                  <a:tcPr marL="76200" marR="76200" marT="106680" marB="106680" anchor="ctr">
                    <a:lnL>
                      <a:noFill/>
                    </a:lnL>
                    <a:lnR>
                      <a:noFill/>
                    </a:lnR>
                    <a:lnT>
                      <a:noFill/>
                    </a:lnT>
                    <a:lnB>
                      <a:noFill/>
                    </a:lnB>
                  </a:tcPr>
                </a:tc>
                <a:extLst>
                  <a:ext uri="{0D108BD9-81ED-4DB2-BD59-A6C34878D82A}">
                    <a16:rowId xmlns:a16="http://schemas.microsoft.com/office/drawing/2014/main" val="534628165"/>
                  </a:ext>
                </a:extLst>
              </a:tr>
              <a:tr h="0">
                <a:tc>
                  <a:txBody>
                    <a:bodyPr/>
                    <a:lstStyle/>
                    <a:p>
                      <a:pPr algn="l" fontAlgn="base"/>
                      <a:r>
                        <a:rPr lang="en-US" sz="2000" b="0" dirty="0">
                          <a:effectLst/>
                        </a:rPr>
                        <a:t>/customers/{id}</a:t>
                      </a:r>
                    </a:p>
                  </a:txBody>
                  <a:tcPr marL="76200" marR="76200" marT="106680" marB="106680" anchor="ctr">
                    <a:lnL>
                      <a:noFill/>
                    </a:lnL>
                    <a:lnR>
                      <a:noFill/>
                    </a:lnR>
                    <a:lnT>
                      <a:noFill/>
                    </a:lnT>
                    <a:lnB>
                      <a:noFill/>
                    </a:lnB>
                  </a:tcPr>
                </a:tc>
                <a:tc>
                  <a:txBody>
                    <a:bodyPr/>
                    <a:lstStyle/>
                    <a:p>
                      <a:pPr algn="l" fontAlgn="base"/>
                      <a:r>
                        <a:rPr lang="en-US" sz="2000" b="0">
                          <a:effectLst/>
                        </a:rPr>
                        <a:t>PUT</a:t>
                      </a:r>
                    </a:p>
                  </a:txBody>
                  <a:tcPr marL="76200" marR="76200" marT="106680" marB="106680" anchor="ctr">
                    <a:lnL>
                      <a:noFill/>
                    </a:lnL>
                    <a:lnR>
                      <a:noFill/>
                    </a:lnR>
                    <a:lnT>
                      <a:noFill/>
                    </a:lnT>
                    <a:lnB>
                      <a:noFill/>
                    </a:lnB>
                  </a:tcPr>
                </a:tc>
                <a:tc>
                  <a:txBody>
                    <a:bodyPr/>
                    <a:lstStyle/>
                    <a:p>
                      <a:pPr algn="l" fontAlgn="base"/>
                      <a:r>
                        <a:rPr lang="en-US" sz="2000" b="0" dirty="0">
                          <a:effectLst/>
                        </a:rPr>
                        <a:t>Update a customers with id</a:t>
                      </a:r>
                    </a:p>
                  </a:txBody>
                  <a:tcPr marL="76200" marR="76200" marT="106680" marB="106680" anchor="ctr">
                    <a:lnL>
                      <a:noFill/>
                    </a:lnL>
                    <a:lnR>
                      <a:noFill/>
                    </a:lnR>
                    <a:lnT>
                      <a:noFill/>
                    </a:lnT>
                    <a:lnB>
                      <a:noFill/>
                    </a:lnB>
                  </a:tcPr>
                </a:tc>
                <a:extLst>
                  <a:ext uri="{0D108BD9-81ED-4DB2-BD59-A6C34878D82A}">
                    <a16:rowId xmlns:a16="http://schemas.microsoft.com/office/drawing/2014/main" val="2009150315"/>
                  </a:ext>
                </a:extLst>
              </a:tr>
              <a:tr h="0">
                <a:tc>
                  <a:txBody>
                    <a:bodyPr/>
                    <a:lstStyle/>
                    <a:p>
                      <a:pPr algn="l" fontAlgn="base"/>
                      <a:r>
                        <a:rPr lang="en-US" sz="2000" b="0" dirty="0">
                          <a:effectLst/>
                        </a:rPr>
                        <a:t>/customers/{id}</a:t>
                      </a:r>
                    </a:p>
                  </a:txBody>
                  <a:tcPr marL="76200" marR="76200" marT="106680" marB="106680" anchor="ctr">
                    <a:lnL>
                      <a:noFill/>
                    </a:lnL>
                    <a:lnR>
                      <a:noFill/>
                    </a:lnR>
                    <a:lnT>
                      <a:noFill/>
                    </a:lnT>
                    <a:lnB>
                      <a:noFill/>
                    </a:lnB>
                  </a:tcPr>
                </a:tc>
                <a:tc>
                  <a:txBody>
                    <a:bodyPr/>
                    <a:lstStyle/>
                    <a:p>
                      <a:pPr algn="l" fontAlgn="base"/>
                      <a:r>
                        <a:rPr lang="en-US" sz="2000" b="0" dirty="0">
                          <a:effectLst/>
                        </a:rPr>
                        <a:t>DELETE</a:t>
                      </a:r>
                    </a:p>
                  </a:txBody>
                  <a:tcPr marL="76200" marR="76200" marT="106680" marB="106680" anchor="ctr">
                    <a:lnL>
                      <a:noFill/>
                    </a:lnL>
                    <a:lnR>
                      <a:noFill/>
                    </a:lnR>
                    <a:lnT>
                      <a:noFill/>
                    </a:lnT>
                    <a:lnB>
                      <a:noFill/>
                    </a:lnB>
                  </a:tcPr>
                </a:tc>
                <a:tc>
                  <a:txBody>
                    <a:bodyPr/>
                    <a:lstStyle/>
                    <a:p>
                      <a:pPr algn="l" fontAlgn="base"/>
                      <a:r>
                        <a:rPr lang="en-US" sz="2000" b="0" dirty="0">
                          <a:effectLst/>
                        </a:rPr>
                        <a:t>Delete a customers with id</a:t>
                      </a:r>
                    </a:p>
                  </a:txBody>
                  <a:tcPr marL="76200" marR="76200" marT="106680" marB="106680" anchor="ctr">
                    <a:lnL>
                      <a:noFill/>
                    </a:lnL>
                    <a:lnR>
                      <a:noFill/>
                    </a:lnR>
                    <a:lnT>
                      <a:noFill/>
                    </a:lnT>
                    <a:lnB>
                      <a:noFill/>
                    </a:lnB>
                  </a:tcPr>
                </a:tc>
                <a:extLst>
                  <a:ext uri="{0D108BD9-81ED-4DB2-BD59-A6C34878D82A}">
                    <a16:rowId xmlns:a16="http://schemas.microsoft.com/office/drawing/2014/main" val="1194337891"/>
                  </a:ext>
                </a:extLst>
              </a:tr>
            </a:tbl>
          </a:graphicData>
        </a:graphic>
      </p:graphicFrame>
    </p:spTree>
    <p:extLst>
      <p:ext uri="{BB962C8B-B14F-4D97-AF65-F5344CB8AC3E}">
        <p14:creationId xmlns:p14="http://schemas.microsoft.com/office/powerpoint/2010/main" val="422346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7AF6-CC2E-FCC6-7614-92859282E84A}"/>
              </a:ext>
            </a:extLst>
          </p:cNvPr>
          <p:cNvSpPr>
            <a:spLocks noGrp="1"/>
          </p:cNvSpPr>
          <p:nvPr>
            <p:ph type="title"/>
          </p:nvPr>
        </p:nvSpPr>
        <p:spPr>
          <a:xfrm>
            <a:off x="838200" y="365125"/>
            <a:ext cx="10515600" cy="949325"/>
          </a:xfrm>
        </p:spPr>
        <p:txBody>
          <a:bodyPr/>
          <a:lstStyle/>
          <a:p>
            <a:r>
              <a:rPr lang="en-TH" dirty="0"/>
              <a:t>1) Spring Web Annotations</a:t>
            </a:r>
          </a:p>
        </p:txBody>
      </p:sp>
      <p:sp>
        <p:nvSpPr>
          <p:cNvPr id="3" name="Content Placeholder 2">
            <a:extLst>
              <a:ext uri="{FF2B5EF4-FFF2-40B4-BE49-F238E27FC236}">
                <a16:creationId xmlns:a16="http://schemas.microsoft.com/office/drawing/2014/main" id="{F282BB19-CE05-8BEE-9350-A6502E3520B4}"/>
              </a:ext>
            </a:extLst>
          </p:cNvPr>
          <p:cNvSpPr>
            <a:spLocks noGrp="1"/>
          </p:cNvSpPr>
          <p:nvPr>
            <p:ph idx="1"/>
          </p:nvPr>
        </p:nvSpPr>
        <p:spPr>
          <a:xfrm>
            <a:off x="838200" y="1474470"/>
            <a:ext cx="10515600" cy="4702493"/>
          </a:xfrm>
        </p:spPr>
        <p:txBody>
          <a:bodyPr>
            <a:normAutofit lnSpcReduction="10000"/>
          </a:bodyPr>
          <a:lstStyle/>
          <a:p>
            <a:r>
              <a:rPr lang="en-US" dirty="0"/>
              <a:t>Present in the </a:t>
            </a:r>
            <a:r>
              <a:rPr lang="en-US" dirty="0" err="1">
                <a:solidFill>
                  <a:schemeClr val="accent5">
                    <a:lumMod val="75000"/>
                  </a:schemeClr>
                </a:solidFill>
              </a:rPr>
              <a:t>org.springframework.web.bind.annotation</a:t>
            </a:r>
            <a:r>
              <a:rPr lang="en-US" dirty="0"/>
              <a:t> </a:t>
            </a:r>
          </a:p>
          <a:p>
            <a:r>
              <a:rPr lang="en-US" dirty="0"/>
              <a:t>Some of the annotations that are available in this category are:</a:t>
            </a:r>
          </a:p>
          <a:p>
            <a:pPr lvl="1"/>
            <a:r>
              <a:rPr lang="en-US" b="1" dirty="0">
                <a:solidFill>
                  <a:schemeClr val="accent5">
                    <a:lumMod val="75000"/>
                  </a:schemeClr>
                </a:solidFill>
              </a:rPr>
              <a:t>@</a:t>
            </a:r>
            <a:r>
              <a:rPr lang="en-US" b="1" dirty="0" err="1">
                <a:solidFill>
                  <a:schemeClr val="accent5">
                    <a:lumMod val="75000"/>
                  </a:schemeClr>
                </a:solidFill>
              </a:rPr>
              <a:t>RequestMapping</a:t>
            </a:r>
            <a:endParaRPr lang="en-US" b="1" dirty="0">
              <a:solidFill>
                <a:schemeClr val="accent5">
                  <a:lumMod val="75000"/>
                </a:schemeClr>
              </a:solidFill>
            </a:endParaRPr>
          </a:p>
          <a:p>
            <a:pPr lvl="1"/>
            <a:r>
              <a:rPr lang="en-US" b="1" dirty="0">
                <a:solidFill>
                  <a:schemeClr val="accent6">
                    <a:lumMod val="75000"/>
                  </a:schemeClr>
                </a:solidFill>
              </a:rPr>
              <a:t>@</a:t>
            </a:r>
            <a:r>
              <a:rPr lang="en-US" b="1" dirty="0" err="1">
                <a:solidFill>
                  <a:schemeClr val="accent6">
                    <a:lumMod val="75000"/>
                  </a:schemeClr>
                </a:solidFill>
              </a:rPr>
              <a:t>RequestBody</a:t>
            </a:r>
            <a:endParaRPr lang="en-US" b="1" dirty="0">
              <a:solidFill>
                <a:schemeClr val="accent6">
                  <a:lumMod val="75000"/>
                </a:schemeClr>
              </a:solidFill>
            </a:endParaRPr>
          </a:p>
          <a:p>
            <a:pPr lvl="1"/>
            <a:r>
              <a:rPr lang="en-US" b="1" dirty="0">
                <a:solidFill>
                  <a:schemeClr val="accent5">
                    <a:lumMod val="75000"/>
                  </a:schemeClr>
                </a:solidFill>
              </a:rPr>
              <a:t>@</a:t>
            </a:r>
            <a:r>
              <a:rPr lang="en-US" b="1" dirty="0" err="1">
                <a:solidFill>
                  <a:schemeClr val="accent5">
                    <a:lumMod val="75000"/>
                  </a:schemeClr>
                </a:solidFill>
              </a:rPr>
              <a:t>PathVariable</a:t>
            </a:r>
            <a:endParaRPr lang="en-US" b="1" dirty="0">
              <a:solidFill>
                <a:schemeClr val="accent5">
                  <a:lumMod val="75000"/>
                </a:schemeClr>
              </a:solidFill>
            </a:endParaRPr>
          </a:p>
          <a:p>
            <a:pPr lvl="1"/>
            <a:r>
              <a:rPr lang="en-US" dirty="0"/>
              <a:t>@</a:t>
            </a:r>
            <a:r>
              <a:rPr lang="en-US" dirty="0" err="1"/>
              <a:t>RequestParam</a:t>
            </a:r>
            <a:endParaRPr lang="en-US" dirty="0"/>
          </a:p>
          <a:p>
            <a:pPr lvl="1"/>
            <a:r>
              <a:rPr lang="en-US" dirty="0"/>
              <a:t>Response Handling Annotations</a:t>
            </a:r>
          </a:p>
          <a:p>
            <a:pPr lvl="2"/>
            <a:r>
              <a:rPr lang="en-US" dirty="0"/>
              <a:t>@</a:t>
            </a:r>
            <a:r>
              <a:rPr lang="en-US" dirty="0" err="1"/>
              <a:t>ResponseBody</a:t>
            </a:r>
            <a:r>
              <a:rPr lang="en-US" dirty="0"/>
              <a:t>		@</a:t>
            </a:r>
            <a:r>
              <a:rPr lang="en-US" dirty="0" err="1"/>
              <a:t>ExceptionHandler</a:t>
            </a:r>
            <a:r>
              <a:rPr lang="en-US" dirty="0"/>
              <a:t>	@</a:t>
            </a:r>
            <a:r>
              <a:rPr lang="en-US" dirty="0" err="1"/>
              <a:t>ResponseStatus</a:t>
            </a:r>
            <a:endParaRPr lang="en-US" dirty="0"/>
          </a:p>
          <a:p>
            <a:pPr lvl="1"/>
            <a:r>
              <a:rPr lang="en-US" dirty="0"/>
              <a:t>@Controller</a:t>
            </a:r>
          </a:p>
          <a:p>
            <a:pPr lvl="1"/>
            <a:r>
              <a:rPr lang="en-US" b="1" dirty="0">
                <a:solidFill>
                  <a:schemeClr val="accent5">
                    <a:lumMod val="75000"/>
                  </a:schemeClr>
                </a:solidFill>
              </a:rPr>
              <a:t>@</a:t>
            </a:r>
            <a:r>
              <a:rPr lang="en-US" b="1" dirty="0" err="1">
                <a:solidFill>
                  <a:schemeClr val="accent5">
                    <a:lumMod val="75000"/>
                  </a:schemeClr>
                </a:solidFill>
              </a:rPr>
              <a:t>RestController</a:t>
            </a:r>
            <a:endParaRPr lang="en-US" b="1" dirty="0">
              <a:solidFill>
                <a:schemeClr val="accent5">
                  <a:lumMod val="75000"/>
                </a:schemeClr>
              </a:solidFill>
            </a:endParaRPr>
          </a:p>
          <a:p>
            <a:pPr lvl="1"/>
            <a:r>
              <a:rPr lang="en-US" dirty="0"/>
              <a:t>@</a:t>
            </a:r>
            <a:r>
              <a:rPr lang="en-US" dirty="0" err="1"/>
              <a:t>ModelAttribute</a:t>
            </a:r>
            <a:endParaRPr lang="en-US" dirty="0"/>
          </a:p>
          <a:p>
            <a:pPr lvl="1"/>
            <a:r>
              <a:rPr lang="en-US" dirty="0"/>
              <a:t>@</a:t>
            </a:r>
            <a:r>
              <a:rPr lang="en-US" dirty="0" err="1"/>
              <a:t>CrossOrigin</a:t>
            </a:r>
            <a:endParaRPr lang="en-TH" dirty="0"/>
          </a:p>
        </p:txBody>
      </p:sp>
    </p:spTree>
    <p:extLst>
      <p:ext uri="{BB962C8B-B14F-4D97-AF65-F5344CB8AC3E}">
        <p14:creationId xmlns:p14="http://schemas.microsoft.com/office/powerpoint/2010/main" val="420270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DC1E-D2CE-5BDC-1594-7FD1AA358198}"/>
              </a:ext>
            </a:extLst>
          </p:cNvPr>
          <p:cNvSpPr>
            <a:spLocks noGrp="1"/>
          </p:cNvSpPr>
          <p:nvPr>
            <p:ph type="title"/>
          </p:nvPr>
        </p:nvSpPr>
        <p:spPr>
          <a:xfrm>
            <a:off x="838200" y="365126"/>
            <a:ext cx="10515600" cy="799646"/>
          </a:xfrm>
        </p:spPr>
        <p:txBody>
          <a:bodyPr/>
          <a:lstStyle/>
          <a:p>
            <a:r>
              <a:rPr lang="en-US" dirty="0"/>
              <a:t>Spring Web Annotation example</a:t>
            </a:r>
            <a:endParaRPr lang="en-TH" dirty="0"/>
          </a:p>
        </p:txBody>
      </p:sp>
      <p:sp>
        <p:nvSpPr>
          <p:cNvPr id="3" name="Content Placeholder 2">
            <a:extLst>
              <a:ext uri="{FF2B5EF4-FFF2-40B4-BE49-F238E27FC236}">
                <a16:creationId xmlns:a16="http://schemas.microsoft.com/office/drawing/2014/main" id="{6DF7812E-60DC-5038-56C0-17A0F0D12301}"/>
              </a:ext>
            </a:extLst>
          </p:cNvPr>
          <p:cNvSpPr>
            <a:spLocks noGrp="1"/>
          </p:cNvSpPr>
          <p:nvPr>
            <p:ph idx="1"/>
          </p:nvPr>
        </p:nvSpPr>
        <p:spPr>
          <a:xfrm>
            <a:off x="838200" y="1074420"/>
            <a:ext cx="10515600" cy="5102543"/>
          </a:xfrm>
        </p:spPr>
        <p:txBody>
          <a:bodyPr>
            <a:normAutofit fontScale="92500" lnSpcReduction="10000"/>
          </a:bodyPr>
          <a:lstStyle/>
          <a:p>
            <a:pPr marL="0" indent="0">
              <a:buNone/>
            </a:pPr>
            <a:r>
              <a:rPr lang="en-US" b="1" dirty="0">
                <a:solidFill>
                  <a:srgbClr val="FF0F3D"/>
                </a:solidFill>
                <a:effectLst/>
              </a:rPr>
              <a:t>@</a:t>
            </a:r>
            <a:r>
              <a:rPr lang="en-US" b="1" dirty="0" err="1">
                <a:solidFill>
                  <a:srgbClr val="FF0F3D"/>
                </a:solidFill>
                <a:effectLst/>
              </a:rPr>
              <a:t>RestController</a:t>
            </a:r>
            <a:br>
              <a:rPr lang="en-US" b="1" dirty="0">
                <a:solidFill>
                  <a:srgbClr val="FF0F3D"/>
                </a:solidFill>
                <a:effectLst/>
              </a:rPr>
            </a:br>
            <a:r>
              <a:rPr lang="en-US" b="1" dirty="0">
                <a:solidFill>
                  <a:srgbClr val="FF0F3D"/>
                </a:solidFill>
                <a:effectLst/>
              </a:rPr>
              <a:t>@</a:t>
            </a:r>
            <a:r>
              <a:rPr lang="en-US" b="1" dirty="0" err="1">
                <a:solidFill>
                  <a:srgbClr val="FF0F3D"/>
                </a:solidFill>
                <a:effectLst/>
              </a:rPr>
              <a:t>RequestMapping</a:t>
            </a:r>
            <a:r>
              <a:rPr lang="en-US" dirty="0"/>
              <a:t>(</a:t>
            </a:r>
            <a:r>
              <a:rPr lang="en-US" dirty="0">
                <a:solidFill>
                  <a:srgbClr val="067D17"/>
                </a:solidFill>
                <a:effectLst/>
              </a:rPr>
              <a:t>"/</a:t>
            </a:r>
            <a:r>
              <a:rPr lang="en-US" dirty="0" err="1">
                <a:solidFill>
                  <a:srgbClr val="067D17"/>
                </a:solidFill>
                <a:effectLst/>
              </a:rPr>
              <a:t>api</a:t>
            </a:r>
            <a:r>
              <a:rPr lang="en-US" dirty="0">
                <a:solidFill>
                  <a:srgbClr val="067D17"/>
                </a:solidFill>
                <a:effectLst/>
              </a:rPr>
              <a:t>/offices"</a:t>
            </a:r>
            <a:r>
              <a:rPr lang="en-US" dirty="0"/>
              <a:t>)</a:t>
            </a:r>
          </a:p>
          <a:p>
            <a:pPr marL="0" indent="0">
              <a:buNone/>
            </a:pPr>
            <a:r>
              <a:rPr lang="en-US" dirty="0">
                <a:solidFill>
                  <a:srgbClr val="0033B3"/>
                </a:solidFill>
                <a:effectLst/>
              </a:rPr>
              <a:t>public class </a:t>
            </a:r>
            <a:r>
              <a:rPr lang="en-US" dirty="0" err="1">
                <a:solidFill>
                  <a:srgbClr val="000000"/>
                </a:solidFill>
                <a:effectLst/>
              </a:rPr>
              <a:t>OfficeController</a:t>
            </a:r>
            <a:r>
              <a:rPr lang="en-US" dirty="0">
                <a:solidFill>
                  <a:srgbClr val="000000"/>
                </a:solidFill>
                <a:effectLst/>
              </a:rPr>
              <a:t> </a:t>
            </a:r>
            <a:r>
              <a:rPr lang="en-US" dirty="0"/>
              <a:t>{</a:t>
            </a:r>
            <a:br>
              <a:rPr lang="en-US" dirty="0"/>
            </a:br>
            <a:r>
              <a:rPr lang="en-US" dirty="0"/>
              <a:t>     :</a:t>
            </a:r>
            <a:br>
              <a:rPr lang="en-US" dirty="0"/>
            </a:br>
            <a:r>
              <a:rPr lang="en-US" dirty="0"/>
              <a:t>     :</a:t>
            </a:r>
            <a:br>
              <a:rPr lang="en-US" dirty="0"/>
            </a:br>
            <a:r>
              <a:rPr lang="en-US" dirty="0"/>
              <a:t>    </a:t>
            </a:r>
            <a:r>
              <a:rPr lang="en-US" dirty="0">
                <a:solidFill>
                  <a:srgbClr val="FF0F3D"/>
                </a:solidFill>
                <a:effectLst/>
              </a:rPr>
              <a:t>@</a:t>
            </a:r>
            <a:r>
              <a:rPr lang="en-US" dirty="0" err="1">
                <a:solidFill>
                  <a:srgbClr val="FF0F3D"/>
                </a:solidFill>
                <a:effectLst/>
              </a:rPr>
              <a:t>GetMapping</a:t>
            </a:r>
            <a:r>
              <a:rPr lang="en-US" dirty="0"/>
              <a:t>(</a:t>
            </a:r>
            <a:r>
              <a:rPr lang="en-US" dirty="0">
                <a:solidFill>
                  <a:srgbClr val="067D17"/>
                </a:solidFill>
                <a:effectLst/>
              </a:rPr>
              <a:t>"/{</a:t>
            </a:r>
            <a:r>
              <a:rPr lang="en-US" dirty="0" err="1">
                <a:solidFill>
                  <a:srgbClr val="067D17"/>
                </a:solidFill>
                <a:effectLst/>
              </a:rPr>
              <a:t>officeCode</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getOfficeById</a:t>
            </a:r>
            <a:r>
              <a:rPr lang="en-US" b="1" dirty="0"/>
              <a:t>(</a:t>
            </a:r>
            <a:r>
              <a:rPr lang="en-US" b="1" dirty="0">
                <a:solidFill>
                  <a:srgbClr val="FF0F3D"/>
                </a:solidFill>
                <a:effectLst/>
              </a:rPr>
              <a:t>@</a:t>
            </a:r>
            <a:r>
              <a:rPr lang="en-US" b="1" dirty="0" err="1">
                <a:solidFill>
                  <a:srgbClr val="FF0F3D"/>
                </a:solidFill>
                <a:effectLst/>
              </a:rPr>
              <a:t>PathVariable</a:t>
            </a:r>
            <a:r>
              <a:rPr lang="en-US" b="1" dirty="0">
                <a:solidFill>
                  <a:srgbClr val="FF0F3D"/>
                </a:solidFill>
                <a:effectLst/>
              </a:rPr>
              <a:t> </a:t>
            </a:r>
            <a:r>
              <a:rPr lang="en-US" dirty="0">
                <a:solidFill>
                  <a:srgbClr val="000000"/>
                </a:solidFill>
                <a:effectLst/>
              </a:rPr>
              <a:t>String </a:t>
            </a:r>
            <a:r>
              <a:rPr lang="en-US" dirty="0" err="1"/>
              <a:t>officeCode</a:t>
            </a:r>
            <a:r>
              <a:rPr lang="en-US" dirty="0"/>
              <a:t>)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.getOffice</a:t>
            </a:r>
            <a:r>
              <a:rPr lang="en-US" dirty="0"/>
              <a:t>(</a:t>
            </a:r>
            <a:r>
              <a:rPr lang="en-US" dirty="0" err="1"/>
              <a:t>officeCode</a:t>
            </a:r>
            <a:r>
              <a:rPr lang="en-US" dirty="0"/>
              <a:t>);</a:t>
            </a:r>
            <a:br>
              <a:rPr lang="en-US" dirty="0"/>
            </a:br>
            <a:r>
              <a:rPr lang="en-US" dirty="0"/>
              <a:t>    }</a:t>
            </a:r>
          </a:p>
          <a:p>
            <a:pPr marL="0" indent="0">
              <a:buNone/>
            </a:pPr>
            <a:endParaRPr lang="en-US" dirty="0"/>
          </a:p>
          <a:p>
            <a:pPr marL="0" indent="0">
              <a:buNone/>
            </a:pPr>
            <a:r>
              <a:rPr lang="en-US" dirty="0">
                <a:solidFill>
                  <a:srgbClr val="9E880D"/>
                </a:solidFill>
                <a:effectLst/>
              </a:rPr>
              <a:t>    </a:t>
            </a:r>
            <a:r>
              <a:rPr lang="en-US" dirty="0">
                <a:solidFill>
                  <a:srgbClr val="FF0F3D"/>
                </a:solidFill>
                <a:effectLst/>
              </a:rPr>
              <a:t>@</a:t>
            </a:r>
            <a:r>
              <a:rPr lang="en-US" dirty="0" err="1">
                <a:solidFill>
                  <a:srgbClr val="FF0F3D"/>
                </a:solidFill>
                <a:effectLst/>
              </a:rPr>
              <a:t>PostMapping</a:t>
            </a:r>
            <a:r>
              <a:rPr lang="en-US" dirty="0"/>
              <a:t>(</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addNewOffice</a:t>
            </a:r>
            <a:r>
              <a:rPr lang="en-US" b="1" dirty="0"/>
              <a:t>(</a:t>
            </a:r>
            <a:r>
              <a:rPr lang="en-US" b="1" dirty="0">
                <a:solidFill>
                  <a:srgbClr val="FF0F3D"/>
                </a:solidFill>
                <a:effectLst/>
              </a:rPr>
              <a:t>@</a:t>
            </a:r>
            <a:r>
              <a:rPr lang="en-US" b="1" dirty="0" err="1">
                <a:solidFill>
                  <a:srgbClr val="FF0F3D"/>
                </a:solidFill>
                <a:effectLst/>
              </a:rPr>
              <a:t>RequestBody</a:t>
            </a:r>
            <a:r>
              <a:rPr lang="en-US" dirty="0">
                <a:solidFill>
                  <a:srgbClr val="FF0F3D"/>
                </a:solidFill>
                <a:effectLst/>
              </a:rPr>
              <a:t> </a:t>
            </a:r>
            <a:r>
              <a:rPr lang="en-US" dirty="0">
                <a:solidFill>
                  <a:srgbClr val="000000"/>
                </a:solidFill>
                <a:effectLst/>
              </a:rPr>
              <a:t>Office </a:t>
            </a:r>
            <a:r>
              <a:rPr lang="en-US" dirty="0"/>
              <a:t>office)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.createNewOffice</a:t>
            </a:r>
            <a:r>
              <a:rPr lang="en-US" dirty="0"/>
              <a:t>(office);</a:t>
            </a:r>
            <a:br>
              <a:rPr lang="en-US" dirty="0"/>
            </a:br>
            <a:r>
              <a:rPr lang="en-US" dirty="0"/>
              <a:t>   }</a:t>
            </a:r>
          </a:p>
        </p:txBody>
      </p:sp>
    </p:spTree>
    <p:extLst>
      <p:ext uri="{BB962C8B-B14F-4D97-AF65-F5344CB8AC3E}">
        <p14:creationId xmlns:p14="http://schemas.microsoft.com/office/powerpoint/2010/main" val="384981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B35C-0C82-3943-6045-FF2AEC9F4FC1}"/>
              </a:ext>
            </a:extLst>
          </p:cNvPr>
          <p:cNvSpPr>
            <a:spLocks noGrp="1"/>
          </p:cNvSpPr>
          <p:nvPr>
            <p:ph type="title"/>
          </p:nvPr>
        </p:nvSpPr>
        <p:spPr>
          <a:xfrm>
            <a:off x="838200" y="365125"/>
            <a:ext cx="10515600" cy="823595"/>
          </a:xfrm>
        </p:spPr>
        <p:txBody>
          <a:bodyPr>
            <a:noAutofit/>
          </a:bodyPr>
          <a:lstStyle/>
          <a:p>
            <a:r>
              <a:rPr lang="en-US" sz="3600" dirty="0"/>
              <a:t>REST API URI Naming Conventions and Best Practices</a:t>
            </a:r>
            <a:endParaRPr lang="en-TH" sz="3600" dirty="0"/>
          </a:p>
        </p:txBody>
      </p:sp>
      <p:sp>
        <p:nvSpPr>
          <p:cNvPr id="3" name="Content Placeholder 2">
            <a:extLst>
              <a:ext uri="{FF2B5EF4-FFF2-40B4-BE49-F238E27FC236}">
                <a16:creationId xmlns:a16="http://schemas.microsoft.com/office/drawing/2014/main" id="{F730A35F-F503-127F-96B8-8F18DBE22174}"/>
              </a:ext>
            </a:extLst>
          </p:cNvPr>
          <p:cNvSpPr>
            <a:spLocks noGrp="1"/>
          </p:cNvSpPr>
          <p:nvPr>
            <p:ph idx="1"/>
          </p:nvPr>
        </p:nvSpPr>
        <p:spPr>
          <a:xfrm>
            <a:off x="838200" y="3177540"/>
            <a:ext cx="10515600" cy="3182303"/>
          </a:xfrm>
        </p:spPr>
        <p:txBody>
          <a:bodyPr>
            <a:normAutofit fontScale="92500" lnSpcReduction="10000"/>
          </a:bodyPr>
          <a:lstStyle/>
          <a:p>
            <a:r>
              <a:rPr lang="en-US" sz="2400" dirty="0">
                <a:solidFill>
                  <a:srgbClr val="000000"/>
                </a:solidFill>
                <a:latin typeface="Open Sans" panose="020F0502020204030204" pitchFamily="34" charset="0"/>
              </a:rPr>
              <a:t>Singleton and Collection Resources</a:t>
            </a:r>
          </a:p>
          <a:p>
            <a:endParaRPr lang="en-US" sz="2400" dirty="0">
              <a:solidFill>
                <a:srgbClr val="000000"/>
              </a:solidFill>
              <a:latin typeface="Open Sans" panose="020F0502020204030204" pitchFamily="34" charset="0"/>
            </a:endParaRPr>
          </a:p>
          <a:p>
            <a:endParaRPr lang="en-US" sz="2400" dirty="0">
              <a:solidFill>
                <a:srgbClr val="000000"/>
              </a:solidFill>
              <a:latin typeface="Open Sans" panose="020F0502020204030204" pitchFamily="34" charset="0"/>
            </a:endParaRPr>
          </a:p>
          <a:p>
            <a:r>
              <a:rPr lang="en-US" sz="2400" dirty="0">
                <a:solidFill>
                  <a:srgbClr val="000000"/>
                </a:solidFill>
                <a:latin typeface="Open Sans" panose="020F0502020204030204" pitchFamily="34" charset="0"/>
              </a:rPr>
              <a:t>Sub-collection Resources</a:t>
            </a:r>
          </a:p>
          <a:p>
            <a:endParaRPr lang="en-US" sz="2400" dirty="0">
              <a:solidFill>
                <a:srgbClr val="000000"/>
              </a:solidFill>
              <a:latin typeface="Open Sans" panose="020F0502020204030204" pitchFamily="34" charset="0"/>
            </a:endParaRPr>
          </a:p>
          <a:p>
            <a:r>
              <a:rPr lang="en-TH" sz="2400" dirty="0">
                <a:solidFill>
                  <a:srgbClr val="000000"/>
                </a:solidFill>
                <a:latin typeface="Open Sans" panose="020F0502020204030204" pitchFamily="34" charset="0"/>
              </a:rPr>
              <a:t>Best Practices </a:t>
            </a:r>
          </a:p>
          <a:p>
            <a:pPr lvl="1"/>
            <a:r>
              <a:rPr lang="en-US" sz="2000" dirty="0">
                <a:solidFill>
                  <a:srgbClr val="000000"/>
                </a:solidFill>
                <a:latin typeface="Open Sans" panose="020F0502020204030204" pitchFamily="34" charset="0"/>
                <a:hlinkClick r:id="rId2"/>
              </a:rPr>
              <a:t>https://medium.com/@nadinCodeHat/rest-api-naming-conventions-and-best-practices-1c4e781eb6a5</a:t>
            </a:r>
            <a:endParaRPr lang="en-US" sz="2000" dirty="0">
              <a:solidFill>
                <a:srgbClr val="000000"/>
              </a:solidFill>
              <a:latin typeface="Open Sans" panose="020F0502020204030204" pitchFamily="34" charset="0"/>
            </a:endParaRPr>
          </a:p>
          <a:p>
            <a:pPr lvl="1"/>
            <a:r>
              <a:rPr lang="en-US" sz="2000" dirty="0">
                <a:solidFill>
                  <a:srgbClr val="000000"/>
                </a:solidFill>
                <a:latin typeface="Open Sans" panose="020F0502020204030204" pitchFamily="34" charset="0"/>
                <a:hlinkClick r:id="rId3"/>
              </a:rPr>
              <a:t>https://restfulapi.net/resource-naming</a:t>
            </a:r>
            <a:endParaRPr lang="en-US" sz="2000" dirty="0">
              <a:solidFill>
                <a:srgbClr val="000000"/>
              </a:solidFill>
              <a:latin typeface="Open Sans" panose="020F0502020204030204" pitchFamily="34" charset="0"/>
            </a:endParaRPr>
          </a:p>
          <a:p>
            <a:pPr marL="457200" lvl="1" indent="0">
              <a:buNone/>
            </a:pPr>
            <a:endParaRPr lang="en-TH" sz="2000" dirty="0">
              <a:solidFill>
                <a:srgbClr val="000000"/>
              </a:solidFill>
              <a:latin typeface="Open Sans" panose="020F0502020204030204" pitchFamily="34" charset="0"/>
            </a:endParaRPr>
          </a:p>
        </p:txBody>
      </p:sp>
      <p:sp>
        <p:nvSpPr>
          <p:cNvPr id="5" name="TextBox 4">
            <a:extLst>
              <a:ext uri="{FF2B5EF4-FFF2-40B4-BE49-F238E27FC236}">
                <a16:creationId xmlns:a16="http://schemas.microsoft.com/office/drawing/2014/main" id="{7D70F461-E5C0-C3A7-5CF4-B9D3515373E2}"/>
              </a:ext>
            </a:extLst>
          </p:cNvPr>
          <p:cNvSpPr txBox="1"/>
          <p:nvPr/>
        </p:nvSpPr>
        <p:spPr>
          <a:xfrm>
            <a:off x="1277303" y="3608933"/>
            <a:ext cx="6963727" cy="646331"/>
          </a:xfrm>
          <a:prstGeom prst="rect">
            <a:avLst/>
          </a:prstGeom>
          <a:solidFill>
            <a:schemeClr val="accent4">
              <a:lumMod val="20000"/>
              <a:lumOff val="80000"/>
            </a:schemeClr>
          </a:solidFill>
          <a:ln>
            <a:solidFill>
              <a:schemeClr val="tx1">
                <a:lumMod val="65000"/>
                <a:lumOff val="35000"/>
              </a:schemeClr>
            </a:solidFill>
          </a:ln>
        </p:spPr>
        <p:txBody>
          <a:bodyPr wrap="square">
            <a:spAutoFit/>
          </a:bodyPr>
          <a:lstStyle/>
          <a:p>
            <a:r>
              <a:rPr lang="en-US" dirty="0">
                <a:solidFill>
                  <a:schemeClr val="accent5">
                    <a:lumMod val="75000"/>
                  </a:schemeClr>
                </a:solidFill>
              </a:rPr>
              <a:t>/customers 		// is a collection resource </a:t>
            </a:r>
          </a:p>
          <a:p>
            <a:r>
              <a:rPr lang="en-US" dirty="0">
                <a:solidFill>
                  <a:schemeClr val="accent5">
                    <a:lumMod val="75000"/>
                  </a:schemeClr>
                </a:solidFill>
              </a:rPr>
              <a:t>/customers/{id} 		// is a singleton resource</a:t>
            </a:r>
            <a:endParaRPr lang="en-TH" dirty="0">
              <a:solidFill>
                <a:schemeClr val="accent5">
                  <a:lumMod val="75000"/>
                </a:schemeClr>
              </a:solidFill>
            </a:endParaRPr>
          </a:p>
        </p:txBody>
      </p:sp>
      <p:sp>
        <p:nvSpPr>
          <p:cNvPr id="6" name="TextBox 5">
            <a:extLst>
              <a:ext uri="{FF2B5EF4-FFF2-40B4-BE49-F238E27FC236}">
                <a16:creationId xmlns:a16="http://schemas.microsoft.com/office/drawing/2014/main" id="{F1533BE3-D4A9-3022-FE73-15CE0CCA6B47}"/>
              </a:ext>
            </a:extLst>
          </p:cNvPr>
          <p:cNvSpPr txBox="1"/>
          <p:nvPr/>
        </p:nvSpPr>
        <p:spPr>
          <a:xfrm>
            <a:off x="1277303" y="4720530"/>
            <a:ext cx="6963727" cy="369332"/>
          </a:xfrm>
          <a:prstGeom prst="rect">
            <a:avLst/>
          </a:prstGeom>
          <a:solidFill>
            <a:schemeClr val="accent4">
              <a:lumMod val="20000"/>
              <a:lumOff val="80000"/>
            </a:schemeClr>
          </a:solidFill>
          <a:ln>
            <a:solidFill>
              <a:schemeClr val="tx1">
                <a:lumMod val="65000"/>
                <a:lumOff val="35000"/>
              </a:schemeClr>
            </a:solidFill>
          </a:ln>
        </p:spPr>
        <p:txBody>
          <a:bodyPr wrap="square">
            <a:spAutoFit/>
          </a:bodyPr>
          <a:lstStyle/>
          <a:p>
            <a:r>
              <a:rPr lang="en-US" dirty="0">
                <a:solidFill>
                  <a:schemeClr val="accent5">
                    <a:lumMod val="75000"/>
                  </a:schemeClr>
                </a:solidFill>
              </a:rPr>
              <a:t>/customers/{id}/orders 		// is a sub-collection resource </a:t>
            </a:r>
          </a:p>
        </p:txBody>
      </p:sp>
      <p:pic>
        <p:nvPicPr>
          <p:cNvPr id="2050" name="Picture 2">
            <a:extLst>
              <a:ext uri="{FF2B5EF4-FFF2-40B4-BE49-F238E27FC236}">
                <a16:creationId xmlns:a16="http://schemas.microsoft.com/office/drawing/2014/main" id="{EB64AD39-27CF-A863-1F61-E198665DCD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9025"/>
          <a:stretch/>
        </p:blipFill>
        <p:spPr bwMode="auto">
          <a:xfrm>
            <a:off x="929640" y="1237908"/>
            <a:ext cx="4991100" cy="177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238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0D71A-9D7D-DA2A-C13E-8B4A7F6B88A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Excercise</a:t>
            </a:r>
          </a:p>
        </p:txBody>
      </p:sp>
      <p:sp>
        <p:nvSpPr>
          <p:cNvPr id="3" name="Content Placeholder 2">
            <a:extLst>
              <a:ext uri="{FF2B5EF4-FFF2-40B4-BE49-F238E27FC236}">
                <a16:creationId xmlns:a16="http://schemas.microsoft.com/office/drawing/2014/main" id="{E3FC24D6-571D-36BE-07FE-77DB2660B2E4}"/>
              </a:ext>
            </a:extLst>
          </p:cNvPr>
          <p:cNvSpPr>
            <a:spLocks noGrp="1"/>
          </p:cNvSpPr>
          <p:nvPr>
            <p:ph idx="1"/>
          </p:nvPr>
        </p:nvSpPr>
        <p:spPr>
          <a:xfrm>
            <a:off x="9263831" y="3922568"/>
            <a:ext cx="2446465" cy="1178298"/>
          </a:xfrm>
        </p:spPr>
        <p:txBody>
          <a:bodyPr vert="horz" lIns="91440" tIns="45720" rIns="91440" bIns="45720" rtlCol="0">
            <a:normAutofit/>
          </a:bodyPr>
          <a:lstStyle/>
          <a:p>
            <a:pPr marL="0" indent="0">
              <a:buNone/>
            </a:pPr>
            <a:r>
              <a:rPr lang="en-US" sz="1600" kern="1200">
                <a:solidFill>
                  <a:schemeClr val="tx1"/>
                </a:solidFill>
                <a:latin typeface="+mn-lt"/>
                <a:ea typeface="+mn-ea"/>
                <a:cs typeface="+mn-cs"/>
              </a:rPr>
              <a:t>Design REST Resources representation for the Classicmodels</a:t>
            </a:r>
          </a:p>
        </p:txBody>
      </p:sp>
      <p:sp>
        <p:nvSpPr>
          <p:cNvPr id="22" name="Rectangle 2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7">
            <a:extLst>
              <a:ext uri="{FF2B5EF4-FFF2-40B4-BE49-F238E27FC236}">
                <a16:creationId xmlns:a16="http://schemas.microsoft.com/office/drawing/2014/main" id="{118B5FC7-313A-B6A3-BAB3-F45AB081D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871368"/>
            <a:ext cx="7608304" cy="5186219"/>
          </a:xfrm>
          <a:prstGeom prst="rect">
            <a:avLst/>
          </a:prstGeom>
        </p:spPr>
      </p:pic>
      <p:sp>
        <p:nvSpPr>
          <p:cNvPr id="26" name="Rectangle 2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96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2CC9-4F51-4BAB-9B4F-F13670730897}"/>
              </a:ext>
            </a:extLst>
          </p:cNvPr>
          <p:cNvSpPr>
            <a:spLocks noGrp="1"/>
          </p:cNvSpPr>
          <p:nvPr>
            <p:ph type="title"/>
          </p:nvPr>
        </p:nvSpPr>
        <p:spPr>
          <a:xfrm>
            <a:off x="838200" y="365126"/>
            <a:ext cx="10515600" cy="659444"/>
          </a:xfrm>
        </p:spPr>
        <p:txBody>
          <a:bodyPr>
            <a:normAutofit/>
          </a:bodyPr>
          <a:lstStyle/>
          <a:p>
            <a:r>
              <a:rPr lang="en-US" sz="4000" dirty="0"/>
              <a:t>2) Spring Core annotations</a:t>
            </a:r>
          </a:p>
        </p:txBody>
      </p:sp>
      <p:sp>
        <p:nvSpPr>
          <p:cNvPr id="3" name="Content Placeholder 2">
            <a:extLst>
              <a:ext uri="{FF2B5EF4-FFF2-40B4-BE49-F238E27FC236}">
                <a16:creationId xmlns:a16="http://schemas.microsoft.com/office/drawing/2014/main" id="{1E6CDC8D-D708-4F85-92BB-57B662DE5B07}"/>
              </a:ext>
            </a:extLst>
          </p:cNvPr>
          <p:cNvSpPr>
            <a:spLocks noGrp="1"/>
          </p:cNvSpPr>
          <p:nvPr>
            <p:ph idx="1"/>
          </p:nvPr>
        </p:nvSpPr>
        <p:spPr>
          <a:xfrm>
            <a:off x="838200" y="1189821"/>
            <a:ext cx="10515600" cy="4946574"/>
          </a:xfrm>
        </p:spPr>
        <p:txBody>
          <a:bodyPr>
            <a:normAutofit lnSpcReduction="10000"/>
          </a:bodyPr>
          <a:lstStyle/>
          <a:p>
            <a:pPr>
              <a:lnSpc>
                <a:spcPct val="100000"/>
              </a:lnSpc>
              <a:spcBef>
                <a:spcPts val="600"/>
              </a:spcBef>
            </a:pPr>
            <a:r>
              <a:rPr lang="en-US" dirty="0"/>
              <a:t>Spring Core annotations are present in the 2 packages</a:t>
            </a:r>
          </a:p>
          <a:p>
            <a:pPr lvl="1">
              <a:lnSpc>
                <a:spcPct val="100000"/>
              </a:lnSpc>
              <a:spcBef>
                <a:spcPts val="600"/>
              </a:spcBef>
            </a:pPr>
            <a:r>
              <a:rPr lang="en-US" dirty="0" err="1"/>
              <a:t>org.springframework.beans.factory.annotation</a:t>
            </a:r>
            <a:endParaRPr lang="en-US" dirty="0"/>
          </a:p>
          <a:p>
            <a:pPr lvl="1">
              <a:lnSpc>
                <a:spcPct val="100000"/>
              </a:lnSpc>
              <a:spcBef>
                <a:spcPts val="600"/>
              </a:spcBef>
            </a:pPr>
            <a:r>
              <a:rPr lang="en-US" dirty="0" err="1"/>
              <a:t>org.springframework.context.annotation</a:t>
            </a:r>
            <a:r>
              <a:rPr lang="en-US" dirty="0"/>
              <a:t> </a:t>
            </a:r>
          </a:p>
          <a:p>
            <a:pPr>
              <a:lnSpc>
                <a:spcPct val="100000"/>
              </a:lnSpc>
              <a:spcBef>
                <a:spcPts val="600"/>
              </a:spcBef>
            </a:pPr>
            <a:r>
              <a:rPr lang="en-US" dirty="0"/>
              <a:t>We can divide them into two broad categories: </a:t>
            </a:r>
          </a:p>
          <a:p>
            <a:pPr lvl="1">
              <a:lnSpc>
                <a:spcPct val="100000"/>
              </a:lnSpc>
              <a:spcBef>
                <a:spcPts val="600"/>
              </a:spcBef>
            </a:pPr>
            <a:r>
              <a:rPr lang="en-US" b="1" dirty="0">
                <a:solidFill>
                  <a:schemeClr val="accent6">
                    <a:lumMod val="75000"/>
                  </a:schemeClr>
                </a:solidFill>
              </a:rPr>
              <a:t>DI-Related Annotations</a:t>
            </a:r>
          </a:p>
          <a:p>
            <a:pPr lvl="2">
              <a:lnSpc>
                <a:spcPct val="100000"/>
              </a:lnSpc>
              <a:spcBef>
                <a:spcPts val="600"/>
              </a:spcBef>
            </a:pPr>
            <a:r>
              <a:rPr lang="en-US" b="1" dirty="0">
                <a:solidFill>
                  <a:schemeClr val="accent1">
                    <a:lumMod val="75000"/>
                  </a:schemeClr>
                </a:solidFill>
              </a:rPr>
              <a:t>@</a:t>
            </a:r>
            <a:r>
              <a:rPr lang="en-US" b="1" dirty="0" err="1">
                <a:solidFill>
                  <a:schemeClr val="accent1">
                    <a:lumMod val="75000"/>
                  </a:schemeClr>
                </a:solidFill>
              </a:rPr>
              <a:t>Autowired</a:t>
            </a:r>
            <a:r>
              <a:rPr lang="en-US" dirty="0"/>
              <a:t>          	@Qualifier        	@Primary        </a:t>
            </a:r>
          </a:p>
          <a:p>
            <a:pPr lvl="2">
              <a:lnSpc>
                <a:spcPct val="100000"/>
              </a:lnSpc>
              <a:spcBef>
                <a:spcPts val="600"/>
              </a:spcBef>
            </a:pPr>
            <a:r>
              <a:rPr lang="en-US" dirty="0"/>
              <a:t>@Bean         	    	@Lazy                 	@Required        </a:t>
            </a:r>
          </a:p>
          <a:p>
            <a:pPr lvl="2">
              <a:lnSpc>
                <a:spcPct val="100000"/>
              </a:lnSpc>
              <a:spcBef>
                <a:spcPts val="600"/>
              </a:spcBef>
            </a:pPr>
            <a:r>
              <a:rPr lang="en-US" dirty="0"/>
              <a:t>@Value	  	@Scope	</a:t>
            </a:r>
          </a:p>
          <a:p>
            <a:pPr lvl="2">
              <a:lnSpc>
                <a:spcPct val="100000"/>
              </a:lnSpc>
              <a:spcBef>
                <a:spcPts val="600"/>
              </a:spcBef>
            </a:pPr>
            <a:r>
              <a:rPr lang="en-US" dirty="0"/>
              <a:t>@Lookup, etc.</a:t>
            </a:r>
          </a:p>
          <a:p>
            <a:pPr lvl="1">
              <a:lnSpc>
                <a:spcPct val="100000"/>
              </a:lnSpc>
              <a:spcBef>
                <a:spcPts val="600"/>
              </a:spcBef>
            </a:pPr>
            <a:r>
              <a:rPr lang="en-US" dirty="0"/>
              <a:t>Context Configuration Annotations</a:t>
            </a:r>
          </a:p>
          <a:p>
            <a:pPr lvl="2">
              <a:lnSpc>
                <a:spcPct val="100000"/>
              </a:lnSpc>
              <a:spcBef>
                <a:spcPts val="600"/>
              </a:spcBef>
            </a:pPr>
            <a:r>
              <a:rPr lang="en-US" dirty="0"/>
              <a:t>@Profile	     	@Import        </a:t>
            </a:r>
          </a:p>
          <a:p>
            <a:pPr lvl="2">
              <a:lnSpc>
                <a:spcPct val="100000"/>
              </a:lnSpc>
              <a:spcBef>
                <a:spcPts val="600"/>
              </a:spcBef>
            </a:pPr>
            <a:r>
              <a:rPr lang="en-US" dirty="0"/>
              <a:t>@</a:t>
            </a:r>
            <a:r>
              <a:rPr lang="en-US" dirty="0" err="1"/>
              <a:t>ImportResource</a:t>
            </a:r>
            <a:r>
              <a:rPr lang="en-US" dirty="0"/>
              <a:t>       	@</a:t>
            </a:r>
            <a:r>
              <a:rPr lang="en-US" dirty="0" err="1"/>
              <a:t>PropertySource</a:t>
            </a:r>
            <a:r>
              <a:rPr lang="en-US" dirty="0"/>
              <a:t>, etc.</a:t>
            </a:r>
          </a:p>
        </p:txBody>
      </p:sp>
    </p:spTree>
    <p:extLst>
      <p:ext uri="{BB962C8B-B14F-4D97-AF65-F5344CB8AC3E}">
        <p14:creationId xmlns:p14="http://schemas.microsoft.com/office/powerpoint/2010/main" val="330056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C569-50BD-BB13-1AA6-9C0E44DA7E91}"/>
              </a:ext>
            </a:extLst>
          </p:cNvPr>
          <p:cNvSpPr>
            <a:spLocks noGrp="1"/>
          </p:cNvSpPr>
          <p:nvPr>
            <p:ph type="title"/>
          </p:nvPr>
        </p:nvSpPr>
        <p:spPr>
          <a:xfrm>
            <a:off x="838200" y="365125"/>
            <a:ext cx="10515600" cy="857747"/>
          </a:xfrm>
        </p:spPr>
        <p:txBody>
          <a:bodyPr/>
          <a:lstStyle/>
          <a:p>
            <a:r>
              <a:rPr lang="en-US" dirty="0"/>
              <a:t>@</a:t>
            </a:r>
            <a:r>
              <a:rPr lang="en-US" dirty="0" err="1"/>
              <a:t>Autowired</a:t>
            </a:r>
            <a:endParaRPr lang="en-TH" dirty="0"/>
          </a:p>
        </p:txBody>
      </p:sp>
      <p:sp>
        <p:nvSpPr>
          <p:cNvPr id="3" name="Content Placeholder 2">
            <a:extLst>
              <a:ext uri="{FF2B5EF4-FFF2-40B4-BE49-F238E27FC236}">
                <a16:creationId xmlns:a16="http://schemas.microsoft.com/office/drawing/2014/main" id="{F6EC2418-C6FA-B4D3-F020-EB0E25C371A1}"/>
              </a:ext>
            </a:extLst>
          </p:cNvPr>
          <p:cNvSpPr>
            <a:spLocks noGrp="1"/>
          </p:cNvSpPr>
          <p:nvPr>
            <p:ph idx="1"/>
          </p:nvPr>
        </p:nvSpPr>
        <p:spPr>
          <a:xfrm>
            <a:off x="838200" y="1355075"/>
            <a:ext cx="10515600" cy="1513855"/>
          </a:xfrm>
        </p:spPr>
        <p:txBody>
          <a:bodyPr>
            <a:normAutofit fontScale="92500" lnSpcReduction="10000"/>
          </a:bodyPr>
          <a:lstStyle/>
          <a:p>
            <a:r>
              <a:rPr lang="en-US" dirty="0"/>
              <a:t>We use @</a:t>
            </a:r>
            <a:r>
              <a:rPr lang="en-US" dirty="0" err="1"/>
              <a:t>Autowired</a:t>
            </a:r>
            <a:r>
              <a:rPr lang="en-US" dirty="0"/>
              <a:t> to mark the dependency that will be injected by the Spring container.</a:t>
            </a:r>
          </a:p>
          <a:p>
            <a:r>
              <a:rPr lang="en-US" dirty="0"/>
              <a:t>Applied to the </a:t>
            </a:r>
            <a:r>
              <a:rPr lang="en-US" dirty="0">
                <a:solidFill>
                  <a:srgbClr val="FF0000"/>
                </a:solidFill>
              </a:rPr>
              <a:t>fields</a:t>
            </a:r>
            <a:r>
              <a:rPr lang="en-US" dirty="0"/>
              <a:t>, </a:t>
            </a:r>
            <a:r>
              <a:rPr lang="en-US" b="1" dirty="0">
                <a:solidFill>
                  <a:schemeClr val="accent6">
                    <a:lumMod val="75000"/>
                  </a:schemeClr>
                </a:solidFill>
              </a:rPr>
              <a:t>setter</a:t>
            </a:r>
            <a:r>
              <a:rPr lang="en-US" dirty="0"/>
              <a:t> methods, and </a:t>
            </a:r>
            <a:r>
              <a:rPr lang="en-US" b="1" dirty="0">
                <a:solidFill>
                  <a:schemeClr val="accent5">
                    <a:lumMod val="50000"/>
                  </a:schemeClr>
                </a:solidFill>
              </a:rPr>
              <a:t>constructors</a:t>
            </a:r>
            <a:r>
              <a:rPr lang="en-US" dirty="0"/>
              <a:t>. It injects object dependency implicitly.</a:t>
            </a:r>
          </a:p>
          <a:p>
            <a:pPr marL="457200" lvl="1" indent="0">
              <a:buNone/>
            </a:pPr>
            <a:endParaRPr lang="en-US" dirty="0">
              <a:solidFill>
                <a:srgbClr val="080808"/>
              </a:solidFill>
              <a:effectLst/>
            </a:endParaRPr>
          </a:p>
        </p:txBody>
      </p:sp>
      <p:sp>
        <p:nvSpPr>
          <p:cNvPr id="5" name="TextBox 4">
            <a:extLst>
              <a:ext uri="{FF2B5EF4-FFF2-40B4-BE49-F238E27FC236}">
                <a16:creationId xmlns:a16="http://schemas.microsoft.com/office/drawing/2014/main" id="{682C6D9C-886B-F258-FBB5-72CAC6E859F6}"/>
              </a:ext>
            </a:extLst>
          </p:cNvPr>
          <p:cNvSpPr txBox="1"/>
          <p:nvPr/>
        </p:nvSpPr>
        <p:spPr>
          <a:xfrm>
            <a:off x="1151458" y="3149394"/>
            <a:ext cx="4083127" cy="923330"/>
          </a:xfrm>
          <a:prstGeom prst="rect">
            <a:avLst/>
          </a:prstGeom>
          <a:solidFill>
            <a:srgbClr val="FF0F3D">
              <a:alpha val="18431"/>
            </a:srgbClr>
          </a:solidFill>
          <a:ln>
            <a:solidFill>
              <a:schemeClr val="accent1">
                <a:lumMod val="50000"/>
              </a:schemeClr>
            </a:solidFill>
          </a:ln>
        </p:spPr>
        <p:txBody>
          <a:bodyPr wrap="square">
            <a:spAutoFit/>
          </a:bodyPr>
          <a:lstStyle/>
          <a:p>
            <a:pPr marL="90488" lvl="1">
              <a:buNone/>
            </a:pPr>
            <a:r>
              <a:rPr lang="en-US" dirty="0">
                <a:solidFill>
                  <a:srgbClr val="0033B3"/>
                </a:solidFill>
                <a:effectLst/>
              </a:rPr>
              <a:t>public class </a:t>
            </a:r>
            <a:r>
              <a:rPr lang="en-US" dirty="0" err="1">
                <a:solidFill>
                  <a:srgbClr val="000000"/>
                </a:solidFill>
                <a:effectLst/>
              </a:rPr>
              <a:t>OfficeService</a:t>
            </a:r>
            <a:r>
              <a:rPr lang="en-US" dirty="0">
                <a:solidFill>
                  <a:srgbClr val="000000"/>
                </a:solidFill>
                <a:effectLst/>
              </a:rPr>
              <a:t> </a:t>
            </a:r>
            <a:r>
              <a:rPr lang="en-US" dirty="0"/>
              <a:t>{</a:t>
            </a:r>
            <a:br>
              <a:rPr lang="en-US" dirty="0"/>
            </a:br>
            <a:r>
              <a:rPr lang="en-US" dirty="0"/>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33B3"/>
                </a:solidFill>
                <a:effectLst/>
              </a:rPr>
              <a:t>private </a:t>
            </a:r>
            <a:r>
              <a:rPr lang="en-US" dirty="0" err="1">
                <a:solidFill>
                  <a:srgbClr val="000000"/>
                </a:solidFill>
                <a:effectLst/>
              </a:rPr>
              <a:t>OfficeRepository</a:t>
            </a:r>
            <a:r>
              <a:rPr lang="en-US" dirty="0">
                <a:solidFill>
                  <a:srgbClr val="000000"/>
                </a:solidFill>
                <a:effectLst/>
              </a:rPr>
              <a:t> </a:t>
            </a:r>
            <a:r>
              <a:rPr lang="en-US" dirty="0">
                <a:solidFill>
                  <a:srgbClr val="871094"/>
                </a:solidFill>
                <a:effectLst/>
              </a:rPr>
              <a:t>repository</a:t>
            </a:r>
            <a:r>
              <a:rPr lang="en-US" dirty="0"/>
              <a:t>;</a:t>
            </a:r>
          </a:p>
        </p:txBody>
      </p:sp>
      <p:sp>
        <p:nvSpPr>
          <p:cNvPr id="7" name="TextBox 6">
            <a:extLst>
              <a:ext uri="{FF2B5EF4-FFF2-40B4-BE49-F238E27FC236}">
                <a16:creationId xmlns:a16="http://schemas.microsoft.com/office/drawing/2014/main" id="{FB226771-2638-7429-1E89-F443A7E9D2FC}"/>
              </a:ext>
            </a:extLst>
          </p:cNvPr>
          <p:cNvSpPr txBox="1"/>
          <p:nvPr/>
        </p:nvSpPr>
        <p:spPr>
          <a:xfrm>
            <a:off x="5646065" y="2684789"/>
            <a:ext cx="5296255" cy="1754326"/>
          </a:xfrm>
          <a:prstGeom prst="rect">
            <a:avLst/>
          </a:prstGeom>
          <a:solidFill>
            <a:schemeClr val="accent1">
              <a:lumMod val="40000"/>
              <a:lumOff val="60000"/>
            </a:schemeClr>
          </a:solidFill>
          <a:ln>
            <a:solidFill>
              <a:schemeClr val="accent1">
                <a:lumMod val="50000"/>
              </a:schemeClr>
            </a:solidFill>
          </a:ln>
        </p:spPr>
        <p:txBody>
          <a:bodyPr wrap="square">
            <a:spAutoFit/>
          </a:bodyPr>
          <a:lstStyle/>
          <a:p>
            <a:pPr marL="134938" lvl="1">
              <a:buNone/>
            </a:pPr>
            <a:r>
              <a:rPr lang="en-US" dirty="0">
                <a:solidFill>
                  <a:srgbClr val="0033B3"/>
                </a:solidFill>
                <a:effectLst/>
              </a:rPr>
              <a:t>public class </a:t>
            </a:r>
            <a:r>
              <a:rPr lang="en-US" dirty="0" err="1">
                <a:solidFill>
                  <a:srgbClr val="000000"/>
                </a:solidFill>
                <a:effectLst/>
              </a:rPr>
              <a:t>OfficeService</a:t>
            </a:r>
            <a:r>
              <a:rPr lang="en-US" dirty="0">
                <a:solidFill>
                  <a:srgbClr val="000000"/>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private final </a:t>
            </a:r>
            <a:r>
              <a:rPr lang="en-US" dirty="0" err="1">
                <a:solidFill>
                  <a:srgbClr val="000000"/>
                </a:solidFill>
                <a:effectLst/>
              </a:rPr>
              <a:t>OfficeRepository</a:t>
            </a:r>
            <a:r>
              <a:rPr lang="en-US" dirty="0">
                <a:solidFill>
                  <a:srgbClr val="000000"/>
                </a:solidFill>
                <a:effectLst/>
              </a:rPr>
              <a:t> </a:t>
            </a:r>
            <a:r>
              <a:rPr lang="en-US" dirty="0">
                <a:solidFill>
                  <a:srgbClr val="871094"/>
                </a:solidFill>
                <a:effectLst/>
              </a:rPr>
              <a:t>repository</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33B3"/>
                </a:solidFill>
                <a:effectLst/>
              </a:rPr>
              <a:t>public </a:t>
            </a:r>
            <a:r>
              <a:rPr lang="en-US" dirty="0" err="1">
                <a:solidFill>
                  <a:srgbClr val="00627A"/>
                </a:solidFill>
                <a:effectLst/>
              </a:rPr>
              <a:t>OfficeService</a:t>
            </a:r>
            <a:r>
              <a:rPr lang="en-US" dirty="0">
                <a:solidFill>
                  <a:srgbClr val="080808"/>
                </a:solidFill>
                <a:effectLst/>
              </a:rPr>
              <a:t>(</a:t>
            </a:r>
            <a:r>
              <a:rPr lang="en-US" dirty="0" err="1">
                <a:solidFill>
                  <a:srgbClr val="000000"/>
                </a:solidFill>
                <a:effectLst/>
              </a:rPr>
              <a:t>OfficeRepository</a:t>
            </a:r>
            <a:r>
              <a:rPr lang="en-US" dirty="0">
                <a:solidFill>
                  <a:srgbClr val="000000"/>
                </a:solidFill>
                <a:effectLst/>
              </a:rPr>
              <a:t> </a:t>
            </a:r>
            <a:r>
              <a:rPr lang="en-US" dirty="0">
                <a:solidFill>
                  <a:srgbClr val="080808"/>
                </a:solidFill>
                <a:effectLst/>
              </a:rPr>
              <a:t>repository) {</a:t>
            </a:r>
            <a:br>
              <a:rPr lang="en-US" dirty="0">
                <a:solidFill>
                  <a:srgbClr val="080808"/>
                </a:solidFill>
                <a:effectLst/>
              </a:rPr>
            </a:br>
            <a:r>
              <a:rPr lang="en-US" dirty="0">
                <a:solidFill>
                  <a:srgbClr val="080808"/>
                </a:solidFill>
                <a:effectLst/>
              </a:rPr>
              <a:t>        </a:t>
            </a:r>
            <a:r>
              <a:rPr lang="en-US" dirty="0" err="1">
                <a:solidFill>
                  <a:srgbClr val="0033B3"/>
                </a:solidFill>
                <a:effectLst/>
              </a:rPr>
              <a:t>this</a:t>
            </a:r>
            <a:r>
              <a:rPr lang="en-US" dirty="0" err="1">
                <a:solidFill>
                  <a:srgbClr val="080808"/>
                </a:solidFill>
                <a:effectLst/>
              </a:rPr>
              <a:t>.</a:t>
            </a:r>
            <a:r>
              <a:rPr lang="en-US" dirty="0" err="1">
                <a:solidFill>
                  <a:srgbClr val="871094"/>
                </a:solidFill>
                <a:effectLst/>
              </a:rPr>
              <a:t>repository</a:t>
            </a:r>
            <a:r>
              <a:rPr lang="en-US" dirty="0">
                <a:solidFill>
                  <a:srgbClr val="871094"/>
                </a:solidFill>
                <a:effectLst/>
              </a:rPr>
              <a:t> </a:t>
            </a:r>
            <a:r>
              <a:rPr lang="en-US" dirty="0">
                <a:solidFill>
                  <a:srgbClr val="080808"/>
                </a:solidFill>
                <a:effectLst/>
              </a:rPr>
              <a:t>= repository;</a:t>
            </a:r>
            <a:br>
              <a:rPr lang="en-US" dirty="0">
                <a:solidFill>
                  <a:srgbClr val="080808"/>
                </a:solidFill>
                <a:effectLst/>
              </a:rPr>
            </a:br>
            <a:r>
              <a:rPr lang="en-US" dirty="0">
                <a:solidFill>
                  <a:srgbClr val="080808"/>
                </a:solidFill>
                <a:effectLst/>
              </a:rPr>
              <a:t>    }</a:t>
            </a:r>
            <a:endParaRPr lang="en-TH" dirty="0"/>
          </a:p>
        </p:txBody>
      </p:sp>
      <p:sp>
        <p:nvSpPr>
          <p:cNvPr id="8" name="TextBox 7">
            <a:extLst>
              <a:ext uri="{FF2B5EF4-FFF2-40B4-BE49-F238E27FC236}">
                <a16:creationId xmlns:a16="http://schemas.microsoft.com/office/drawing/2014/main" id="{4FE34014-8CF6-B6E2-C848-090EA26A81B2}"/>
              </a:ext>
            </a:extLst>
          </p:cNvPr>
          <p:cNvSpPr txBox="1"/>
          <p:nvPr/>
        </p:nvSpPr>
        <p:spPr>
          <a:xfrm>
            <a:off x="1151458" y="4544239"/>
            <a:ext cx="7714297" cy="1754326"/>
          </a:xfrm>
          <a:prstGeom prst="rect">
            <a:avLst/>
          </a:prstGeom>
          <a:solidFill>
            <a:schemeClr val="accent6">
              <a:lumMod val="20000"/>
              <a:lumOff val="80000"/>
            </a:schemeClr>
          </a:solidFill>
          <a:ln>
            <a:solidFill>
              <a:schemeClr val="accent1">
                <a:lumMod val="50000"/>
              </a:schemeClr>
            </a:solidFill>
          </a:ln>
        </p:spPr>
        <p:txBody>
          <a:bodyPr wrap="square">
            <a:spAutoFit/>
          </a:bodyPr>
          <a:lstStyle/>
          <a:p>
            <a:pPr marL="134938" lvl="1">
              <a:buNone/>
            </a:pPr>
            <a:r>
              <a:rPr lang="en-US" dirty="0">
                <a:solidFill>
                  <a:srgbClr val="0033B3"/>
                </a:solidFill>
                <a:effectLst/>
              </a:rPr>
              <a:t>public class </a:t>
            </a:r>
            <a:r>
              <a:rPr lang="en-US" dirty="0" err="1">
                <a:solidFill>
                  <a:srgbClr val="000000"/>
                </a:solidFill>
                <a:effectLst/>
              </a:rPr>
              <a:t>OfficeService</a:t>
            </a:r>
            <a:r>
              <a:rPr lang="en-US" dirty="0">
                <a:solidFill>
                  <a:srgbClr val="000000"/>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private final </a:t>
            </a:r>
            <a:r>
              <a:rPr lang="en-US" dirty="0" err="1">
                <a:solidFill>
                  <a:srgbClr val="000000"/>
                </a:solidFill>
                <a:effectLst/>
              </a:rPr>
              <a:t>OfficeRepository</a:t>
            </a:r>
            <a:r>
              <a:rPr lang="en-US" dirty="0">
                <a:solidFill>
                  <a:srgbClr val="000000"/>
                </a:solidFill>
                <a:effectLst/>
              </a:rPr>
              <a:t> </a:t>
            </a:r>
            <a:r>
              <a:rPr lang="en-US" dirty="0">
                <a:solidFill>
                  <a:srgbClr val="871094"/>
                </a:solidFill>
                <a:effectLst/>
              </a:rPr>
              <a:t>repository</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33B3"/>
                </a:solidFill>
                <a:effectLst/>
              </a:rPr>
              <a:t>public void </a:t>
            </a:r>
            <a:r>
              <a:rPr lang="en-US" dirty="0" err="1">
                <a:solidFill>
                  <a:srgbClr val="00627A"/>
                </a:solidFill>
                <a:effectLst/>
              </a:rPr>
              <a:t>setRepository</a:t>
            </a:r>
            <a:r>
              <a:rPr lang="en-US" dirty="0">
                <a:solidFill>
                  <a:srgbClr val="080808"/>
                </a:solidFill>
                <a:effectLst/>
              </a:rPr>
              <a:t>(</a:t>
            </a:r>
            <a:r>
              <a:rPr lang="en-US" dirty="0" err="1">
                <a:solidFill>
                  <a:srgbClr val="000000"/>
                </a:solidFill>
                <a:effectLst/>
              </a:rPr>
              <a:t>OfficeRepository</a:t>
            </a:r>
            <a:r>
              <a:rPr lang="en-US" dirty="0">
                <a:solidFill>
                  <a:srgbClr val="000000"/>
                </a:solidFill>
                <a:effectLst/>
              </a:rPr>
              <a:t> </a:t>
            </a:r>
            <a:r>
              <a:rPr lang="en-US" dirty="0">
                <a:solidFill>
                  <a:srgbClr val="080808"/>
                </a:solidFill>
                <a:effectLst/>
              </a:rPr>
              <a:t>repository) {</a:t>
            </a:r>
            <a:br>
              <a:rPr lang="en-US" dirty="0">
                <a:solidFill>
                  <a:srgbClr val="080808"/>
                </a:solidFill>
                <a:effectLst/>
              </a:rPr>
            </a:br>
            <a:r>
              <a:rPr lang="en-US" dirty="0">
                <a:solidFill>
                  <a:srgbClr val="080808"/>
                </a:solidFill>
                <a:effectLst/>
              </a:rPr>
              <a:t>        </a:t>
            </a:r>
            <a:r>
              <a:rPr lang="en-US" dirty="0" err="1">
                <a:solidFill>
                  <a:srgbClr val="0033B3"/>
                </a:solidFill>
                <a:effectLst/>
              </a:rPr>
              <a:t>this</a:t>
            </a:r>
            <a:r>
              <a:rPr lang="en-US" dirty="0" err="1">
                <a:solidFill>
                  <a:srgbClr val="080808"/>
                </a:solidFill>
                <a:effectLst/>
              </a:rPr>
              <a:t>.</a:t>
            </a:r>
            <a:r>
              <a:rPr lang="en-US" dirty="0" err="1">
                <a:solidFill>
                  <a:srgbClr val="871094"/>
                </a:solidFill>
                <a:effectLst/>
              </a:rPr>
              <a:t>repository</a:t>
            </a:r>
            <a:r>
              <a:rPr lang="en-US" dirty="0">
                <a:solidFill>
                  <a:srgbClr val="871094"/>
                </a:solidFill>
                <a:effectLst/>
              </a:rPr>
              <a:t> </a:t>
            </a:r>
            <a:r>
              <a:rPr lang="en-US" dirty="0">
                <a:solidFill>
                  <a:srgbClr val="080808"/>
                </a:solidFill>
                <a:effectLst/>
              </a:rPr>
              <a:t>= repository;</a:t>
            </a:r>
            <a:br>
              <a:rPr lang="en-US" dirty="0">
                <a:solidFill>
                  <a:srgbClr val="080808"/>
                </a:solidFill>
                <a:effectLst/>
              </a:rPr>
            </a:br>
            <a:r>
              <a:rPr lang="en-US" dirty="0">
                <a:solidFill>
                  <a:srgbClr val="080808"/>
                </a:solidFill>
                <a:effectLst/>
              </a:rPr>
              <a:t>    }</a:t>
            </a:r>
            <a:endParaRPr lang="en-TH" dirty="0"/>
          </a:p>
        </p:txBody>
      </p:sp>
    </p:spTree>
    <p:extLst>
      <p:ext uri="{BB962C8B-B14F-4D97-AF65-F5344CB8AC3E}">
        <p14:creationId xmlns:p14="http://schemas.microsoft.com/office/powerpoint/2010/main" val="3313261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2CC9-4F51-4BAB-9B4F-F13670730897}"/>
              </a:ext>
            </a:extLst>
          </p:cNvPr>
          <p:cNvSpPr>
            <a:spLocks noGrp="1"/>
          </p:cNvSpPr>
          <p:nvPr>
            <p:ph type="title"/>
          </p:nvPr>
        </p:nvSpPr>
        <p:spPr>
          <a:xfrm>
            <a:off x="838200" y="365125"/>
            <a:ext cx="10515600" cy="821649"/>
          </a:xfrm>
        </p:spPr>
        <p:txBody>
          <a:bodyPr>
            <a:normAutofit/>
          </a:bodyPr>
          <a:lstStyle/>
          <a:p>
            <a:r>
              <a:rPr lang="en-US" sz="4000" dirty="0"/>
              <a:t>3) Spring Boot Annotations</a:t>
            </a:r>
          </a:p>
        </p:txBody>
      </p:sp>
      <p:sp>
        <p:nvSpPr>
          <p:cNvPr id="3" name="Content Placeholder 2">
            <a:extLst>
              <a:ext uri="{FF2B5EF4-FFF2-40B4-BE49-F238E27FC236}">
                <a16:creationId xmlns:a16="http://schemas.microsoft.com/office/drawing/2014/main" id="{1E6CDC8D-D708-4F85-92BB-57B662DE5B07}"/>
              </a:ext>
            </a:extLst>
          </p:cNvPr>
          <p:cNvSpPr>
            <a:spLocks noGrp="1"/>
          </p:cNvSpPr>
          <p:nvPr>
            <p:ph idx="1"/>
          </p:nvPr>
        </p:nvSpPr>
        <p:spPr>
          <a:xfrm>
            <a:off x="838200" y="1313235"/>
            <a:ext cx="10515600" cy="2207206"/>
          </a:xfrm>
        </p:spPr>
        <p:txBody>
          <a:bodyPr>
            <a:normAutofit/>
          </a:bodyPr>
          <a:lstStyle/>
          <a:p>
            <a:pPr>
              <a:lnSpc>
                <a:spcPct val="100000"/>
              </a:lnSpc>
              <a:spcBef>
                <a:spcPts val="600"/>
              </a:spcBef>
            </a:pPr>
            <a:r>
              <a:rPr lang="en-US" dirty="0">
                <a:solidFill>
                  <a:schemeClr val="accent6"/>
                </a:solidFill>
              </a:rPr>
              <a:t>@</a:t>
            </a:r>
            <a:r>
              <a:rPr lang="en-US" dirty="0" err="1">
                <a:solidFill>
                  <a:schemeClr val="accent6"/>
                </a:solidFill>
              </a:rPr>
              <a:t>SpringBootApplication</a:t>
            </a:r>
            <a:r>
              <a:rPr lang="en-US" dirty="0">
                <a:solidFill>
                  <a:schemeClr val="accent6"/>
                </a:solidFill>
              </a:rPr>
              <a:t> </a:t>
            </a:r>
            <a:r>
              <a:rPr lang="en-US" dirty="0"/>
              <a:t>Combination of three annotations </a:t>
            </a:r>
          </a:p>
          <a:p>
            <a:pPr lvl="1">
              <a:lnSpc>
                <a:spcPct val="100000"/>
              </a:lnSpc>
              <a:spcBef>
                <a:spcPts val="600"/>
              </a:spcBef>
            </a:pPr>
            <a:r>
              <a:rPr lang="en-US" dirty="0">
                <a:solidFill>
                  <a:schemeClr val="accent5">
                    <a:lumMod val="75000"/>
                  </a:schemeClr>
                </a:solidFill>
              </a:rPr>
              <a:t>@</a:t>
            </a:r>
            <a:r>
              <a:rPr lang="en-US" dirty="0" err="1">
                <a:solidFill>
                  <a:schemeClr val="accent5">
                    <a:lumMod val="75000"/>
                  </a:schemeClr>
                </a:solidFill>
              </a:rPr>
              <a:t>EnableAutoConfiguration</a:t>
            </a:r>
            <a:r>
              <a:rPr lang="en-US" dirty="0"/>
              <a:t> </a:t>
            </a:r>
          </a:p>
          <a:p>
            <a:pPr lvl="1">
              <a:lnSpc>
                <a:spcPct val="100000"/>
              </a:lnSpc>
              <a:spcBef>
                <a:spcPts val="600"/>
              </a:spcBef>
            </a:pPr>
            <a:r>
              <a:rPr lang="en-US" dirty="0">
                <a:solidFill>
                  <a:schemeClr val="accent5">
                    <a:lumMod val="75000"/>
                  </a:schemeClr>
                </a:solidFill>
              </a:rPr>
              <a:t>@</a:t>
            </a:r>
            <a:r>
              <a:rPr lang="en-US" dirty="0" err="1">
                <a:solidFill>
                  <a:schemeClr val="accent5">
                    <a:lumMod val="75000"/>
                  </a:schemeClr>
                </a:solidFill>
              </a:rPr>
              <a:t>ComponentScan</a:t>
            </a:r>
            <a:r>
              <a:rPr lang="en-US" dirty="0"/>
              <a:t> </a:t>
            </a:r>
          </a:p>
          <a:p>
            <a:pPr lvl="1">
              <a:lnSpc>
                <a:spcPct val="100000"/>
              </a:lnSpc>
              <a:spcBef>
                <a:spcPts val="600"/>
              </a:spcBef>
            </a:pPr>
            <a:r>
              <a:rPr lang="en-US" dirty="0">
                <a:solidFill>
                  <a:schemeClr val="accent5">
                    <a:lumMod val="75000"/>
                  </a:schemeClr>
                </a:solidFill>
              </a:rPr>
              <a:t>@Configuration</a:t>
            </a:r>
            <a:r>
              <a:rPr lang="en-US" dirty="0"/>
              <a:t>.</a:t>
            </a:r>
          </a:p>
          <a:p>
            <a:pPr>
              <a:lnSpc>
                <a:spcPct val="100000"/>
              </a:lnSpc>
              <a:spcBef>
                <a:spcPts val="600"/>
              </a:spcBef>
            </a:pPr>
            <a:endParaRPr lang="en-US" dirty="0"/>
          </a:p>
          <a:p>
            <a:pPr lvl="1">
              <a:lnSpc>
                <a:spcPct val="100000"/>
              </a:lnSpc>
              <a:spcBef>
                <a:spcPts val="600"/>
              </a:spcBef>
            </a:pPr>
            <a:endParaRPr lang="en-US" dirty="0"/>
          </a:p>
          <a:p>
            <a:pPr lvl="1">
              <a:lnSpc>
                <a:spcPct val="100000"/>
              </a:lnSpc>
              <a:spcBef>
                <a:spcPts val="600"/>
              </a:spcBef>
            </a:pPr>
            <a:endParaRPr lang="en-US" dirty="0"/>
          </a:p>
        </p:txBody>
      </p:sp>
      <p:sp>
        <p:nvSpPr>
          <p:cNvPr id="5" name="TextBox 4">
            <a:extLst>
              <a:ext uri="{FF2B5EF4-FFF2-40B4-BE49-F238E27FC236}">
                <a16:creationId xmlns:a16="http://schemas.microsoft.com/office/drawing/2014/main" id="{439B0EB4-B3EF-28F4-95B0-8510A4BB24E1}"/>
              </a:ext>
            </a:extLst>
          </p:cNvPr>
          <p:cNvSpPr txBox="1"/>
          <p:nvPr/>
        </p:nvSpPr>
        <p:spPr>
          <a:xfrm>
            <a:off x="1265872" y="3520441"/>
            <a:ext cx="7992427" cy="1785104"/>
          </a:xfrm>
          <a:prstGeom prst="rect">
            <a:avLst/>
          </a:prstGeom>
          <a:solidFill>
            <a:schemeClr val="bg2">
              <a:lumMod val="90000"/>
            </a:schemeClr>
          </a:solidFill>
          <a:ln>
            <a:solidFill>
              <a:schemeClr val="accent1">
                <a:lumMod val="75000"/>
              </a:schemeClr>
            </a:solidFill>
          </a:ln>
        </p:spPr>
        <p:txBody>
          <a:bodyPr wrap="square">
            <a:spAutoFit/>
          </a:bodyPr>
          <a:lstStyle/>
          <a:p>
            <a:r>
              <a:rPr lang="en-US" sz="2000" b="1" dirty="0">
                <a:solidFill>
                  <a:srgbClr val="9E880D"/>
                </a:solidFill>
                <a:effectLst/>
              </a:rPr>
              <a:t>@</a:t>
            </a:r>
            <a:r>
              <a:rPr lang="en-US" sz="2000" b="1" dirty="0" err="1">
                <a:solidFill>
                  <a:srgbClr val="9E880D"/>
                </a:solidFill>
                <a:effectLst/>
              </a:rPr>
              <a:t>SpringBootApplication</a:t>
            </a:r>
            <a:br>
              <a:rPr lang="en-US" dirty="0">
                <a:solidFill>
                  <a:srgbClr val="9E880D"/>
                </a:solidFill>
                <a:effectLst/>
              </a:rPr>
            </a:br>
            <a:r>
              <a:rPr lang="en-US" dirty="0">
                <a:solidFill>
                  <a:srgbClr val="0033B3"/>
                </a:solidFill>
                <a:effectLst/>
              </a:rPr>
              <a:t>public class </a:t>
            </a:r>
            <a:r>
              <a:rPr lang="en-US" dirty="0" err="1">
                <a:solidFill>
                  <a:srgbClr val="000000"/>
                </a:solidFill>
                <a:effectLst/>
              </a:rPr>
              <a:t>ClassicmodelServiceApplication</a:t>
            </a:r>
            <a:r>
              <a:rPr lang="en-US" dirty="0">
                <a:solidFill>
                  <a:srgbClr val="000000"/>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public static void </a:t>
            </a:r>
            <a:r>
              <a:rPr lang="en-US" dirty="0">
                <a:solidFill>
                  <a:srgbClr val="00627A"/>
                </a:solidFill>
                <a:effectLst/>
              </a:rPr>
              <a:t>main</a:t>
            </a:r>
            <a:r>
              <a:rPr lang="en-US" dirty="0">
                <a:solidFill>
                  <a:srgbClr val="080808"/>
                </a:solidFill>
                <a:effectLst/>
              </a:rPr>
              <a:t>(</a:t>
            </a:r>
            <a:r>
              <a:rPr lang="en-US" dirty="0">
                <a:solidFill>
                  <a:srgbClr val="000000"/>
                </a:solidFill>
                <a:effectLst/>
              </a:rPr>
              <a:t>String</a:t>
            </a:r>
            <a:r>
              <a:rPr lang="en-US" dirty="0">
                <a:solidFill>
                  <a:srgbClr val="080808"/>
                </a:solidFill>
                <a:effectLst/>
              </a:rPr>
              <a:t>[] </a:t>
            </a:r>
            <a:r>
              <a:rPr lang="en-US" dirty="0" err="1">
                <a:solidFill>
                  <a:srgbClr val="080808"/>
                </a:solidFill>
                <a:effectLst/>
              </a:rPr>
              <a:t>args</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err="1">
                <a:solidFill>
                  <a:srgbClr val="000000"/>
                </a:solidFill>
                <a:effectLst/>
              </a:rPr>
              <a:t>SpringApplication</a:t>
            </a:r>
            <a:r>
              <a:rPr lang="en-US" dirty="0" err="1">
                <a:solidFill>
                  <a:srgbClr val="080808"/>
                </a:solidFill>
                <a:effectLst/>
              </a:rPr>
              <a:t>.</a:t>
            </a:r>
            <a:r>
              <a:rPr lang="en-US" i="1" dirty="0" err="1">
                <a:solidFill>
                  <a:srgbClr val="080808"/>
                </a:solidFill>
                <a:effectLst/>
              </a:rPr>
              <a:t>run</a:t>
            </a:r>
            <a:r>
              <a:rPr lang="en-US" dirty="0">
                <a:solidFill>
                  <a:srgbClr val="080808"/>
                </a:solidFill>
                <a:effectLst/>
              </a:rPr>
              <a:t>(</a:t>
            </a:r>
            <a:r>
              <a:rPr lang="en-US" dirty="0" err="1">
                <a:solidFill>
                  <a:srgbClr val="000000"/>
                </a:solidFill>
                <a:effectLst/>
              </a:rPr>
              <a:t>ClassicmodelServiceApplication</a:t>
            </a:r>
            <a:r>
              <a:rPr lang="en-US" dirty="0" err="1">
                <a:solidFill>
                  <a:srgbClr val="080808"/>
                </a:solidFill>
                <a:effectLst/>
              </a:rPr>
              <a:t>.</a:t>
            </a:r>
            <a:r>
              <a:rPr lang="en-US" dirty="0" err="1">
                <a:solidFill>
                  <a:srgbClr val="0033B3"/>
                </a:solidFill>
                <a:effectLst/>
              </a:rPr>
              <a:t>class</a:t>
            </a:r>
            <a:r>
              <a:rPr lang="en-US" dirty="0">
                <a:solidFill>
                  <a:srgbClr val="080808"/>
                </a:solidFill>
                <a:effectLst/>
              </a:rPr>
              <a:t>, </a:t>
            </a:r>
            <a:r>
              <a:rPr lang="en-US" dirty="0" err="1">
                <a:solidFill>
                  <a:srgbClr val="080808"/>
                </a:solidFill>
                <a:effectLst/>
              </a:rPr>
              <a:t>args</a:t>
            </a:r>
            <a:r>
              <a:rPr lang="en-US" dirty="0">
                <a:solidFill>
                  <a:srgbClr val="080808"/>
                </a:solidFill>
                <a:effectLst/>
              </a:rPr>
              <a:t>);</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a:t>
            </a:r>
          </a:p>
        </p:txBody>
      </p:sp>
    </p:spTree>
    <p:extLst>
      <p:ext uri="{BB962C8B-B14F-4D97-AF65-F5344CB8AC3E}">
        <p14:creationId xmlns:p14="http://schemas.microsoft.com/office/powerpoint/2010/main" val="3988255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0410C17F5A364EA5A8AD1A4B6522EC" ma:contentTypeVersion="4" ma:contentTypeDescription="Create a new document." ma:contentTypeScope="" ma:versionID="0885f6627582344df8744ddfc81deee2">
  <xsd:schema xmlns:xsd="http://www.w3.org/2001/XMLSchema" xmlns:xs="http://www.w3.org/2001/XMLSchema" xmlns:p="http://schemas.microsoft.com/office/2006/metadata/properties" xmlns:ns2="2213a2d8-5d90-4f26-b7c5-2ccc5ea45986" targetNamespace="http://schemas.microsoft.com/office/2006/metadata/properties" ma:root="true" ma:fieldsID="a5ace047f1bd64502eab47abf6bc2eaf" ns2:_="">
    <xsd:import namespace="2213a2d8-5d90-4f26-b7c5-2ccc5ea4598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3a2d8-5d90-4f26-b7c5-2ccc5ea459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FCF3B7-6A39-481D-975B-EF5093A997C4}"/>
</file>

<file path=customXml/itemProps2.xml><?xml version="1.0" encoding="utf-8"?>
<ds:datastoreItem xmlns:ds="http://schemas.openxmlformats.org/officeDocument/2006/customXml" ds:itemID="{BCE0E36A-DDD5-4407-8482-3BC869A93177}"/>
</file>

<file path=customXml/itemProps3.xml><?xml version="1.0" encoding="utf-8"?>
<ds:datastoreItem xmlns:ds="http://schemas.openxmlformats.org/officeDocument/2006/customXml" ds:itemID="{39FF4D69-93BC-4E43-83BE-6FE8241ED7F4}"/>
</file>

<file path=docProps/app.xml><?xml version="1.0" encoding="utf-8"?>
<Properties xmlns="http://schemas.openxmlformats.org/officeDocument/2006/extended-properties" xmlns:vt="http://schemas.openxmlformats.org/officeDocument/2006/docPropsVTypes">
  <TotalTime>8666</TotalTime>
  <Words>2066</Words>
  <Application>Microsoft Macintosh PowerPoint</Application>
  <PresentationFormat>Widescreen</PresentationFormat>
  <Paragraphs>207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Courier New</vt:lpstr>
      <vt:lpstr>Fira Code Medium</vt:lpstr>
      <vt:lpstr>Helvetica</vt:lpstr>
      <vt:lpstr>Nunito</vt:lpstr>
      <vt:lpstr>Open Sans</vt:lpstr>
      <vt:lpstr>Office Theme</vt:lpstr>
      <vt:lpstr>Spring Boot + Introduction to  Spring Framework Annotations &amp; Spring Data JPA</vt:lpstr>
      <vt:lpstr>Spring Framework Annotations</vt:lpstr>
      <vt:lpstr>1) Spring Web Annotations</vt:lpstr>
      <vt:lpstr>Spring Web Annotation example</vt:lpstr>
      <vt:lpstr>REST API URI Naming Conventions and Best Practices</vt:lpstr>
      <vt:lpstr>Excercise</vt:lpstr>
      <vt:lpstr>2) Spring Core annotations</vt:lpstr>
      <vt:lpstr>@Autowired</vt:lpstr>
      <vt:lpstr>3) Spring Boot Annotations</vt:lpstr>
      <vt:lpstr>5) Spring Data Annotations</vt:lpstr>
      <vt:lpstr>6) Spring Bean Annotations</vt:lpstr>
      <vt:lpstr>Spring Boot Application Properties</vt:lpstr>
      <vt:lpstr>Spring Boot Application Properties - Examples</vt:lpstr>
      <vt:lpstr>Spring Web MVC</vt:lpstr>
      <vt:lpstr>The DispatcherServlet and  Flow of Spring Web MVC</vt:lpstr>
      <vt:lpstr>Defining a Controller</vt:lpstr>
      <vt:lpstr>Spring Boot Controller example</vt:lpstr>
      <vt:lpstr>Spring View Technology</vt:lpstr>
      <vt:lpstr>Thymeleaf Template Engine example</vt:lpstr>
      <vt:lpstr>Spring Data JPA</vt:lpstr>
      <vt:lpstr>Basic Spring Data JPA Flow</vt:lpstr>
      <vt:lpstr>JPA Repository Example</vt:lpstr>
      <vt:lpstr>Jpa Repository default methods</vt:lpstr>
      <vt:lpstr>Example: Data Jpa - count() </vt:lpstr>
      <vt:lpstr>Exercise: Create REST API service for resources below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Spring Boot</dc:title>
  <dc:creator>pichet limvajiranan</dc:creator>
  <cp:lastModifiedBy>pichet limvajiranan</cp:lastModifiedBy>
  <cp:revision>199</cp:revision>
  <dcterms:created xsi:type="dcterms:W3CDTF">2022-01-23T06:11:28Z</dcterms:created>
  <dcterms:modified xsi:type="dcterms:W3CDTF">2024-01-30T06:05:14Z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0x010100B30410C17F5A364EA5A8AD1A4B6522EC</vt:lpwstr>
  </property>
</Properties>
</file>