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52"/>
  </p:notesMasterIdLst>
  <p:handoutMasterIdLst>
    <p:handoutMasterId r:id="rId53"/>
  </p:handoutMasterIdLst>
  <p:sldIdLst>
    <p:sldId id="426" r:id="rId8"/>
    <p:sldId id="366" r:id="rId9"/>
    <p:sldId id="468" r:id="rId10"/>
    <p:sldId id="428" r:id="rId11"/>
    <p:sldId id="429" r:id="rId12"/>
    <p:sldId id="430" r:id="rId13"/>
    <p:sldId id="432" r:id="rId14"/>
    <p:sldId id="382" r:id="rId15"/>
    <p:sldId id="441" r:id="rId16"/>
    <p:sldId id="440" r:id="rId17"/>
    <p:sldId id="442" r:id="rId18"/>
    <p:sldId id="443" r:id="rId19"/>
    <p:sldId id="457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27" r:id="rId28"/>
    <p:sldId id="433" r:id="rId29"/>
    <p:sldId id="434" r:id="rId30"/>
    <p:sldId id="435" r:id="rId31"/>
    <p:sldId id="437" r:id="rId32"/>
    <p:sldId id="436" r:id="rId33"/>
    <p:sldId id="451" r:id="rId34"/>
    <p:sldId id="452" r:id="rId35"/>
    <p:sldId id="453" r:id="rId36"/>
    <p:sldId id="438" r:id="rId37"/>
    <p:sldId id="455" r:id="rId38"/>
    <p:sldId id="454" r:id="rId39"/>
    <p:sldId id="459" r:id="rId40"/>
    <p:sldId id="456" r:id="rId41"/>
    <p:sldId id="458" r:id="rId42"/>
    <p:sldId id="460" r:id="rId43"/>
    <p:sldId id="461" r:id="rId44"/>
    <p:sldId id="462" r:id="rId45"/>
    <p:sldId id="463" r:id="rId46"/>
    <p:sldId id="464" r:id="rId47"/>
    <p:sldId id="467" r:id="rId48"/>
    <p:sldId id="466" r:id="rId49"/>
    <p:sldId id="465" r:id="rId50"/>
    <p:sldId id="269" r:id="rId5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B9B9B9"/>
    <a:srgbClr val="FCFCFC"/>
    <a:srgbClr val="FBFBFB"/>
    <a:srgbClr val="F5F5F5"/>
    <a:srgbClr val="A6AE6B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8" autoAdjust="0"/>
    <p:restoredTop sz="95775"/>
  </p:normalViewPr>
  <p:slideViewPr>
    <p:cSldViewPr snapToGrid="0">
      <p:cViewPr varScale="1">
        <p:scale>
          <a:sx n="139" d="100"/>
          <a:sy n="139" d="100"/>
        </p:scale>
        <p:origin x="192" y="272"/>
      </p:cViewPr>
      <p:guideLst/>
    </p:cSldViewPr>
  </p:slideViewPr>
  <p:outlineViewPr>
    <p:cViewPr>
      <p:scale>
        <a:sx n="33" d="100"/>
        <a:sy n="33" d="100"/>
      </p:scale>
      <p:origin x="0" y="-30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40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56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96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30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5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7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5" y="1412416"/>
            <a:ext cx="5734519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Relational databases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21.10.2019</a:t>
            </a:r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9" r:id="rId4"/>
    <p:sldLayoutId id="2147483700" r:id="rId5"/>
    <p:sldLayoutId id="2147483701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Basic concepts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908" r:id="rId17"/>
    <p:sldLayoutId id="2147483907" r:id="rId18"/>
    <p:sldLayoutId id="2147483922" r:id="rId19"/>
    <p:sldLayoutId id="2147483923" r:id="rId20"/>
    <p:sldLayoutId id="214748392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executor/index.html" TargetMode="External"/><Relationship Id="rId2" Type="http://schemas.openxmlformats.org/officeDocument/2006/relationships/hyperlink" Target="https://dask.org/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executor/index.html" TargetMode="External"/><Relationship Id="rId2" Type="http://schemas.openxmlformats.org/officeDocument/2006/relationships/hyperlink" Target="https://dask.org/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nuinside/airflow_in_docker_compose" TargetMode="External"/><Relationship Id="rId2" Type="http://schemas.openxmlformats.org/officeDocument/2006/relationships/hyperlink" Target="https://docs.celeryproject.org/en/stable/getting-started/introduction.html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configurations-ref.html" TargetMode="Externa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irflow.apache.org/docs/apache-airflow/1.10.12/howto/connection/index.html" TargetMode="Externa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8/macros.html" TargetMode="Externa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8/macros.html" TargetMode="Externa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concepts.html#trigger-rules" TargetMode="Externa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concepts.html#trigger-rules" TargetMode="Externa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concepts.html#trigger-rules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airflow.apache.org/docs/apache-airflow/stable/executor/index.html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F54A598-1AD2-224A-9EBF-981920C876C6}"/>
              </a:ext>
            </a:extLst>
          </p:cNvPr>
          <p:cNvSpPr txBox="1">
            <a:spLocks/>
          </p:cNvSpPr>
          <p:nvPr/>
        </p:nvSpPr>
        <p:spPr>
          <a:xfrm>
            <a:off x="2918787" y="1520593"/>
            <a:ext cx="4841998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Apache Airflow, Day 2</a:t>
            </a:r>
          </a:p>
        </p:txBody>
      </p:sp>
      <p:pic>
        <p:nvPicPr>
          <p:cNvPr id="10" name="Picture 2" descr="Airflow Plugins · GitHub">
            <a:extLst>
              <a:ext uri="{FF2B5EF4-FFF2-40B4-BE49-F238E27FC236}">
                <a16:creationId xmlns:a16="http://schemas.microsoft.com/office/drawing/2014/main" id="{1179BBE9-42C4-EE4B-927B-227DCEB5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83" y="2334367"/>
            <a:ext cx="767373" cy="76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F4F27B4-08EF-1048-A46B-50219F55A4B7}"/>
              </a:ext>
            </a:extLst>
          </p:cNvPr>
          <p:cNvSpPr txBox="1">
            <a:spLocks/>
          </p:cNvSpPr>
          <p:nvPr/>
        </p:nvSpPr>
        <p:spPr>
          <a:xfrm>
            <a:off x="287032" y="4311436"/>
            <a:ext cx="4841998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Iuliia Volkova, xnuinside@gmail.com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82A5E-AF30-F14F-8C27-6E709013E1AC}"/>
              </a:ext>
            </a:extLst>
          </p:cNvPr>
          <p:cNvSpPr txBox="1"/>
          <p:nvPr/>
        </p:nvSpPr>
        <p:spPr>
          <a:xfrm>
            <a:off x="2734056" y="49926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08F791-942D-9D47-9217-0E43E030F156}"/>
              </a:ext>
            </a:extLst>
          </p:cNvPr>
          <p:cNvCxnSpPr>
            <a:cxnSpLocks/>
          </p:cNvCxnSpPr>
          <p:nvPr/>
        </p:nvCxnSpPr>
        <p:spPr>
          <a:xfrm>
            <a:off x="173736" y="612648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3B90459-2982-4540-BBAE-92256B0C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2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32C04-4B0B-4D4B-AB96-3A8E0981126C}"/>
              </a:ext>
            </a:extLst>
          </p:cNvPr>
          <p:cNvSpPr/>
          <p:nvPr/>
        </p:nvSpPr>
        <p:spPr>
          <a:xfrm>
            <a:off x="475736" y="1338207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D4EDF-B8AB-6748-B409-4923E37500A9}"/>
              </a:ext>
            </a:extLst>
          </p:cNvPr>
          <p:cNvSpPr/>
          <p:nvPr/>
        </p:nvSpPr>
        <p:spPr>
          <a:xfrm>
            <a:off x="1423339" y="960779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tasks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0F9A-4ADC-0D40-AA5D-26AA274B44D8}"/>
              </a:ext>
            </a:extLst>
          </p:cNvPr>
          <p:cNvSpPr/>
          <p:nvPr/>
        </p:nvSpPr>
        <p:spPr>
          <a:xfrm>
            <a:off x="3413459" y="1004457"/>
            <a:ext cx="4572000" cy="22404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Sequential Executor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(parallel execution with Python multiprocessing)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Debug Executor </a:t>
            </a:r>
            <a:r>
              <a:rPr lang="en-US" dirty="0"/>
              <a:t> (can be used from IDE for debug)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Local Executor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(parallel execution with Python multiprocessing)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Dask Executor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https://dask.org/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04B9C-F2A7-AA44-8911-45F07DB14977}"/>
              </a:ext>
            </a:extLst>
          </p:cNvPr>
          <p:cNvSpPr/>
          <p:nvPr/>
        </p:nvSpPr>
        <p:spPr>
          <a:xfrm>
            <a:off x="112476" y="4764859"/>
            <a:ext cx="66128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https://airflow.apache.org/docs/apache-airflow/stable/executor/index.html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3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32C04-4B0B-4D4B-AB96-3A8E0981126C}"/>
              </a:ext>
            </a:extLst>
          </p:cNvPr>
          <p:cNvSpPr/>
          <p:nvPr/>
        </p:nvSpPr>
        <p:spPr>
          <a:xfrm>
            <a:off x="475736" y="1338207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D4EDF-B8AB-6748-B409-4923E37500A9}"/>
              </a:ext>
            </a:extLst>
          </p:cNvPr>
          <p:cNvSpPr/>
          <p:nvPr/>
        </p:nvSpPr>
        <p:spPr>
          <a:xfrm>
            <a:off x="1423339" y="960779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tasks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0F9A-4ADC-0D40-AA5D-26AA274B44D8}"/>
              </a:ext>
            </a:extLst>
          </p:cNvPr>
          <p:cNvSpPr/>
          <p:nvPr/>
        </p:nvSpPr>
        <p:spPr>
          <a:xfrm>
            <a:off x="3413459" y="1004457"/>
            <a:ext cx="4572000" cy="34803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Sequential Executor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(parallel execution with Python multiprocessing)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Debug Executor </a:t>
            </a:r>
            <a:r>
              <a:rPr lang="en-US" dirty="0"/>
              <a:t> (can be used from IDE for debug)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Local Executor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(parallel execution with Python multiprocessing)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Dask Executor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https://dask.org/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Celery Executor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Kubernetes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Executor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Scaling Out with Mesos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(community contributed)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04B9C-F2A7-AA44-8911-45F07DB14977}"/>
              </a:ext>
            </a:extLst>
          </p:cNvPr>
          <p:cNvSpPr/>
          <p:nvPr/>
        </p:nvSpPr>
        <p:spPr>
          <a:xfrm>
            <a:off x="112476" y="4764859"/>
            <a:ext cx="66128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https://airflow.apache.org/docs/apache-airflow/stable/executor/index.html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50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Celery Executor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0F9A-4ADC-0D40-AA5D-26AA274B44D8}"/>
              </a:ext>
            </a:extLst>
          </p:cNvPr>
          <p:cNvSpPr/>
          <p:nvPr/>
        </p:nvSpPr>
        <p:spPr>
          <a:xfrm>
            <a:off x="232533" y="778662"/>
            <a:ext cx="7305875" cy="120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https://docs.celeryproject.org/en/stable/getting-started/introduction.html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Python Open Source Server for distributing work across threads or machines.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0FE0A-9251-0A49-A8CC-8600CF7E3FA3}"/>
              </a:ext>
            </a:extLst>
          </p:cNvPr>
          <p:cNvSpPr/>
          <p:nvPr/>
        </p:nvSpPr>
        <p:spPr>
          <a:xfrm>
            <a:off x="232533" y="2861222"/>
            <a:ext cx="65294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https://github.com/xnuinside/airflow_in_docker_compose</a:t>
            </a:r>
            <a:r>
              <a:rPr lang="en-US" dirty="0"/>
              <a:t> – we will use Docker Compose </a:t>
            </a:r>
          </a:p>
        </p:txBody>
      </p:sp>
    </p:spTree>
    <p:extLst>
      <p:ext uri="{BB962C8B-B14F-4D97-AF65-F5344CB8AC3E}">
        <p14:creationId xmlns:p14="http://schemas.microsoft.com/office/powerpoint/2010/main" val="277179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Airflow.cfg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2EF73F-AF0D-DB45-8C7B-FD7AA45903ED}"/>
              </a:ext>
            </a:extLst>
          </p:cNvPr>
          <p:cNvSpPr/>
          <p:nvPr/>
        </p:nvSpPr>
        <p:spPr>
          <a:xfrm>
            <a:off x="232534" y="1305463"/>
            <a:ext cx="63790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https://airflow.apache.org/docs/apache-airflow/stable/configurations-ref.html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D7D17-97C4-BB47-8E80-A073F4FE1442}"/>
              </a:ext>
            </a:extLst>
          </p:cNvPr>
          <p:cNvSpPr/>
          <p:nvPr/>
        </p:nvSpPr>
        <p:spPr>
          <a:xfrm>
            <a:off x="360364" y="2334421"/>
            <a:ext cx="7305875" cy="42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Need to setup executor=  &amp; </a:t>
            </a:r>
            <a:r>
              <a:rPr lang="en-US" dirty="0" err="1"/>
              <a:t>sql_alchemy_conn</a:t>
            </a:r>
            <a:r>
              <a:rPr lang="en-US" sz="16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Connections (no exists in Docker version)</a:t>
            </a:r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89606901-1223-644D-BD29-F0030F08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1" y="1627111"/>
            <a:ext cx="8643220" cy="1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&amp; Hooks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658566-E5E1-7B41-9237-836576CE3774}"/>
              </a:ext>
            </a:extLst>
          </p:cNvPr>
          <p:cNvSpPr/>
          <p:nvPr/>
        </p:nvSpPr>
        <p:spPr>
          <a:xfrm>
            <a:off x="360363" y="859537"/>
            <a:ext cx="654117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https://airflow.apache.org/docs/apache-airflow/1.10.12/howto/connection/index.html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FC97-4F95-AE4F-92F0-CC5D6AA6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59" y="1583356"/>
            <a:ext cx="4043136" cy="2025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BB699-88E6-BC46-A9C8-D1CA11DA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0" y="2651900"/>
            <a:ext cx="63500" cy="1397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7D12D8-AC17-AD43-A588-53C4E1E1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802955"/>
            <a:ext cx="4701923" cy="30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&amp; Hooks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BB699-88E6-BC46-A9C8-D1CA11DA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0" y="2651900"/>
            <a:ext cx="63500" cy="13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66DFB8-8F03-864B-B1DB-B6E1BC61D0AC}"/>
              </a:ext>
            </a:extLst>
          </p:cNvPr>
          <p:cNvSpPr/>
          <p:nvPr/>
        </p:nvSpPr>
        <p:spPr>
          <a:xfrm>
            <a:off x="360364" y="1170275"/>
            <a:ext cx="59731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Hooks defines API how to connect/work/talk with third-party systems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One </a:t>
            </a:r>
            <a:r>
              <a:rPr lang="en-US" sz="1600" b="1" dirty="0"/>
              <a:t>Hook</a:t>
            </a:r>
            <a:r>
              <a:rPr lang="en-US" sz="1600" dirty="0"/>
              <a:t> can be used in Multiple </a:t>
            </a:r>
            <a:r>
              <a:rPr lang="en-US" sz="1600" b="1" dirty="0"/>
              <a:t>Operators/Sensors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65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&amp; Hooks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BB699-88E6-BC46-A9C8-D1CA11DA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0" y="2651900"/>
            <a:ext cx="63500" cy="13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66DFB8-8F03-864B-B1DB-B6E1BC61D0AC}"/>
              </a:ext>
            </a:extLst>
          </p:cNvPr>
          <p:cNvSpPr/>
          <p:nvPr/>
        </p:nvSpPr>
        <p:spPr>
          <a:xfrm>
            <a:off x="360364" y="953197"/>
            <a:ext cx="597311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Hooks defines API how to connect/work/talk with third-party systems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One </a:t>
            </a:r>
            <a:r>
              <a:rPr lang="en-US" sz="1600" b="1" dirty="0"/>
              <a:t>Hook</a:t>
            </a:r>
            <a:r>
              <a:rPr lang="en-US" sz="1600" dirty="0"/>
              <a:t> can be used in Multiple </a:t>
            </a:r>
            <a:r>
              <a:rPr lang="en-US" sz="1600" b="1" dirty="0"/>
              <a:t>Operators/Sensors</a:t>
            </a:r>
          </a:p>
          <a:p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For example: </a:t>
            </a:r>
          </a:p>
          <a:p>
            <a:pPr lvl="1"/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</a:rPr>
              <a:t>MySqlHook(DbApiHook)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implements: </a:t>
            </a:r>
          </a:p>
          <a:p>
            <a:pPr lvl="1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get_conn, get_autocommit, get_iam_token</a:t>
            </a:r>
          </a:p>
          <a:p>
            <a:pPr lvl="1"/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</a:rPr>
              <a:t>DbApiHook implements: </a:t>
            </a:r>
          </a:p>
          <a:p>
            <a:pPr lvl="2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get_sqlalchemy_engine</a:t>
            </a:r>
          </a:p>
          <a:p>
            <a:pPr lvl="2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get_records</a:t>
            </a:r>
          </a:p>
          <a:p>
            <a:pPr lvl="2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get_first  &amp; etc.</a:t>
            </a:r>
          </a:p>
          <a:p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05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-&gt; Hooks -&gt; Operators/Sensors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BB699-88E6-BC46-A9C8-D1CA11DA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10" y="2350298"/>
            <a:ext cx="63500" cy="13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66DFB8-8F03-864B-B1DB-B6E1BC61D0AC}"/>
              </a:ext>
            </a:extLst>
          </p:cNvPr>
          <p:cNvSpPr/>
          <p:nvPr/>
        </p:nvSpPr>
        <p:spPr>
          <a:xfrm>
            <a:off x="518895" y="1352868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Connections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A4D47-7DED-9E4C-8BA5-D95EF506DAF9}"/>
              </a:ext>
            </a:extLst>
          </p:cNvPr>
          <p:cNvSpPr/>
          <p:nvPr/>
        </p:nvSpPr>
        <p:spPr>
          <a:xfrm>
            <a:off x="671295" y="1686738"/>
            <a:ext cx="2025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Stor password, user, URI, </a:t>
            </a:r>
          </a:p>
          <a:p>
            <a:r>
              <a:rPr lang="en-US" sz="1400" i="1" dirty="0"/>
              <a:t>some additional params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C8205-40C6-B74B-9A71-C17B697D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41" y="2616438"/>
            <a:ext cx="63500" cy="139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3180C-633A-8048-A703-98EF7CD57B8C}"/>
              </a:ext>
            </a:extLst>
          </p:cNvPr>
          <p:cNvSpPr/>
          <p:nvPr/>
        </p:nvSpPr>
        <p:spPr>
          <a:xfrm>
            <a:off x="4585335" y="1384983"/>
            <a:ext cx="76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BAC45-B5ED-FC41-BDBF-ACEF0E016394}"/>
              </a:ext>
            </a:extLst>
          </p:cNvPr>
          <p:cNvSpPr/>
          <p:nvPr/>
        </p:nvSpPr>
        <p:spPr>
          <a:xfrm>
            <a:off x="4737735" y="1718853"/>
            <a:ext cx="1082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Implements </a:t>
            </a:r>
          </a:p>
          <a:p>
            <a:r>
              <a:rPr lang="en-US" sz="1400" i="1" dirty="0"/>
              <a:t>base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F35FC-F624-D64A-B44E-0844376680B9}"/>
              </a:ext>
            </a:extLst>
          </p:cNvPr>
          <p:cNvSpPr/>
          <p:nvPr/>
        </p:nvSpPr>
        <p:spPr>
          <a:xfrm>
            <a:off x="3497505" y="3538662"/>
            <a:ext cx="112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Operators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2924F-9B86-304A-9C1B-699604574469}"/>
              </a:ext>
            </a:extLst>
          </p:cNvPr>
          <p:cNvSpPr/>
          <p:nvPr/>
        </p:nvSpPr>
        <p:spPr>
          <a:xfrm>
            <a:off x="3649905" y="3872532"/>
            <a:ext cx="15737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Do some action </a:t>
            </a:r>
          </a:p>
          <a:p>
            <a:r>
              <a:rPr lang="en-US" sz="1400" i="1" dirty="0"/>
              <a:t>using </a:t>
            </a:r>
            <a:r>
              <a:rPr lang="en-US" sz="1400" b="1" i="1" dirty="0"/>
              <a:t>Hooks</a:t>
            </a:r>
            <a:r>
              <a:rPr lang="en-US" sz="1400" i="1" dirty="0"/>
              <a:t> </a:t>
            </a:r>
          </a:p>
          <a:p>
            <a:r>
              <a:rPr lang="en-US" sz="1400" i="1" dirty="0"/>
              <a:t>(if we connect to </a:t>
            </a:r>
          </a:p>
          <a:p>
            <a:r>
              <a:rPr lang="en-US" sz="1400" i="1" dirty="0"/>
              <a:t>third-party 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3BD5-E1E8-3F40-B16E-A46937A47B72}"/>
              </a:ext>
            </a:extLst>
          </p:cNvPr>
          <p:cNvSpPr/>
          <p:nvPr/>
        </p:nvSpPr>
        <p:spPr>
          <a:xfrm>
            <a:off x="6010456" y="3538662"/>
            <a:ext cx="90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Sensors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0118E-9420-5042-940F-402412482BAC}"/>
              </a:ext>
            </a:extLst>
          </p:cNvPr>
          <p:cNvSpPr/>
          <p:nvPr/>
        </p:nvSpPr>
        <p:spPr>
          <a:xfrm>
            <a:off x="6162856" y="3872532"/>
            <a:ext cx="22989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Check some statement using </a:t>
            </a:r>
          </a:p>
          <a:p>
            <a:r>
              <a:rPr lang="en-US" sz="1400" b="1" i="1" dirty="0"/>
              <a:t>Hooks</a:t>
            </a:r>
            <a:r>
              <a:rPr lang="en-US" sz="1400" i="1" dirty="0"/>
              <a:t> </a:t>
            </a:r>
          </a:p>
          <a:p>
            <a:r>
              <a:rPr lang="en-US" sz="1400" i="1" dirty="0"/>
              <a:t>(if we connect </a:t>
            </a:r>
          </a:p>
          <a:p>
            <a:r>
              <a:rPr lang="en-US" sz="1400" i="1" dirty="0"/>
              <a:t>to third-party system)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1158E9-2160-D445-B2DF-6FB1AA016A9E}"/>
              </a:ext>
            </a:extLst>
          </p:cNvPr>
          <p:cNvCxnSpPr>
            <a:cxnSpLocks/>
          </p:cNvCxnSpPr>
          <p:nvPr/>
        </p:nvCxnSpPr>
        <p:spPr>
          <a:xfrm flipV="1">
            <a:off x="3989992" y="2342613"/>
            <a:ext cx="628076" cy="103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516582-DD9B-4142-B6A3-94C0F0546EF6}"/>
              </a:ext>
            </a:extLst>
          </p:cNvPr>
          <p:cNvCxnSpPr>
            <a:cxnSpLocks/>
          </p:cNvCxnSpPr>
          <p:nvPr/>
        </p:nvCxnSpPr>
        <p:spPr>
          <a:xfrm flipH="1" flipV="1">
            <a:off x="5349775" y="2417875"/>
            <a:ext cx="937103" cy="86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7073F6-E088-B94A-9E18-161BA797C5C0}"/>
              </a:ext>
            </a:extLst>
          </p:cNvPr>
          <p:cNvCxnSpPr>
            <a:cxnSpLocks/>
          </p:cNvCxnSpPr>
          <p:nvPr/>
        </p:nvCxnSpPr>
        <p:spPr>
          <a:xfrm flipH="1">
            <a:off x="2104739" y="1475474"/>
            <a:ext cx="210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9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BB699-88E6-BC46-A9C8-D1CA11DA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10" y="2350298"/>
            <a:ext cx="63500" cy="139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66DFB8-8F03-864B-B1DB-B6E1BC61D0AC}"/>
              </a:ext>
            </a:extLst>
          </p:cNvPr>
          <p:cNvSpPr/>
          <p:nvPr/>
        </p:nvSpPr>
        <p:spPr>
          <a:xfrm>
            <a:off x="518895" y="1352868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Connections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A4D47-7DED-9E4C-8BA5-D95EF506DAF9}"/>
              </a:ext>
            </a:extLst>
          </p:cNvPr>
          <p:cNvSpPr/>
          <p:nvPr/>
        </p:nvSpPr>
        <p:spPr>
          <a:xfrm>
            <a:off x="671295" y="1686738"/>
            <a:ext cx="1843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PostgreSQL conncetion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C8205-40C6-B74B-9A71-C17B697D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41" y="2616438"/>
            <a:ext cx="63500" cy="139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3180C-633A-8048-A703-98EF7CD57B8C}"/>
              </a:ext>
            </a:extLst>
          </p:cNvPr>
          <p:cNvSpPr/>
          <p:nvPr/>
        </p:nvSpPr>
        <p:spPr>
          <a:xfrm>
            <a:off x="4585335" y="1384983"/>
            <a:ext cx="161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ighlight>
                  <a:srgbClr val="B9B9B9"/>
                </a:highlight>
              </a:rPr>
              <a:t>PostgresHook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BAC45-B5ED-FC41-BDBF-ACEF0E016394}"/>
              </a:ext>
            </a:extLst>
          </p:cNvPr>
          <p:cNvSpPr/>
          <p:nvPr/>
        </p:nvSpPr>
        <p:spPr>
          <a:xfrm>
            <a:off x="4841045" y="1861874"/>
            <a:ext cx="1506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self.run</a:t>
            </a:r>
          </a:p>
          <a:p>
            <a:r>
              <a:rPr lang="en-US" sz="1600" dirty="0"/>
              <a:t>self.get_records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F35FC-F624-D64A-B44E-0844376680B9}"/>
              </a:ext>
            </a:extLst>
          </p:cNvPr>
          <p:cNvSpPr/>
          <p:nvPr/>
        </p:nvSpPr>
        <p:spPr>
          <a:xfrm>
            <a:off x="3072709" y="3557250"/>
            <a:ext cx="231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ighlight>
                  <a:srgbClr val="B9B9B9"/>
                </a:highlight>
              </a:rPr>
              <a:t>class PostgresOperator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2924F-9B86-304A-9C1B-699604574469}"/>
              </a:ext>
            </a:extLst>
          </p:cNvPr>
          <p:cNvSpPr/>
          <p:nvPr/>
        </p:nvSpPr>
        <p:spPr>
          <a:xfrm>
            <a:off x="3290942" y="4025625"/>
            <a:ext cx="16046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hook.run(self.sql …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3BD5-E1E8-3F40-B16E-A46937A47B72}"/>
              </a:ext>
            </a:extLst>
          </p:cNvPr>
          <p:cNvSpPr/>
          <p:nvPr/>
        </p:nvSpPr>
        <p:spPr>
          <a:xfrm>
            <a:off x="6010456" y="3538662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ighlight>
                  <a:srgbClr val="B9B9B9"/>
                </a:highlight>
              </a:rPr>
              <a:t>SqlSensor</a:t>
            </a:r>
            <a:endParaRPr lang="en-US" sz="2400" dirty="0">
              <a:highlight>
                <a:srgbClr val="B9B9B9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0118E-9420-5042-940F-402412482BAC}"/>
              </a:ext>
            </a:extLst>
          </p:cNvPr>
          <p:cNvSpPr/>
          <p:nvPr/>
        </p:nvSpPr>
        <p:spPr>
          <a:xfrm>
            <a:off x="5947126" y="4016790"/>
            <a:ext cx="20308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hook.get_records(self.sql, </a:t>
            </a:r>
          </a:p>
          <a:p>
            <a:r>
              <a:rPr lang="en-US" dirty="0"/>
              <a:t>self.parameters</a:t>
            </a:r>
            <a:endParaRPr lang="en-US" sz="14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1158E9-2160-D445-B2DF-6FB1AA016A9E}"/>
              </a:ext>
            </a:extLst>
          </p:cNvPr>
          <p:cNvCxnSpPr>
            <a:cxnSpLocks/>
          </p:cNvCxnSpPr>
          <p:nvPr/>
        </p:nvCxnSpPr>
        <p:spPr>
          <a:xfrm flipV="1">
            <a:off x="3989992" y="2756138"/>
            <a:ext cx="456018" cy="6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516582-DD9B-4142-B6A3-94C0F0546EF6}"/>
              </a:ext>
            </a:extLst>
          </p:cNvPr>
          <p:cNvCxnSpPr>
            <a:cxnSpLocks/>
          </p:cNvCxnSpPr>
          <p:nvPr/>
        </p:nvCxnSpPr>
        <p:spPr>
          <a:xfrm flipH="1" flipV="1">
            <a:off x="5607374" y="2686288"/>
            <a:ext cx="679505" cy="59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7073F6-E088-B94A-9E18-161BA797C5C0}"/>
              </a:ext>
            </a:extLst>
          </p:cNvPr>
          <p:cNvCxnSpPr>
            <a:cxnSpLocks/>
          </p:cNvCxnSpPr>
          <p:nvPr/>
        </p:nvCxnSpPr>
        <p:spPr>
          <a:xfrm flipH="1">
            <a:off x="2104739" y="1475474"/>
            <a:ext cx="210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760C9-1263-4F4C-8A40-80461A1F0186}"/>
              </a:ext>
            </a:extLst>
          </p:cNvPr>
          <p:cNvSpPr txBox="1"/>
          <p:nvPr/>
        </p:nvSpPr>
        <p:spPr>
          <a:xfrm>
            <a:off x="905607" y="4888523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0C2083-BB2C-6D47-AD90-6D90EA28FE5E}"/>
              </a:ext>
            </a:extLst>
          </p:cNvPr>
          <p:cNvSpPr txBox="1">
            <a:spLocks/>
          </p:cNvSpPr>
          <p:nvPr/>
        </p:nvSpPr>
        <p:spPr>
          <a:xfrm>
            <a:off x="287032" y="241779"/>
            <a:ext cx="4841998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 (Day 2)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E274DB-AB84-BE4D-890D-000308F76F58}"/>
              </a:ext>
            </a:extLst>
          </p:cNvPr>
          <p:cNvSpPr txBox="1">
            <a:spLocks/>
          </p:cNvSpPr>
          <p:nvPr/>
        </p:nvSpPr>
        <p:spPr>
          <a:xfrm>
            <a:off x="287032" y="1754246"/>
            <a:ext cx="4841998" cy="1250959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1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1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Macros, User Defined Marcos, Xcom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SLAs, Alerts, Retries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1400" dirty="0"/>
              <a:t>BranchOperator, TriggerRules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Hooks, Connections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Executors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Configuration </a:t>
            </a:r>
            <a:r>
              <a:rPr lang="en-US" sz="1100" dirty="0"/>
              <a:t>(let’s add Celery Executor &amp; PostgreSQL)</a:t>
            </a:r>
            <a:endParaRPr lang="ru-RU" sz="11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Workers &amp; Flower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Variables, Run DAG with Params</a:t>
            </a:r>
            <a:endParaRPr lang="ru-RU" sz="1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Backfill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Customization: UI plugins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Airflow in clouds: Google Compose (Airflow in GCP), Astronomer.io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400" dirty="0"/>
              <a:t>Q&amp;A session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0EC36E-DBE9-0F42-B571-6D25B9408BE9}"/>
              </a:ext>
            </a:extLst>
          </p:cNvPr>
          <p:cNvCxnSpPr>
            <a:cxnSpLocks/>
          </p:cNvCxnSpPr>
          <p:nvPr/>
        </p:nvCxnSpPr>
        <p:spPr>
          <a:xfrm>
            <a:off x="173736" y="612648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ED01E3-58DC-E045-9D04-F65016398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fs_default connection</a:t>
            </a:r>
          </a:p>
        </p:txBody>
      </p:sp>
      <p:pic>
        <p:nvPicPr>
          <p:cNvPr id="6" name="Picture 5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0E0DA53-A8A6-F54C-9CED-57957754D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0" y="1488456"/>
            <a:ext cx="7860955" cy="20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D4D4F-30E4-AD4F-BB2E-170F0919BC90}"/>
              </a:ext>
            </a:extLst>
          </p:cNvPr>
          <p:cNvSpPr/>
          <p:nvPr/>
        </p:nvSpPr>
        <p:spPr>
          <a:xfrm>
            <a:off x="468085" y="1003854"/>
            <a:ext cx="5301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5F5F5"/>
                </a:highlight>
                <a:latin typeface="Consolas" panose="020B0609020204030204" pitchFamily="49" charset="0"/>
              </a:rPr>
              <a:t>"../shop123/${current_date}/${hour}/data.json”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6BF80-223C-DB4B-9FE6-872B0C0C5C43}"/>
              </a:ext>
            </a:extLst>
          </p:cNvPr>
          <p:cNvSpPr/>
          <p:nvPr/>
        </p:nvSpPr>
        <p:spPr>
          <a:xfrm>
            <a:off x="360364" y="1620540"/>
            <a:ext cx="85222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5F5F5"/>
                </a:highlight>
              </a:rPr>
              <a:t>Parameters </a:t>
            </a:r>
          </a:p>
          <a:p>
            <a:r>
              <a:rPr lang="en-US" sz="1400" dirty="0">
                <a:highlight>
                  <a:srgbClr val="F5F5F5"/>
                </a:highlight>
              </a:rPr>
              <a:t>that depends on DAG Run (when we execute our pipeline): </a:t>
            </a:r>
          </a:p>
          <a:p>
            <a:endParaRPr lang="en-US" sz="1400" dirty="0">
              <a:highlight>
                <a:srgbClr val="F5F5F5"/>
              </a:highlight>
            </a:endParaRPr>
          </a:p>
          <a:p>
            <a:endParaRPr lang="en-US" sz="1400" dirty="0">
              <a:highlight>
                <a:srgbClr val="F5F5F5"/>
              </a:highlight>
            </a:endParaRPr>
          </a:p>
          <a:p>
            <a:r>
              <a:rPr lang="en-US" sz="1400" b="1" dirty="0">
                <a:highlight>
                  <a:srgbClr val="F5F5F5"/>
                </a:highlight>
              </a:rPr>
              <a:t>${current_date} – </a:t>
            </a:r>
            <a:r>
              <a:rPr lang="en-US" sz="1400" dirty="0">
                <a:highlight>
                  <a:srgbClr val="F5F5F5"/>
                </a:highlight>
              </a:rPr>
              <a:t>{{ ds_nodash }}</a:t>
            </a:r>
            <a:r>
              <a:rPr lang="ru-RU" sz="1400" dirty="0">
                <a:highlight>
                  <a:srgbClr val="F5F5F5"/>
                </a:highlight>
              </a:rPr>
              <a:t> (</a:t>
            </a:r>
            <a:r>
              <a:rPr lang="en-US" sz="1400" dirty="0">
                <a:highlight>
                  <a:srgbClr val="F5F5F5"/>
                </a:highlight>
              </a:rPr>
              <a:t>variable from - </a:t>
            </a:r>
            <a:r>
              <a:rPr lang="en-US" sz="1400" dirty="0">
                <a:solidFill>
                  <a:srgbClr val="76CDD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https://airflow.apache.org/docs/apache-airflow/1.10.8/macros.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1400" dirty="0"/>
              <a:t> )</a:t>
            </a:r>
            <a:endParaRPr lang="en-US" sz="1400" dirty="0">
              <a:highlight>
                <a:srgbClr val="F5F5F5"/>
              </a:highlight>
            </a:endParaRPr>
          </a:p>
          <a:p>
            <a:endParaRPr lang="en-US" sz="1400" b="1" dirty="0">
              <a:highlight>
                <a:srgbClr val="F5F5F5"/>
              </a:highlight>
            </a:endParaRPr>
          </a:p>
          <a:p>
            <a:endParaRPr lang="en-US" sz="1400" b="1" dirty="0">
              <a:highlight>
                <a:srgbClr val="F5F5F5"/>
              </a:highlight>
            </a:endParaRPr>
          </a:p>
          <a:p>
            <a:r>
              <a:rPr lang="en-US" sz="1400" b="1" dirty="0">
                <a:highlight>
                  <a:srgbClr val="F5F5F5"/>
                </a:highlight>
              </a:rPr>
              <a:t>${hour} - </a:t>
            </a:r>
            <a:r>
              <a:rPr lang="en-US" sz="1400" dirty="0">
                <a:highlight>
                  <a:srgbClr val="F5F5F5"/>
                </a:highlight>
              </a:rPr>
              <a:t>{{ ts_nodash.split('T')[1][:2] }}</a:t>
            </a:r>
            <a:r>
              <a:rPr lang="en-US" sz="1400" b="1" dirty="0">
                <a:highlight>
                  <a:srgbClr val="F5F5F5"/>
                </a:highlight>
              </a:rPr>
              <a:t>  - ts_nodash returns 20180101T000000 </a:t>
            </a:r>
          </a:p>
          <a:p>
            <a:endParaRPr lang="en-US" sz="1400" b="1" dirty="0">
              <a:highlight>
                <a:srgbClr val="F5F5F5"/>
              </a:highlight>
            </a:endParaRPr>
          </a:p>
          <a:p>
            <a:endParaRPr lang="en-US" sz="1400" b="1" dirty="0">
              <a:highlight>
                <a:srgbClr val="F5F5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004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6BF80-223C-DB4B-9FE6-872B0C0C5C43}"/>
              </a:ext>
            </a:extLst>
          </p:cNvPr>
          <p:cNvSpPr/>
          <p:nvPr/>
        </p:nvSpPr>
        <p:spPr>
          <a:xfrm>
            <a:off x="360364" y="1620540"/>
            <a:ext cx="852220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5F5F5"/>
                </a:highlight>
              </a:rPr>
              <a:t>Parameters </a:t>
            </a:r>
          </a:p>
          <a:p>
            <a:r>
              <a:rPr lang="en-US" sz="1200" dirty="0">
                <a:highlight>
                  <a:srgbClr val="F5F5F5"/>
                </a:highlight>
              </a:rPr>
              <a:t>that depends on DAG Run (when we execute our pipeline): </a:t>
            </a:r>
          </a:p>
          <a:p>
            <a:endParaRPr lang="en-US" sz="1200" dirty="0">
              <a:highlight>
                <a:srgbClr val="F5F5F5"/>
              </a:highlight>
            </a:endParaRPr>
          </a:p>
          <a:p>
            <a:endParaRPr lang="en-US" sz="1200" dirty="0">
              <a:highlight>
                <a:srgbClr val="F5F5F5"/>
              </a:highlight>
            </a:endParaRPr>
          </a:p>
          <a:p>
            <a:r>
              <a:rPr lang="en-US" sz="1200" b="1" dirty="0">
                <a:highlight>
                  <a:srgbClr val="F5F5F5"/>
                </a:highlight>
              </a:rPr>
              <a:t>${current_date} – </a:t>
            </a:r>
            <a:r>
              <a:rPr lang="en-US" sz="1200" dirty="0">
                <a:highlight>
                  <a:srgbClr val="F5F5F5"/>
                </a:highlight>
              </a:rPr>
              <a:t>{{ ds_nodash }}</a:t>
            </a:r>
            <a:r>
              <a:rPr lang="ru-RU" sz="1200" dirty="0">
                <a:highlight>
                  <a:srgbClr val="F5F5F5"/>
                </a:highlight>
              </a:rPr>
              <a:t> (</a:t>
            </a:r>
            <a:r>
              <a:rPr lang="en-US" sz="1200" dirty="0">
                <a:highlight>
                  <a:srgbClr val="F5F5F5"/>
                </a:highlight>
              </a:rPr>
              <a:t>variable from - </a:t>
            </a:r>
            <a:r>
              <a:rPr lang="en-US" sz="1200" dirty="0">
                <a:solidFill>
                  <a:srgbClr val="76CDD8"/>
                </a:solidFill>
                <a:highlight>
                  <a:srgbClr val="F5F5F5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https://airflow.apache.org/docs/apache-airflow/1.10.8/macros.</a:t>
            </a:r>
            <a:r>
              <a:rPr lang="en-US" sz="1200" dirty="0">
                <a:highlight>
                  <a:srgbClr val="F5F5F5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1200" dirty="0">
                <a:highlight>
                  <a:srgbClr val="F5F5F5"/>
                </a:highlight>
              </a:rPr>
              <a:t> )</a:t>
            </a:r>
          </a:p>
          <a:p>
            <a:endParaRPr lang="en-US" sz="1200" b="1" dirty="0">
              <a:highlight>
                <a:srgbClr val="F5F5F5"/>
              </a:highlight>
            </a:endParaRPr>
          </a:p>
          <a:p>
            <a:endParaRPr lang="en-US" sz="1200" b="1" dirty="0">
              <a:highlight>
                <a:srgbClr val="F5F5F5"/>
              </a:highlight>
            </a:endParaRPr>
          </a:p>
          <a:p>
            <a:r>
              <a:rPr lang="en-US" sz="1200" b="1" dirty="0">
                <a:highlight>
                  <a:srgbClr val="F5F5F5"/>
                </a:highlight>
              </a:rPr>
              <a:t>${hour} - </a:t>
            </a:r>
            <a:r>
              <a:rPr lang="en-US" sz="1200" dirty="0">
                <a:highlight>
                  <a:srgbClr val="F5F5F5"/>
                </a:highlight>
              </a:rPr>
              <a:t>{{ ts_nodash.split('T')[1][:2] }}</a:t>
            </a:r>
            <a:r>
              <a:rPr lang="en-US" sz="1200" b="1" dirty="0">
                <a:highlight>
                  <a:srgbClr val="F5F5F5"/>
                </a:highlight>
              </a:rPr>
              <a:t>  - ts_nodash returns 20180101T000000 </a:t>
            </a:r>
          </a:p>
          <a:p>
            <a:endParaRPr lang="en-US" sz="1200" b="1" dirty="0">
              <a:highlight>
                <a:srgbClr val="F5F5F5"/>
              </a:highlight>
            </a:endParaRPr>
          </a:p>
          <a:p>
            <a:endParaRPr lang="en-US" b="1" dirty="0">
              <a:highlight>
                <a:srgbClr val="F5F5F5"/>
              </a:highlight>
            </a:endParaRPr>
          </a:p>
          <a:p>
            <a:endParaRPr lang="en-US" b="1" dirty="0">
              <a:highlight>
                <a:srgbClr val="F5F5F5"/>
              </a:highlight>
            </a:endParaRPr>
          </a:p>
          <a:p>
            <a:r>
              <a:rPr lang="en-US" b="1" dirty="0">
                <a:highlight>
                  <a:srgbClr val="F5F5F5"/>
                </a:highlight>
              </a:rPr>
              <a:t>Parametrized path:</a:t>
            </a:r>
          </a:p>
          <a:p>
            <a:endParaRPr lang="en-US" b="1" dirty="0">
              <a:highlight>
                <a:srgbClr val="F5F5F5"/>
              </a:highlight>
            </a:endParaRPr>
          </a:p>
          <a:p>
            <a:b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get_new_data = FileSensor(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task_id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"get_new_data"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"../shop123/</a:t>
            </a:r>
            <a:r>
              <a:rPr lang="en-US" sz="1200" dirty="0">
                <a:highlight>
                  <a:srgbClr val="F5F5F5"/>
                </a:highlight>
              </a:rPr>
              <a:t> {</a:t>
            </a:r>
            <a:r>
              <a:rPr lang="en-US" sz="1200" b="1" dirty="0">
                <a:highlight>
                  <a:srgbClr val="F5F5F5"/>
                </a:highlight>
              </a:rPr>
              <a:t>{ ds_nodash }}</a:t>
            </a:r>
            <a:r>
              <a:rPr lang="ru-RU" sz="1200" b="1" dirty="0">
                <a:highlight>
                  <a:srgbClr val="F5F5F5"/>
                </a:highlight>
              </a:rPr>
              <a:t> </a:t>
            </a:r>
            <a:r>
              <a:rPr lang="en-US" sz="1200" b="1" dirty="0">
                <a:solidFill>
                  <a:srgbClr val="50A14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>
                <a:highlight>
                  <a:srgbClr val="F5F5F5"/>
                </a:highlight>
              </a:rPr>
              <a:t> {{ ts_nodash.split('T')[1][:2] }} /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data.json"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sz="1200" b="1" dirty="0">
              <a:highlight>
                <a:srgbClr val="F5F5F5"/>
              </a:highlight>
            </a:endParaRPr>
          </a:p>
          <a:p>
            <a:endParaRPr lang="en-US" b="1" dirty="0">
              <a:highlight>
                <a:srgbClr val="F5F5F5"/>
              </a:highlight>
            </a:endParaRPr>
          </a:p>
          <a:p>
            <a:endParaRPr lang="en-US" b="1" dirty="0">
              <a:highlight>
                <a:srgbClr val="F5F5F5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83301-D06E-524D-875B-FD57960277B1}"/>
              </a:ext>
            </a:extLst>
          </p:cNvPr>
          <p:cNvSpPr/>
          <p:nvPr/>
        </p:nvSpPr>
        <p:spPr>
          <a:xfrm>
            <a:off x="468085" y="1003854"/>
            <a:ext cx="5301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5F5F5"/>
                </a:highlight>
                <a:latin typeface="Consolas" panose="020B0609020204030204" pitchFamily="49" charset="0"/>
              </a:rPr>
              <a:t>"../shop123/${current_date}/${hour}/data.json”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2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AE48B2-0989-8A42-A767-FFC39653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71" y="1796152"/>
            <a:ext cx="9536485" cy="1356004"/>
          </a:xfrm>
          <a:prstGeom prst="rect">
            <a:avLst/>
          </a:prstGeom>
          <a:ln w="28575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C6173A-999F-4F46-A68C-22979EAC9D65}"/>
              </a:ext>
            </a:extLst>
          </p:cNvPr>
          <p:cNvSpPr/>
          <p:nvPr/>
        </p:nvSpPr>
        <p:spPr>
          <a:xfrm>
            <a:off x="2852057" y="2710543"/>
            <a:ext cx="3282043" cy="256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512764" y="2206866"/>
            <a:ext cx="4799465" cy="729767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What if standard variables not enough?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Let’s imagine that </a:t>
            </a:r>
            <a:r>
              <a:rPr lang="en-US" b="1" dirty="0"/>
              <a:t>each shop has own pipeline (DAG).</a:t>
            </a: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0A14F"/>
                </a:solidFill>
                <a:latin typeface="Consolas" panose="020B0609020204030204" pitchFamily="49" charset="0"/>
              </a:rPr>
              <a:t>"../shop123/</a:t>
            </a:r>
            <a:r>
              <a:rPr lang="en-US" sz="1400" dirty="0">
                <a:highlight>
                  <a:srgbClr val="F5F5F5"/>
                </a:highlight>
              </a:rPr>
              <a:t> {</a:t>
            </a:r>
            <a:r>
              <a:rPr lang="en-US" sz="1400" b="1" dirty="0">
                <a:highlight>
                  <a:srgbClr val="F5F5F5"/>
                </a:highlight>
              </a:rPr>
              <a:t>{ ds_nodash }}</a:t>
            </a:r>
            <a:r>
              <a:rPr lang="ru-RU" sz="1400" b="1" dirty="0">
                <a:highlight>
                  <a:srgbClr val="F5F5F5"/>
                </a:highlight>
              </a:rPr>
              <a:t> </a:t>
            </a:r>
            <a:r>
              <a:rPr lang="en-US" sz="1400" b="1" dirty="0">
                <a:solidFill>
                  <a:srgbClr val="50A14F"/>
                </a:solidFill>
                <a:latin typeface="Consolas" panose="020B0609020204030204" pitchFamily="49" charset="0"/>
              </a:rPr>
              <a:t>/</a:t>
            </a:r>
            <a:r>
              <a:rPr lang="en-US" sz="1400" b="1" dirty="0">
                <a:highlight>
                  <a:srgbClr val="F5F5F5"/>
                </a:highlight>
              </a:rPr>
              <a:t> {{ ts_nodash.split('T')[1][:2] }} /</a:t>
            </a:r>
            <a:r>
              <a:rPr lang="en-US" sz="1400" dirty="0">
                <a:solidFill>
                  <a:srgbClr val="50A14F"/>
                </a:solidFill>
                <a:latin typeface="Consolas" panose="020B0609020204030204" pitchFamily="49" charset="0"/>
              </a:rPr>
              <a:t>data.json”</a:t>
            </a:r>
            <a: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383A42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83A42"/>
                </a:solidFill>
                <a:highlight>
                  <a:srgbClr val="F6F6F6"/>
                </a:highlight>
                <a:latin typeface="Consolas" panose="020B0609020204030204" pitchFamily="49" charset="0"/>
              </a:rPr>
              <a:t> </a:t>
            </a:r>
            <a:endParaRPr lang="en-US" sz="1400" dirty="0">
              <a:highlight>
                <a:srgbClr val="F6F6F6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highlight>
                  <a:srgbClr val="F6F6F6"/>
                </a:highlight>
                <a:latin typeface="Consolas" panose="020B0609020204030204" pitchFamily="49" charset="0"/>
              </a:rPr>
              <a:t>"../</a:t>
            </a:r>
            <a:r>
              <a:rPr lang="en-US" sz="1400" b="1" dirty="0">
                <a:highlight>
                  <a:srgbClr val="F6F6F6"/>
                </a:highlight>
                <a:latin typeface="Consolas" panose="020B0609020204030204" pitchFamily="49" charset="0"/>
              </a:rPr>
              <a:t>${shop}/</a:t>
            </a:r>
            <a:r>
              <a:rPr lang="en-US" sz="1400" b="1" dirty="0">
                <a:highlight>
                  <a:srgbClr val="F6F6F6"/>
                </a:highlight>
              </a:rPr>
              <a:t> </a:t>
            </a:r>
            <a:r>
              <a:rPr lang="en-US" sz="1400" dirty="0">
                <a:highlight>
                  <a:srgbClr val="F6F6F6"/>
                </a:highlight>
              </a:rPr>
              <a:t>{</a:t>
            </a:r>
            <a:r>
              <a:rPr lang="en-US" sz="1400" b="1" dirty="0">
                <a:highlight>
                  <a:srgbClr val="F6F6F6"/>
                </a:highlight>
              </a:rPr>
              <a:t>{ ds_nodash }}</a:t>
            </a:r>
            <a:r>
              <a:rPr lang="ru-RU" sz="1400" b="1" dirty="0">
                <a:highlight>
                  <a:srgbClr val="F6F6F6"/>
                </a:highlight>
              </a:rPr>
              <a:t> </a:t>
            </a:r>
            <a:r>
              <a:rPr lang="en-US" sz="1400" b="1" dirty="0">
                <a:highlight>
                  <a:srgbClr val="F6F6F6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>
                <a:highlight>
                  <a:srgbClr val="F6F6F6"/>
                </a:highlight>
              </a:rPr>
              <a:t> {{ ts_nodash.split('T')[1][:2] }} /</a:t>
            </a:r>
            <a:r>
              <a:rPr lang="en-US" sz="1400" dirty="0">
                <a:highlight>
                  <a:srgbClr val="F6F6F6"/>
                </a:highlight>
                <a:latin typeface="Consolas" panose="020B0609020204030204" pitchFamily="49" charset="0"/>
              </a:rPr>
              <a:t>data.json”</a:t>
            </a:r>
            <a:endParaRPr lang="en-US" sz="1400" dirty="0">
              <a:highlight>
                <a:srgbClr val="F6F6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460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512764" y="2206866"/>
            <a:ext cx="4799465" cy="729767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What if standard variables not enough?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Let’s imagine that </a:t>
            </a:r>
            <a:r>
              <a:rPr lang="en-US" b="1" dirty="0"/>
              <a:t>each shop has own pipeline (DAG).</a:t>
            </a: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0A14F"/>
                </a:solidFill>
                <a:latin typeface="Consolas" panose="020B0609020204030204" pitchFamily="49" charset="0"/>
              </a:rPr>
              <a:t>"../shop123/</a:t>
            </a:r>
            <a:r>
              <a:rPr lang="en-US" sz="1400" dirty="0">
                <a:highlight>
                  <a:srgbClr val="F5F5F5"/>
                </a:highlight>
              </a:rPr>
              <a:t> {</a:t>
            </a:r>
            <a:r>
              <a:rPr lang="en-US" sz="1400" b="1" dirty="0">
                <a:highlight>
                  <a:srgbClr val="F5F5F5"/>
                </a:highlight>
              </a:rPr>
              <a:t>{ ds_nodash }}</a:t>
            </a:r>
            <a:r>
              <a:rPr lang="ru-RU" sz="1400" b="1" dirty="0">
                <a:highlight>
                  <a:srgbClr val="F5F5F5"/>
                </a:highlight>
              </a:rPr>
              <a:t> </a:t>
            </a:r>
            <a:r>
              <a:rPr lang="en-US" sz="1400" b="1" dirty="0">
                <a:solidFill>
                  <a:srgbClr val="50A14F"/>
                </a:solidFill>
                <a:latin typeface="Consolas" panose="020B0609020204030204" pitchFamily="49" charset="0"/>
              </a:rPr>
              <a:t>/</a:t>
            </a:r>
            <a:r>
              <a:rPr lang="en-US" sz="1400" b="1" dirty="0">
                <a:highlight>
                  <a:srgbClr val="F5F5F5"/>
                </a:highlight>
              </a:rPr>
              <a:t> {{ ts_nodash.split('T')[1][:2] }} /</a:t>
            </a:r>
            <a:r>
              <a:rPr lang="en-US" sz="1400" dirty="0">
                <a:solidFill>
                  <a:srgbClr val="50A14F"/>
                </a:solidFill>
                <a:latin typeface="Consolas" panose="020B0609020204030204" pitchFamily="49" charset="0"/>
              </a:rPr>
              <a:t>data.json”</a:t>
            </a:r>
            <a: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383A42"/>
                </a:solidFill>
                <a:latin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83A42"/>
                </a:solidFill>
                <a:highlight>
                  <a:srgbClr val="F6F6F6"/>
                </a:highlight>
                <a:latin typeface="Consolas" panose="020B0609020204030204" pitchFamily="49" charset="0"/>
              </a:rPr>
              <a:t> </a:t>
            </a:r>
            <a:endParaRPr lang="en-US" sz="1400" dirty="0">
              <a:highlight>
                <a:srgbClr val="F6F6F6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highlight>
                  <a:srgbClr val="F6F6F6"/>
                </a:highlight>
                <a:latin typeface="Consolas" panose="020B0609020204030204" pitchFamily="49" charset="0"/>
              </a:rPr>
              <a:t>"../</a:t>
            </a:r>
            <a:r>
              <a:rPr lang="en-US" sz="1400" b="1" dirty="0">
                <a:highlight>
                  <a:srgbClr val="F6F6F6"/>
                </a:highlight>
                <a:latin typeface="Consolas" panose="020B0609020204030204" pitchFamily="49" charset="0"/>
              </a:rPr>
              <a:t>${shop}/</a:t>
            </a:r>
            <a:r>
              <a:rPr lang="en-US" sz="1400" b="1" dirty="0">
                <a:highlight>
                  <a:srgbClr val="F6F6F6"/>
                </a:highlight>
              </a:rPr>
              <a:t> </a:t>
            </a:r>
            <a:r>
              <a:rPr lang="en-US" sz="1400" dirty="0">
                <a:highlight>
                  <a:srgbClr val="F6F6F6"/>
                </a:highlight>
              </a:rPr>
              <a:t>{</a:t>
            </a:r>
            <a:r>
              <a:rPr lang="en-US" sz="1400" b="1" dirty="0">
                <a:highlight>
                  <a:srgbClr val="F6F6F6"/>
                </a:highlight>
              </a:rPr>
              <a:t>{ ds_nodash }}</a:t>
            </a:r>
            <a:r>
              <a:rPr lang="ru-RU" sz="1400" b="1" dirty="0">
                <a:highlight>
                  <a:srgbClr val="F6F6F6"/>
                </a:highlight>
              </a:rPr>
              <a:t> </a:t>
            </a:r>
            <a:r>
              <a:rPr lang="en-US" sz="1400" b="1" dirty="0">
                <a:highlight>
                  <a:srgbClr val="F6F6F6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>
                <a:highlight>
                  <a:srgbClr val="F6F6F6"/>
                </a:highlight>
              </a:rPr>
              <a:t> {{ ts_nodash.split('T')[1][:2] }} /</a:t>
            </a:r>
            <a:r>
              <a:rPr lang="en-US" sz="1400" dirty="0">
                <a:highlight>
                  <a:srgbClr val="F6F6F6"/>
                </a:highlight>
                <a:latin typeface="Consolas" panose="020B0609020204030204" pitchFamily="49" charset="0"/>
              </a:rPr>
              <a:t>data.json”</a:t>
            </a:r>
            <a:endParaRPr lang="en-US" sz="1400" dirty="0">
              <a:highlight>
                <a:srgbClr val="F6F6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719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469221" y="1403822"/>
            <a:ext cx="4799465" cy="729767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What if standard variables not enough?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Let’s create the custom macros.</a:t>
            </a:r>
          </a:p>
        </p:txBody>
      </p:sp>
    </p:spTree>
    <p:extLst>
      <p:ext uri="{BB962C8B-B14F-4D97-AF65-F5344CB8AC3E}">
        <p14:creationId xmlns:p14="http://schemas.microsoft.com/office/powerpoint/2010/main" val="353167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06492-8341-C947-BC6A-2CDA4257D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99330"/>
              </p:ext>
            </p:extLst>
          </p:nvPr>
        </p:nvGraphicFramePr>
        <p:xfrm>
          <a:off x="360364" y="1051306"/>
          <a:ext cx="8663893" cy="3686460"/>
        </p:xfrm>
        <a:graphic>
          <a:graphicData uri="http://schemas.openxmlformats.org/drawingml/2006/table">
            <a:tbl>
              <a:tblPr/>
              <a:tblGrid>
                <a:gridCol w="8663893">
                  <a:extLst>
                    <a:ext uri="{9D8B030D-6E8A-4147-A177-3AD203B41FA5}">
                      <a16:colId xmlns:a16="http://schemas.microsoft.com/office/drawing/2014/main" val="2426515203"/>
                    </a:ext>
                  </a:extLst>
                </a:gridCol>
              </a:tblGrid>
              <a:tr h="3397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4078F2"/>
                          </a:solidFill>
                          <a:effectLst/>
                          <a:latin typeface="Consolas" panose="020B0609020204030204" pitchFamily="49" charset="0"/>
                        </a:rPr>
                        <a:t>shop_filepath_macros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(shop_id, date, hour):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file_path =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f"./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{shop_id}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{date}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{hour}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/data.json"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file_path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DAG(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dag_id=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"custom_macros_file_sensor_consume_new_data"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start_date=datetime(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2020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schedule_interval=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"0 * * * *"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user_defined_macros={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'shop_filepath_macros'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: shop_filepath_macros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)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dag: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# task 1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get_new_data = FileSensor(task_id=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"get_new_data"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filepath=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"{{ shop_filepath_macros('shop123', ds_nodash, ts_nodash.split('T')[1][:2])}}"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US" sz="1300" dirty="0">
                        <a:effectLst/>
                      </a:endParaRPr>
                    </a:p>
                  </a:txBody>
                  <a:tcPr marL="60150" marR="60150" marT="60150" marB="60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43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629B36-D844-1C45-B4A6-793ED21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70" y="1051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D76241-B534-784A-A732-1D1437B0330E}"/>
              </a:ext>
            </a:extLst>
          </p:cNvPr>
          <p:cNvSpPr/>
          <p:nvPr/>
        </p:nvSpPr>
        <p:spPr>
          <a:xfrm>
            <a:off x="232534" y="959722"/>
            <a:ext cx="5123237" cy="8037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3F3C07-5DD0-FE4D-B229-28EFA1D443EA}"/>
              </a:ext>
            </a:extLst>
          </p:cNvPr>
          <p:cNvSpPr txBox="1">
            <a:spLocks/>
          </p:cNvSpPr>
          <p:nvPr/>
        </p:nvSpPr>
        <p:spPr>
          <a:xfrm>
            <a:off x="5631995" y="1201835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n>
                  <a:solidFill>
                    <a:srgbClr val="002060"/>
                  </a:solidFill>
                </a:ln>
              </a:rPr>
              <a:t>Macros callable</a:t>
            </a:r>
          </a:p>
        </p:txBody>
      </p:sp>
    </p:spTree>
    <p:extLst>
      <p:ext uri="{BB962C8B-B14F-4D97-AF65-F5344CB8AC3E}">
        <p14:creationId xmlns:p14="http://schemas.microsoft.com/office/powerpoint/2010/main" val="596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06492-8341-C947-BC6A-2CDA4257D6CB}"/>
              </a:ext>
            </a:extLst>
          </p:cNvPr>
          <p:cNvGraphicFramePr>
            <a:graphicFrameLocks noGrp="1"/>
          </p:cNvGraphicFramePr>
          <p:nvPr/>
        </p:nvGraphicFramePr>
        <p:xfrm>
          <a:off x="360364" y="1051306"/>
          <a:ext cx="8663893" cy="3686460"/>
        </p:xfrm>
        <a:graphic>
          <a:graphicData uri="http://schemas.openxmlformats.org/drawingml/2006/table">
            <a:tbl>
              <a:tblPr/>
              <a:tblGrid>
                <a:gridCol w="8663893">
                  <a:extLst>
                    <a:ext uri="{9D8B030D-6E8A-4147-A177-3AD203B41FA5}">
                      <a16:colId xmlns:a16="http://schemas.microsoft.com/office/drawing/2014/main" val="2426515203"/>
                    </a:ext>
                  </a:extLst>
                </a:gridCol>
              </a:tblGrid>
              <a:tr h="3397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4078F2"/>
                          </a:solidFill>
                          <a:effectLst/>
                          <a:latin typeface="Consolas" panose="020B0609020204030204" pitchFamily="49" charset="0"/>
                        </a:rPr>
                        <a:t>shop_filepath_macros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(shop_id, date, hour):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file_path =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f"./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{shop_id}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{date}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{hour}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/data.json"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file_path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DAG(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dag_id=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"custom_macros_file_sensor_consume_new_data"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start_date=datetime(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2020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schedule_interval=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"0 * * * *"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user_defined_macros={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'shop_filepath_macros'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: shop_filepath_macros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)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dag: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# task 1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get_new_data = FileSensor(task_id=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"get_new_data"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filepath=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"{{ shop_filepath_macros('shop123', ds_nodash, ts_nodash.split('T')[1][:2])}}"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US" sz="1300" dirty="0">
                        <a:effectLst/>
                      </a:endParaRPr>
                    </a:p>
                  </a:txBody>
                  <a:tcPr marL="60150" marR="60150" marT="60150" marB="60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43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629B36-D844-1C45-B4A6-793ED21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70" y="1051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67284-3E92-9D45-A20D-F6D95F08A5E7}"/>
              </a:ext>
            </a:extLst>
          </p:cNvPr>
          <p:cNvSpPr/>
          <p:nvPr/>
        </p:nvSpPr>
        <p:spPr>
          <a:xfrm>
            <a:off x="232534" y="2727534"/>
            <a:ext cx="5123237" cy="8037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8F1A33-237E-CB4A-B98A-60A0881D99E4}"/>
              </a:ext>
            </a:extLst>
          </p:cNvPr>
          <p:cNvSpPr txBox="1">
            <a:spLocks/>
          </p:cNvSpPr>
          <p:nvPr/>
        </p:nvSpPr>
        <p:spPr>
          <a:xfrm>
            <a:off x="5631995" y="2969647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n>
                  <a:solidFill>
                    <a:srgbClr val="002060"/>
                  </a:solidFill>
                </a:ln>
              </a:rPr>
              <a:t>Define macros</a:t>
            </a:r>
          </a:p>
        </p:txBody>
      </p:sp>
    </p:spTree>
    <p:extLst>
      <p:ext uri="{BB962C8B-B14F-4D97-AF65-F5344CB8AC3E}">
        <p14:creationId xmlns:p14="http://schemas.microsoft.com/office/powerpoint/2010/main" val="148959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Jinja2 Template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06492-8341-C947-BC6A-2CDA4257D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57297"/>
              </p:ext>
            </p:extLst>
          </p:nvPr>
        </p:nvGraphicFramePr>
        <p:xfrm>
          <a:off x="360364" y="1051306"/>
          <a:ext cx="8663893" cy="3960780"/>
        </p:xfrm>
        <a:graphic>
          <a:graphicData uri="http://schemas.openxmlformats.org/drawingml/2006/table">
            <a:tbl>
              <a:tblPr/>
              <a:tblGrid>
                <a:gridCol w="8663893">
                  <a:extLst>
                    <a:ext uri="{9D8B030D-6E8A-4147-A177-3AD203B41FA5}">
                      <a16:colId xmlns:a16="http://schemas.microsoft.com/office/drawing/2014/main" val="2426515203"/>
                    </a:ext>
                  </a:extLst>
                </a:gridCol>
              </a:tblGrid>
              <a:tr h="3397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4078F2"/>
                          </a:solidFill>
                          <a:effectLst/>
                          <a:latin typeface="Consolas" panose="020B0609020204030204" pitchFamily="49" charset="0"/>
                        </a:rPr>
                        <a:t>shop_filepath_macros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(shop_id, date, hour):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</a:t>
                      </a:r>
                      <a:r>
                        <a:rPr lang="en-US" sz="1400" dirty="0">
                          <a:effectLst/>
                        </a:rPr>
                        <a:t>current_dir</a:t>
                      </a:r>
                      <a:r>
                        <a:rPr lang="en-US" sz="14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effectLst/>
                        </a:rPr>
                        <a:t>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path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dirname(os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path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abspath(__file__))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file_path =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f"./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{shop_id}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{date}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3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{hour}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/data.json"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file_path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DAG(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dag_id=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"custom_macros_file_sensor_consume_new_data"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start_date=datetime(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2020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schedule_interval=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"0 * * * *"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user_defined_macros={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'shop_filepath_macros'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: shop_filepath_macros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) </a:t>
                      </a:r>
                      <a:r>
                        <a:rPr lang="en-US" sz="1300" b="0" i="0" u="none" strike="noStrike" dirty="0">
                          <a:solidFill>
                            <a:srgbClr val="A626A4"/>
                          </a:solidFill>
                          <a:effectLst/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dag: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# task 1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get_new_data = FileSensor(task_id=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"get_new_data"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filepath=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"{{ shop_filepath_macros('shop123',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ds_nodash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ts_nodash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.split('T')[1][:2])}}"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US" sz="1300" dirty="0">
                        <a:effectLst/>
                      </a:endParaRPr>
                    </a:p>
                  </a:txBody>
                  <a:tcPr marL="60150" marR="60150" marT="60150" marB="60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43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629B36-D844-1C45-B4A6-793ED21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70" y="1051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67284-3E92-9D45-A20D-F6D95F08A5E7}"/>
              </a:ext>
            </a:extLst>
          </p:cNvPr>
          <p:cNvSpPr/>
          <p:nvPr/>
        </p:nvSpPr>
        <p:spPr>
          <a:xfrm>
            <a:off x="232535" y="3792352"/>
            <a:ext cx="7744954" cy="10119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8F1A33-237E-CB4A-B98A-60A0881D99E4}"/>
              </a:ext>
            </a:extLst>
          </p:cNvPr>
          <p:cNvSpPr txBox="1">
            <a:spLocks/>
          </p:cNvSpPr>
          <p:nvPr/>
        </p:nvSpPr>
        <p:spPr>
          <a:xfrm>
            <a:off x="5292839" y="4732686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n>
                  <a:solidFill>
                    <a:srgbClr val="002060"/>
                  </a:solidFill>
                </a:ln>
              </a:rPr>
              <a:t>use macros</a:t>
            </a:r>
          </a:p>
        </p:txBody>
      </p:sp>
    </p:spTree>
    <p:extLst>
      <p:ext uri="{BB962C8B-B14F-4D97-AF65-F5344CB8AC3E}">
        <p14:creationId xmlns:p14="http://schemas.microsoft.com/office/powerpoint/2010/main" val="36427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760C9-1263-4F4C-8A40-80461A1F0186}"/>
              </a:ext>
            </a:extLst>
          </p:cNvPr>
          <p:cNvSpPr txBox="1"/>
          <p:nvPr/>
        </p:nvSpPr>
        <p:spPr>
          <a:xfrm>
            <a:off x="905607" y="4888523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FBE23-EED9-0D41-BEAF-67E5C2CF4D90}"/>
              </a:ext>
            </a:extLst>
          </p:cNvPr>
          <p:cNvSpPr/>
          <p:nvPr/>
        </p:nvSpPr>
        <p:spPr>
          <a:xfrm>
            <a:off x="1590100" y="2251649"/>
            <a:ext cx="651287" cy="301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 1</a:t>
            </a:r>
            <a:endParaRPr lang="en-US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24AE4D0-3026-B640-AD96-C9229FA8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DAG</a:t>
            </a:r>
            <a:r>
              <a:rPr lang="en-US" dirty="0"/>
              <a:t> – Directed Acyclic 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CDCC1-8B4C-8A40-82C6-69950ECC2DEF}"/>
              </a:ext>
            </a:extLst>
          </p:cNvPr>
          <p:cNvSpPr/>
          <p:nvPr/>
        </p:nvSpPr>
        <p:spPr>
          <a:xfrm>
            <a:off x="3099804" y="2271516"/>
            <a:ext cx="651287" cy="301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7677D-08E3-E841-997A-282AE6CE21C6}"/>
              </a:ext>
            </a:extLst>
          </p:cNvPr>
          <p:cNvSpPr/>
          <p:nvPr/>
        </p:nvSpPr>
        <p:spPr>
          <a:xfrm>
            <a:off x="4530704" y="2271516"/>
            <a:ext cx="651287" cy="301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B9C5B9-554C-2749-A28C-2AC350931F2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241387" y="2402525"/>
            <a:ext cx="858417" cy="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9827BF-3C58-1441-8942-E80A5F3A0FF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51091" y="2416132"/>
            <a:ext cx="779613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5EA268-FA70-FE49-93E5-ABEBC229AD3F}"/>
              </a:ext>
            </a:extLst>
          </p:cNvPr>
          <p:cNvSpPr txBox="1"/>
          <p:nvPr/>
        </p:nvSpPr>
        <p:spPr>
          <a:xfrm>
            <a:off x="1590100" y="2604394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Get new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A20BD-85F6-F242-9E8A-0D12B61BB7A3}"/>
              </a:ext>
            </a:extLst>
          </p:cNvPr>
          <p:cNvSpPr txBox="1"/>
          <p:nvPr/>
        </p:nvSpPr>
        <p:spPr>
          <a:xfrm>
            <a:off x="3201326" y="2593339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Parse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31617-CEA5-4449-89D5-FB9CEBFECC3D}"/>
              </a:ext>
            </a:extLst>
          </p:cNvPr>
          <p:cNvSpPr txBox="1"/>
          <p:nvPr/>
        </p:nvSpPr>
        <p:spPr>
          <a:xfrm>
            <a:off x="4530704" y="2611742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Check if </a:t>
            </a:r>
          </a:p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customer in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39DDFC-EC7D-0543-BC22-B92AA1A6024E}"/>
              </a:ext>
            </a:extLst>
          </p:cNvPr>
          <p:cNvSpPr txBox="1"/>
          <p:nvPr/>
        </p:nvSpPr>
        <p:spPr>
          <a:xfrm>
            <a:off x="6143299" y="2018936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Create new customer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DA487-0980-9046-8A7E-6800ABF7877A}"/>
              </a:ext>
            </a:extLst>
          </p:cNvPr>
          <p:cNvSpPr/>
          <p:nvPr/>
        </p:nvSpPr>
        <p:spPr>
          <a:xfrm>
            <a:off x="6034328" y="1653671"/>
            <a:ext cx="651287" cy="301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5877A9-E18E-FB45-B2DD-76834D1B65C6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5181991" y="1804547"/>
            <a:ext cx="852337" cy="6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6F7ACE-E249-B64D-BCAC-7030E90B65C5}"/>
              </a:ext>
            </a:extLst>
          </p:cNvPr>
          <p:cNvSpPr txBox="1"/>
          <p:nvPr/>
        </p:nvSpPr>
        <p:spPr>
          <a:xfrm>
            <a:off x="6143299" y="318144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Update existed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54EA-196A-2740-8800-FEA7763137BE}"/>
              </a:ext>
            </a:extLst>
          </p:cNvPr>
          <p:cNvSpPr/>
          <p:nvPr/>
        </p:nvSpPr>
        <p:spPr>
          <a:xfrm>
            <a:off x="6034328" y="2816177"/>
            <a:ext cx="651287" cy="301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A488B9-2831-5C43-A83F-3FBE4B5A8CB8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5181991" y="2422392"/>
            <a:ext cx="852337" cy="54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0805C5-DD35-FC4C-A048-0F70BC77C899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D1D3AC4-587D-CE47-B2CB-2DFEC0D38F44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4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DAGRun</a:t>
            </a:r>
            <a:r>
              <a:rPr lang="en-US" dirty="0"/>
              <a:t> Config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360364" y="965313"/>
            <a:ext cx="4799465" cy="2301489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8844D-10FB-DA4C-BF69-C8CF110ED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48580"/>
              </p:ext>
            </p:extLst>
          </p:nvPr>
        </p:nvGraphicFramePr>
        <p:xfrm>
          <a:off x="805279" y="856021"/>
          <a:ext cx="7376718" cy="1278235"/>
        </p:xfrm>
        <a:graphic>
          <a:graphicData uri="http://schemas.openxmlformats.org/drawingml/2006/table">
            <a:tbl>
              <a:tblPr/>
              <a:tblGrid>
                <a:gridCol w="7376718">
                  <a:extLst>
                    <a:ext uri="{9D8B030D-6E8A-4147-A177-3AD203B41FA5}">
                      <a16:colId xmlns:a16="http://schemas.microsoft.com/office/drawing/2014/main" val="2426515203"/>
                    </a:ext>
                  </a:extLst>
                </a:gridCol>
              </a:tblGrid>
              <a:tr h="1278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get_new_data = FileSensor(task_id=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"get_new_data"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filepath=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"{{ shop_filepath_macros(</a:t>
                      </a:r>
                      <a:r>
                        <a:rPr lang="en-US" sz="1300" b="1" i="0" u="sng" strike="noStrike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'shop123</a:t>
                      </a:r>
                      <a:r>
                        <a:rPr lang="en-US" sz="1300" b="0" i="0" u="sng" strike="noStrike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',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ds_nodash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ts_nodash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.split('T')[1][:2])}}"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US" sz="1300" dirty="0">
                        <a:effectLst/>
                      </a:endParaRPr>
                    </a:p>
                  </a:txBody>
                  <a:tcPr marL="60150" marR="60150" marT="60150" marB="60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433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82397A-D2ED-BD4C-9B94-6AF841CF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6"/>
          <a:stretch/>
        </p:blipFill>
        <p:spPr>
          <a:xfrm>
            <a:off x="556307" y="2268304"/>
            <a:ext cx="6399206" cy="2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DAGRun</a:t>
            </a:r>
            <a:r>
              <a:rPr lang="en-US" dirty="0"/>
              <a:t> Config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360364" y="965313"/>
            <a:ext cx="4799465" cy="2301489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8844D-10FB-DA4C-BF69-C8CF110EDA81}"/>
              </a:ext>
            </a:extLst>
          </p:cNvPr>
          <p:cNvGraphicFramePr>
            <a:graphicFrameLocks noGrp="1"/>
          </p:cNvGraphicFramePr>
          <p:nvPr/>
        </p:nvGraphicFramePr>
        <p:xfrm>
          <a:off x="805279" y="856021"/>
          <a:ext cx="7376718" cy="1278235"/>
        </p:xfrm>
        <a:graphic>
          <a:graphicData uri="http://schemas.openxmlformats.org/drawingml/2006/table">
            <a:tbl>
              <a:tblPr/>
              <a:tblGrid>
                <a:gridCol w="7376718">
                  <a:extLst>
                    <a:ext uri="{9D8B030D-6E8A-4147-A177-3AD203B41FA5}">
                      <a16:colId xmlns:a16="http://schemas.microsoft.com/office/drawing/2014/main" val="2426515203"/>
                    </a:ext>
                  </a:extLst>
                </a:gridCol>
              </a:tblGrid>
              <a:tr h="1278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get_new_data = FileSensor(task_id=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"get_new_data"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filepath=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"{{ shop_filepath_macros(</a:t>
                      </a:r>
                      <a:r>
                        <a:rPr lang="en-US" sz="1300" b="1" i="0" u="sng" strike="noStrike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'shop123</a:t>
                      </a:r>
                      <a:r>
                        <a:rPr lang="en-US" sz="1300" b="0" i="0" u="sng" strike="noStrike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',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ds_nodash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300" b="1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ts_nodash</a:t>
                      </a:r>
                      <a:r>
                        <a:rPr lang="en-US" sz="13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.split('T')[1][:2])}}"</a:t>
                      </a: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US" sz="1300" dirty="0">
                        <a:effectLst/>
                      </a:endParaRPr>
                    </a:p>
                  </a:txBody>
                  <a:tcPr marL="60150" marR="60150" marT="60150" marB="60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433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82397A-D2ED-BD4C-9B94-6AF841CF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6"/>
          <a:stretch/>
        </p:blipFill>
        <p:spPr>
          <a:xfrm>
            <a:off x="556307" y="2268304"/>
            <a:ext cx="6399206" cy="2019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5B538-A54F-1F46-B05C-AA29C913ABBF}"/>
              </a:ext>
            </a:extLst>
          </p:cNvPr>
          <p:cNvSpPr/>
          <p:nvPr/>
        </p:nvSpPr>
        <p:spPr>
          <a:xfrm>
            <a:off x="1970314" y="4318808"/>
            <a:ext cx="57911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6F6F6"/>
                </a:highlight>
              </a:rPr>
              <a:t>airflow </a:t>
            </a:r>
            <a:r>
              <a:rPr lang="en-US" b="1" dirty="0" err="1">
                <a:highlight>
                  <a:srgbClr val="F6F6F6"/>
                </a:highlight>
              </a:rPr>
              <a:t>trigger_dag</a:t>
            </a:r>
            <a:r>
              <a:rPr lang="en-US" b="1" dirty="0">
                <a:highlight>
                  <a:srgbClr val="F6F6F6"/>
                </a:highlight>
              </a:rPr>
              <a:t> 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'</a:t>
            </a:r>
            <a:r>
              <a:rPr lang="en-US" b="1" dirty="0" err="1">
                <a:highlight>
                  <a:srgbClr val="F6F6F6"/>
                </a:highlight>
                <a:latin typeface="inherit"/>
              </a:rPr>
              <a:t>example_dag_conf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'</a:t>
            </a:r>
            <a:r>
              <a:rPr lang="en-US" b="1" dirty="0">
                <a:highlight>
                  <a:srgbClr val="F6F6F6"/>
                </a:highlight>
              </a:rPr>
              <a:t> -r 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'</a:t>
            </a:r>
            <a:r>
              <a:rPr lang="en-US" b="1" dirty="0" err="1">
                <a:highlight>
                  <a:srgbClr val="F6F6F6"/>
                </a:highlight>
                <a:latin typeface="inherit"/>
              </a:rPr>
              <a:t>run_id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'</a:t>
            </a:r>
            <a:r>
              <a:rPr lang="en-US" b="1" dirty="0">
                <a:highlight>
                  <a:srgbClr val="F6F6F6"/>
                </a:highlight>
              </a:rPr>
              <a:t> --conf 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'{"</a:t>
            </a:r>
            <a:r>
              <a:rPr lang="en-US" b="1" dirty="0" err="1">
                <a:highlight>
                  <a:srgbClr val="F6F6F6"/>
                </a:highlight>
                <a:latin typeface="inherit"/>
              </a:rPr>
              <a:t>message":"value</a:t>
            </a:r>
            <a:r>
              <a:rPr lang="en-US" b="1" dirty="0">
                <a:highlight>
                  <a:srgbClr val="F6F6F6"/>
                </a:highlight>
                <a:latin typeface="inherit"/>
              </a:rPr>
              <a:t>"}'</a:t>
            </a:r>
            <a:endParaRPr lang="en-US" b="1" dirty="0">
              <a:highlight>
                <a:srgbClr val="F6F6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13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Active DAG Runs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3F929-F09B-4E4E-A069-9C625D60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8" y="944569"/>
            <a:ext cx="5101714" cy="253885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B581D11-89C2-C24C-B45A-EB31289E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08" y="2871924"/>
            <a:ext cx="3148692" cy="17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 with config trigger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45E0179-F987-5541-B2D7-7AC1C233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" y="2139849"/>
            <a:ext cx="7852553" cy="11269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E5754B-B4F8-6140-A16D-1E16B847F636}"/>
              </a:ext>
            </a:extLst>
          </p:cNvPr>
          <p:cNvSpPr/>
          <p:nvPr/>
        </p:nvSpPr>
        <p:spPr>
          <a:xfrm>
            <a:off x="4332514" y="2808513"/>
            <a:ext cx="2427516" cy="5551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7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5B8425-BDBA-D843-8FD7-320BA52690A3}"/>
              </a:ext>
            </a:extLst>
          </p:cNvPr>
          <p:cNvSpPr txBox="1">
            <a:spLocks/>
          </p:cNvSpPr>
          <p:nvPr/>
        </p:nvSpPr>
        <p:spPr>
          <a:xfrm>
            <a:off x="360364" y="1527751"/>
            <a:ext cx="4799465" cy="2301489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Data exchange between tasks.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Points: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Xcom – table in DB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Less count of data – it’s not processing tool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Xcom by default pulled from last task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55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442" y="2420874"/>
            <a:ext cx="2215644" cy="301752"/>
          </a:xfrm>
        </p:spPr>
        <p:txBody>
          <a:bodyPr/>
          <a:lstStyle/>
          <a:p>
            <a:r>
              <a:rPr lang="en-US" dirty="0"/>
              <a:t>Python Operator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14" y="2609916"/>
            <a:ext cx="2215644" cy="301752"/>
          </a:xfrm>
        </p:spPr>
        <p:txBody>
          <a:bodyPr/>
          <a:lstStyle/>
          <a:p>
            <a:r>
              <a:rPr lang="en-US" dirty="0"/>
              <a:t>BranchOperator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27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42" y="204173"/>
            <a:ext cx="2215644" cy="301752"/>
          </a:xfrm>
        </p:spPr>
        <p:txBody>
          <a:bodyPr/>
          <a:lstStyle/>
          <a:p>
            <a:r>
              <a:rPr lang="en-US" dirty="0"/>
              <a:t>Trigger Rules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46F95-B515-6344-9B73-D3F814BCFF98}"/>
              </a:ext>
            </a:extLst>
          </p:cNvPr>
          <p:cNvSpPr/>
          <p:nvPr/>
        </p:nvSpPr>
        <p:spPr>
          <a:xfrm>
            <a:off x="108856" y="883964"/>
            <a:ext cx="78268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https://airflow.apache.org/docs/apache-airflow/stable/concepts.html#trigger-rules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CB76B-8C04-CC47-8DBD-DA5EF832E533}"/>
              </a:ext>
            </a:extLst>
          </p:cNvPr>
          <p:cNvSpPr/>
          <p:nvPr/>
        </p:nvSpPr>
        <p:spPr>
          <a:xfrm>
            <a:off x="609600" y="1454559"/>
            <a:ext cx="6564086" cy="98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all_success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(default) all parents have succeeded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in a failed or </a:t>
            </a:r>
            <a:r>
              <a:rPr lang="en-US" dirty="0" err="1">
                <a:solidFill>
                  <a:schemeClr val="accent1"/>
                </a:solidFill>
                <a:latin typeface="roboto"/>
              </a:rPr>
              <a:t>upstream_failed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 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all_done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done with their execution</a:t>
            </a:r>
            <a:endParaRPr lang="en-US" b="0" i="0" dirty="0">
              <a:solidFill>
                <a:schemeClr val="accent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1856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42" y="204173"/>
            <a:ext cx="2215644" cy="301752"/>
          </a:xfrm>
        </p:spPr>
        <p:txBody>
          <a:bodyPr/>
          <a:lstStyle/>
          <a:p>
            <a:r>
              <a:rPr lang="en-US" dirty="0"/>
              <a:t>Trigger Rules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46F95-B515-6344-9B73-D3F814BCFF98}"/>
              </a:ext>
            </a:extLst>
          </p:cNvPr>
          <p:cNvSpPr/>
          <p:nvPr/>
        </p:nvSpPr>
        <p:spPr>
          <a:xfrm>
            <a:off x="108856" y="883964"/>
            <a:ext cx="78268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https://airflow.apache.org/docs/apache-airflow/stable/concepts.html#trigger-rules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CB76B-8C04-CC47-8DBD-DA5EF832E533}"/>
              </a:ext>
            </a:extLst>
          </p:cNvPr>
          <p:cNvSpPr/>
          <p:nvPr/>
        </p:nvSpPr>
        <p:spPr>
          <a:xfrm>
            <a:off x="609600" y="1454559"/>
            <a:ext cx="6564086" cy="317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all_success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(default) all parents have succeeded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in a failed or </a:t>
            </a:r>
            <a:r>
              <a:rPr lang="en-US" dirty="0" err="1">
                <a:solidFill>
                  <a:schemeClr val="accent1"/>
                </a:solidFill>
                <a:latin typeface="roboto"/>
              </a:rPr>
              <a:t>upstream_failed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 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all_done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done with their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one_failed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fires as soon as at least one parent has failed, it does not wait for all parents to be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one_success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fires as soon as at least one parent succeeds, it does not wait for all parents to be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none_failed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 all parents have not failed (failed or </a:t>
            </a:r>
            <a:r>
              <a:rPr lang="en-US" dirty="0" err="1">
                <a:solidFill>
                  <a:schemeClr val="accent1"/>
                </a:solidFill>
                <a:latin typeface="roboto"/>
              </a:rPr>
              <a:t>upstream_failed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) i.e. all parents have succeeded or been skipped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3778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42" y="204173"/>
            <a:ext cx="2215644" cy="301752"/>
          </a:xfrm>
        </p:spPr>
        <p:txBody>
          <a:bodyPr/>
          <a:lstStyle/>
          <a:p>
            <a:r>
              <a:rPr lang="en-US" dirty="0"/>
              <a:t>Trigger Rules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46F95-B515-6344-9B73-D3F814BCFF98}"/>
              </a:ext>
            </a:extLst>
          </p:cNvPr>
          <p:cNvSpPr/>
          <p:nvPr/>
        </p:nvSpPr>
        <p:spPr>
          <a:xfrm>
            <a:off x="108856" y="883964"/>
            <a:ext cx="78268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https://airflow.apache.org/docs/apache-airflow/stable/concepts.html#trigger-rules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CB76B-8C04-CC47-8DBD-DA5EF832E533}"/>
              </a:ext>
            </a:extLst>
          </p:cNvPr>
          <p:cNvSpPr/>
          <p:nvPr/>
        </p:nvSpPr>
        <p:spPr>
          <a:xfrm>
            <a:off x="609600" y="1454559"/>
            <a:ext cx="6564086" cy="317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all_success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(default) all parents have succeeded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in a failed or </a:t>
            </a:r>
            <a:r>
              <a:rPr lang="en-US" dirty="0" err="1">
                <a:solidFill>
                  <a:schemeClr val="accent1"/>
                </a:solidFill>
                <a:latin typeface="roboto"/>
              </a:rPr>
              <a:t>upstream_failed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 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all_done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all parents are done with their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one_failed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fires as soon as at least one parent has failed, it does not wait for all parents to be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one_success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fires as soon as at least one parent succeeds, it does not wait for all parents to be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roboto"/>
              </a:rPr>
              <a:t>none_failed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: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 all parents have not failed (failed or </a:t>
            </a:r>
            <a:r>
              <a:rPr lang="en-US" dirty="0" err="1">
                <a:solidFill>
                  <a:schemeClr val="accent1"/>
                </a:solidFill>
                <a:latin typeface="roboto"/>
              </a:rPr>
              <a:t>upstream_failed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) i.e. all parents have succeeded or been skipped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968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Task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C7E3A3-0113-4449-865A-76C9397EBB90}"/>
              </a:ext>
            </a:extLst>
          </p:cNvPr>
          <p:cNvSpPr txBox="1">
            <a:spLocks/>
          </p:cNvSpPr>
          <p:nvPr/>
        </p:nvSpPr>
        <p:spPr>
          <a:xfrm>
            <a:off x="360365" y="1762760"/>
            <a:ext cx="3408996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b="1" dirty="0"/>
              <a:t>Action</a:t>
            </a:r>
            <a:r>
              <a:rPr lang="en-US" dirty="0"/>
              <a:t> to do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Process to </a:t>
            </a:r>
            <a:r>
              <a:rPr lang="en-US" b="1" dirty="0"/>
              <a:t>execute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Some atomic step of work that must be done</a:t>
            </a:r>
          </a:p>
        </p:txBody>
      </p:sp>
    </p:spTree>
    <p:extLst>
      <p:ext uri="{BB962C8B-B14F-4D97-AF65-F5344CB8AC3E}">
        <p14:creationId xmlns:p14="http://schemas.microsoft.com/office/powerpoint/2010/main" val="270623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64" y="2571750"/>
            <a:ext cx="2215644" cy="301752"/>
          </a:xfrm>
        </p:spPr>
        <p:txBody>
          <a:bodyPr/>
          <a:lstStyle/>
          <a:p>
            <a:r>
              <a:rPr lang="en-US" dirty="0"/>
              <a:t>Callbacks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7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435" y="2664968"/>
            <a:ext cx="2215644" cy="301752"/>
          </a:xfrm>
        </p:spPr>
        <p:txBody>
          <a:bodyPr/>
          <a:lstStyle/>
          <a:p>
            <a:r>
              <a:rPr lang="en-US" dirty="0"/>
              <a:t>Tasks Default Params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76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78" y="2536437"/>
            <a:ext cx="2215644" cy="301752"/>
          </a:xfrm>
        </p:spPr>
        <p:txBody>
          <a:bodyPr/>
          <a:lstStyle/>
          <a:p>
            <a:r>
              <a:rPr lang="en-US" dirty="0"/>
              <a:t>PostgreSQL Operator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32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185" y="2459040"/>
            <a:ext cx="2215644" cy="301752"/>
          </a:xfrm>
        </p:spPr>
        <p:txBody>
          <a:bodyPr/>
          <a:lstStyle/>
          <a:p>
            <a:r>
              <a:rPr lang="en-US" dirty="0"/>
              <a:t>Flower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D6B0-F49F-1441-ADD3-D9840C8FAAB9}"/>
              </a:ext>
            </a:extLst>
          </p:cNvPr>
          <p:cNvSpPr txBox="1"/>
          <p:nvPr/>
        </p:nvSpPr>
        <p:spPr>
          <a:xfrm>
            <a:off x="-1310640" y="29667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2FD148C-C1B5-7D4F-AD77-5859F9E92A58}"/>
              </a:ext>
            </a:extLst>
          </p:cNvPr>
          <p:cNvSpPr txBox="1">
            <a:spLocks/>
          </p:cNvSpPr>
          <p:nvPr/>
        </p:nvSpPr>
        <p:spPr>
          <a:xfrm>
            <a:off x="3943776" y="3024705"/>
            <a:ext cx="2952106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  <p:pic>
        <p:nvPicPr>
          <p:cNvPr id="12" name="Picture 2" descr="Airflow Plugins · GitHub">
            <a:extLst>
              <a:ext uri="{FF2B5EF4-FFF2-40B4-BE49-F238E27FC236}">
                <a16:creationId xmlns:a16="http://schemas.microsoft.com/office/drawing/2014/main" id="{3CABE0D3-C203-FA48-95E7-8BFAC28C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13" y="1904599"/>
            <a:ext cx="767373" cy="76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task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C7E3A3-0113-4449-865A-76C9397EBB90}"/>
              </a:ext>
            </a:extLst>
          </p:cNvPr>
          <p:cNvSpPr txBox="1">
            <a:spLocks/>
          </p:cNvSpPr>
          <p:nvPr/>
        </p:nvSpPr>
        <p:spPr>
          <a:xfrm>
            <a:off x="360365" y="1762760"/>
            <a:ext cx="3408996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/>
              <a:t>Read</a:t>
            </a:r>
            <a:r>
              <a:rPr lang="en-US" dirty="0"/>
              <a:t> the file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/>
              <a:t>Execute</a:t>
            </a:r>
            <a:r>
              <a:rPr lang="en-US" dirty="0"/>
              <a:t> the SQL query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/>
              <a:t>Upload</a:t>
            </a:r>
            <a:r>
              <a:rPr lang="en-US" dirty="0"/>
              <a:t> the file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/>
              <a:t>Download</a:t>
            </a:r>
            <a:r>
              <a:rPr lang="en-US" dirty="0"/>
              <a:t> the file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15959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tasks in Airflow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C7E3A3-0113-4449-865A-76C9397EBB90}"/>
              </a:ext>
            </a:extLst>
          </p:cNvPr>
          <p:cNvSpPr txBox="1">
            <a:spLocks/>
          </p:cNvSpPr>
          <p:nvPr/>
        </p:nvSpPr>
        <p:spPr>
          <a:xfrm>
            <a:off x="360365" y="1762760"/>
            <a:ext cx="3408996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Operator – DO something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Sensor – wait until something will be True</a:t>
            </a:r>
          </a:p>
        </p:txBody>
      </p:sp>
    </p:spTree>
    <p:extLst>
      <p:ext uri="{BB962C8B-B14F-4D97-AF65-F5344CB8AC3E}">
        <p14:creationId xmlns:p14="http://schemas.microsoft.com/office/powerpoint/2010/main" val="269807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D052F-A17B-354C-AC38-06DFB6F3F158}"/>
              </a:ext>
            </a:extLst>
          </p:cNvPr>
          <p:cNvSpPr/>
          <p:nvPr/>
        </p:nvSpPr>
        <p:spPr>
          <a:xfrm>
            <a:off x="690797" y="1090176"/>
            <a:ext cx="77624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 datetime import datetime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 airflow import DAG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 airflow.operators.dummy_operator import DummyOperator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 airflow.contrib.sensors.file_sensor import FileSensor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with DAG(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dag_id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"consume_new_data_from_pos_read_and_parse"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start_date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=datetime(2020, 12, 1),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schedule_interval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"0 * * * *"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) as dag: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get_new_data = FileSensor(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task_id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"get_new_data"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"../shop123/</a:t>
            </a:r>
            <a:r>
              <a:rPr lang="en-US" sz="1200" dirty="0">
                <a:solidFill>
                  <a:srgbClr val="986801"/>
                </a:solidFill>
                <a:latin typeface="Consolas" panose="020B0609020204030204" pitchFamily="49" charset="0"/>
              </a:rPr>
              <a:t>${current_date}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986801"/>
                </a:solidFill>
                <a:latin typeface="Consolas" panose="020B0609020204030204" pitchFamily="49" charset="0"/>
              </a:rPr>
              <a:t>${hour}</a:t>
            </a:r>
            <a:r>
              <a:rPr 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/data.json"</a:t>
            </a:r>
            <a: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9A399E-D809-1D47-AE28-8CA3078A1095}"/>
              </a:ext>
            </a:extLst>
          </p:cNvPr>
          <p:cNvSpPr txBox="1">
            <a:spLocks/>
          </p:cNvSpPr>
          <p:nvPr/>
        </p:nvSpPr>
        <p:spPr>
          <a:xfrm>
            <a:off x="690797" y="4163063"/>
            <a:ext cx="5558926" cy="570984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u="sng" dirty="0">
                <a:highlight>
                  <a:srgbClr val="F5F5F5"/>
                </a:highlight>
              </a:rPr>
              <a:t>If File</a:t>
            </a:r>
            <a:r>
              <a:rPr lang="en-US" sz="1400" u="sng" dirty="0">
                <a:solidFill>
                  <a:srgbClr val="383A42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383A42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=</a:t>
            </a:r>
            <a:r>
              <a:rPr lang="en-US" sz="1100" u="sng" dirty="0">
                <a:solidFill>
                  <a:srgbClr val="50A14F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"../shop123/</a:t>
            </a:r>
            <a:r>
              <a:rPr lang="en-US" sz="1100" u="sng" dirty="0">
                <a:solidFill>
                  <a:srgbClr val="986801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${current_date}</a:t>
            </a:r>
            <a:r>
              <a:rPr lang="en-US" sz="1100" u="sng" dirty="0">
                <a:solidFill>
                  <a:srgbClr val="50A14F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/</a:t>
            </a:r>
            <a:r>
              <a:rPr lang="en-US" sz="1100" u="sng" dirty="0">
                <a:solidFill>
                  <a:srgbClr val="986801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${hour}</a:t>
            </a:r>
            <a:r>
              <a:rPr lang="en-US" sz="1100" u="sng" dirty="0">
                <a:solidFill>
                  <a:srgbClr val="50A14F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/data.json”</a:t>
            </a:r>
            <a:r>
              <a:rPr lang="en-US" sz="1100" u="sng" dirty="0">
                <a:solidFill>
                  <a:srgbClr val="383A42"/>
                </a:solidFill>
                <a:highlight>
                  <a:srgbClr val="F5F5F5"/>
                </a:highlight>
                <a:latin typeface="Consolas" panose="020B0609020204030204" pitchFamily="49" charset="0"/>
              </a:rPr>
              <a:t> was found – Run next task</a:t>
            </a:r>
            <a:r>
              <a:rPr lang="en-US" sz="1400" b="1" u="sng" dirty="0">
                <a:highlight>
                  <a:srgbClr val="F5F5F5"/>
                </a:highlight>
              </a:rPr>
              <a:t> </a:t>
            </a:r>
            <a:endParaRPr lang="en-US" sz="1400" u="sng" dirty="0">
              <a:highlight>
                <a:srgbClr val="F5F5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172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9D00ED-570E-194B-B9BE-A34203D0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 of Apache Airflow components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D7E8A9D-64C3-E241-B34E-DB590BB3B512}"/>
              </a:ext>
            </a:extLst>
          </p:cNvPr>
          <p:cNvSpPr/>
          <p:nvPr/>
        </p:nvSpPr>
        <p:spPr>
          <a:xfrm>
            <a:off x="3013042" y="2504513"/>
            <a:ext cx="1190644" cy="68520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 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19CD7-259A-3746-90E3-C8A7E0997AB1}"/>
              </a:ext>
            </a:extLst>
          </p:cNvPr>
          <p:cNvSpPr/>
          <p:nvPr/>
        </p:nvSpPr>
        <p:spPr>
          <a:xfrm>
            <a:off x="4244096" y="807980"/>
            <a:ext cx="1093045" cy="638902"/>
          </a:xfrm>
          <a:prstGeom prst="rect">
            <a:avLst/>
          </a:prstGeom>
          <a:solidFill>
            <a:srgbClr val="F6F6F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029D8-F194-184A-9B33-85E0B691E6CD}"/>
              </a:ext>
            </a:extLst>
          </p:cNvPr>
          <p:cNvSpPr/>
          <p:nvPr/>
        </p:nvSpPr>
        <p:spPr>
          <a:xfrm>
            <a:off x="4404522" y="1828933"/>
            <a:ext cx="1353777" cy="638902"/>
          </a:xfrm>
          <a:prstGeom prst="rect">
            <a:avLst/>
          </a:prstGeom>
          <a:solidFill>
            <a:srgbClr val="F6F6F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REST API</a:t>
            </a:r>
            <a:r>
              <a:rPr lang="en-US" sz="1000" dirty="0">
                <a:solidFill>
                  <a:sysClr val="windowText" lastClr="000000"/>
                </a:solidFill>
              </a:rPr>
              <a:t> (experimental since v1.7)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70244-4A4C-184F-8DFA-DFE7E2800590}"/>
              </a:ext>
            </a:extLst>
          </p:cNvPr>
          <p:cNvSpPr/>
          <p:nvPr/>
        </p:nvSpPr>
        <p:spPr>
          <a:xfrm>
            <a:off x="2982591" y="1218713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WebServer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CC52F-F1CE-194D-9B1A-CD45D5CF29F4}"/>
              </a:ext>
            </a:extLst>
          </p:cNvPr>
          <p:cNvSpPr/>
          <p:nvPr/>
        </p:nvSpPr>
        <p:spPr>
          <a:xfrm>
            <a:off x="1074930" y="3580665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Scheduler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B44CA5-A4D6-E547-BDF1-9F8470009219}"/>
              </a:ext>
            </a:extLst>
          </p:cNvPr>
          <p:cNvCxnSpPr>
            <a:cxnSpLocks/>
          </p:cNvCxnSpPr>
          <p:nvPr/>
        </p:nvCxnSpPr>
        <p:spPr>
          <a:xfrm flipV="1">
            <a:off x="6004577" y="1008779"/>
            <a:ext cx="0" cy="322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B0826-C744-6345-AD98-B905540A4D99}"/>
              </a:ext>
            </a:extLst>
          </p:cNvPr>
          <p:cNvSpPr/>
          <p:nvPr/>
        </p:nvSpPr>
        <p:spPr>
          <a:xfrm>
            <a:off x="6302253" y="1530186"/>
            <a:ext cx="1568298" cy="916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AFC777-0E02-DD44-B97D-5AA8864F7E26}"/>
              </a:ext>
            </a:extLst>
          </p:cNvPr>
          <p:cNvSpPr/>
          <p:nvPr/>
        </p:nvSpPr>
        <p:spPr>
          <a:xfrm>
            <a:off x="6302253" y="3211578"/>
            <a:ext cx="1568298" cy="916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Flower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AB293-925C-4C46-9689-1630250D1EF9}"/>
              </a:ext>
            </a:extLst>
          </p:cNvPr>
          <p:cNvSpPr/>
          <p:nvPr/>
        </p:nvSpPr>
        <p:spPr>
          <a:xfrm>
            <a:off x="6302253" y="907977"/>
            <a:ext cx="2768085" cy="38426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If you work with CeleryExecutor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52469D-0580-E245-B860-D4115BB5B0D2}"/>
              </a:ext>
            </a:extLst>
          </p:cNvPr>
          <p:cNvSpPr/>
          <p:nvPr/>
        </p:nvSpPr>
        <p:spPr>
          <a:xfrm>
            <a:off x="2461332" y="841285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FFEE9B-A2C4-6E40-B28C-63199FD0952A}"/>
              </a:ext>
            </a:extLst>
          </p:cNvPr>
          <p:cNvSpPr/>
          <p:nvPr/>
        </p:nvSpPr>
        <p:spPr>
          <a:xfrm>
            <a:off x="416343" y="3536840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what to run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01D6E-B4AA-CB44-9DC5-D632ECA73BEF}"/>
              </a:ext>
            </a:extLst>
          </p:cNvPr>
          <p:cNvSpPr/>
          <p:nvPr/>
        </p:nvSpPr>
        <p:spPr>
          <a:xfrm>
            <a:off x="7536704" y="1468202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Celery Worker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22544C-F1A9-1645-808D-D21C2E2F5490}"/>
              </a:ext>
            </a:extLst>
          </p:cNvPr>
          <p:cNvSpPr/>
          <p:nvPr/>
        </p:nvSpPr>
        <p:spPr>
          <a:xfrm>
            <a:off x="7228936" y="2857125"/>
            <a:ext cx="1568295" cy="7610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Monitor for CeleryWorkers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F691A-1F2B-8642-A823-4719D7FC18DF}"/>
              </a:ext>
            </a:extLst>
          </p:cNvPr>
          <p:cNvSpPr/>
          <p:nvPr/>
        </p:nvSpPr>
        <p:spPr>
          <a:xfrm>
            <a:off x="3327794" y="3580665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F009BB-B2A0-D44B-869B-C001B8B51988}"/>
              </a:ext>
            </a:extLst>
          </p:cNvPr>
          <p:cNvSpPr/>
          <p:nvPr/>
        </p:nvSpPr>
        <p:spPr>
          <a:xfrm>
            <a:off x="4275397" y="3203237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924AF7-803E-0A44-A463-BFBAF1673946}"/>
              </a:ext>
            </a:extLst>
          </p:cNvPr>
          <p:cNvSpPr/>
          <p:nvPr/>
        </p:nvSpPr>
        <p:spPr>
          <a:xfrm>
            <a:off x="405799" y="815134"/>
            <a:ext cx="1141468" cy="667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EB0DD8-C3C2-834F-A36B-CDFBEA4A43B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59079" y="3126640"/>
            <a:ext cx="0" cy="4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B73A3-55D7-A04B-8261-770CEF0F6F59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flipV="1">
            <a:off x="1859079" y="3189714"/>
            <a:ext cx="1749285" cy="3909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72B27-47D4-3B40-9A55-F43FEBA5A3A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859079" y="3126640"/>
            <a:ext cx="2252864" cy="45402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764298-E05A-9A4B-AC2D-E60999786EF4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flipH="1">
            <a:off x="3608364" y="2135408"/>
            <a:ext cx="158376" cy="36910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BC8B50-6C88-8647-9176-D38218535DD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859079" y="1677061"/>
            <a:ext cx="1123512" cy="84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14BC8-C5D0-1A40-A80D-B17AD1247DCD}"/>
              </a:ext>
            </a:extLst>
          </p:cNvPr>
          <p:cNvCxnSpPr>
            <a:cxnSpLocks/>
            <a:stCxn id="22" idx="0"/>
            <a:endCxn id="2" idx="3"/>
          </p:cNvCxnSpPr>
          <p:nvPr/>
        </p:nvCxnSpPr>
        <p:spPr>
          <a:xfrm flipH="1" flipV="1">
            <a:off x="3608364" y="3189714"/>
            <a:ext cx="503579" cy="3909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B5E61F-92B0-7444-B9B4-E4AED15CFE9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2643228" y="4039013"/>
            <a:ext cx="684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A0869FB-D050-7049-83D7-2AEB87A7D3BE}"/>
              </a:ext>
            </a:extLst>
          </p:cNvPr>
          <p:cNvSpPr/>
          <p:nvPr/>
        </p:nvSpPr>
        <p:spPr>
          <a:xfrm>
            <a:off x="737403" y="1275090"/>
            <a:ext cx="1353777" cy="63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10000"/>
                  </a:schemeClr>
                </a:solidFill>
              </a:rPr>
              <a:t>run servers, </a:t>
            </a:r>
          </a:p>
          <a:p>
            <a:pPr algn="ctr"/>
            <a:r>
              <a:rPr lang="en-US" sz="1200" i="1" dirty="0">
                <a:solidFill>
                  <a:schemeClr val="bg2">
                    <a:lumMod val="10000"/>
                  </a:schemeClr>
                </a:solidFill>
              </a:rPr>
              <a:t>run dags, add params and etc</a:t>
            </a:r>
          </a:p>
        </p:txBody>
      </p:sp>
      <p:sp>
        <p:nvSpPr>
          <p:cNvPr id="34" name="Card 33">
            <a:extLst>
              <a:ext uri="{FF2B5EF4-FFF2-40B4-BE49-F238E27FC236}">
                <a16:creationId xmlns:a16="http://schemas.microsoft.com/office/drawing/2014/main" id="{5617124C-9953-4C4C-B123-0D4D82152DD7}"/>
              </a:ext>
            </a:extLst>
          </p:cNvPr>
          <p:cNvSpPr/>
          <p:nvPr/>
        </p:nvSpPr>
        <p:spPr>
          <a:xfrm>
            <a:off x="943583" y="2517273"/>
            <a:ext cx="1568298" cy="609367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$AIRFLOW_HOME/dags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7CF467-DF9F-A244-8B2A-0376DA912B5E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A966AA05-39C0-6542-9DD5-9D7623FCDF3E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0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4F354-8CD5-BE41-8D9D-49FEAA9BF21C}"/>
              </a:ext>
            </a:extLst>
          </p:cNvPr>
          <p:cNvCxnSpPr>
            <a:cxnSpLocks/>
          </p:cNvCxnSpPr>
          <p:nvPr/>
        </p:nvCxnSpPr>
        <p:spPr>
          <a:xfrm>
            <a:off x="232534" y="694944"/>
            <a:ext cx="8522208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3865934-9268-ED4D-8B2B-E252DC1BDE00}"/>
              </a:ext>
            </a:extLst>
          </p:cNvPr>
          <p:cNvSpPr txBox="1">
            <a:spLocks/>
          </p:cNvSpPr>
          <p:nvPr/>
        </p:nvSpPr>
        <p:spPr>
          <a:xfrm>
            <a:off x="7538409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CE250-8041-C342-BA0B-98A2A4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32C04-4B0B-4D4B-AB96-3A8E0981126C}"/>
              </a:ext>
            </a:extLst>
          </p:cNvPr>
          <p:cNvSpPr/>
          <p:nvPr/>
        </p:nvSpPr>
        <p:spPr>
          <a:xfrm>
            <a:off x="475736" y="1338207"/>
            <a:ext cx="1568298" cy="91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D4EDF-B8AB-6748-B409-4923E37500A9}"/>
              </a:ext>
            </a:extLst>
          </p:cNvPr>
          <p:cNvSpPr/>
          <p:nvPr/>
        </p:nvSpPr>
        <p:spPr>
          <a:xfrm>
            <a:off x="1423339" y="960779"/>
            <a:ext cx="1042517" cy="6672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tasks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0F9A-4ADC-0D40-AA5D-26AA274B44D8}"/>
              </a:ext>
            </a:extLst>
          </p:cNvPr>
          <p:cNvSpPr/>
          <p:nvPr/>
        </p:nvSpPr>
        <p:spPr>
          <a:xfrm>
            <a:off x="3413459" y="1004457"/>
            <a:ext cx="4572000" cy="15859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Sequential Executor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Debug Executor </a:t>
            </a:r>
            <a:r>
              <a:rPr lang="en-US" dirty="0"/>
              <a:t> (can be used from IDE for debug)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Local Executor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(parallel execution with Python multiprocessing)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04B9C-F2A7-AA44-8911-45F07DB14977}"/>
              </a:ext>
            </a:extLst>
          </p:cNvPr>
          <p:cNvSpPr/>
          <p:nvPr/>
        </p:nvSpPr>
        <p:spPr>
          <a:xfrm>
            <a:off x="112476" y="4764859"/>
            <a:ext cx="66128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https://airflow.apache.org/docs/apache-airflow/stable/executor/index.html</a:t>
            </a:r>
            <a:r>
              <a:rPr lang="en-US" dirty="0"/>
              <a:t> </a:t>
            </a:r>
          </a:p>
        </p:txBody>
      </p:sp>
      <p:pic>
        <p:nvPicPr>
          <p:cNvPr id="1026" name="Picture 2" descr="Python logo' Sticker by UnitShifter in 2020 | Python programming,  Programming languages, Python logo">
            <a:extLst>
              <a:ext uri="{FF2B5EF4-FFF2-40B4-BE49-F238E27FC236}">
                <a16:creationId xmlns:a16="http://schemas.microsoft.com/office/drawing/2014/main" id="{F3735DA4-94E9-7A46-AD64-4172132B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82" y="2185169"/>
            <a:ext cx="598553" cy="6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567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Data Warehousing</TermName>
          <TermId xmlns="http://schemas.microsoft.com/office/infopath/2007/PartnerControls">f61ed2ed-1d0d-49dc-aca5-e8698276bf81</TermId>
        </TermInfo>
      </Terms>
    </a53f1a9accc64fb8bee1c0a1a93d357e>
    <fldTrainingId xmlns="8f17bd39-e2a2-416d-8579-9c5cbdeee658">3248</fldTrainingId>
    <fldTrainingName xmlns="8f17bd39-e2a2-416d-8579-9c5cbdeee658">Data Engineering</fldTrainingName>
    <TaxCatchAll xmlns="8f17bd39-e2a2-416d-8579-9c5cbdeee658">
      <Value>8</Value>
      <Value>34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DOCID-224110656-103</_dlc_DocId>
    <_dlc_DocIdUrl xmlns="8f17bd39-e2a2-416d-8579-9c5cbdeee658">
      <Url>https://epam.sharepoint.com/sites/CDP/datawarehousing/_layouts/15/DocIdRedir.aspx?ID=DOCID-224110656-103</Url>
      <Description>DOCID-224110656-103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F8355BC354241A08D9E630C5A7324" ma:contentTypeVersion="6" ma:contentTypeDescription="Create a new document." ma:contentTypeScope="" ma:versionID="051e833b740f8593e9d69f73a762331e">
  <xsd:schema xmlns:xsd="http://www.w3.org/2001/XMLSchema" xmlns:xs="http://www.w3.org/2001/XMLSchema" xmlns:p="http://schemas.microsoft.com/office/2006/metadata/properties" xmlns:ns2="8f17bd39-e2a2-416d-8579-9c5cbdeee658" xmlns:ns3="1736a456-6c08-406e-8b4d-8c7e005dd9f5" targetNamespace="http://schemas.microsoft.com/office/2006/metadata/properties" ma:root="true" ma:fieldsID="ffa8eddea7465b50c64259fcaf006ce0" ns2:_="" ns3:_="">
    <xsd:import namespace="8f17bd39-e2a2-416d-8579-9c5cbdeee658"/>
    <xsd:import namespace="1736a456-6c08-406e-8b4d-8c7e005dd9f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6a456-6c08-406e-8b4d-8c7e005dd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19406-83BF-4E16-925C-CE6B08ABC549}">
  <ds:schemaRefs>
    <ds:schemaRef ds:uri="http://schemas.microsoft.com/office/2006/metadata/properties"/>
    <ds:schemaRef ds:uri="http://schemas.microsoft.com/office/infopath/2007/PartnerControls"/>
    <ds:schemaRef ds:uri="8f17bd39-e2a2-416d-8579-9c5cbdeee658"/>
  </ds:schemaRefs>
</ds:datastoreItem>
</file>

<file path=customXml/itemProps2.xml><?xml version="1.0" encoding="utf-8"?>
<ds:datastoreItem xmlns:ds="http://schemas.openxmlformats.org/officeDocument/2006/customXml" ds:itemID="{A369EEBF-EEE9-4C99-9019-60C4B21A786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6791792-3969-4E0A-909E-44AFEDB8526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E381815-08B3-44F7-B55E-B5BFD7CF0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7bd39-e2a2-416d-8579-9c5cbdeee658"/>
    <ds:schemaRef ds:uri="1736a456-6c08-406e-8b4d-8c7e005dd9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2661</Words>
  <Application>Microsoft Macintosh PowerPoint</Application>
  <PresentationFormat>On-screen Show (16:9)</PresentationFormat>
  <Paragraphs>308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inherit</vt:lpstr>
      <vt:lpstr>roboto</vt:lpstr>
      <vt:lpstr>Covers</vt:lpstr>
      <vt:lpstr>General</vt:lpstr>
      <vt:lpstr>Breakers</vt:lpstr>
      <vt:lpstr>PowerPoint Presentation</vt:lpstr>
      <vt:lpstr>PowerPoint Presentation</vt:lpstr>
      <vt:lpstr>DAG – Directed Acyclic Graph</vt:lpstr>
      <vt:lpstr>What is a Task</vt:lpstr>
      <vt:lpstr>Example of task</vt:lpstr>
      <vt:lpstr>Type of tasks in Airflow</vt:lpstr>
      <vt:lpstr>FileSensor</vt:lpstr>
      <vt:lpstr>High-level overview of Apache Airflow components</vt:lpstr>
      <vt:lpstr>Executors</vt:lpstr>
      <vt:lpstr>Executors</vt:lpstr>
      <vt:lpstr>Executors</vt:lpstr>
      <vt:lpstr>Celery Executor</vt:lpstr>
      <vt:lpstr>Airflow.cfg</vt:lpstr>
      <vt:lpstr>Default Connections (no exists in Docker version)</vt:lpstr>
      <vt:lpstr>Connections &amp; Hooks</vt:lpstr>
      <vt:lpstr>Connections &amp; Hooks</vt:lpstr>
      <vt:lpstr>Connections &amp; Hooks</vt:lpstr>
      <vt:lpstr>Connections -&gt; Hooks -&gt; Operators/Sensors</vt:lpstr>
      <vt:lpstr>Example</vt:lpstr>
      <vt:lpstr>Let’s add fs_default connection</vt:lpstr>
      <vt:lpstr>Macros vs Jinja2 Template</vt:lpstr>
      <vt:lpstr>Macros vs Jinja2 Template</vt:lpstr>
      <vt:lpstr>Macros vs Jinja2 Template</vt:lpstr>
      <vt:lpstr>Macros vs Jinja2 Template</vt:lpstr>
      <vt:lpstr>Macros vs Jinja2 Template</vt:lpstr>
      <vt:lpstr>Macros vs Jinja2 Template</vt:lpstr>
      <vt:lpstr>Macros vs Jinja2 Template</vt:lpstr>
      <vt:lpstr>Macros vs Jinja2 Template</vt:lpstr>
      <vt:lpstr>Macros vs Jinja2 Template</vt:lpstr>
      <vt:lpstr>DAGRun Config</vt:lpstr>
      <vt:lpstr>DAGRun Config</vt:lpstr>
      <vt:lpstr>Max Active DAG Runs</vt:lpstr>
      <vt:lpstr>Check result with config trigger</vt:lpstr>
      <vt:lpstr>Xcom</vt:lpstr>
      <vt:lpstr>Python Operator</vt:lpstr>
      <vt:lpstr>BranchOperator</vt:lpstr>
      <vt:lpstr>Trigger Rules</vt:lpstr>
      <vt:lpstr>Trigger Rules</vt:lpstr>
      <vt:lpstr>Trigger Rules</vt:lpstr>
      <vt:lpstr>Callbacks</vt:lpstr>
      <vt:lpstr>Tasks Default Params</vt:lpstr>
      <vt:lpstr>PostgreSQL Operator</vt:lpstr>
      <vt:lpstr>Flower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Iuliia Volkova2</dc:creator>
  <cp:lastModifiedBy>Iuliia Volkova2</cp:lastModifiedBy>
  <cp:revision>39</cp:revision>
  <dcterms:created xsi:type="dcterms:W3CDTF">2020-12-05T10:06:19Z</dcterms:created>
  <dcterms:modified xsi:type="dcterms:W3CDTF">2020-12-10T08:29:49Z</dcterms:modified>
</cp:coreProperties>
</file>